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xml" ContentType="application/vnd.openxmlformats-officedocument.presentationml.tags+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3"/>
    <p:sldMasterId id="2147483676" r:id="rId4"/>
    <p:sldMasterId id="2147483684" r:id="rId5"/>
    <p:sldMasterId id="2147483688" r:id="rId6"/>
    <p:sldMasterId id="2147483692" r:id="rId7"/>
    <p:sldMasterId id="2147483705" r:id="rId8"/>
    <p:sldMasterId id="2147483832" r:id="rId9"/>
    <p:sldMasterId id="2147483811" r:id="rId10"/>
  </p:sldMasterIdLst>
  <p:notesMasterIdLst>
    <p:notesMasterId r:id="rId60"/>
  </p:notesMasterIdLst>
  <p:handoutMasterIdLst>
    <p:handoutMasterId r:id="rId61"/>
  </p:handoutMasterIdLst>
  <p:sldIdLst>
    <p:sldId id="1501" r:id="rId11"/>
    <p:sldId id="1416" r:id="rId12"/>
    <p:sldId id="1686" r:id="rId13"/>
    <p:sldId id="898" r:id="rId14"/>
    <p:sldId id="1685" r:id="rId15"/>
    <p:sldId id="1559" r:id="rId16"/>
    <p:sldId id="1687" r:id="rId17"/>
    <p:sldId id="1688" r:id="rId18"/>
    <p:sldId id="1689" r:id="rId19"/>
    <p:sldId id="1564" r:id="rId20"/>
    <p:sldId id="1690" r:id="rId21"/>
    <p:sldId id="1692" r:id="rId22"/>
    <p:sldId id="1697" r:id="rId23"/>
    <p:sldId id="1693" r:id="rId24"/>
    <p:sldId id="915" r:id="rId25"/>
    <p:sldId id="1554" r:id="rId26"/>
    <p:sldId id="1545" r:id="rId27"/>
    <p:sldId id="1536" r:id="rId28"/>
    <p:sldId id="1537" r:id="rId29"/>
    <p:sldId id="914" r:id="rId30"/>
    <p:sldId id="910" r:id="rId31"/>
    <p:sldId id="720" r:id="rId32"/>
    <p:sldId id="918" r:id="rId33"/>
    <p:sldId id="269" r:id="rId34"/>
    <p:sldId id="346" r:id="rId35"/>
    <p:sldId id="818" r:id="rId36"/>
    <p:sldId id="729" r:id="rId37"/>
    <p:sldId id="730" r:id="rId38"/>
    <p:sldId id="822" r:id="rId39"/>
    <p:sldId id="886" r:id="rId40"/>
    <p:sldId id="888" r:id="rId41"/>
    <p:sldId id="1684" r:id="rId42"/>
    <p:sldId id="890" r:id="rId43"/>
    <p:sldId id="895" r:id="rId44"/>
    <p:sldId id="1696" r:id="rId45"/>
    <p:sldId id="856" r:id="rId46"/>
    <p:sldId id="857" r:id="rId47"/>
    <p:sldId id="858" r:id="rId48"/>
    <p:sldId id="859" r:id="rId49"/>
    <p:sldId id="860" r:id="rId50"/>
    <p:sldId id="862" r:id="rId51"/>
    <p:sldId id="863" r:id="rId52"/>
    <p:sldId id="864" r:id="rId53"/>
    <p:sldId id="875" r:id="rId54"/>
    <p:sldId id="876" r:id="rId55"/>
    <p:sldId id="877" r:id="rId56"/>
    <p:sldId id="816" r:id="rId57"/>
    <p:sldId id="956" r:id="rId58"/>
    <p:sldId id="1694" r:id="rId59"/>
  </p:sldIdLst>
  <p:sldSz cx="12192000" cy="6858000"/>
  <p:notesSz cx="7102475" cy="9037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97DF598-F515-44D1-9382-6B3118B0771F}">
          <p14:sldIdLst>
            <p14:sldId id="1501"/>
            <p14:sldId id="1416"/>
            <p14:sldId id="1686"/>
            <p14:sldId id="898"/>
            <p14:sldId id="1685"/>
            <p14:sldId id="1559"/>
            <p14:sldId id="1687"/>
            <p14:sldId id="1688"/>
            <p14:sldId id="1689"/>
            <p14:sldId id="1564"/>
            <p14:sldId id="1690"/>
            <p14:sldId id="1692"/>
            <p14:sldId id="1697"/>
            <p14:sldId id="1693"/>
            <p14:sldId id="915"/>
            <p14:sldId id="1554"/>
            <p14:sldId id="1545"/>
            <p14:sldId id="1536"/>
            <p14:sldId id="1537"/>
            <p14:sldId id="914"/>
            <p14:sldId id="910"/>
            <p14:sldId id="720"/>
            <p14:sldId id="918"/>
            <p14:sldId id="269"/>
            <p14:sldId id="346"/>
            <p14:sldId id="818"/>
            <p14:sldId id="729"/>
            <p14:sldId id="730"/>
            <p14:sldId id="822"/>
            <p14:sldId id="886"/>
            <p14:sldId id="888"/>
            <p14:sldId id="1684"/>
            <p14:sldId id="890"/>
            <p14:sldId id="895"/>
            <p14:sldId id="1696"/>
            <p14:sldId id="856"/>
            <p14:sldId id="857"/>
            <p14:sldId id="858"/>
            <p14:sldId id="859"/>
            <p14:sldId id="860"/>
            <p14:sldId id="862"/>
            <p14:sldId id="863"/>
            <p14:sldId id="864"/>
            <p14:sldId id="875"/>
            <p14:sldId id="876"/>
            <p14:sldId id="877"/>
            <p14:sldId id="816"/>
            <p14:sldId id="956"/>
            <p14:sldId id="16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Fahnestock" initials="NF" lastIdx="1" clrIdx="0">
    <p:extLst>
      <p:ext uri="{19B8F6BF-5375-455C-9EA6-DF929625EA0E}">
        <p15:presenceInfo xmlns:p15="http://schemas.microsoft.com/office/powerpoint/2012/main" userId="6a68d69d76043e6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971"/>
    <a:srgbClr val="FFCB21"/>
    <a:srgbClr val="005296"/>
    <a:srgbClr val="FF9300"/>
    <a:srgbClr val="373954"/>
    <a:srgbClr val="D0793E"/>
    <a:srgbClr val="573393"/>
    <a:srgbClr val="B4015C"/>
    <a:srgbClr val="E9EBF5"/>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9EE9C7-AD7E-4A2B-BC61-E2F0D968CF52}" v="8" dt="2023-07-21T19:06:13.4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66" autoAdjust="0"/>
    <p:restoredTop sz="89307" autoAdjust="0"/>
  </p:normalViewPr>
  <p:slideViewPr>
    <p:cSldViewPr snapToGrid="0">
      <p:cViewPr varScale="1">
        <p:scale>
          <a:sx n="102" d="100"/>
          <a:sy n="102" d="100"/>
        </p:scale>
        <p:origin x="1290"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792"/>
    </p:cViewPr>
  </p:sorterViewPr>
  <p:notesViewPr>
    <p:cSldViewPr snapToGrid="0">
      <p:cViewPr varScale="1">
        <p:scale>
          <a:sx n="116" d="100"/>
          <a:sy n="116" d="100"/>
        </p:scale>
        <p:origin x="614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ableStyles" Target="tableStyles.xml"/><Relationship Id="rId5" Type="http://schemas.openxmlformats.org/officeDocument/2006/relationships/slideMaster" Target="slideMasters/slideMaster3.xml"/><Relationship Id="rId61" Type="http://schemas.openxmlformats.org/officeDocument/2006/relationships/handoutMaster" Target="handoutMasters/handoutMaster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viewProps" Target="viewProps.xml"/><Relationship Id="rId8" Type="http://schemas.openxmlformats.org/officeDocument/2006/relationships/slideMaster" Target="slideMasters/slideMaster6.xml"/><Relationship Id="rId51" Type="http://schemas.openxmlformats.org/officeDocument/2006/relationships/slide" Target="slides/slide41.xml"/><Relationship Id="rId3" Type="http://schemas.openxmlformats.org/officeDocument/2006/relationships/slideMaster" Target="slideMasters/slideMaster1.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microsoft.com/office/2016/11/relationships/changesInfo" Target="changesInfos/changesInfo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8.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l, Angela" userId="cf19d04d-b685-4697-8add-b090397fe455" providerId="ADAL" clId="{7A9EE9C7-AD7E-4A2B-BC61-E2F0D968CF52}"/>
    <pc:docChg chg="undo custSel addSld delSld modSld modSection">
      <pc:chgData name="Hall, Angela" userId="cf19d04d-b685-4697-8add-b090397fe455" providerId="ADAL" clId="{7A9EE9C7-AD7E-4A2B-BC61-E2F0D968CF52}" dt="2023-07-24T15:07:26.390" v="339" actId="20577"/>
      <pc:docMkLst>
        <pc:docMk/>
      </pc:docMkLst>
      <pc:sldChg chg="modSp">
        <pc:chgData name="Hall, Angela" userId="cf19d04d-b685-4697-8add-b090397fe455" providerId="ADAL" clId="{7A9EE9C7-AD7E-4A2B-BC61-E2F0D968CF52}" dt="2023-07-21T18:54:07.094" v="100" actId="1076"/>
        <pc:sldMkLst>
          <pc:docMk/>
          <pc:sldMk cId="1576786292" sldId="346"/>
        </pc:sldMkLst>
        <pc:spChg chg="mod">
          <ac:chgData name="Hall, Angela" userId="cf19d04d-b685-4697-8add-b090397fe455" providerId="ADAL" clId="{7A9EE9C7-AD7E-4A2B-BC61-E2F0D968CF52}" dt="2023-07-21T18:54:07.094" v="100" actId="1076"/>
          <ac:spMkLst>
            <pc:docMk/>
            <pc:sldMk cId="1576786292" sldId="346"/>
            <ac:spMk id="7" creationId="{1C3861E0-9139-404A-98EC-BE2913E8D76A}"/>
          </ac:spMkLst>
        </pc:spChg>
      </pc:sldChg>
      <pc:sldChg chg="modSp">
        <pc:chgData name="Hall, Angela" userId="cf19d04d-b685-4697-8add-b090397fe455" providerId="ADAL" clId="{7A9EE9C7-AD7E-4A2B-BC61-E2F0D968CF52}" dt="2023-07-21T18:54:30.117" v="101" actId="1076"/>
        <pc:sldMkLst>
          <pc:docMk/>
          <pc:sldMk cId="1650032413" sldId="818"/>
        </pc:sldMkLst>
        <pc:spChg chg="mod">
          <ac:chgData name="Hall, Angela" userId="cf19d04d-b685-4697-8add-b090397fe455" providerId="ADAL" clId="{7A9EE9C7-AD7E-4A2B-BC61-E2F0D968CF52}" dt="2023-07-21T18:54:30.117" v="101" actId="1076"/>
          <ac:spMkLst>
            <pc:docMk/>
            <pc:sldMk cId="1650032413" sldId="818"/>
            <ac:spMk id="19459" creationId="{00000000-0000-0000-0000-000000000000}"/>
          </ac:spMkLst>
        </pc:spChg>
      </pc:sldChg>
      <pc:sldChg chg="modSp mod">
        <pc:chgData name="Hall, Angela" userId="cf19d04d-b685-4697-8add-b090397fe455" providerId="ADAL" clId="{7A9EE9C7-AD7E-4A2B-BC61-E2F0D968CF52}" dt="2023-07-21T18:58:04.750" v="117" actId="20577"/>
        <pc:sldMkLst>
          <pc:docMk/>
          <pc:sldMk cId="3448974494" sldId="856"/>
        </pc:sldMkLst>
        <pc:spChg chg="mod">
          <ac:chgData name="Hall, Angela" userId="cf19d04d-b685-4697-8add-b090397fe455" providerId="ADAL" clId="{7A9EE9C7-AD7E-4A2B-BC61-E2F0D968CF52}" dt="2023-07-21T18:58:04.750" v="117" actId="20577"/>
          <ac:spMkLst>
            <pc:docMk/>
            <pc:sldMk cId="3448974494" sldId="856"/>
            <ac:spMk id="3" creationId="{446D980E-38F2-4412-BCD1-D5AA6D18AFA5}"/>
          </ac:spMkLst>
        </pc:spChg>
      </pc:sldChg>
      <pc:sldChg chg="delSp modSp mod">
        <pc:chgData name="Hall, Angela" userId="cf19d04d-b685-4697-8add-b090397fe455" providerId="ADAL" clId="{7A9EE9C7-AD7E-4A2B-BC61-E2F0D968CF52}" dt="2023-07-21T18:58:15.515" v="118" actId="1076"/>
        <pc:sldMkLst>
          <pc:docMk/>
          <pc:sldMk cId="589255547" sldId="859"/>
        </pc:sldMkLst>
        <pc:spChg chg="mod">
          <ac:chgData name="Hall, Angela" userId="cf19d04d-b685-4697-8add-b090397fe455" providerId="ADAL" clId="{7A9EE9C7-AD7E-4A2B-BC61-E2F0D968CF52}" dt="2023-07-21T18:58:15.515" v="118" actId="1076"/>
          <ac:spMkLst>
            <pc:docMk/>
            <pc:sldMk cId="589255547" sldId="859"/>
            <ac:spMk id="47106" creationId="{00000000-0000-0000-0000-000000000000}"/>
          </ac:spMkLst>
        </pc:spChg>
        <pc:picChg chg="del">
          <ac:chgData name="Hall, Angela" userId="cf19d04d-b685-4697-8add-b090397fe455" providerId="ADAL" clId="{7A9EE9C7-AD7E-4A2B-BC61-E2F0D968CF52}" dt="2023-07-21T18:55:44.962" v="102" actId="21"/>
          <ac:picMkLst>
            <pc:docMk/>
            <pc:sldMk cId="589255547" sldId="859"/>
            <ac:picMk id="2" creationId="{00000000-0000-0000-0000-000000000000}"/>
          </ac:picMkLst>
        </pc:picChg>
      </pc:sldChg>
      <pc:sldChg chg="del">
        <pc:chgData name="Hall, Angela" userId="cf19d04d-b685-4697-8add-b090397fe455" providerId="ADAL" clId="{7A9EE9C7-AD7E-4A2B-BC61-E2F0D968CF52}" dt="2023-07-21T19:12:58.265" v="195" actId="2696"/>
        <pc:sldMkLst>
          <pc:docMk/>
          <pc:sldMk cId="2540338363" sldId="861"/>
        </pc:sldMkLst>
      </pc:sldChg>
      <pc:sldChg chg="del">
        <pc:chgData name="Hall, Angela" userId="cf19d04d-b685-4697-8add-b090397fe455" providerId="ADAL" clId="{7A9EE9C7-AD7E-4A2B-BC61-E2F0D968CF52}" dt="2023-07-21T18:32:06.228" v="55" actId="2696"/>
        <pc:sldMkLst>
          <pc:docMk/>
          <pc:sldMk cId="4139014254" sldId="882"/>
        </pc:sldMkLst>
      </pc:sldChg>
      <pc:sldChg chg="modSp mod">
        <pc:chgData name="Hall, Angela" userId="cf19d04d-b685-4697-8add-b090397fe455" providerId="ADAL" clId="{7A9EE9C7-AD7E-4A2B-BC61-E2F0D968CF52}" dt="2023-07-24T15:07:26.390" v="339" actId="20577"/>
        <pc:sldMkLst>
          <pc:docMk/>
          <pc:sldMk cId="329717360" sldId="890"/>
        </pc:sldMkLst>
        <pc:spChg chg="mod">
          <ac:chgData name="Hall, Angela" userId="cf19d04d-b685-4697-8add-b090397fe455" providerId="ADAL" clId="{7A9EE9C7-AD7E-4A2B-BC61-E2F0D968CF52}" dt="2023-07-24T15:07:26.390" v="339" actId="20577"/>
          <ac:spMkLst>
            <pc:docMk/>
            <pc:sldMk cId="329717360" sldId="890"/>
            <ac:spMk id="39939" creationId="{00000000-0000-0000-0000-000000000000}"/>
          </ac:spMkLst>
        </pc:spChg>
      </pc:sldChg>
      <pc:sldChg chg="addSp delSp mod modNotesTx">
        <pc:chgData name="Hall, Angela" userId="cf19d04d-b685-4697-8add-b090397fe455" providerId="ADAL" clId="{7A9EE9C7-AD7E-4A2B-BC61-E2F0D968CF52}" dt="2023-07-21T19:07:52.406" v="183" actId="26606"/>
        <pc:sldMkLst>
          <pc:docMk/>
          <pc:sldMk cId="1401987093" sldId="898"/>
        </pc:sldMkLst>
        <pc:spChg chg="del">
          <ac:chgData name="Hall, Angela" userId="cf19d04d-b685-4697-8add-b090397fe455" providerId="ADAL" clId="{7A9EE9C7-AD7E-4A2B-BC61-E2F0D968CF52}" dt="2023-07-21T19:07:52.406" v="183" actId="26606"/>
          <ac:spMkLst>
            <pc:docMk/>
            <pc:sldMk cId="1401987093" sldId="898"/>
            <ac:spMk id="32771" creationId="{00000000-0000-0000-0000-000000000000}"/>
          </ac:spMkLst>
        </pc:spChg>
        <pc:graphicFrameChg chg="add">
          <ac:chgData name="Hall, Angela" userId="cf19d04d-b685-4697-8add-b090397fe455" providerId="ADAL" clId="{7A9EE9C7-AD7E-4A2B-BC61-E2F0D968CF52}" dt="2023-07-21T19:07:52.406" v="183" actId="26606"/>
          <ac:graphicFrameMkLst>
            <pc:docMk/>
            <pc:sldMk cId="1401987093" sldId="898"/>
            <ac:graphicFrameMk id="32773" creationId="{F7DA5C21-22F6-6B86-396F-EA1314BDE5B8}"/>
          </ac:graphicFrameMkLst>
        </pc:graphicFrameChg>
      </pc:sldChg>
      <pc:sldChg chg="addSp modSp mod">
        <pc:chgData name="Hall, Angela" userId="cf19d04d-b685-4697-8add-b090397fe455" providerId="ADAL" clId="{7A9EE9C7-AD7E-4A2B-BC61-E2F0D968CF52}" dt="2023-07-21T18:31:59.385" v="54" actId="122"/>
        <pc:sldMkLst>
          <pc:docMk/>
          <pc:sldMk cId="1777227788" sldId="915"/>
        </pc:sldMkLst>
        <pc:spChg chg="mod">
          <ac:chgData name="Hall, Angela" userId="cf19d04d-b685-4697-8add-b090397fe455" providerId="ADAL" clId="{7A9EE9C7-AD7E-4A2B-BC61-E2F0D968CF52}" dt="2023-07-21T18:31:59.385" v="54" actId="122"/>
          <ac:spMkLst>
            <pc:docMk/>
            <pc:sldMk cId="1777227788" sldId="915"/>
            <ac:spMk id="2" creationId="{52373CB3-4C89-4A0A-9A61-D208DE6F6FE1}"/>
          </ac:spMkLst>
        </pc:spChg>
        <pc:spChg chg="mod">
          <ac:chgData name="Hall, Angela" userId="cf19d04d-b685-4697-8add-b090397fe455" providerId="ADAL" clId="{7A9EE9C7-AD7E-4A2B-BC61-E2F0D968CF52}" dt="2023-07-21T18:31:04.615" v="14" actId="1076"/>
          <ac:spMkLst>
            <pc:docMk/>
            <pc:sldMk cId="1777227788" sldId="915"/>
            <ac:spMk id="4" creationId="{EDBD2902-AB42-2C80-6724-B8B944FF5C45}"/>
          </ac:spMkLst>
        </pc:spChg>
        <pc:spChg chg="mod">
          <ac:chgData name="Hall, Angela" userId="cf19d04d-b685-4697-8add-b090397fe455" providerId="ADAL" clId="{7A9EE9C7-AD7E-4A2B-BC61-E2F0D968CF52}" dt="2023-07-21T18:31:28.102" v="22" actId="1076"/>
          <ac:spMkLst>
            <pc:docMk/>
            <pc:sldMk cId="1777227788" sldId="915"/>
            <ac:spMk id="5" creationId="{DADBC7C5-8588-403C-8612-DF8903C736FA}"/>
          </ac:spMkLst>
        </pc:spChg>
        <pc:spChg chg="mod">
          <ac:chgData name="Hall, Angela" userId="cf19d04d-b685-4697-8add-b090397fe455" providerId="ADAL" clId="{7A9EE9C7-AD7E-4A2B-BC61-E2F0D968CF52}" dt="2023-07-21T18:31:51.578" v="53" actId="1076"/>
          <ac:spMkLst>
            <pc:docMk/>
            <pc:sldMk cId="1777227788" sldId="915"/>
            <ac:spMk id="22" creationId="{00000000-0000-0000-0000-000000000000}"/>
          </ac:spMkLst>
        </pc:spChg>
        <pc:grpChg chg="add mod">
          <ac:chgData name="Hall, Angela" userId="cf19d04d-b685-4697-8add-b090397fe455" providerId="ADAL" clId="{7A9EE9C7-AD7E-4A2B-BC61-E2F0D968CF52}" dt="2023-07-21T18:31:19.136" v="20" actId="1076"/>
          <ac:grpSpMkLst>
            <pc:docMk/>
            <pc:sldMk cId="1777227788" sldId="915"/>
            <ac:grpSpMk id="3" creationId="{9EE11F19-E14F-5E8C-4762-E01CD788322E}"/>
          </ac:grpSpMkLst>
        </pc:grpChg>
        <pc:picChg chg="mod">
          <ac:chgData name="Hall, Angela" userId="cf19d04d-b685-4697-8add-b090397fe455" providerId="ADAL" clId="{7A9EE9C7-AD7E-4A2B-BC61-E2F0D968CF52}" dt="2023-07-21T18:31:31.016" v="23" actId="1076"/>
          <ac:picMkLst>
            <pc:docMk/>
            <pc:sldMk cId="1777227788" sldId="915"/>
            <ac:picMk id="6" creationId="{00000000-0000-0000-0000-000000000000}"/>
          </ac:picMkLst>
        </pc:picChg>
        <pc:picChg chg="mod">
          <ac:chgData name="Hall, Angela" userId="cf19d04d-b685-4697-8add-b090397fe455" providerId="ADAL" clId="{7A9EE9C7-AD7E-4A2B-BC61-E2F0D968CF52}" dt="2023-07-21T18:31:23.832" v="21" actId="1076"/>
          <ac:picMkLst>
            <pc:docMk/>
            <pc:sldMk cId="1777227788" sldId="915"/>
            <ac:picMk id="7" creationId="{14EBEEAA-7680-47A4-6FCF-D37EC8624A54}"/>
          </ac:picMkLst>
        </pc:picChg>
      </pc:sldChg>
      <pc:sldChg chg="modNotesTx">
        <pc:chgData name="Hall, Angela" userId="cf19d04d-b685-4697-8add-b090397fe455" providerId="ADAL" clId="{7A9EE9C7-AD7E-4A2B-BC61-E2F0D968CF52}" dt="2023-07-21T18:33:07.987" v="56" actId="20577"/>
        <pc:sldMkLst>
          <pc:docMk/>
          <pc:sldMk cId="1448337662" sldId="1536"/>
        </pc:sldMkLst>
      </pc:sldChg>
      <pc:sldChg chg="modSp mod">
        <pc:chgData name="Hall, Angela" userId="cf19d04d-b685-4697-8add-b090397fe455" providerId="ADAL" clId="{7A9EE9C7-AD7E-4A2B-BC61-E2F0D968CF52}" dt="2023-07-21T19:11:19.043" v="194" actId="12"/>
        <pc:sldMkLst>
          <pc:docMk/>
          <pc:sldMk cId="611521480" sldId="1537"/>
        </pc:sldMkLst>
        <pc:spChg chg="mod">
          <ac:chgData name="Hall, Angela" userId="cf19d04d-b685-4697-8add-b090397fe455" providerId="ADAL" clId="{7A9EE9C7-AD7E-4A2B-BC61-E2F0D968CF52}" dt="2023-07-21T19:11:19.043" v="194" actId="12"/>
          <ac:spMkLst>
            <pc:docMk/>
            <pc:sldMk cId="611521480" sldId="1537"/>
            <ac:spMk id="3" creationId="{00000000-0000-0000-0000-000000000000}"/>
          </ac:spMkLst>
        </pc:spChg>
      </pc:sldChg>
      <pc:sldChg chg="modSp mod">
        <pc:chgData name="Hall, Angela" userId="cf19d04d-b685-4697-8add-b090397fe455" providerId="ADAL" clId="{7A9EE9C7-AD7E-4A2B-BC61-E2F0D968CF52}" dt="2023-07-21T18:59:54.025" v="121" actId="20577"/>
        <pc:sldMkLst>
          <pc:docMk/>
          <pc:sldMk cId="1805305704" sldId="1559"/>
        </pc:sldMkLst>
        <pc:spChg chg="mod">
          <ac:chgData name="Hall, Angela" userId="cf19d04d-b685-4697-8add-b090397fe455" providerId="ADAL" clId="{7A9EE9C7-AD7E-4A2B-BC61-E2F0D968CF52}" dt="2023-07-21T18:59:54.025" v="121" actId="20577"/>
          <ac:spMkLst>
            <pc:docMk/>
            <pc:sldMk cId="1805305704" sldId="1559"/>
            <ac:spMk id="3" creationId="{00000000-0000-0000-0000-000000000000}"/>
          </ac:spMkLst>
        </pc:spChg>
      </pc:sldChg>
      <pc:sldChg chg="modNotesTx">
        <pc:chgData name="Hall, Angela" userId="cf19d04d-b685-4697-8add-b090397fe455" providerId="ADAL" clId="{7A9EE9C7-AD7E-4A2B-BC61-E2F0D968CF52}" dt="2023-07-21T18:52:33.681" v="97" actId="20577"/>
        <pc:sldMkLst>
          <pc:docMk/>
          <pc:sldMk cId="2667726560" sldId="1564"/>
        </pc:sldMkLst>
      </pc:sldChg>
      <pc:sldChg chg="modSp mod modNotesTx">
        <pc:chgData name="Hall, Angela" userId="cf19d04d-b685-4697-8add-b090397fe455" providerId="ADAL" clId="{7A9EE9C7-AD7E-4A2B-BC61-E2F0D968CF52}" dt="2023-07-21T19:00:15.280" v="125" actId="20577"/>
        <pc:sldMkLst>
          <pc:docMk/>
          <pc:sldMk cId="3445341437" sldId="1687"/>
        </pc:sldMkLst>
        <pc:spChg chg="mod">
          <ac:chgData name="Hall, Angela" userId="cf19d04d-b685-4697-8add-b090397fe455" providerId="ADAL" clId="{7A9EE9C7-AD7E-4A2B-BC61-E2F0D968CF52}" dt="2023-07-21T19:00:11.693" v="123" actId="20577"/>
          <ac:spMkLst>
            <pc:docMk/>
            <pc:sldMk cId="3445341437" sldId="1687"/>
            <ac:spMk id="8" creationId="{85A9A49D-6CA9-F746-A357-F4AA0BD974C8}"/>
          </ac:spMkLst>
        </pc:spChg>
        <pc:spChg chg="mod">
          <ac:chgData name="Hall, Angela" userId="cf19d04d-b685-4697-8add-b090397fe455" providerId="ADAL" clId="{7A9EE9C7-AD7E-4A2B-BC61-E2F0D968CF52}" dt="2023-07-21T19:00:15.280" v="125" actId="20577"/>
          <ac:spMkLst>
            <pc:docMk/>
            <pc:sldMk cId="3445341437" sldId="1687"/>
            <ac:spMk id="9" creationId="{F2B109B8-7C0F-F985-E481-4A98A6E58035}"/>
          </ac:spMkLst>
        </pc:spChg>
      </pc:sldChg>
      <pc:sldChg chg="modNotesTx">
        <pc:chgData name="Hall, Angela" userId="cf19d04d-b685-4697-8add-b090397fe455" providerId="ADAL" clId="{7A9EE9C7-AD7E-4A2B-BC61-E2F0D968CF52}" dt="2023-07-21T18:53:06.500" v="99" actId="20577"/>
        <pc:sldMkLst>
          <pc:docMk/>
          <pc:sldMk cId="3885392633" sldId="1692"/>
        </pc:sldMkLst>
      </pc:sldChg>
      <pc:sldChg chg="modSp mod">
        <pc:chgData name="Hall, Angela" userId="cf19d04d-b685-4697-8add-b090397fe455" providerId="ADAL" clId="{7A9EE9C7-AD7E-4A2B-BC61-E2F0D968CF52}" dt="2023-07-24T14:58:07.938" v="242" actId="255"/>
        <pc:sldMkLst>
          <pc:docMk/>
          <pc:sldMk cId="3845464748" sldId="1693"/>
        </pc:sldMkLst>
        <pc:spChg chg="mod">
          <ac:chgData name="Hall, Angela" userId="cf19d04d-b685-4697-8add-b090397fe455" providerId="ADAL" clId="{7A9EE9C7-AD7E-4A2B-BC61-E2F0D968CF52}" dt="2023-07-24T14:58:07.938" v="242" actId="255"/>
          <ac:spMkLst>
            <pc:docMk/>
            <pc:sldMk cId="3845464748" sldId="1693"/>
            <ac:spMk id="6" creationId="{00000000-0000-0000-0000-000000000000}"/>
          </ac:spMkLst>
        </pc:spChg>
      </pc:sldChg>
      <pc:sldChg chg="addSp delSp modSp new mod">
        <pc:chgData name="Hall, Angela" userId="cf19d04d-b685-4697-8add-b090397fe455" providerId="ADAL" clId="{7A9EE9C7-AD7E-4A2B-BC61-E2F0D968CF52}" dt="2023-07-21T19:06:28.683" v="182" actId="1076"/>
        <pc:sldMkLst>
          <pc:docMk/>
          <pc:sldMk cId="1585395609" sldId="1697"/>
        </pc:sldMkLst>
        <pc:spChg chg="mod">
          <ac:chgData name="Hall, Angela" userId="cf19d04d-b685-4697-8add-b090397fe455" providerId="ADAL" clId="{7A9EE9C7-AD7E-4A2B-BC61-E2F0D968CF52}" dt="2023-07-21T19:03:40.877" v="169" actId="20577"/>
          <ac:spMkLst>
            <pc:docMk/>
            <pc:sldMk cId="1585395609" sldId="1697"/>
            <ac:spMk id="2" creationId="{AA19A682-A326-5235-C89D-4DB4DC771D07}"/>
          </ac:spMkLst>
        </pc:spChg>
        <pc:spChg chg="mod">
          <ac:chgData name="Hall, Angela" userId="cf19d04d-b685-4697-8add-b090397fe455" providerId="ADAL" clId="{7A9EE9C7-AD7E-4A2B-BC61-E2F0D968CF52}" dt="2023-07-21T19:04:26.060" v="175" actId="255"/>
          <ac:spMkLst>
            <pc:docMk/>
            <pc:sldMk cId="1585395609" sldId="1697"/>
            <ac:spMk id="3" creationId="{0C779120-E6ED-7201-32CC-39EC11C71F82}"/>
          </ac:spMkLst>
        </pc:spChg>
        <pc:spChg chg="add mod">
          <ac:chgData name="Hall, Angela" userId="cf19d04d-b685-4697-8add-b090397fe455" providerId="ADAL" clId="{7A9EE9C7-AD7E-4A2B-BC61-E2F0D968CF52}" dt="2023-07-21T19:06:28.683" v="182" actId="1076"/>
          <ac:spMkLst>
            <pc:docMk/>
            <pc:sldMk cId="1585395609" sldId="1697"/>
            <ac:spMk id="7" creationId="{E424F372-27EA-9066-33AA-BA0E3E83D4C7}"/>
          </ac:spMkLst>
        </pc:spChg>
        <pc:picChg chg="add del mod">
          <ac:chgData name="Hall, Angela" userId="cf19d04d-b685-4697-8add-b090397fe455" providerId="ADAL" clId="{7A9EE9C7-AD7E-4A2B-BC61-E2F0D968CF52}" dt="2023-07-21T19:02:59.526" v="132"/>
          <ac:picMkLst>
            <pc:docMk/>
            <pc:sldMk cId="1585395609" sldId="1697"/>
            <ac:picMk id="4" creationId="{85FB0A29-CD81-1DDF-3B61-CA8BE50B65BB}"/>
          </ac:picMkLst>
        </pc:picChg>
        <pc:picChg chg="add mod">
          <ac:chgData name="Hall, Angela" userId="cf19d04d-b685-4697-8add-b090397fe455" providerId="ADAL" clId="{7A9EE9C7-AD7E-4A2B-BC61-E2F0D968CF52}" dt="2023-07-21T19:06:25.186" v="181" actId="1076"/>
          <ac:picMkLst>
            <pc:docMk/>
            <pc:sldMk cId="1585395609" sldId="1697"/>
            <ac:picMk id="6" creationId="{590D180F-028A-42D8-601C-AD1B060A146F}"/>
          </ac:picMkLst>
        </pc:picChg>
      </pc:sldChg>
      <pc:sldMasterChg chg="delSldLayout">
        <pc:chgData name="Hall, Angela" userId="cf19d04d-b685-4697-8add-b090397fe455" providerId="ADAL" clId="{7A9EE9C7-AD7E-4A2B-BC61-E2F0D968CF52}" dt="2023-07-21T19:12:58.265" v="195" actId="2696"/>
        <pc:sldMasterMkLst>
          <pc:docMk/>
          <pc:sldMasterMk cId="1705276171" sldId="2147483705"/>
        </pc:sldMasterMkLst>
        <pc:sldLayoutChg chg="del">
          <pc:chgData name="Hall, Angela" userId="cf19d04d-b685-4697-8add-b090397fe455" providerId="ADAL" clId="{7A9EE9C7-AD7E-4A2B-BC61-E2F0D968CF52}" dt="2023-07-21T19:12:58.265" v="195" actId="2696"/>
          <pc:sldLayoutMkLst>
            <pc:docMk/>
            <pc:sldMasterMk cId="1705276171" sldId="2147483705"/>
            <pc:sldLayoutMk cId="3629111354" sldId="214748380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CC5BEA-31A8-4EB4-BA3F-100CE18FADB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473B891B-063B-401D-8A59-F8436A84A7FF}">
      <dgm:prSet/>
      <dgm:spPr/>
      <dgm:t>
        <a:bodyPr/>
        <a:lstStyle/>
        <a:p>
          <a:r>
            <a:rPr lang="en-US" b="1"/>
            <a:t>Leslie R. Kaelin, M.Ed.</a:t>
          </a:r>
          <a:endParaRPr lang="en-US"/>
        </a:p>
      </dgm:t>
    </dgm:pt>
    <dgm:pt modelId="{E37A8D25-ED61-448E-A6D3-239E30F4159E}" type="parTrans" cxnId="{79AAE022-35A9-452A-8FAF-4056D645E323}">
      <dgm:prSet/>
      <dgm:spPr/>
      <dgm:t>
        <a:bodyPr/>
        <a:lstStyle/>
        <a:p>
          <a:endParaRPr lang="en-US"/>
        </a:p>
      </dgm:t>
    </dgm:pt>
    <dgm:pt modelId="{37E95640-5EC0-4137-AB88-FBB971755D3C}" type="sibTrans" cxnId="{79AAE022-35A9-452A-8FAF-4056D645E323}">
      <dgm:prSet/>
      <dgm:spPr/>
      <dgm:t>
        <a:bodyPr/>
        <a:lstStyle/>
        <a:p>
          <a:endParaRPr lang="en-US"/>
        </a:p>
      </dgm:t>
    </dgm:pt>
    <dgm:pt modelId="{34EB7DC2-07B9-45A3-B147-2189F5C47724}">
      <dgm:prSet/>
      <dgm:spPr/>
      <dgm:t>
        <a:bodyPr/>
        <a:lstStyle/>
        <a:p>
          <a:r>
            <a:rPr lang="en-US" i="1"/>
            <a:t>Financial Aid Director, SOM </a:t>
          </a:r>
          <a:endParaRPr lang="en-US"/>
        </a:p>
      </dgm:t>
    </dgm:pt>
    <dgm:pt modelId="{5989D35B-BBA2-491B-A6DE-54DA7F27E54B}" type="parTrans" cxnId="{2B986C3B-412A-4812-8500-009E113C9C66}">
      <dgm:prSet/>
      <dgm:spPr/>
      <dgm:t>
        <a:bodyPr/>
        <a:lstStyle/>
        <a:p>
          <a:endParaRPr lang="en-US"/>
        </a:p>
      </dgm:t>
    </dgm:pt>
    <dgm:pt modelId="{C02DA696-2E34-4C60-8FDB-E642166AE335}" type="sibTrans" cxnId="{2B986C3B-412A-4812-8500-009E113C9C66}">
      <dgm:prSet/>
      <dgm:spPr/>
      <dgm:t>
        <a:bodyPr/>
        <a:lstStyle/>
        <a:p>
          <a:endParaRPr lang="en-US"/>
        </a:p>
      </dgm:t>
    </dgm:pt>
    <dgm:pt modelId="{F36CBFD0-06E5-419D-822E-481CEA5F634F}">
      <dgm:prSet/>
      <dgm:spPr/>
      <dgm:t>
        <a:bodyPr/>
        <a:lstStyle/>
        <a:p>
          <a:r>
            <a:rPr lang="en-US" b="1"/>
            <a:t>Angela Hall, MSM</a:t>
          </a:r>
          <a:endParaRPr lang="en-US"/>
        </a:p>
      </dgm:t>
    </dgm:pt>
    <dgm:pt modelId="{3A341DF2-46F8-43CE-A164-F55BD6F587BA}" type="parTrans" cxnId="{1BD52663-B045-46EB-919B-3D7500CB5F6D}">
      <dgm:prSet/>
      <dgm:spPr/>
      <dgm:t>
        <a:bodyPr/>
        <a:lstStyle/>
        <a:p>
          <a:endParaRPr lang="en-US"/>
        </a:p>
      </dgm:t>
    </dgm:pt>
    <dgm:pt modelId="{76AE0F53-3F3D-49DB-9FAF-09041310DDFA}" type="sibTrans" cxnId="{1BD52663-B045-46EB-919B-3D7500CB5F6D}">
      <dgm:prSet/>
      <dgm:spPr/>
      <dgm:t>
        <a:bodyPr/>
        <a:lstStyle/>
        <a:p>
          <a:endParaRPr lang="en-US"/>
        </a:p>
      </dgm:t>
    </dgm:pt>
    <dgm:pt modelId="{03A9F33E-B98E-4399-97C6-2526F4F02464}">
      <dgm:prSet/>
      <dgm:spPr/>
      <dgm:t>
        <a:bodyPr/>
        <a:lstStyle/>
        <a:p>
          <a:r>
            <a:rPr lang="en-US" i="1"/>
            <a:t>Financial Aid Coordinator, SOM</a:t>
          </a:r>
          <a:endParaRPr lang="en-US"/>
        </a:p>
      </dgm:t>
    </dgm:pt>
    <dgm:pt modelId="{1E9C0817-FC60-481A-8EC2-DA94C0F72F0D}" type="parTrans" cxnId="{DE48A705-CCCA-492A-B0EA-795AA56384ED}">
      <dgm:prSet/>
      <dgm:spPr/>
      <dgm:t>
        <a:bodyPr/>
        <a:lstStyle/>
        <a:p>
          <a:endParaRPr lang="en-US"/>
        </a:p>
      </dgm:t>
    </dgm:pt>
    <dgm:pt modelId="{A5D128B0-2308-44E2-9F2C-47103E16435C}" type="sibTrans" cxnId="{DE48A705-CCCA-492A-B0EA-795AA56384ED}">
      <dgm:prSet/>
      <dgm:spPr/>
      <dgm:t>
        <a:bodyPr/>
        <a:lstStyle/>
        <a:p>
          <a:endParaRPr lang="en-US"/>
        </a:p>
      </dgm:t>
    </dgm:pt>
    <dgm:pt modelId="{B1F24078-5EE3-493A-8B67-A0EF944FEBF3}">
      <dgm:prSet/>
      <dgm:spPr/>
      <dgm:t>
        <a:bodyPr/>
        <a:lstStyle/>
        <a:p>
          <a:r>
            <a:rPr lang="en-US" b="1"/>
            <a:t>Located in:</a:t>
          </a:r>
          <a:endParaRPr lang="en-US"/>
        </a:p>
      </dgm:t>
    </dgm:pt>
    <dgm:pt modelId="{C7115104-6C81-4487-AD39-825735E6C221}" type="parTrans" cxnId="{B31302FD-B87A-4616-AE42-9C51B6527841}">
      <dgm:prSet/>
      <dgm:spPr/>
      <dgm:t>
        <a:bodyPr/>
        <a:lstStyle/>
        <a:p>
          <a:endParaRPr lang="en-US"/>
        </a:p>
      </dgm:t>
    </dgm:pt>
    <dgm:pt modelId="{508BF192-3FB5-4A2F-B8B1-65D33375B847}" type="sibTrans" cxnId="{B31302FD-B87A-4616-AE42-9C51B6527841}">
      <dgm:prSet/>
      <dgm:spPr/>
      <dgm:t>
        <a:bodyPr/>
        <a:lstStyle/>
        <a:p>
          <a:endParaRPr lang="en-US"/>
        </a:p>
      </dgm:t>
    </dgm:pt>
    <dgm:pt modelId="{19734B27-DA41-44C8-B334-066ABFAD3F30}">
      <dgm:prSet/>
      <dgm:spPr/>
      <dgm:t>
        <a:bodyPr/>
        <a:lstStyle/>
        <a:p>
          <a:r>
            <a:rPr lang="en-US" b="1"/>
            <a:t>SOM A Building (Instructional Bldg.)</a:t>
          </a:r>
          <a:endParaRPr lang="en-US"/>
        </a:p>
      </dgm:t>
    </dgm:pt>
    <dgm:pt modelId="{E4F20D95-6921-4081-BDDB-4813765EB166}" type="parTrans" cxnId="{41B15198-3904-4F5C-A583-02F40572A80D}">
      <dgm:prSet/>
      <dgm:spPr/>
      <dgm:t>
        <a:bodyPr/>
        <a:lstStyle/>
        <a:p>
          <a:endParaRPr lang="en-US"/>
        </a:p>
      </dgm:t>
    </dgm:pt>
    <dgm:pt modelId="{E6B68C6B-F75F-4FEA-915A-8855337E411D}" type="sibTrans" cxnId="{41B15198-3904-4F5C-A583-02F40572A80D}">
      <dgm:prSet/>
      <dgm:spPr/>
      <dgm:t>
        <a:bodyPr/>
        <a:lstStyle/>
        <a:p>
          <a:endParaRPr lang="en-US"/>
        </a:p>
      </dgm:t>
    </dgm:pt>
    <dgm:pt modelId="{1E6A7BE6-28FB-41A4-A0AC-BFFE3CA204CC}">
      <dgm:prSet/>
      <dgm:spPr/>
      <dgm:t>
        <a:bodyPr/>
        <a:lstStyle/>
        <a:p>
          <a:r>
            <a:rPr lang="en-US" b="1"/>
            <a:t>Suites 204 &amp; 205 </a:t>
          </a:r>
          <a:r>
            <a:rPr lang="en-US" b="1" i="1"/>
            <a:t>(across from SOM Student Affairs)</a:t>
          </a:r>
          <a:endParaRPr lang="en-US"/>
        </a:p>
      </dgm:t>
    </dgm:pt>
    <dgm:pt modelId="{60214E30-C8D9-40FE-86B5-E5964E862447}" type="parTrans" cxnId="{D523642E-38E3-4DC0-8619-485D695EACFF}">
      <dgm:prSet/>
      <dgm:spPr/>
      <dgm:t>
        <a:bodyPr/>
        <a:lstStyle/>
        <a:p>
          <a:endParaRPr lang="en-US"/>
        </a:p>
      </dgm:t>
    </dgm:pt>
    <dgm:pt modelId="{6EED1DDC-D03C-4A75-9ACA-0AAEE3E065C6}" type="sibTrans" cxnId="{D523642E-38E3-4DC0-8619-485D695EACFF}">
      <dgm:prSet/>
      <dgm:spPr/>
      <dgm:t>
        <a:bodyPr/>
        <a:lstStyle/>
        <a:p>
          <a:endParaRPr lang="en-US"/>
        </a:p>
      </dgm:t>
    </dgm:pt>
    <dgm:pt modelId="{12BA71F1-A3C2-4304-BD5C-D4D12D50DAA8}">
      <dgm:prSet/>
      <dgm:spPr/>
      <dgm:t>
        <a:bodyPr/>
        <a:lstStyle/>
        <a:p>
          <a:r>
            <a:rPr lang="en-US" b="1"/>
            <a:t>502-852-5187</a:t>
          </a:r>
          <a:endParaRPr lang="en-US"/>
        </a:p>
      </dgm:t>
    </dgm:pt>
    <dgm:pt modelId="{5CA28688-115D-4FE3-9A89-55D07A52D31A}" type="parTrans" cxnId="{8EE3DC3C-F3EB-4E37-AC26-8184D023CA61}">
      <dgm:prSet/>
      <dgm:spPr/>
      <dgm:t>
        <a:bodyPr/>
        <a:lstStyle/>
        <a:p>
          <a:endParaRPr lang="en-US"/>
        </a:p>
      </dgm:t>
    </dgm:pt>
    <dgm:pt modelId="{D312BCA3-5AC9-40F3-8778-8CF72B5873D9}" type="sibTrans" cxnId="{8EE3DC3C-F3EB-4E37-AC26-8184D023CA61}">
      <dgm:prSet/>
      <dgm:spPr/>
      <dgm:t>
        <a:bodyPr/>
        <a:lstStyle/>
        <a:p>
          <a:endParaRPr lang="en-US"/>
        </a:p>
      </dgm:t>
    </dgm:pt>
    <dgm:pt modelId="{D313D6DD-3C38-4CCA-BBAB-D07D5EE303C0}" type="pres">
      <dgm:prSet presAssocID="{BACC5BEA-31A8-4EB4-BA3F-100CE18FADB7}" presName="vert0" presStyleCnt="0">
        <dgm:presLayoutVars>
          <dgm:dir/>
          <dgm:animOne val="branch"/>
          <dgm:animLvl val="lvl"/>
        </dgm:presLayoutVars>
      </dgm:prSet>
      <dgm:spPr/>
    </dgm:pt>
    <dgm:pt modelId="{1BEE9561-21CF-4802-9286-655BFAD261C4}" type="pres">
      <dgm:prSet presAssocID="{473B891B-063B-401D-8A59-F8436A84A7FF}" presName="thickLine" presStyleLbl="alignNode1" presStyleIdx="0" presStyleCnt="8"/>
      <dgm:spPr/>
    </dgm:pt>
    <dgm:pt modelId="{2AA76E08-52A0-4906-B4E4-334FA69A084E}" type="pres">
      <dgm:prSet presAssocID="{473B891B-063B-401D-8A59-F8436A84A7FF}" presName="horz1" presStyleCnt="0"/>
      <dgm:spPr/>
    </dgm:pt>
    <dgm:pt modelId="{3B0B24C8-476B-4F91-A743-D9027880AC45}" type="pres">
      <dgm:prSet presAssocID="{473B891B-063B-401D-8A59-F8436A84A7FF}" presName="tx1" presStyleLbl="revTx" presStyleIdx="0" presStyleCnt="8"/>
      <dgm:spPr/>
    </dgm:pt>
    <dgm:pt modelId="{E418D2AC-141E-405A-956C-C2E2E9AD162A}" type="pres">
      <dgm:prSet presAssocID="{473B891B-063B-401D-8A59-F8436A84A7FF}" presName="vert1" presStyleCnt="0"/>
      <dgm:spPr/>
    </dgm:pt>
    <dgm:pt modelId="{8BD38AD4-A82E-46B9-9634-57BCB474AEDE}" type="pres">
      <dgm:prSet presAssocID="{34EB7DC2-07B9-45A3-B147-2189F5C47724}" presName="thickLine" presStyleLbl="alignNode1" presStyleIdx="1" presStyleCnt="8"/>
      <dgm:spPr/>
    </dgm:pt>
    <dgm:pt modelId="{05536892-0744-41AA-9657-79CB0E5806A9}" type="pres">
      <dgm:prSet presAssocID="{34EB7DC2-07B9-45A3-B147-2189F5C47724}" presName="horz1" presStyleCnt="0"/>
      <dgm:spPr/>
    </dgm:pt>
    <dgm:pt modelId="{FE1905B2-5C20-4572-AA8A-2EB21172FEA5}" type="pres">
      <dgm:prSet presAssocID="{34EB7DC2-07B9-45A3-B147-2189F5C47724}" presName="tx1" presStyleLbl="revTx" presStyleIdx="1" presStyleCnt="8"/>
      <dgm:spPr/>
    </dgm:pt>
    <dgm:pt modelId="{BA959CBA-6E57-4F5A-9B97-7ACFE0817E22}" type="pres">
      <dgm:prSet presAssocID="{34EB7DC2-07B9-45A3-B147-2189F5C47724}" presName="vert1" presStyleCnt="0"/>
      <dgm:spPr/>
    </dgm:pt>
    <dgm:pt modelId="{383D0100-116C-4112-883D-530DC20EE2F6}" type="pres">
      <dgm:prSet presAssocID="{F36CBFD0-06E5-419D-822E-481CEA5F634F}" presName="thickLine" presStyleLbl="alignNode1" presStyleIdx="2" presStyleCnt="8"/>
      <dgm:spPr/>
    </dgm:pt>
    <dgm:pt modelId="{1B3A3EF3-E833-477B-AE9E-3635F456DDA1}" type="pres">
      <dgm:prSet presAssocID="{F36CBFD0-06E5-419D-822E-481CEA5F634F}" presName="horz1" presStyleCnt="0"/>
      <dgm:spPr/>
    </dgm:pt>
    <dgm:pt modelId="{89EA2F45-5AF0-480B-B787-D57853A5F724}" type="pres">
      <dgm:prSet presAssocID="{F36CBFD0-06E5-419D-822E-481CEA5F634F}" presName="tx1" presStyleLbl="revTx" presStyleIdx="2" presStyleCnt="8"/>
      <dgm:spPr/>
    </dgm:pt>
    <dgm:pt modelId="{CBCD34DB-9481-4E58-A7E5-87FFD4A606C5}" type="pres">
      <dgm:prSet presAssocID="{F36CBFD0-06E5-419D-822E-481CEA5F634F}" presName="vert1" presStyleCnt="0"/>
      <dgm:spPr/>
    </dgm:pt>
    <dgm:pt modelId="{BC2534B0-C058-43E5-8010-24967057AB3D}" type="pres">
      <dgm:prSet presAssocID="{03A9F33E-B98E-4399-97C6-2526F4F02464}" presName="thickLine" presStyleLbl="alignNode1" presStyleIdx="3" presStyleCnt="8"/>
      <dgm:spPr/>
    </dgm:pt>
    <dgm:pt modelId="{F413E383-5599-43B9-8722-ED40C7CAB2B8}" type="pres">
      <dgm:prSet presAssocID="{03A9F33E-B98E-4399-97C6-2526F4F02464}" presName="horz1" presStyleCnt="0"/>
      <dgm:spPr/>
    </dgm:pt>
    <dgm:pt modelId="{F74C0AB8-FEE9-4623-8608-D9F06D71C47A}" type="pres">
      <dgm:prSet presAssocID="{03A9F33E-B98E-4399-97C6-2526F4F02464}" presName="tx1" presStyleLbl="revTx" presStyleIdx="3" presStyleCnt="8"/>
      <dgm:spPr/>
    </dgm:pt>
    <dgm:pt modelId="{6BA5DBD6-8BC0-47CE-8347-0CCAE9AA258C}" type="pres">
      <dgm:prSet presAssocID="{03A9F33E-B98E-4399-97C6-2526F4F02464}" presName="vert1" presStyleCnt="0"/>
      <dgm:spPr/>
    </dgm:pt>
    <dgm:pt modelId="{11DD9DCC-93C3-4FED-AC1B-77FF41665F8A}" type="pres">
      <dgm:prSet presAssocID="{B1F24078-5EE3-493A-8B67-A0EF944FEBF3}" presName="thickLine" presStyleLbl="alignNode1" presStyleIdx="4" presStyleCnt="8"/>
      <dgm:spPr/>
    </dgm:pt>
    <dgm:pt modelId="{EFD5CECC-57E2-42AC-8F2F-C729CC85F187}" type="pres">
      <dgm:prSet presAssocID="{B1F24078-5EE3-493A-8B67-A0EF944FEBF3}" presName="horz1" presStyleCnt="0"/>
      <dgm:spPr/>
    </dgm:pt>
    <dgm:pt modelId="{9C605715-86FC-4E8D-9320-F4BFB6FA06FE}" type="pres">
      <dgm:prSet presAssocID="{B1F24078-5EE3-493A-8B67-A0EF944FEBF3}" presName="tx1" presStyleLbl="revTx" presStyleIdx="4" presStyleCnt="8"/>
      <dgm:spPr/>
    </dgm:pt>
    <dgm:pt modelId="{7F80D3F1-C1C7-428C-B6A9-A50411785D82}" type="pres">
      <dgm:prSet presAssocID="{B1F24078-5EE3-493A-8B67-A0EF944FEBF3}" presName="vert1" presStyleCnt="0"/>
      <dgm:spPr/>
    </dgm:pt>
    <dgm:pt modelId="{F277EC1C-CE2F-401C-BD44-D78B17B9052C}" type="pres">
      <dgm:prSet presAssocID="{19734B27-DA41-44C8-B334-066ABFAD3F30}" presName="thickLine" presStyleLbl="alignNode1" presStyleIdx="5" presStyleCnt="8"/>
      <dgm:spPr/>
    </dgm:pt>
    <dgm:pt modelId="{9C55A5E7-6D95-4E4C-9793-F5902A67456E}" type="pres">
      <dgm:prSet presAssocID="{19734B27-DA41-44C8-B334-066ABFAD3F30}" presName="horz1" presStyleCnt="0"/>
      <dgm:spPr/>
    </dgm:pt>
    <dgm:pt modelId="{BCFEC08E-EA55-4552-A88D-CEDBBB9BCA00}" type="pres">
      <dgm:prSet presAssocID="{19734B27-DA41-44C8-B334-066ABFAD3F30}" presName="tx1" presStyleLbl="revTx" presStyleIdx="5" presStyleCnt="8"/>
      <dgm:spPr/>
    </dgm:pt>
    <dgm:pt modelId="{1FC074AD-D99D-4050-8798-40DE980AC882}" type="pres">
      <dgm:prSet presAssocID="{19734B27-DA41-44C8-B334-066ABFAD3F30}" presName="vert1" presStyleCnt="0"/>
      <dgm:spPr/>
    </dgm:pt>
    <dgm:pt modelId="{FDA22D1B-EF19-427B-B525-9DD222915555}" type="pres">
      <dgm:prSet presAssocID="{1E6A7BE6-28FB-41A4-A0AC-BFFE3CA204CC}" presName="thickLine" presStyleLbl="alignNode1" presStyleIdx="6" presStyleCnt="8"/>
      <dgm:spPr/>
    </dgm:pt>
    <dgm:pt modelId="{51531FEA-AE8D-4CE5-9381-2D04EC4B6ED4}" type="pres">
      <dgm:prSet presAssocID="{1E6A7BE6-28FB-41A4-A0AC-BFFE3CA204CC}" presName="horz1" presStyleCnt="0"/>
      <dgm:spPr/>
    </dgm:pt>
    <dgm:pt modelId="{BC4AD55C-A600-413E-AB68-C5E2263771B5}" type="pres">
      <dgm:prSet presAssocID="{1E6A7BE6-28FB-41A4-A0AC-BFFE3CA204CC}" presName="tx1" presStyleLbl="revTx" presStyleIdx="6" presStyleCnt="8"/>
      <dgm:spPr/>
    </dgm:pt>
    <dgm:pt modelId="{43AFD1CA-D6AE-4A1C-AADF-870BE8E49DC6}" type="pres">
      <dgm:prSet presAssocID="{1E6A7BE6-28FB-41A4-A0AC-BFFE3CA204CC}" presName="vert1" presStyleCnt="0"/>
      <dgm:spPr/>
    </dgm:pt>
    <dgm:pt modelId="{02F85C07-57B3-4CB7-BB5F-92B911AB5676}" type="pres">
      <dgm:prSet presAssocID="{12BA71F1-A3C2-4304-BD5C-D4D12D50DAA8}" presName="thickLine" presStyleLbl="alignNode1" presStyleIdx="7" presStyleCnt="8"/>
      <dgm:spPr/>
    </dgm:pt>
    <dgm:pt modelId="{D31BCD2B-8AE8-4D43-8259-DFCFEC794C43}" type="pres">
      <dgm:prSet presAssocID="{12BA71F1-A3C2-4304-BD5C-D4D12D50DAA8}" presName="horz1" presStyleCnt="0"/>
      <dgm:spPr/>
    </dgm:pt>
    <dgm:pt modelId="{E2785C95-4B0E-4A2D-936A-4BF290399F9F}" type="pres">
      <dgm:prSet presAssocID="{12BA71F1-A3C2-4304-BD5C-D4D12D50DAA8}" presName="tx1" presStyleLbl="revTx" presStyleIdx="7" presStyleCnt="8"/>
      <dgm:spPr/>
    </dgm:pt>
    <dgm:pt modelId="{B7DE08FC-6F2C-4392-B89C-11F006DA758C}" type="pres">
      <dgm:prSet presAssocID="{12BA71F1-A3C2-4304-BD5C-D4D12D50DAA8}" presName="vert1" presStyleCnt="0"/>
      <dgm:spPr/>
    </dgm:pt>
  </dgm:ptLst>
  <dgm:cxnLst>
    <dgm:cxn modelId="{A4219F04-BC1D-4FBB-A486-AF62E206BABF}" type="presOf" srcId="{F36CBFD0-06E5-419D-822E-481CEA5F634F}" destId="{89EA2F45-5AF0-480B-B787-D57853A5F724}" srcOrd="0" destOrd="0" presId="urn:microsoft.com/office/officeart/2008/layout/LinedList"/>
    <dgm:cxn modelId="{DE48A705-CCCA-492A-B0EA-795AA56384ED}" srcId="{BACC5BEA-31A8-4EB4-BA3F-100CE18FADB7}" destId="{03A9F33E-B98E-4399-97C6-2526F4F02464}" srcOrd="3" destOrd="0" parTransId="{1E9C0817-FC60-481A-8EC2-DA94C0F72F0D}" sibTransId="{A5D128B0-2308-44E2-9F2C-47103E16435C}"/>
    <dgm:cxn modelId="{79AAE022-35A9-452A-8FAF-4056D645E323}" srcId="{BACC5BEA-31A8-4EB4-BA3F-100CE18FADB7}" destId="{473B891B-063B-401D-8A59-F8436A84A7FF}" srcOrd="0" destOrd="0" parTransId="{E37A8D25-ED61-448E-A6D3-239E30F4159E}" sibTransId="{37E95640-5EC0-4137-AB88-FBB971755D3C}"/>
    <dgm:cxn modelId="{D523642E-38E3-4DC0-8619-485D695EACFF}" srcId="{BACC5BEA-31A8-4EB4-BA3F-100CE18FADB7}" destId="{1E6A7BE6-28FB-41A4-A0AC-BFFE3CA204CC}" srcOrd="6" destOrd="0" parTransId="{60214E30-C8D9-40FE-86B5-E5964E862447}" sibTransId="{6EED1DDC-D03C-4A75-9ACA-0AAEE3E065C6}"/>
    <dgm:cxn modelId="{2B986C3B-412A-4812-8500-009E113C9C66}" srcId="{BACC5BEA-31A8-4EB4-BA3F-100CE18FADB7}" destId="{34EB7DC2-07B9-45A3-B147-2189F5C47724}" srcOrd="1" destOrd="0" parTransId="{5989D35B-BBA2-491B-A6DE-54DA7F27E54B}" sibTransId="{C02DA696-2E34-4C60-8FDB-E642166AE335}"/>
    <dgm:cxn modelId="{0491CD3B-E47C-4351-A745-11AE25869305}" type="presOf" srcId="{B1F24078-5EE3-493A-8B67-A0EF944FEBF3}" destId="{9C605715-86FC-4E8D-9320-F4BFB6FA06FE}" srcOrd="0" destOrd="0" presId="urn:microsoft.com/office/officeart/2008/layout/LinedList"/>
    <dgm:cxn modelId="{8EE3DC3C-F3EB-4E37-AC26-8184D023CA61}" srcId="{BACC5BEA-31A8-4EB4-BA3F-100CE18FADB7}" destId="{12BA71F1-A3C2-4304-BD5C-D4D12D50DAA8}" srcOrd="7" destOrd="0" parTransId="{5CA28688-115D-4FE3-9A89-55D07A52D31A}" sibTransId="{D312BCA3-5AC9-40F3-8778-8CF72B5873D9}"/>
    <dgm:cxn modelId="{1BD52663-B045-46EB-919B-3D7500CB5F6D}" srcId="{BACC5BEA-31A8-4EB4-BA3F-100CE18FADB7}" destId="{F36CBFD0-06E5-419D-822E-481CEA5F634F}" srcOrd="2" destOrd="0" parTransId="{3A341DF2-46F8-43CE-A164-F55BD6F587BA}" sibTransId="{76AE0F53-3F3D-49DB-9FAF-09041310DDFA}"/>
    <dgm:cxn modelId="{E680ED43-323C-4BAA-B191-2412C10A1A14}" type="presOf" srcId="{473B891B-063B-401D-8A59-F8436A84A7FF}" destId="{3B0B24C8-476B-4F91-A743-D9027880AC45}" srcOrd="0" destOrd="0" presId="urn:microsoft.com/office/officeart/2008/layout/LinedList"/>
    <dgm:cxn modelId="{C4AEFD44-D991-499F-8B14-D0E092C281A6}" type="presOf" srcId="{BACC5BEA-31A8-4EB4-BA3F-100CE18FADB7}" destId="{D313D6DD-3C38-4CCA-BBAB-D07D5EE303C0}" srcOrd="0" destOrd="0" presId="urn:microsoft.com/office/officeart/2008/layout/LinedList"/>
    <dgm:cxn modelId="{364DCE48-8794-46EB-A6AE-5BB861C5AE72}" type="presOf" srcId="{03A9F33E-B98E-4399-97C6-2526F4F02464}" destId="{F74C0AB8-FEE9-4623-8608-D9F06D71C47A}" srcOrd="0" destOrd="0" presId="urn:microsoft.com/office/officeart/2008/layout/LinedList"/>
    <dgm:cxn modelId="{BF03FE6E-E692-42F5-AC97-8BE7A939A778}" type="presOf" srcId="{34EB7DC2-07B9-45A3-B147-2189F5C47724}" destId="{FE1905B2-5C20-4572-AA8A-2EB21172FEA5}" srcOrd="0" destOrd="0" presId="urn:microsoft.com/office/officeart/2008/layout/LinedList"/>
    <dgm:cxn modelId="{41B15198-3904-4F5C-A583-02F40572A80D}" srcId="{BACC5BEA-31A8-4EB4-BA3F-100CE18FADB7}" destId="{19734B27-DA41-44C8-B334-066ABFAD3F30}" srcOrd="5" destOrd="0" parTransId="{E4F20D95-6921-4081-BDDB-4813765EB166}" sibTransId="{E6B68C6B-F75F-4FEA-915A-8855337E411D}"/>
    <dgm:cxn modelId="{D4242DCC-5FCA-47B2-973F-CE97896C048F}" type="presOf" srcId="{1E6A7BE6-28FB-41A4-A0AC-BFFE3CA204CC}" destId="{BC4AD55C-A600-413E-AB68-C5E2263771B5}" srcOrd="0" destOrd="0" presId="urn:microsoft.com/office/officeart/2008/layout/LinedList"/>
    <dgm:cxn modelId="{9829BBE9-07CC-47EE-9754-DCA4FE27156E}" type="presOf" srcId="{12BA71F1-A3C2-4304-BD5C-D4D12D50DAA8}" destId="{E2785C95-4B0E-4A2D-936A-4BF290399F9F}" srcOrd="0" destOrd="0" presId="urn:microsoft.com/office/officeart/2008/layout/LinedList"/>
    <dgm:cxn modelId="{B31302FD-B87A-4616-AE42-9C51B6527841}" srcId="{BACC5BEA-31A8-4EB4-BA3F-100CE18FADB7}" destId="{B1F24078-5EE3-493A-8B67-A0EF944FEBF3}" srcOrd="4" destOrd="0" parTransId="{C7115104-6C81-4487-AD39-825735E6C221}" sibTransId="{508BF192-3FB5-4A2F-B8B1-65D33375B847}"/>
    <dgm:cxn modelId="{C61170FE-43CD-4D66-9418-E60A31AD68CB}" type="presOf" srcId="{19734B27-DA41-44C8-B334-066ABFAD3F30}" destId="{BCFEC08E-EA55-4552-A88D-CEDBBB9BCA00}" srcOrd="0" destOrd="0" presId="urn:microsoft.com/office/officeart/2008/layout/LinedList"/>
    <dgm:cxn modelId="{D8AFC282-A474-468E-9CF7-4EEDC5BAA6BD}" type="presParOf" srcId="{D313D6DD-3C38-4CCA-BBAB-D07D5EE303C0}" destId="{1BEE9561-21CF-4802-9286-655BFAD261C4}" srcOrd="0" destOrd="0" presId="urn:microsoft.com/office/officeart/2008/layout/LinedList"/>
    <dgm:cxn modelId="{582FF03B-8C32-437A-8E4A-A2B737D08C52}" type="presParOf" srcId="{D313D6DD-3C38-4CCA-BBAB-D07D5EE303C0}" destId="{2AA76E08-52A0-4906-B4E4-334FA69A084E}" srcOrd="1" destOrd="0" presId="urn:microsoft.com/office/officeart/2008/layout/LinedList"/>
    <dgm:cxn modelId="{765EFD36-4292-49AB-99BA-C831EF961BC6}" type="presParOf" srcId="{2AA76E08-52A0-4906-B4E4-334FA69A084E}" destId="{3B0B24C8-476B-4F91-A743-D9027880AC45}" srcOrd="0" destOrd="0" presId="urn:microsoft.com/office/officeart/2008/layout/LinedList"/>
    <dgm:cxn modelId="{3C20446D-BC2E-4552-81A5-3E63AECDFB9F}" type="presParOf" srcId="{2AA76E08-52A0-4906-B4E4-334FA69A084E}" destId="{E418D2AC-141E-405A-956C-C2E2E9AD162A}" srcOrd="1" destOrd="0" presId="urn:microsoft.com/office/officeart/2008/layout/LinedList"/>
    <dgm:cxn modelId="{3667BEEA-08EA-4D6B-8A3C-05048C3C8CF7}" type="presParOf" srcId="{D313D6DD-3C38-4CCA-BBAB-D07D5EE303C0}" destId="{8BD38AD4-A82E-46B9-9634-57BCB474AEDE}" srcOrd="2" destOrd="0" presId="urn:microsoft.com/office/officeart/2008/layout/LinedList"/>
    <dgm:cxn modelId="{31B25E82-B0B3-4BE4-9D9D-7D461E56CEE1}" type="presParOf" srcId="{D313D6DD-3C38-4CCA-BBAB-D07D5EE303C0}" destId="{05536892-0744-41AA-9657-79CB0E5806A9}" srcOrd="3" destOrd="0" presId="urn:microsoft.com/office/officeart/2008/layout/LinedList"/>
    <dgm:cxn modelId="{729A122F-7825-4A61-999D-68EFFF21671B}" type="presParOf" srcId="{05536892-0744-41AA-9657-79CB0E5806A9}" destId="{FE1905B2-5C20-4572-AA8A-2EB21172FEA5}" srcOrd="0" destOrd="0" presId="urn:microsoft.com/office/officeart/2008/layout/LinedList"/>
    <dgm:cxn modelId="{EB175DC6-2BA8-42C9-9C60-77756659F50B}" type="presParOf" srcId="{05536892-0744-41AA-9657-79CB0E5806A9}" destId="{BA959CBA-6E57-4F5A-9B97-7ACFE0817E22}" srcOrd="1" destOrd="0" presId="urn:microsoft.com/office/officeart/2008/layout/LinedList"/>
    <dgm:cxn modelId="{239250C5-098D-47E5-8EBD-3B00237418C6}" type="presParOf" srcId="{D313D6DD-3C38-4CCA-BBAB-D07D5EE303C0}" destId="{383D0100-116C-4112-883D-530DC20EE2F6}" srcOrd="4" destOrd="0" presId="urn:microsoft.com/office/officeart/2008/layout/LinedList"/>
    <dgm:cxn modelId="{FABF6FF3-8B0F-44F8-B57C-1672ED51A439}" type="presParOf" srcId="{D313D6DD-3C38-4CCA-BBAB-D07D5EE303C0}" destId="{1B3A3EF3-E833-477B-AE9E-3635F456DDA1}" srcOrd="5" destOrd="0" presId="urn:microsoft.com/office/officeart/2008/layout/LinedList"/>
    <dgm:cxn modelId="{B11E341B-157F-41AB-8063-85159D183BF2}" type="presParOf" srcId="{1B3A3EF3-E833-477B-AE9E-3635F456DDA1}" destId="{89EA2F45-5AF0-480B-B787-D57853A5F724}" srcOrd="0" destOrd="0" presId="urn:microsoft.com/office/officeart/2008/layout/LinedList"/>
    <dgm:cxn modelId="{AF9AB1CF-3BBD-498E-99C6-4C8C340EB4BA}" type="presParOf" srcId="{1B3A3EF3-E833-477B-AE9E-3635F456DDA1}" destId="{CBCD34DB-9481-4E58-A7E5-87FFD4A606C5}" srcOrd="1" destOrd="0" presId="urn:microsoft.com/office/officeart/2008/layout/LinedList"/>
    <dgm:cxn modelId="{F49F27DE-D40B-4246-869F-77828003B0E7}" type="presParOf" srcId="{D313D6DD-3C38-4CCA-BBAB-D07D5EE303C0}" destId="{BC2534B0-C058-43E5-8010-24967057AB3D}" srcOrd="6" destOrd="0" presId="urn:microsoft.com/office/officeart/2008/layout/LinedList"/>
    <dgm:cxn modelId="{9A332010-A162-4A35-A019-2A6199B202CA}" type="presParOf" srcId="{D313D6DD-3C38-4CCA-BBAB-D07D5EE303C0}" destId="{F413E383-5599-43B9-8722-ED40C7CAB2B8}" srcOrd="7" destOrd="0" presId="urn:microsoft.com/office/officeart/2008/layout/LinedList"/>
    <dgm:cxn modelId="{74616200-C8EC-4D60-82A8-292413F88A20}" type="presParOf" srcId="{F413E383-5599-43B9-8722-ED40C7CAB2B8}" destId="{F74C0AB8-FEE9-4623-8608-D9F06D71C47A}" srcOrd="0" destOrd="0" presId="urn:microsoft.com/office/officeart/2008/layout/LinedList"/>
    <dgm:cxn modelId="{E787566A-B841-41A7-9DC0-1180EB6CBF8E}" type="presParOf" srcId="{F413E383-5599-43B9-8722-ED40C7CAB2B8}" destId="{6BA5DBD6-8BC0-47CE-8347-0CCAE9AA258C}" srcOrd="1" destOrd="0" presId="urn:microsoft.com/office/officeart/2008/layout/LinedList"/>
    <dgm:cxn modelId="{C2CAE574-0AD5-41A0-89CF-F6F550183548}" type="presParOf" srcId="{D313D6DD-3C38-4CCA-BBAB-D07D5EE303C0}" destId="{11DD9DCC-93C3-4FED-AC1B-77FF41665F8A}" srcOrd="8" destOrd="0" presId="urn:microsoft.com/office/officeart/2008/layout/LinedList"/>
    <dgm:cxn modelId="{A4F4D72E-D527-41A7-8AD8-EE83E5AA33DF}" type="presParOf" srcId="{D313D6DD-3C38-4CCA-BBAB-D07D5EE303C0}" destId="{EFD5CECC-57E2-42AC-8F2F-C729CC85F187}" srcOrd="9" destOrd="0" presId="urn:microsoft.com/office/officeart/2008/layout/LinedList"/>
    <dgm:cxn modelId="{6818EA24-5438-4DC9-8D1D-7720B95D1997}" type="presParOf" srcId="{EFD5CECC-57E2-42AC-8F2F-C729CC85F187}" destId="{9C605715-86FC-4E8D-9320-F4BFB6FA06FE}" srcOrd="0" destOrd="0" presId="urn:microsoft.com/office/officeart/2008/layout/LinedList"/>
    <dgm:cxn modelId="{B7038A9A-AE1A-4D23-84FA-5ADBF035CB2A}" type="presParOf" srcId="{EFD5CECC-57E2-42AC-8F2F-C729CC85F187}" destId="{7F80D3F1-C1C7-428C-B6A9-A50411785D82}" srcOrd="1" destOrd="0" presId="urn:microsoft.com/office/officeart/2008/layout/LinedList"/>
    <dgm:cxn modelId="{98E83023-9568-40AD-BCB2-92E856B78461}" type="presParOf" srcId="{D313D6DD-3C38-4CCA-BBAB-D07D5EE303C0}" destId="{F277EC1C-CE2F-401C-BD44-D78B17B9052C}" srcOrd="10" destOrd="0" presId="urn:microsoft.com/office/officeart/2008/layout/LinedList"/>
    <dgm:cxn modelId="{0F6DCFF1-12D4-4045-B1C0-D75A58E8B953}" type="presParOf" srcId="{D313D6DD-3C38-4CCA-BBAB-D07D5EE303C0}" destId="{9C55A5E7-6D95-4E4C-9793-F5902A67456E}" srcOrd="11" destOrd="0" presId="urn:microsoft.com/office/officeart/2008/layout/LinedList"/>
    <dgm:cxn modelId="{1A2B19FC-B7B2-4F30-BA4A-38261E6E46DE}" type="presParOf" srcId="{9C55A5E7-6D95-4E4C-9793-F5902A67456E}" destId="{BCFEC08E-EA55-4552-A88D-CEDBBB9BCA00}" srcOrd="0" destOrd="0" presId="urn:microsoft.com/office/officeart/2008/layout/LinedList"/>
    <dgm:cxn modelId="{64A9511B-DC29-4E83-BE49-10EAA0627DAA}" type="presParOf" srcId="{9C55A5E7-6D95-4E4C-9793-F5902A67456E}" destId="{1FC074AD-D99D-4050-8798-40DE980AC882}" srcOrd="1" destOrd="0" presId="urn:microsoft.com/office/officeart/2008/layout/LinedList"/>
    <dgm:cxn modelId="{BF18397B-2826-42CE-BC24-FBB194A197D7}" type="presParOf" srcId="{D313D6DD-3C38-4CCA-BBAB-D07D5EE303C0}" destId="{FDA22D1B-EF19-427B-B525-9DD222915555}" srcOrd="12" destOrd="0" presId="urn:microsoft.com/office/officeart/2008/layout/LinedList"/>
    <dgm:cxn modelId="{19A24065-B1E4-48A3-8D36-317B738D2C7E}" type="presParOf" srcId="{D313D6DD-3C38-4CCA-BBAB-D07D5EE303C0}" destId="{51531FEA-AE8D-4CE5-9381-2D04EC4B6ED4}" srcOrd="13" destOrd="0" presId="urn:microsoft.com/office/officeart/2008/layout/LinedList"/>
    <dgm:cxn modelId="{FC685E71-4E1E-444A-8373-2CD27B2C0A29}" type="presParOf" srcId="{51531FEA-AE8D-4CE5-9381-2D04EC4B6ED4}" destId="{BC4AD55C-A600-413E-AB68-C5E2263771B5}" srcOrd="0" destOrd="0" presId="urn:microsoft.com/office/officeart/2008/layout/LinedList"/>
    <dgm:cxn modelId="{7928E546-A8E8-4564-9A8C-1DC5AA9CA6A2}" type="presParOf" srcId="{51531FEA-AE8D-4CE5-9381-2D04EC4B6ED4}" destId="{43AFD1CA-D6AE-4A1C-AADF-870BE8E49DC6}" srcOrd="1" destOrd="0" presId="urn:microsoft.com/office/officeart/2008/layout/LinedList"/>
    <dgm:cxn modelId="{14CA9458-6CB5-4969-9C77-BC3969F9D3DF}" type="presParOf" srcId="{D313D6DD-3C38-4CCA-BBAB-D07D5EE303C0}" destId="{02F85C07-57B3-4CB7-BB5F-92B911AB5676}" srcOrd="14" destOrd="0" presId="urn:microsoft.com/office/officeart/2008/layout/LinedList"/>
    <dgm:cxn modelId="{83CF8F2C-CEA1-4B17-963D-04827BD2A070}" type="presParOf" srcId="{D313D6DD-3C38-4CCA-BBAB-D07D5EE303C0}" destId="{D31BCD2B-8AE8-4D43-8259-DFCFEC794C43}" srcOrd="15" destOrd="0" presId="urn:microsoft.com/office/officeart/2008/layout/LinedList"/>
    <dgm:cxn modelId="{0381F02C-5F2F-4EA7-BFB3-AF4134FB537E}" type="presParOf" srcId="{D31BCD2B-8AE8-4D43-8259-DFCFEC794C43}" destId="{E2785C95-4B0E-4A2D-936A-4BF290399F9F}" srcOrd="0" destOrd="0" presId="urn:microsoft.com/office/officeart/2008/layout/LinedList"/>
    <dgm:cxn modelId="{55EAF870-BB18-4358-A7F0-A9F70B6FE725}" type="presParOf" srcId="{D31BCD2B-8AE8-4D43-8259-DFCFEC794C43}" destId="{B7DE08FC-6F2C-4392-B89C-11F006DA758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E30B1A-6EFD-4760-84F5-72E8C280CDD1}"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3C406D45-FF38-4275-8FAF-E639D3B0AB37}">
      <dgm:prSet custT="1"/>
      <dgm:spPr>
        <a:solidFill>
          <a:srgbClr val="013A71"/>
        </a:solidFill>
      </dgm:spPr>
      <dgm:t>
        <a:bodyPr/>
        <a:lstStyle/>
        <a:p>
          <a:pPr algn="ctr" rtl="0"/>
          <a:r>
            <a:rPr lang="en-US" sz="3200" b="1" dirty="0"/>
            <a:t>GOURMET</a:t>
          </a:r>
        </a:p>
      </dgm:t>
    </dgm:pt>
    <dgm:pt modelId="{27B498B1-6075-4689-83B6-A2B5FE740A14}" type="parTrans" cxnId="{D5028978-905C-42A7-A147-C3D99A74F223}">
      <dgm:prSet/>
      <dgm:spPr/>
      <dgm:t>
        <a:bodyPr/>
        <a:lstStyle/>
        <a:p>
          <a:endParaRPr lang="en-US"/>
        </a:p>
      </dgm:t>
    </dgm:pt>
    <dgm:pt modelId="{D10943A4-258F-4D81-B458-86F549130C37}" type="sibTrans" cxnId="{D5028978-905C-42A7-A147-C3D99A74F223}">
      <dgm:prSet/>
      <dgm:spPr/>
      <dgm:t>
        <a:bodyPr/>
        <a:lstStyle/>
        <a:p>
          <a:endParaRPr lang="en-US"/>
        </a:p>
      </dgm:t>
    </dgm:pt>
    <dgm:pt modelId="{6B306115-2914-4BAC-9784-4483932363A6}" type="pres">
      <dgm:prSet presAssocID="{1DE30B1A-6EFD-4760-84F5-72E8C280CDD1}" presName="linear" presStyleCnt="0">
        <dgm:presLayoutVars>
          <dgm:animLvl val="lvl"/>
          <dgm:resizeHandles val="exact"/>
        </dgm:presLayoutVars>
      </dgm:prSet>
      <dgm:spPr/>
    </dgm:pt>
    <dgm:pt modelId="{72CCD3E6-FCFD-405D-B62A-496F7C9D1887}" type="pres">
      <dgm:prSet presAssocID="{3C406D45-FF38-4275-8FAF-E639D3B0AB37}" presName="parentText" presStyleLbl="node1" presStyleIdx="0" presStyleCnt="1" custScaleY="142489" custLinFactNeighborX="6333" custLinFactNeighborY="6147">
        <dgm:presLayoutVars>
          <dgm:chMax val="0"/>
          <dgm:bulletEnabled val="1"/>
        </dgm:presLayoutVars>
      </dgm:prSet>
      <dgm:spPr/>
    </dgm:pt>
  </dgm:ptLst>
  <dgm:cxnLst>
    <dgm:cxn modelId="{D5028978-905C-42A7-A147-C3D99A74F223}" srcId="{1DE30B1A-6EFD-4760-84F5-72E8C280CDD1}" destId="{3C406D45-FF38-4275-8FAF-E639D3B0AB37}" srcOrd="0" destOrd="0" parTransId="{27B498B1-6075-4689-83B6-A2B5FE740A14}" sibTransId="{D10943A4-258F-4D81-B458-86F549130C37}"/>
    <dgm:cxn modelId="{5312BFC2-DF71-4377-91F1-7D3E99C6FA42}" type="presOf" srcId="{1DE30B1A-6EFD-4760-84F5-72E8C280CDD1}" destId="{6B306115-2914-4BAC-9784-4483932363A6}" srcOrd="0" destOrd="0" presId="urn:microsoft.com/office/officeart/2005/8/layout/vList2"/>
    <dgm:cxn modelId="{77EC6FD6-E5A1-4113-9BAC-7107040393CC}" type="presOf" srcId="{3C406D45-FF38-4275-8FAF-E639D3B0AB37}" destId="{72CCD3E6-FCFD-405D-B62A-496F7C9D1887}" srcOrd="0" destOrd="0" presId="urn:microsoft.com/office/officeart/2005/8/layout/vList2"/>
    <dgm:cxn modelId="{2BC695C2-A90B-4481-BFDF-1E6D168B7AAC}" type="presParOf" srcId="{6B306115-2914-4BAC-9784-4483932363A6}" destId="{72CCD3E6-FCFD-405D-B62A-496F7C9D1887}" srcOrd="0" destOrd="0" presId="urn:microsoft.com/office/officeart/2005/8/layout/vList2"/>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E30B1A-6EFD-4760-84F5-72E8C280CDD1}"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3C406D45-FF38-4275-8FAF-E639D3B0AB37}">
      <dgm:prSet custT="1"/>
      <dgm:spPr>
        <a:solidFill>
          <a:srgbClr val="013A71"/>
        </a:solidFill>
      </dgm:spPr>
      <dgm:t>
        <a:bodyPr/>
        <a:lstStyle/>
        <a:p>
          <a:pPr algn="ctr" rtl="0"/>
          <a:r>
            <a:rPr lang="en-US" sz="3600" b="1" dirty="0"/>
            <a:t>$4,000</a:t>
          </a:r>
        </a:p>
      </dgm:t>
    </dgm:pt>
    <dgm:pt modelId="{27B498B1-6075-4689-83B6-A2B5FE740A14}" type="parTrans" cxnId="{D5028978-905C-42A7-A147-C3D99A74F223}">
      <dgm:prSet/>
      <dgm:spPr/>
      <dgm:t>
        <a:bodyPr/>
        <a:lstStyle/>
        <a:p>
          <a:endParaRPr lang="en-US"/>
        </a:p>
      </dgm:t>
    </dgm:pt>
    <dgm:pt modelId="{D10943A4-258F-4D81-B458-86F549130C37}" type="sibTrans" cxnId="{D5028978-905C-42A7-A147-C3D99A74F223}">
      <dgm:prSet/>
      <dgm:spPr/>
      <dgm:t>
        <a:bodyPr/>
        <a:lstStyle/>
        <a:p>
          <a:endParaRPr lang="en-US"/>
        </a:p>
      </dgm:t>
    </dgm:pt>
    <dgm:pt modelId="{6B306115-2914-4BAC-9784-4483932363A6}" type="pres">
      <dgm:prSet presAssocID="{1DE30B1A-6EFD-4760-84F5-72E8C280CDD1}" presName="linear" presStyleCnt="0">
        <dgm:presLayoutVars>
          <dgm:animLvl val="lvl"/>
          <dgm:resizeHandles val="exact"/>
        </dgm:presLayoutVars>
      </dgm:prSet>
      <dgm:spPr/>
    </dgm:pt>
    <dgm:pt modelId="{72CCD3E6-FCFD-405D-B62A-496F7C9D1887}" type="pres">
      <dgm:prSet presAssocID="{3C406D45-FF38-4275-8FAF-E639D3B0AB37}" presName="parentText" presStyleLbl="node1" presStyleIdx="0" presStyleCnt="1" custScaleY="142489" custLinFactX="5407" custLinFactNeighborX="100000" custLinFactNeighborY="-98402">
        <dgm:presLayoutVars>
          <dgm:chMax val="0"/>
          <dgm:bulletEnabled val="1"/>
        </dgm:presLayoutVars>
      </dgm:prSet>
      <dgm:spPr/>
    </dgm:pt>
  </dgm:ptLst>
  <dgm:cxnLst>
    <dgm:cxn modelId="{D5028978-905C-42A7-A147-C3D99A74F223}" srcId="{1DE30B1A-6EFD-4760-84F5-72E8C280CDD1}" destId="{3C406D45-FF38-4275-8FAF-E639D3B0AB37}" srcOrd="0" destOrd="0" parTransId="{27B498B1-6075-4689-83B6-A2B5FE740A14}" sibTransId="{D10943A4-258F-4D81-B458-86F549130C37}"/>
    <dgm:cxn modelId="{5312BFC2-DF71-4377-91F1-7D3E99C6FA42}" type="presOf" srcId="{1DE30B1A-6EFD-4760-84F5-72E8C280CDD1}" destId="{6B306115-2914-4BAC-9784-4483932363A6}" srcOrd="0" destOrd="0" presId="urn:microsoft.com/office/officeart/2005/8/layout/vList2"/>
    <dgm:cxn modelId="{77EC6FD6-E5A1-4113-9BAC-7107040393CC}" type="presOf" srcId="{3C406D45-FF38-4275-8FAF-E639D3B0AB37}" destId="{72CCD3E6-FCFD-405D-B62A-496F7C9D1887}" srcOrd="0" destOrd="0" presId="urn:microsoft.com/office/officeart/2005/8/layout/vList2"/>
    <dgm:cxn modelId="{2BC695C2-A90B-4481-BFDF-1E6D168B7AAC}" type="presParOf" srcId="{6B306115-2914-4BAC-9784-4483932363A6}" destId="{72CCD3E6-FCFD-405D-B62A-496F7C9D1887}" srcOrd="0" destOrd="0" presId="urn:microsoft.com/office/officeart/2005/8/layout/vList2"/>
  </dgm:cxnLst>
  <dgm:bg/>
  <dgm:whole>
    <a:ln>
      <a:noFill/>
    </a:ln>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E9561-21CF-4802-9286-655BFAD261C4}">
      <dsp:nvSpPr>
        <dsp:cNvPr id="0" name=""/>
        <dsp:cNvSpPr/>
      </dsp:nvSpPr>
      <dsp:spPr>
        <a:xfrm>
          <a:off x="0" y="0"/>
          <a:ext cx="84520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0B24C8-476B-4F91-A743-D9027880AC45}">
      <dsp:nvSpPr>
        <dsp:cNvPr id="0" name=""/>
        <dsp:cNvSpPr/>
      </dsp:nvSpPr>
      <dsp:spPr>
        <a:xfrm>
          <a:off x="0" y="0"/>
          <a:ext cx="8452049" cy="524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Leslie R. Kaelin, M.Ed.</a:t>
          </a:r>
          <a:endParaRPr lang="en-US" sz="2400" kern="1200"/>
        </a:p>
      </dsp:txBody>
      <dsp:txXfrm>
        <a:off x="0" y="0"/>
        <a:ext cx="8452049" cy="524561"/>
      </dsp:txXfrm>
    </dsp:sp>
    <dsp:sp modelId="{8BD38AD4-A82E-46B9-9634-57BCB474AEDE}">
      <dsp:nvSpPr>
        <dsp:cNvPr id="0" name=""/>
        <dsp:cNvSpPr/>
      </dsp:nvSpPr>
      <dsp:spPr>
        <a:xfrm>
          <a:off x="0" y="524561"/>
          <a:ext cx="84520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1905B2-5C20-4572-AA8A-2EB21172FEA5}">
      <dsp:nvSpPr>
        <dsp:cNvPr id="0" name=""/>
        <dsp:cNvSpPr/>
      </dsp:nvSpPr>
      <dsp:spPr>
        <a:xfrm>
          <a:off x="0" y="524561"/>
          <a:ext cx="8452049" cy="524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i="1" kern="1200"/>
            <a:t>Financial Aid Director, SOM </a:t>
          </a:r>
          <a:endParaRPr lang="en-US" sz="2400" kern="1200"/>
        </a:p>
      </dsp:txBody>
      <dsp:txXfrm>
        <a:off x="0" y="524561"/>
        <a:ext cx="8452049" cy="524561"/>
      </dsp:txXfrm>
    </dsp:sp>
    <dsp:sp modelId="{383D0100-116C-4112-883D-530DC20EE2F6}">
      <dsp:nvSpPr>
        <dsp:cNvPr id="0" name=""/>
        <dsp:cNvSpPr/>
      </dsp:nvSpPr>
      <dsp:spPr>
        <a:xfrm>
          <a:off x="0" y="1049123"/>
          <a:ext cx="84520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EA2F45-5AF0-480B-B787-D57853A5F724}">
      <dsp:nvSpPr>
        <dsp:cNvPr id="0" name=""/>
        <dsp:cNvSpPr/>
      </dsp:nvSpPr>
      <dsp:spPr>
        <a:xfrm>
          <a:off x="0" y="1049123"/>
          <a:ext cx="8452049" cy="524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Angela Hall, MSM</a:t>
          </a:r>
          <a:endParaRPr lang="en-US" sz="2400" kern="1200"/>
        </a:p>
      </dsp:txBody>
      <dsp:txXfrm>
        <a:off x="0" y="1049123"/>
        <a:ext cx="8452049" cy="524561"/>
      </dsp:txXfrm>
    </dsp:sp>
    <dsp:sp modelId="{BC2534B0-C058-43E5-8010-24967057AB3D}">
      <dsp:nvSpPr>
        <dsp:cNvPr id="0" name=""/>
        <dsp:cNvSpPr/>
      </dsp:nvSpPr>
      <dsp:spPr>
        <a:xfrm>
          <a:off x="0" y="1573684"/>
          <a:ext cx="84520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4C0AB8-FEE9-4623-8608-D9F06D71C47A}">
      <dsp:nvSpPr>
        <dsp:cNvPr id="0" name=""/>
        <dsp:cNvSpPr/>
      </dsp:nvSpPr>
      <dsp:spPr>
        <a:xfrm>
          <a:off x="0" y="1573684"/>
          <a:ext cx="8452049" cy="524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i="1" kern="1200"/>
            <a:t>Financial Aid Coordinator, SOM</a:t>
          </a:r>
          <a:endParaRPr lang="en-US" sz="2400" kern="1200"/>
        </a:p>
      </dsp:txBody>
      <dsp:txXfrm>
        <a:off x="0" y="1573684"/>
        <a:ext cx="8452049" cy="524561"/>
      </dsp:txXfrm>
    </dsp:sp>
    <dsp:sp modelId="{11DD9DCC-93C3-4FED-AC1B-77FF41665F8A}">
      <dsp:nvSpPr>
        <dsp:cNvPr id="0" name=""/>
        <dsp:cNvSpPr/>
      </dsp:nvSpPr>
      <dsp:spPr>
        <a:xfrm>
          <a:off x="0" y="2098246"/>
          <a:ext cx="84520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605715-86FC-4E8D-9320-F4BFB6FA06FE}">
      <dsp:nvSpPr>
        <dsp:cNvPr id="0" name=""/>
        <dsp:cNvSpPr/>
      </dsp:nvSpPr>
      <dsp:spPr>
        <a:xfrm>
          <a:off x="0" y="2098246"/>
          <a:ext cx="8452049" cy="524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Located in:</a:t>
          </a:r>
          <a:endParaRPr lang="en-US" sz="2400" kern="1200"/>
        </a:p>
      </dsp:txBody>
      <dsp:txXfrm>
        <a:off x="0" y="2098246"/>
        <a:ext cx="8452049" cy="524561"/>
      </dsp:txXfrm>
    </dsp:sp>
    <dsp:sp modelId="{F277EC1C-CE2F-401C-BD44-D78B17B9052C}">
      <dsp:nvSpPr>
        <dsp:cNvPr id="0" name=""/>
        <dsp:cNvSpPr/>
      </dsp:nvSpPr>
      <dsp:spPr>
        <a:xfrm>
          <a:off x="0" y="2622807"/>
          <a:ext cx="84520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FEC08E-EA55-4552-A88D-CEDBBB9BCA00}">
      <dsp:nvSpPr>
        <dsp:cNvPr id="0" name=""/>
        <dsp:cNvSpPr/>
      </dsp:nvSpPr>
      <dsp:spPr>
        <a:xfrm>
          <a:off x="0" y="2622807"/>
          <a:ext cx="8452049" cy="524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SOM A Building (Instructional Bldg.)</a:t>
          </a:r>
          <a:endParaRPr lang="en-US" sz="2400" kern="1200"/>
        </a:p>
      </dsp:txBody>
      <dsp:txXfrm>
        <a:off x="0" y="2622807"/>
        <a:ext cx="8452049" cy="524561"/>
      </dsp:txXfrm>
    </dsp:sp>
    <dsp:sp modelId="{FDA22D1B-EF19-427B-B525-9DD222915555}">
      <dsp:nvSpPr>
        <dsp:cNvPr id="0" name=""/>
        <dsp:cNvSpPr/>
      </dsp:nvSpPr>
      <dsp:spPr>
        <a:xfrm>
          <a:off x="0" y="3147369"/>
          <a:ext cx="84520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4AD55C-A600-413E-AB68-C5E2263771B5}">
      <dsp:nvSpPr>
        <dsp:cNvPr id="0" name=""/>
        <dsp:cNvSpPr/>
      </dsp:nvSpPr>
      <dsp:spPr>
        <a:xfrm>
          <a:off x="0" y="3147369"/>
          <a:ext cx="8452049" cy="524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Suites 204 &amp; 205 </a:t>
          </a:r>
          <a:r>
            <a:rPr lang="en-US" sz="2400" b="1" i="1" kern="1200"/>
            <a:t>(across from SOM Student Affairs)</a:t>
          </a:r>
          <a:endParaRPr lang="en-US" sz="2400" kern="1200"/>
        </a:p>
      </dsp:txBody>
      <dsp:txXfrm>
        <a:off x="0" y="3147369"/>
        <a:ext cx="8452049" cy="524561"/>
      </dsp:txXfrm>
    </dsp:sp>
    <dsp:sp modelId="{02F85C07-57B3-4CB7-BB5F-92B911AB5676}">
      <dsp:nvSpPr>
        <dsp:cNvPr id="0" name=""/>
        <dsp:cNvSpPr/>
      </dsp:nvSpPr>
      <dsp:spPr>
        <a:xfrm>
          <a:off x="0" y="3671930"/>
          <a:ext cx="84520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785C95-4B0E-4A2D-936A-4BF290399F9F}">
      <dsp:nvSpPr>
        <dsp:cNvPr id="0" name=""/>
        <dsp:cNvSpPr/>
      </dsp:nvSpPr>
      <dsp:spPr>
        <a:xfrm>
          <a:off x="0" y="3671930"/>
          <a:ext cx="8452049" cy="524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502-852-5187</a:t>
          </a:r>
          <a:endParaRPr lang="en-US" sz="2400" kern="1200"/>
        </a:p>
      </dsp:txBody>
      <dsp:txXfrm>
        <a:off x="0" y="3671930"/>
        <a:ext cx="8452049" cy="5245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CD3E6-FCFD-405D-B62A-496F7C9D1887}">
      <dsp:nvSpPr>
        <dsp:cNvPr id="0" name=""/>
        <dsp:cNvSpPr/>
      </dsp:nvSpPr>
      <dsp:spPr>
        <a:xfrm>
          <a:off x="0" y="98763"/>
          <a:ext cx="2157744" cy="499647"/>
        </a:xfrm>
        <a:prstGeom prst="roundRect">
          <a:avLst/>
        </a:prstGeom>
        <a:solidFill>
          <a:srgbClr val="013A7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t>GOURMET</a:t>
          </a:r>
        </a:p>
      </dsp:txBody>
      <dsp:txXfrm>
        <a:off x="24391" y="123154"/>
        <a:ext cx="2108962" cy="4508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CD3E6-FCFD-405D-B62A-496F7C9D1887}">
      <dsp:nvSpPr>
        <dsp:cNvPr id="0" name=""/>
        <dsp:cNvSpPr/>
      </dsp:nvSpPr>
      <dsp:spPr>
        <a:xfrm>
          <a:off x="0" y="0"/>
          <a:ext cx="2157744" cy="549612"/>
        </a:xfrm>
        <a:prstGeom prst="roundRect">
          <a:avLst/>
        </a:prstGeom>
        <a:solidFill>
          <a:srgbClr val="013A7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1" kern="1200" dirty="0"/>
            <a:t>$4,000</a:t>
          </a:r>
        </a:p>
      </dsp:txBody>
      <dsp:txXfrm>
        <a:off x="26830" y="26830"/>
        <a:ext cx="2104084" cy="49595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1EE7C1-6C15-467C-99EB-5A1A79311288}"/>
              </a:ext>
            </a:extLst>
          </p:cNvPr>
          <p:cNvSpPr>
            <a:spLocks noGrp="1"/>
          </p:cNvSpPr>
          <p:nvPr>
            <p:ph type="hdr" sz="quarter"/>
          </p:nvPr>
        </p:nvSpPr>
        <p:spPr>
          <a:xfrm>
            <a:off x="0" y="0"/>
            <a:ext cx="3078048" cy="452779"/>
          </a:xfrm>
          <a:prstGeom prst="rect">
            <a:avLst/>
          </a:prstGeom>
        </p:spPr>
        <p:txBody>
          <a:bodyPr vert="horz" lIns="87243" tIns="43621" rIns="87243" bIns="43621" rtlCol="0"/>
          <a:lstStyle>
            <a:lvl1pPr algn="l">
              <a:defRPr sz="1100"/>
            </a:lvl1pPr>
          </a:lstStyle>
          <a:p>
            <a:endParaRPr lang="en-US"/>
          </a:p>
        </p:txBody>
      </p:sp>
      <p:sp>
        <p:nvSpPr>
          <p:cNvPr id="3" name="Date Placeholder 2">
            <a:extLst>
              <a:ext uri="{FF2B5EF4-FFF2-40B4-BE49-F238E27FC236}">
                <a16:creationId xmlns:a16="http://schemas.microsoft.com/office/drawing/2014/main" id="{33B46F2F-41A6-4997-9A48-35EBF7AB7366}"/>
              </a:ext>
            </a:extLst>
          </p:cNvPr>
          <p:cNvSpPr>
            <a:spLocks noGrp="1"/>
          </p:cNvSpPr>
          <p:nvPr>
            <p:ph type="dt" sz="quarter" idx="1"/>
          </p:nvPr>
        </p:nvSpPr>
        <p:spPr>
          <a:xfrm>
            <a:off x="4022886" y="0"/>
            <a:ext cx="3078048" cy="452779"/>
          </a:xfrm>
          <a:prstGeom prst="rect">
            <a:avLst/>
          </a:prstGeom>
        </p:spPr>
        <p:txBody>
          <a:bodyPr vert="horz" lIns="87243" tIns="43621" rIns="87243" bIns="43621" rtlCol="0"/>
          <a:lstStyle>
            <a:lvl1pPr algn="r">
              <a:defRPr sz="1100"/>
            </a:lvl1pPr>
          </a:lstStyle>
          <a:p>
            <a:fld id="{A457C11A-1437-417B-B7C3-79ED1B46D186}" type="datetimeFigureOut">
              <a:rPr lang="en-US" smtClean="0"/>
              <a:t>7/24/2023</a:t>
            </a:fld>
            <a:endParaRPr lang="en-US"/>
          </a:p>
        </p:txBody>
      </p:sp>
      <p:sp>
        <p:nvSpPr>
          <p:cNvPr id="4" name="Footer Placeholder 3">
            <a:extLst>
              <a:ext uri="{FF2B5EF4-FFF2-40B4-BE49-F238E27FC236}">
                <a16:creationId xmlns:a16="http://schemas.microsoft.com/office/drawing/2014/main" id="{F20F5E38-9CBF-40B0-9D72-0A78088C556D}"/>
              </a:ext>
            </a:extLst>
          </p:cNvPr>
          <p:cNvSpPr>
            <a:spLocks noGrp="1"/>
          </p:cNvSpPr>
          <p:nvPr>
            <p:ph type="ftr" sz="quarter" idx="2"/>
          </p:nvPr>
        </p:nvSpPr>
        <p:spPr>
          <a:xfrm>
            <a:off x="0" y="8584860"/>
            <a:ext cx="3078048" cy="452778"/>
          </a:xfrm>
          <a:prstGeom prst="rect">
            <a:avLst/>
          </a:prstGeom>
        </p:spPr>
        <p:txBody>
          <a:bodyPr vert="horz" lIns="87243" tIns="43621" rIns="87243" bIns="43621" rtlCol="0" anchor="b"/>
          <a:lstStyle>
            <a:lvl1pPr algn="l">
              <a:defRPr sz="1100"/>
            </a:lvl1pPr>
          </a:lstStyle>
          <a:p>
            <a:endParaRPr lang="en-US"/>
          </a:p>
        </p:txBody>
      </p:sp>
      <p:sp>
        <p:nvSpPr>
          <p:cNvPr id="5" name="Slide Number Placeholder 4">
            <a:extLst>
              <a:ext uri="{FF2B5EF4-FFF2-40B4-BE49-F238E27FC236}">
                <a16:creationId xmlns:a16="http://schemas.microsoft.com/office/drawing/2014/main" id="{076C429F-155E-4732-B40A-794DF7DECFF1}"/>
              </a:ext>
            </a:extLst>
          </p:cNvPr>
          <p:cNvSpPr>
            <a:spLocks noGrp="1"/>
          </p:cNvSpPr>
          <p:nvPr>
            <p:ph type="sldNum" sz="quarter" idx="3"/>
          </p:nvPr>
        </p:nvSpPr>
        <p:spPr>
          <a:xfrm>
            <a:off x="4022886" y="8584860"/>
            <a:ext cx="3078048" cy="452778"/>
          </a:xfrm>
          <a:prstGeom prst="rect">
            <a:avLst/>
          </a:prstGeom>
        </p:spPr>
        <p:txBody>
          <a:bodyPr vert="horz" lIns="87243" tIns="43621" rIns="87243" bIns="43621" rtlCol="0" anchor="b"/>
          <a:lstStyle>
            <a:lvl1pPr algn="r">
              <a:defRPr sz="1100"/>
            </a:lvl1pPr>
          </a:lstStyle>
          <a:p>
            <a:fld id="{37E8A696-E36C-4220-9AC7-CD0766F37FAB}" type="slidenum">
              <a:rPr lang="en-US" smtClean="0"/>
              <a:t>‹#›</a:t>
            </a:fld>
            <a:endParaRPr lang="en-US"/>
          </a:p>
        </p:txBody>
      </p:sp>
    </p:spTree>
    <p:extLst>
      <p:ext uri="{BB962C8B-B14F-4D97-AF65-F5344CB8AC3E}">
        <p14:creationId xmlns:p14="http://schemas.microsoft.com/office/powerpoint/2010/main" val="282919928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53451"/>
          </a:xfrm>
          <a:prstGeom prst="rect">
            <a:avLst/>
          </a:prstGeom>
        </p:spPr>
        <p:txBody>
          <a:bodyPr vert="horz" lIns="92224" tIns="46113" rIns="92224" bIns="46113" rtlCol="0"/>
          <a:lstStyle>
            <a:lvl1pPr algn="l">
              <a:defRPr sz="1200"/>
            </a:lvl1pPr>
          </a:lstStyle>
          <a:p>
            <a:endParaRPr lang="en-US"/>
          </a:p>
        </p:txBody>
      </p:sp>
      <p:sp>
        <p:nvSpPr>
          <p:cNvPr id="3" name="Date Placeholder 2"/>
          <p:cNvSpPr>
            <a:spLocks noGrp="1"/>
          </p:cNvSpPr>
          <p:nvPr>
            <p:ph type="dt" idx="1"/>
          </p:nvPr>
        </p:nvSpPr>
        <p:spPr>
          <a:xfrm>
            <a:off x="4023092" y="0"/>
            <a:ext cx="3077739" cy="453451"/>
          </a:xfrm>
          <a:prstGeom prst="rect">
            <a:avLst/>
          </a:prstGeom>
        </p:spPr>
        <p:txBody>
          <a:bodyPr vert="horz" lIns="92224" tIns="46113" rIns="92224" bIns="46113" rtlCol="0"/>
          <a:lstStyle>
            <a:lvl1pPr algn="r">
              <a:defRPr sz="1200"/>
            </a:lvl1pPr>
          </a:lstStyle>
          <a:p>
            <a:fld id="{F97FDC99-9269-4A53-A612-064E46B9060B}" type="datetimeFigureOut">
              <a:rPr lang="en-US" smtClean="0"/>
              <a:t>7/24/2023</a:t>
            </a:fld>
            <a:endParaRPr lang="en-US"/>
          </a:p>
        </p:txBody>
      </p:sp>
      <p:sp>
        <p:nvSpPr>
          <p:cNvPr id="4" name="Slide Image Placeholder 3"/>
          <p:cNvSpPr>
            <a:spLocks noGrp="1" noRot="1" noChangeAspect="1"/>
          </p:cNvSpPr>
          <p:nvPr>
            <p:ph type="sldImg" idx="2"/>
          </p:nvPr>
        </p:nvSpPr>
        <p:spPr>
          <a:xfrm>
            <a:off x="839788" y="1130300"/>
            <a:ext cx="5422900" cy="3049588"/>
          </a:xfrm>
          <a:prstGeom prst="rect">
            <a:avLst/>
          </a:prstGeom>
          <a:noFill/>
          <a:ln w="12700">
            <a:solidFill>
              <a:prstClr val="black"/>
            </a:solidFill>
          </a:ln>
        </p:spPr>
        <p:txBody>
          <a:bodyPr vert="horz" lIns="92224" tIns="46113" rIns="92224" bIns="46113" rtlCol="0" anchor="ctr"/>
          <a:lstStyle/>
          <a:p>
            <a:endParaRPr lang="en-US"/>
          </a:p>
        </p:txBody>
      </p:sp>
      <p:sp>
        <p:nvSpPr>
          <p:cNvPr id="5" name="Notes Placeholder 4"/>
          <p:cNvSpPr>
            <a:spLocks noGrp="1"/>
          </p:cNvSpPr>
          <p:nvPr>
            <p:ph type="body" sz="quarter" idx="3"/>
          </p:nvPr>
        </p:nvSpPr>
        <p:spPr>
          <a:xfrm>
            <a:off x="710248" y="4349364"/>
            <a:ext cx="5681980" cy="3558570"/>
          </a:xfrm>
          <a:prstGeom prst="rect">
            <a:avLst/>
          </a:prstGeom>
        </p:spPr>
        <p:txBody>
          <a:bodyPr vert="horz" lIns="92224" tIns="46113" rIns="92224" bIns="461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584188"/>
            <a:ext cx="3077739" cy="453450"/>
          </a:xfrm>
          <a:prstGeom prst="rect">
            <a:avLst/>
          </a:prstGeom>
        </p:spPr>
        <p:txBody>
          <a:bodyPr vert="horz" lIns="92224" tIns="46113" rIns="92224" bIns="46113"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584188"/>
            <a:ext cx="3077739" cy="453450"/>
          </a:xfrm>
          <a:prstGeom prst="rect">
            <a:avLst/>
          </a:prstGeom>
        </p:spPr>
        <p:txBody>
          <a:bodyPr vert="horz" lIns="92224" tIns="46113" rIns="92224" bIns="46113" rtlCol="0" anchor="b"/>
          <a:lstStyle>
            <a:lvl1pPr algn="r">
              <a:defRPr sz="1200"/>
            </a:lvl1pPr>
          </a:lstStyle>
          <a:p>
            <a:fld id="{F0416579-A72E-4701-B121-53080D6989B2}" type="slidenum">
              <a:rPr lang="en-US" smtClean="0"/>
              <a:t>‹#›</a:t>
            </a:fld>
            <a:endParaRPr lang="en-US"/>
          </a:p>
        </p:txBody>
      </p:sp>
    </p:spTree>
    <p:extLst>
      <p:ext uri="{BB962C8B-B14F-4D97-AF65-F5344CB8AC3E}">
        <p14:creationId xmlns:p14="http://schemas.microsoft.com/office/powerpoint/2010/main" val="412530006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7951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342FECA9-F766-4E70-9908-04E9BEADDBAE}" type="slidenum">
              <a:rPr lang="en-US" smtClean="0"/>
              <a:pPr/>
              <a:t>15</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r>
              <a:rPr lang="en-US" dirty="0"/>
              <a:t>The saying goes, “With great rights, comes great responsibility.”  This concept holds true with federal student loans.  The MPN and Borrower’s Rights and Responsibility Statement details your rights as well as your responsibilities, and to sum it up: your primary responsibility is to pay back your loans, and pay them back on time.  </a:t>
            </a:r>
          </a:p>
          <a:p>
            <a:endParaRPr lang="en-US" dirty="0"/>
          </a:p>
          <a:p>
            <a:r>
              <a:rPr lang="en-US" dirty="0"/>
              <a:t>This next part is very important! Your payments are required whether you receive a statement or not – so be sure to notify your servicer(s) any time your address changes.  If you fail to stay in touch with your servicers, they will still expect an on-time payment.</a:t>
            </a:r>
          </a:p>
          <a:p>
            <a:endParaRPr lang="en-US" dirty="0"/>
          </a:p>
          <a:p>
            <a:r>
              <a:rPr lang="en-US" dirty="0"/>
              <a:t>The good news, though, is that as long as you are enrolled more than half-time, many of these responsibilities are not relevant until you separate or graduate from medical school.</a:t>
            </a:r>
          </a:p>
          <a:p>
            <a:endParaRPr lang="en-US" dirty="0"/>
          </a:p>
        </p:txBody>
      </p:sp>
    </p:spTree>
    <p:extLst>
      <p:ext uri="{BB962C8B-B14F-4D97-AF65-F5344CB8AC3E}">
        <p14:creationId xmlns:p14="http://schemas.microsoft.com/office/powerpoint/2010/main" val="411543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68373" y="4282898"/>
            <a:ext cx="5323568" cy="4134406"/>
          </a:xfrm>
        </p:spPr>
        <p:txBody>
          <a:bodyPr>
            <a:noAutofit/>
          </a:bodyPr>
          <a:lstStyle/>
          <a:p>
            <a:endParaRPr lang="en-US" dirty="0">
              <a:solidFill>
                <a:srgbClr val="FF0000"/>
              </a:solidFill>
            </a:endParaRPr>
          </a:p>
        </p:txBody>
      </p:sp>
    </p:spTree>
    <p:extLst>
      <p:ext uri="{BB962C8B-B14F-4D97-AF65-F5344CB8AC3E}">
        <p14:creationId xmlns:p14="http://schemas.microsoft.com/office/powerpoint/2010/main" val="1845417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DC6B2C-2CF0-184A-834F-7357CB7D9103}" type="slidenum">
              <a:rPr lang="en-US" smtClean="0"/>
              <a:t>19</a:t>
            </a:fld>
            <a:endParaRPr lang="en-US" dirty="0"/>
          </a:p>
        </p:txBody>
      </p:sp>
    </p:spTree>
    <p:extLst>
      <p:ext uri="{BB962C8B-B14F-4D97-AF65-F5344CB8AC3E}">
        <p14:creationId xmlns:p14="http://schemas.microsoft.com/office/powerpoint/2010/main" val="906683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to making wise decisions is to clearly understand what you are dealing with. Your student loan portfolio may consist of a number of different types of loans, with different balances, different interest rates, and different repayment terms. </a:t>
            </a:r>
          </a:p>
          <a:p>
            <a:r>
              <a:rPr lang="en-US" dirty="0"/>
              <a:t> </a:t>
            </a:r>
          </a:p>
          <a:p>
            <a:r>
              <a:rPr lang="en-US" dirty="0"/>
              <a:t>It is important that you understand exactly what is in your loan portfolio and be familiar with the details of your debt, because</a:t>
            </a:r>
            <a:r>
              <a:rPr lang="en-US" b="1" dirty="0"/>
              <a:t> only then can you make the best debt management decisions.</a:t>
            </a:r>
          </a:p>
          <a:p>
            <a:endParaRPr lang="en-US" dirty="0"/>
          </a:p>
        </p:txBody>
      </p:sp>
      <p:sp>
        <p:nvSpPr>
          <p:cNvPr id="4" name="Slide Number Placeholder 3"/>
          <p:cNvSpPr>
            <a:spLocks noGrp="1"/>
          </p:cNvSpPr>
          <p:nvPr>
            <p:ph type="sldNum" sz="quarter" idx="10"/>
          </p:nvPr>
        </p:nvSpPr>
        <p:spPr/>
        <p:txBody>
          <a:bodyPr/>
          <a:lstStyle/>
          <a:p>
            <a:fld id="{B3DC6B2C-2CF0-184A-834F-7357CB7D9103}" type="slidenum">
              <a:rPr lang="en-US" smtClean="0"/>
              <a:t>20</a:t>
            </a:fld>
            <a:endParaRPr lang="en-US" dirty="0"/>
          </a:p>
        </p:txBody>
      </p:sp>
    </p:spTree>
    <p:extLst>
      <p:ext uri="{BB962C8B-B14F-4D97-AF65-F5344CB8AC3E}">
        <p14:creationId xmlns:p14="http://schemas.microsoft.com/office/powerpoint/2010/main" val="3556620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xfrm>
            <a:off x="534988" y="687388"/>
            <a:ext cx="6192837" cy="3482975"/>
          </a:xfrm>
          <a:ln/>
        </p:spPr>
      </p:sp>
      <p:sp>
        <p:nvSpPr>
          <p:cNvPr id="33794" name="Notes Placeholder 2"/>
          <p:cNvSpPr>
            <a:spLocks noGrp="1"/>
          </p:cNvSpPr>
          <p:nvPr>
            <p:ph type="body" idx="1"/>
          </p:nvPr>
        </p:nvSpPr>
        <p:spPr>
          <a:noFill/>
          <a:ln/>
        </p:spPr>
        <p:txBody>
          <a:bodyPr/>
          <a:lstStyle/>
          <a:p>
            <a:r>
              <a:rPr lang="en-US" baseline="0" dirty="0">
                <a:latin typeface="Arial" pitchFamily="34" charset="0"/>
                <a:ea typeface="ＭＳ Ｐゴシック" pitchFamily="34" charset="-128"/>
              </a:rPr>
              <a:t>First, let’s talk about going into this experience with your eyes-wide open.  The easiest way to see potential monthly payments and estimated total repayment costs is to download your loan details from your FSA account, www.studentaid.gov, and then upload that file into the MedLoans</a:t>
            </a:r>
            <a:r>
              <a:rPr lang="en-US" baseline="30000" dirty="0">
                <a:latin typeface="Arial" pitchFamily="34" charset="0"/>
                <a:ea typeface="ＭＳ Ｐゴシック" pitchFamily="34" charset="-128"/>
              </a:rPr>
              <a:t>®</a:t>
            </a:r>
            <a:r>
              <a:rPr lang="en-US" baseline="0" dirty="0">
                <a:latin typeface="Arial" pitchFamily="34" charset="0"/>
                <a:ea typeface="ＭＳ Ｐゴシック" pitchFamily="34" charset="-128"/>
              </a:rPr>
              <a:t> Organizer and Calculator (MLOC).</a:t>
            </a:r>
          </a:p>
          <a:p>
            <a:endParaRPr lang="en-US" baseline="0" dirty="0">
              <a:latin typeface="Arial" pitchFamily="34" charset="0"/>
              <a:ea typeface="ＭＳ Ｐゴシック" pitchFamily="34" charset="-128"/>
            </a:endParaRPr>
          </a:p>
          <a:p>
            <a:r>
              <a:rPr lang="en-US" dirty="0"/>
              <a:t>As a medical student, your loan portfolio could get complex, so it is important to remain organized with your loan information – in fact, organization during your borrowing years will be key to your debt management abilities after school.  Develop a system now; get a filing cabinet; scan and store </a:t>
            </a:r>
            <a:r>
              <a:rPr lang="en-US"/>
              <a:t>your</a:t>
            </a:r>
            <a:r>
              <a:rPr lang="en-US" baseline="0"/>
              <a:t> information</a:t>
            </a:r>
            <a:r>
              <a:rPr lang="en-US"/>
              <a:t> </a:t>
            </a:r>
            <a:r>
              <a:rPr lang="en-US" dirty="0"/>
              <a:t>or do whatever you need to do to start saving all important documents in one place.</a:t>
            </a:r>
          </a:p>
          <a:p>
            <a:endParaRPr lang="en-US" dirty="0"/>
          </a:p>
          <a:p>
            <a:r>
              <a:rPr lang="en-US" dirty="0"/>
              <a:t>To assist you in staying organized AND making educated borrowing decisions, the AAMC has created a</a:t>
            </a:r>
            <a:r>
              <a:rPr lang="en-US" baseline="0" dirty="0"/>
              <a:t>n </a:t>
            </a:r>
            <a:r>
              <a:rPr lang="en-US" dirty="0"/>
              <a:t>online tool to safely and securely enter and organize your loan information.  This tool, called the MedLoans</a:t>
            </a:r>
            <a:r>
              <a:rPr lang="en-US" baseline="30000" dirty="0"/>
              <a:t>®</a:t>
            </a:r>
            <a:r>
              <a:rPr lang="en-US" dirty="0"/>
              <a:t> Organizer and Calculator (MLOC), not only helps medical school students with organization, it also shows the impact (total repayment cost) of borrowing a loa</a:t>
            </a:r>
            <a:r>
              <a:rPr lang="en-US" baseline="0" dirty="0"/>
              <a:t>n </a:t>
            </a:r>
            <a:r>
              <a:rPr lang="en-US" dirty="0"/>
              <a:t>– BEFORE YOU ACCEPT IT – so that you can decline the loan or reduce the amount before you borrow.  The MLOC</a:t>
            </a:r>
            <a:r>
              <a:rPr lang="en-US" baseline="0" dirty="0"/>
              <a:t> </a:t>
            </a:r>
            <a:r>
              <a:rPr lang="en-US" dirty="0"/>
              <a:t>provides</a:t>
            </a:r>
            <a:r>
              <a:rPr lang="en-US" baseline="0" dirty="0"/>
              <a:t> valuable </a:t>
            </a:r>
            <a:r>
              <a:rPr lang="en-US" dirty="0"/>
              <a:t>insight</a:t>
            </a:r>
            <a:r>
              <a:rPr lang="en-US" baseline="0" dirty="0"/>
              <a:t> </a:t>
            </a:r>
            <a:r>
              <a:rPr lang="en-US" dirty="0"/>
              <a:t>throughout</a:t>
            </a:r>
            <a:r>
              <a:rPr lang="en-US" baseline="0" dirty="0"/>
              <a:t> medical school, and </a:t>
            </a:r>
            <a:r>
              <a:rPr lang="en-US" dirty="0"/>
              <a:t>it is offered by the AAMC as a </a:t>
            </a:r>
            <a:r>
              <a:rPr lang="en-US" b="1" u="sng" dirty="0"/>
              <a:t>FREE</a:t>
            </a:r>
            <a:r>
              <a:rPr lang="en-US" dirty="0"/>
              <a:t> resource for</a:t>
            </a:r>
            <a:r>
              <a:rPr lang="en-US" baseline="0" dirty="0"/>
              <a:t> medical students.</a:t>
            </a:r>
          </a:p>
          <a:p>
            <a:endParaRPr lang="en-US" dirty="0"/>
          </a:p>
          <a:p>
            <a:r>
              <a:rPr lang="en-US" dirty="0"/>
              <a:t>Using the</a:t>
            </a:r>
            <a:r>
              <a:rPr lang="en-US" baseline="0" dirty="0"/>
              <a:t> </a:t>
            </a:r>
            <a:r>
              <a:rPr lang="en-US" dirty="0"/>
              <a:t>MLOC will enable you to make educated decisions as you borrow loans and also show you the many repayment options available post-graduation. To log in to your already created MLOC account, refer to page 6 of the EDM and visit aamc.org/medloans.</a:t>
            </a:r>
          </a:p>
          <a:p>
            <a:endParaRPr lang="en-US" dirty="0"/>
          </a:p>
        </p:txBody>
      </p:sp>
      <p:sp>
        <p:nvSpPr>
          <p:cNvPr id="33795" name="Slide Number Placeholder 3"/>
          <p:cNvSpPr>
            <a:spLocks noGrp="1"/>
          </p:cNvSpPr>
          <p:nvPr>
            <p:ph type="sldNum" sz="quarter" idx="5"/>
          </p:nvPr>
        </p:nvSpPr>
        <p:spPr>
          <a:noFill/>
        </p:spPr>
        <p:txBody>
          <a:bodyPr/>
          <a:lstStyle/>
          <a:p>
            <a:pPr defTabSz="945373" eaLnBrk="0" fontAlgn="base" hangingPunct="0">
              <a:spcBef>
                <a:spcPct val="0"/>
              </a:spcBef>
              <a:spcAft>
                <a:spcPct val="0"/>
              </a:spcAft>
              <a:defRPr/>
            </a:pPr>
            <a:fld id="{41999B6A-16FC-4EAD-96F6-558F4484707E}" type="slidenum">
              <a:rPr lang="en-US">
                <a:solidFill>
                  <a:srgbClr val="000052"/>
                </a:solidFill>
                <a:latin typeface="Arial" charset="0"/>
              </a:rPr>
              <a:pPr defTabSz="945373" eaLnBrk="0" fontAlgn="base" hangingPunct="0">
                <a:spcBef>
                  <a:spcPct val="0"/>
                </a:spcBef>
                <a:spcAft>
                  <a:spcPct val="0"/>
                </a:spcAft>
                <a:defRPr/>
              </a:pPr>
              <a:t>21</a:t>
            </a:fld>
            <a:endParaRPr lang="en-US" dirty="0">
              <a:solidFill>
                <a:srgbClr val="000052"/>
              </a:solidFill>
              <a:latin typeface="Arial" charset="0"/>
            </a:endParaRPr>
          </a:p>
        </p:txBody>
      </p:sp>
    </p:spTree>
    <p:extLst>
      <p:ext uri="{BB962C8B-B14F-4D97-AF65-F5344CB8AC3E}">
        <p14:creationId xmlns:p14="http://schemas.microsoft.com/office/powerpoint/2010/main" val="2281583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AC7CECB2-5B4A-499A-9F57-5745387F01FA}" type="slidenum">
              <a:rPr lang="en-US" smtClean="0">
                <a:latin typeface="Arial" pitchFamily="34" charset="0"/>
              </a:rPr>
              <a:pPr/>
              <a:t>22</a:t>
            </a:fld>
            <a:endParaRPr lang="en-US" dirty="0">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r>
              <a:rPr lang="en-US" dirty="0"/>
              <a:t>Though we do not expect this to be an issue for anyone here, it is a </a:t>
            </a:r>
            <a:r>
              <a:rPr lang="en-US" b="1" dirty="0"/>
              <a:t>federal requirement </a:t>
            </a:r>
            <a:r>
              <a:rPr lang="en-US" dirty="0"/>
              <a:t>that we stress the seriousness of the obligation to repay your loans.  </a:t>
            </a:r>
          </a:p>
          <a:p>
            <a:endParaRPr lang="en-US" dirty="0"/>
          </a:p>
          <a:p>
            <a:r>
              <a:rPr lang="en-US" dirty="0"/>
              <a:t>So, again, it is your responsibility to make on-time payments.  This means that payment is expected from you whether or not you: </a:t>
            </a:r>
          </a:p>
          <a:p>
            <a:pPr lvl="0">
              <a:buFont typeface="Arial" pitchFamily="34" charset="0"/>
              <a:buChar char="•"/>
            </a:pPr>
            <a:r>
              <a:rPr lang="en-US" dirty="0"/>
              <a:t>  complete your program </a:t>
            </a:r>
          </a:p>
          <a:p>
            <a:pPr lvl="0">
              <a:buFont typeface="Arial" pitchFamily="34" charset="0"/>
              <a:buChar char="•"/>
            </a:pPr>
            <a:r>
              <a:rPr lang="en-US" dirty="0"/>
              <a:t>  complete it in the expected amount of time</a:t>
            </a:r>
          </a:p>
          <a:p>
            <a:pPr lvl="0">
              <a:buFont typeface="Arial" pitchFamily="34" charset="0"/>
              <a:buChar char="•"/>
            </a:pPr>
            <a:r>
              <a:rPr lang="en-US" dirty="0"/>
              <a:t>  feel satisfied with your education experience</a:t>
            </a:r>
          </a:p>
          <a:p>
            <a:pPr lvl="0">
              <a:buFont typeface="Arial" pitchFamily="34" charset="0"/>
              <a:buChar char="•"/>
            </a:pPr>
            <a:r>
              <a:rPr lang="en-US" dirty="0"/>
              <a:t>  receive the purchased program or services and</a:t>
            </a:r>
          </a:p>
          <a:p>
            <a:pPr lvl="0">
              <a:buFont typeface="Arial" pitchFamily="34" charset="0"/>
              <a:buChar char="•"/>
            </a:pPr>
            <a:r>
              <a:rPr lang="en-US" dirty="0"/>
              <a:t>  whether or not you are able to obtain employment </a:t>
            </a:r>
          </a:p>
          <a:p>
            <a:endParaRPr lang="en-US" dirty="0"/>
          </a:p>
          <a:p>
            <a:r>
              <a:rPr lang="en-US" dirty="0"/>
              <a:t>You</a:t>
            </a:r>
            <a:r>
              <a:rPr lang="en-US" baseline="0" dirty="0"/>
              <a:t> </a:t>
            </a:r>
            <a:r>
              <a:rPr lang="en-US" dirty="0"/>
              <a:t>simply must pay back your student loans.  No excuses.</a:t>
            </a:r>
          </a:p>
        </p:txBody>
      </p:sp>
    </p:spTree>
    <p:extLst>
      <p:ext uri="{BB962C8B-B14F-4D97-AF65-F5344CB8AC3E}">
        <p14:creationId xmlns:p14="http://schemas.microsoft.com/office/powerpoint/2010/main" val="4284320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826CD9F1-5200-4A0B-A0CB-3EE9DE4B3868}" type="slidenum">
              <a:rPr lang="en-US" smtClean="0">
                <a:latin typeface="Arial" pitchFamily="34" charset="0"/>
              </a:rPr>
              <a:pPr/>
              <a:t>23</a:t>
            </a:fld>
            <a:endParaRPr lang="en-US" dirty="0">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754319" y="4271951"/>
            <a:ext cx="5409872" cy="4046222"/>
          </a:xfrm>
          <a:noFill/>
          <a:ln/>
        </p:spPr>
        <p:txBody>
          <a:bodyPr>
            <a:noAutofit/>
          </a:bodyPr>
          <a:lstStyle/>
          <a:p>
            <a:r>
              <a:rPr lang="en-US" dirty="0"/>
              <a:t>On a positive note, medical school borrowers have a very low default rate.  This means that borrowers like you repay their loans, repay them on-time, and many even pay their loans off earlier than required.  The key to this, especially during residency, is to stay organized and know when your payments are due. </a:t>
            </a:r>
          </a:p>
          <a:p>
            <a:endParaRPr lang="en-US" dirty="0"/>
          </a:p>
          <a:p>
            <a:r>
              <a:rPr lang="en-US" dirty="0"/>
              <a:t>On that note, a resource to become familiar with is automatic withdrawal or scheduling online payments to be automatically sent from your checking or savings account to your creditors (i.e. – utilities,</a:t>
            </a:r>
            <a:r>
              <a:rPr lang="en-US" baseline="0" dirty="0"/>
              <a:t> </a:t>
            </a:r>
            <a:r>
              <a:rPr lang="en-US" dirty="0"/>
              <a:t>credit cards, loans, etc.).  Automation removes the element of a student’s fatigue and/or forgetfulness.</a:t>
            </a:r>
          </a:p>
          <a:p>
            <a:endParaRPr lang="en-US" dirty="0"/>
          </a:p>
          <a:p>
            <a:r>
              <a:rPr lang="en-US" dirty="0"/>
              <a:t>(CLICK) In case</a:t>
            </a:r>
            <a:r>
              <a:rPr lang="en-US" baseline="0" dirty="0"/>
              <a:t> a payment does </a:t>
            </a:r>
            <a:r>
              <a:rPr lang="en-US" dirty="0"/>
              <a:t>“slip thru the cracks” with your student loans, you should know that the loan will be considered </a:t>
            </a:r>
            <a:r>
              <a:rPr lang="en-US" b="1" dirty="0"/>
              <a:t>delinquent </a:t>
            </a:r>
            <a:r>
              <a:rPr lang="en-US" dirty="0"/>
              <a:t>as soon as a payment is late, and after being 270 days late, the servicer assumes you will not pay, and places your loans in </a:t>
            </a:r>
            <a:r>
              <a:rPr lang="en-US" b="1" dirty="0"/>
              <a:t>default</a:t>
            </a:r>
            <a:r>
              <a:rPr lang="en-US" dirty="0"/>
              <a:t>.  There are negative consequences for both of these situations. In the case of delinquency, your credit score will be negatively impacted.  In the case of default, not only will your lack of payments be reported to the credit bureaus, but you may also experience:</a:t>
            </a:r>
          </a:p>
          <a:p>
            <a:pPr lvl="0">
              <a:buFont typeface="Arial" pitchFamily="34" charset="0"/>
              <a:buChar char="•"/>
            </a:pPr>
            <a:r>
              <a:rPr lang="en-US" dirty="0"/>
              <a:t> a garnishment of wages and tax refunds</a:t>
            </a:r>
          </a:p>
          <a:p>
            <a:pPr lvl="0">
              <a:buFont typeface="Arial" pitchFamily="34" charset="0"/>
              <a:buChar char="•"/>
            </a:pPr>
            <a:r>
              <a:rPr lang="en-US" dirty="0"/>
              <a:t> lawsuits - in which you are responsible for the cost</a:t>
            </a:r>
          </a:p>
          <a:p>
            <a:pPr lvl="0">
              <a:buFont typeface="Arial" pitchFamily="34" charset="0"/>
              <a:buChar char="•"/>
            </a:pPr>
            <a:r>
              <a:rPr lang="en-US" dirty="0"/>
              <a:t> and other federal debt collection methods</a:t>
            </a:r>
          </a:p>
          <a:p>
            <a:endParaRPr lang="en-US" dirty="0"/>
          </a:p>
          <a:p>
            <a:r>
              <a:rPr lang="en-US" dirty="0"/>
              <a:t>Nobody wants you to get there.  If you are experiencing financial difficulties, do not wait until it’s too late -- call your servicer immediately and see what arrangements can be made.  </a:t>
            </a:r>
          </a:p>
          <a:p>
            <a:endParaRPr lang="en-US" sz="800" dirty="0"/>
          </a:p>
          <a:p>
            <a:r>
              <a:rPr lang="en-US" sz="1000" b="1" dirty="0"/>
              <a:t>     </a:t>
            </a:r>
          </a:p>
          <a:p>
            <a:endParaRPr lang="en-US" dirty="0">
              <a:latin typeface="Arial" pitchFamily="34" charset="0"/>
            </a:endParaRPr>
          </a:p>
        </p:txBody>
      </p:sp>
    </p:spTree>
    <p:extLst>
      <p:ext uri="{BB962C8B-B14F-4D97-AF65-F5344CB8AC3E}">
        <p14:creationId xmlns:p14="http://schemas.microsoft.com/office/powerpoint/2010/main" val="2412594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425D38A-F84A-426E-9D04-3B203F22C5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interest rates for the loans you borrow during medical school will be based on 2 things: the loan type and when it is borrowed.  Detailed above are the rates for the last 4 academic years – and thus, what the Class of 2022 will be carrying with them out of medical school.  </a:t>
            </a:r>
          </a:p>
          <a:p>
            <a:endParaRPr lang="en-US" dirty="0"/>
          </a:p>
        </p:txBody>
      </p:sp>
    </p:spTree>
    <p:extLst>
      <p:ext uri="{BB962C8B-B14F-4D97-AF65-F5344CB8AC3E}">
        <p14:creationId xmlns:p14="http://schemas.microsoft.com/office/powerpoint/2010/main" val="836276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Despite the majority of debt being unsubsidized, it is important to know that interest payments are allowed, and encouraged, even while you are in school.  Making payments against the accruing interest will not cause payments to be required, but it will help to reduce the total cost of the debt.  Having said that, we do not suggest to use borrowed money to make payments – rather, it is a better idea to not over-borrow and only borrow what you need.  </a:t>
            </a:r>
          </a:p>
          <a:p>
            <a:endParaRPr lang="en-US" dirty="0"/>
          </a:p>
          <a:p>
            <a:r>
              <a:rPr lang="en-US" b="1" dirty="0"/>
              <a:t>Subsidized</a:t>
            </a:r>
            <a:r>
              <a:rPr lang="en-US" dirty="0"/>
              <a:t> Loans include Perkins Loans, Primary Care Loans, Loans for Disadvantaged Students (LDS), some Institutional Loans, and possibly a portion of a Consolidation Loan (depending on the underlying loan type).  However, if you put your Perkins or LDS Loans into a consolidation, they will not only lose their favorable deferment rights, they will also become unsubsidized balances.</a:t>
            </a:r>
          </a:p>
          <a:p>
            <a:endParaRPr lang="en-US" dirty="0"/>
          </a:p>
          <a:p>
            <a:r>
              <a:rPr lang="en-US" dirty="0"/>
              <a:t>The larger portion of your debt, </a:t>
            </a:r>
            <a:r>
              <a:rPr lang="en-US" b="1" dirty="0"/>
              <a:t>unsubsidized</a:t>
            </a:r>
            <a:r>
              <a:rPr lang="en-US" dirty="0"/>
              <a:t> loans, accrues interest from the date of disbursement and includes Direct Unsubsidized Loans, Direct PLUS Loans, Private Loans, some Institutional Loans, and possibly a portion of the Consolidation Loan (depending on the underlying loan type). </a:t>
            </a:r>
          </a:p>
        </p:txBody>
      </p:sp>
      <p:sp>
        <p:nvSpPr>
          <p:cNvPr id="4" name="Slide Number Placeholder 3"/>
          <p:cNvSpPr>
            <a:spLocks noGrp="1"/>
          </p:cNvSpPr>
          <p:nvPr>
            <p:ph type="sldNum" sz="quarter" idx="10"/>
          </p:nvPr>
        </p:nvSpPr>
        <p:spPr/>
        <p:txBody>
          <a:bodyPr/>
          <a:lstStyle/>
          <a:p>
            <a:pPr>
              <a:defRPr/>
            </a:pPr>
            <a:fld id="{084BDA73-33F2-4610-AE6F-1D860A50A8C4}" type="slidenum">
              <a:rPr lang="en-US" smtClean="0"/>
              <a:pPr>
                <a:defRPr/>
              </a:pPr>
              <a:t>25</a:t>
            </a:fld>
            <a:endParaRPr lang="en-US" dirty="0"/>
          </a:p>
        </p:txBody>
      </p:sp>
    </p:spTree>
    <p:extLst>
      <p:ext uri="{BB962C8B-B14F-4D97-AF65-F5344CB8AC3E}">
        <p14:creationId xmlns:p14="http://schemas.microsoft.com/office/powerpoint/2010/main" val="3679220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pPr defTabSz="920115"/>
            <a:fld id="{89C11F52-D5AD-40AF-B2D0-0DA60FE8E60A}" type="slidenum">
              <a:rPr lang="en-US" smtClean="0"/>
              <a:pPr defTabSz="920115"/>
              <a:t>26</a:t>
            </a:fld>
            <a:endParaRPr lang="en-US" dirty="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r>
              <a:rPr lang="en-US" dirty="0"/>
              <a:t>What does a subsidized loan mean to you? A subsidy is financial assistance that is granted by the government to cover accruing interest. When a subsidy exists on a loan, no interest accumulates during specific times, including:  while in-school, in grace, or in a qualifying deferment.  </a:t>
            </a:r>
          </a:p>
          <a:p>
            <a:endParaRPr lang="en-US" dirty="0"/>
          </a:p>
          <a:p>
            <a:r>
              <a:rPr lang="en-US" dirty="0"/>
              <a:t>If a loan is </a:t>
            </a:r>
            <a:r>
              <a:rPr lang="en-US" b="1" dirty="0"/>
              <a:t>unsubsidized</a:t>
            </a:r>
            <a:r>
              <a:rPr lang="en-US" dirty="0"/>
              <a:t>, you are responsible for the interest that accrues on that loan and interest accrual begins </a:t>
            </a:r>
            <a:r>
              <a:rPr lang="en-US" b="1" dirty="0"/>
              <a:t>on the day the loan is disbursed to you</a:t>
            </a:r>
            <a:r>
              <a:rPr lang="en-US" b="1" baseline="0" dirty="0"/>
              <a:t> </a:t>
            </a:r>
            <a:r>
              <a:rPr lang="en-US" b="0" baseline="0" dirty="0"/>
              <a:t>and it </a:t>
            </a:r>
            <a:r>
              <a:rPr lang="en-US" dirty="0"/>
              <a:t>will continue until the entire loan balance is paid in full. </a:t>
            </a:r>
          </a:p>
          <a:p>
            <a:endParaRPr lang="en-US" dirty="0"/>
          </a:p>
          <a:p>
            <a:r>
              <a:rPr lang="en-US" dirty="0"/>
              <a:t>Though subsidized loans are more beneficial and less costly, Direct Subsidized Loans are no longer offered to graduate-level students, which means the majority of your medical school debt will be unsubsidized.</a:t>
            </a:r>
          </a:p>
        </p:txBody>
      </p:sp>
    </p:spTree>
    <p:extLst>
      <p:ext uri="{BB962C8B-B14F-4D97-AF65-F5344CB8AC3E}">
        <p14:creationId xmlns:p14="http://schemas.microsoft.com/office/powerpoint/2010/main" val="9677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and foremost, congratulations to each of you for making the decision to become a doctor.  You have worked hard to get here.  Welcome to </a:t>
            </a:r>
            <a:r>
              <a:rPr lang="en-US" i="1" dirty="0">
                <a:solidFill>
                  <a:srgbClr val="FF0000"/>
                </a:solidFill>
              </a:rPr>
              <a:t>_____________________________(insert name of medical school)</a:t>
            </a:r>
            <a:r>
              <a:rPr lang="en-US" dirty="0">
                <a:solidFill>
                  <a:srgbClr val="FF0000"/>
                </a:solidFill>
              </a:rPr>
              <a:t>, </a:t>
            </a:r>
            <a:r>
              <a:rPr lang="en-US" dirty="0"/>
              <a:t>and again, congratulations!  </a:t>
            </a:r>
          </a:p>
          <a:p>
            <a:endParaRPr lang="en-US" dirty="0"/>
          </a:p>
          <a:p>
            <a:endParaRPr lang="en-US" dirty="0"/>
          </a:p>
        </p:txBody>
      </p:sp>
    </p:spTree>
    <p:extLst>
      <p:ext uri="{BB962C8B-B14F-4D97-AF65-F5344CB8AC3E}">
        <p14:creationId xmlns:p14="http://schemas.microsoft.com/office/powerpoint/2010/main" val="1952267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09E799FA-8F69-470E-AE1A-66565E0AF699}" type="slidenum">
              <a:rPr lang="en-US" smtClean="0">
                <a:latin typeface="Arial" pitchFamily="34" charset="0"/>
              </a:rPr>
              <a:pPr/>
              <a:t>27</a:t>
            </a:fld>
            <a:endParaRPr lang="en-US" dirty="0">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noAutofit/>
          </a:bodyPr>
          <a:lstStyle/>
          <a:p>
            <a:pPr algn="l"/>
            <a:r>
              <a:rPr lang="en-US" sz="1000" i="1" dirty="0">
                <a:solidFill>
                  <a:srgbClr val="FF0000"/>
                </a:solidFill>
              </a:rPr>
              <a:t>(</a:t>
            </a:r>
            <a:r>
              <a:rPr lang="en-US" sz="1000" b="1" i="1" dirty="0">
                <a:solidFill>
                  <a:srgbClr val="FF0000"/>
                </a:solidFill>
              </a:rPr>
              <a:t>NOTE TO SPEAKER</a:t>
            </a:r>
            <a:r>
              <a:rPr lang="en-US" sz="1000" i="1" dirty="0">
                <a:solidFill>
                  <a:srgbClr val="FF0000"/>
                </a:solidFill>
              </a:rPr>
              <a:t>: #’s on this slide can be manipulated using your school’s average indebtedness along with the MedLoans® Organizer and Calculator.  The numbers provided above are based on the median debt of the class of 2021 with the interest rates from the class of 2022.)</a:t>
            </a:r>
          </a:p>
          <a:p>
            <a:pPr algn="l"/>
            <a:endParaRPr lang="en-US" sz="1000" dirty="0">
              <a:solidFill>
                <a:srgbClr val="FF0000"/>
              </a:solidFill>
            </a:endParaRPr>
          </a:p>
          <a:p>
            <a:r>
              <a:rPr lang="en-US" sz="1000" dirty="0"/>
              <a:t>As it currently stands, at certain points in time, the unpaid accrued interest will </a:t>
            </a:r>
            <a:r>
              <a:rPr lang="en-US" sz="1000" b="1" dirty="0"/>
              <a:t>capitalize</a:t>
            </a:r>
            <a:r>
              <a:rPr lang="en-US" sz="1000" dirty="0"/>
              <a:t>.  Capitalization is a process that may seem invisible, but the impact is significant.  Capitalization can increase the cost of your loans because it takes all accumulated interest that is unpaid (from loans such as your Direct Unsubsidized and Direct PLUS Loans) and makes it a part of the original principal balance. Once capitalization occurs, your new (and larger) principal balance begins accruing interest.  In effect, your interest is now accruing interest.</a:t>
            </a:r>
          </a:p>
          <a:p>
            <a:endParaRPr lang="en-US" sz="800" dirty="0"/>
          </a:p>
          <a:p>
            <a:r>
              <a:rPr lang="en-US" sz="1000" dirty="0"/>
              <a:t>Your servicers have policies on how loans capitalize and at what times.  You should direct capitalization questions to the servicer of the loan.  However, what is most often the case is that while you are enrolled more than half-time, capitalization will be postponed until your loans enter repayment--after you separate from school</a:t>
            </a:r>
            <a:r>
              <a:rPr lang="en-US" sz="1000" i="1" dirty="0"/>
              <a:t>.</a:t>
            </a:r>
          </a:p>
          <a:p>
            <a:endParaRPr lang="en-US" sz="800" dirty="0"/>
          </a:p>
          <a:p>
            <a:r>
              <a:rPr lang="en-US" sz="1000" dirty="0"/>
              <a:t>For those of you who are visual learners, here is an example of the capitalization a medical school student will experience after graduation.  Obviously, it is not a positive process, and the less often it happens, the better.  </a:t>
            </a:r>
          </a:p>
          <a:p>
            <a:endParaRPr lang="en-US" sz="800" dirty="0"/>
          </a:p>
          <a:p>
            <a:r>
              <a:rPr lang="en-US" sz="1000" dirty="0"/>
              <a:t>If someone borrowed $200,000, over the course of medical school </a:t>
            </a:r>
            <a:r>
              <a:rPr lang="en-US" sz="1000" i="1" dirty="0"/>
              <a:t>(based on 4 years of school and six months of grace) a significant amount of </a:t>
            </a:r>
            <a:r>
              <a:rPr lang="en-US" sz="1000" dirty="0"/>
              <a:t>interest will accrue</a:t>
            </a:r>
            <a:r>
              <a:rPr lang="en-US" sz="1000" i="1" dirty="0"/>
              <a:t>.  </a:t>
            </a:r>
            <a:r>
              <a:rPr lang="en-US" sz="1000" dirty="0"/>
              <a:t>When this accrued interest capitalizes, the borrower will owe a larger principal balance and this larger balance, will then accrue interest during residency.</a:t>
            </a:r>
          </a:p>
        </p:txBody>
      </p:sp>
    </p:spTree>
    <p:extLst>
      <p:ext uri="{BB962C8B-B14F-4D97-AF65-F5344CB8AC3E}">
        <p14:creationId xmlns:p14="http://schemas.microsoft.com/office/powerpoint/2010/main" val="3364073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One debt management strategy is, prior to capitalization, to pay all or some of the interest that has accrued.  Keep in mind, the first capitalization that most medical grads experience is NOT during medical school but in November of their graduating year - but talk to your loan servicer for details related to your loans.  </a:t>
            </a:r>
          </a:p>
          <a:p>
            <a:endParaRPr lang="en-US" dirty="0"/>
          </a:p>
          <a:p>
            <a:r>
              <a:rPr lang="en-US" dirty="0"/>
              <a:t>More specifically, while you are in school, your unsubsidized loans will be accruing interest.  If you, or a helpful family member, are able to send monies towards your outstanding debt, consider doing so following the directions above.   If done</a:t>
            </a:r>
            <a:r>
              <a:rPr lang="en-US" baseline="0" dirty="0"/>
              <a:t> </a:t>
            </a:r>
            <a:r>
              <a:rPr lang="en-US" dirty="0"/>
              <a:t>prior to capitalization, this will help reduce your total loan cost, and that can enable you to pay your loans off faster. </a:t>
            </a:r>
          </a:p>
          <a:p>
            <a:endParaRPr lang="en-US" dirty="0"/>
          </a:p>
          <a:p>
            <a:r>
              <a:rPr lang="en-US" dirty="0"/>
              <a:t>If this is not a viable option during medical school (which is often the case), consider utilizing this strategy once you have the finances to do so.  Remember, as a borrower of federal loans, you can always make payments – without penalty. So, resign yourself to pay interest when you can and attempt to minimize future capitalizations. </a:t>
            </a:r>
          </a:p>
          <a:p>
            <a:endParaRPr lang="en-US" dirty="0"/>
          </a:p>
          <a:p>
            <a:r>
              <a:rPr lang="en-US" dirty="0"/>
              <a:t>The Repayment Timeline, in the next section,  will visually show when the initial capitalization may occur (but again, check with the servicer to confirm their policy).</a:t>
            </a:r>
          </a:p>
          <a:p>
            <a:r>
              <a:rPr lang="en-US" b="1" dirty="0"/>
              <a:t> </a:t>
            </a:r>
            <a:endParaRPr lang="en-US" dirty="0"/>
          </a:p>
        </p:txBody>
      </p:sp>
      <p:sp>
        <p:nvSpPr>
          <p:cNvPr id="4" name="Slide Number Placeholder 3"/>
          <p:cNvSpPr>
            <a:spLocks noGrp="1"/>
          </p:cNvSpPr>
          <p:nvPr>
            <p:ph type="sldNum" sz="quarter" idx="10"/>
          </p:nvPr>
        </p:nvSpPr>
        <p:spPr/>
        <p:txBody>
          <a:bodyPr/>
          <a:lstStyle/>
          <a:p>
            <a:pPr>
              <a:defRPr/>
            </a:pPr>
            <a:fld id="{084BDA73-33F2-4610-AE6F-1D860A50A8C4}" type="slidenum">
              <a:rPr lang="en-US" smtClean="0"/>
              <a:pPr>
                <a:defRPr/>
              </a:pPr>
              <a:t>28</a:t>
            </a:fld>
            <a:endParaRPr lang="en-US" dirty="0"/>
          </a:p>
        </p:txBody>
      </p:sp>
    </p:spTree>
    <p:extLst>
      <p:ext uri="{BB962C8B-B14F-4D97-AF65-F5344CB8AC3E}">
        <p14:creationId xmlns:p14="http://schemas.microsoft.com/office/powerpoint/2010/main" val="3786279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942542" y="8543595"/>
            <a:ext cx="3015255" cy="448693"/>
          </a:xfrm>
          <a:prstGeom prst="rect">
            <a:avLst/>
          </a:prstGeom>
          <a:noFill/>
          <a:ln w="9525">
            <a:noFill/>
            <a:miter lim="800000"/>
            <a:headEnd/>
            <a:tailEnd/>
          </a:ln>
        </p:spPr>
        <p:txBody>
          <a:bodyPr lIns="92178" tIns="46089" rIns="92178" bIns="46089" anchor="b"/>
          <a:lstStyle/>
          <a:p>
            <a:pPr algn="r" defTabSz="921252"/>
            <a:fld id="{7097DCA1-D8F3-4D8E-BB7C-29648C61B0CB}" type="slidenum">
              <a:rPr lang="en-US" sz="1100">
                <a:solidFill>
                  <a:srgbClr val="000052"/>
                </a:solidFill>
              </a:rPr>
              <a:pPr algn="r" defTabSz="921252"/>
              <a:t>29</a:t>
            </a:fld>
            <a:endParaRPr lang="en-US" sz="1100" dirty="0">
              <a:solidFill>
                <a:srgbClr val="000052"/>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r>
              <a:rPr lang="en-US" dirty="0"/>
              <a:t>If your course load or enrollment status drops below half-time</a:t>
            </a:r>
            <a:r>
              <a:rPr lang="en-US" i="1" dirty="0">
                <a:solidFill>
                  <a:srgbClr val="FF0000"/>
                </a:solidFill>
              </a:rPr>
              <a:t> </a:t>
            </a:r>
            <a:r>
              <a:rPr lang="en-US" b="1" dirty="0">
                <a:solidFill>
                  <a:srgbClr val="FF0000"/>
                </a:solidFill>
              </a:rPr>
              <a:t>(which for our school means less than ___ classes or ____ hours) </a:t>
            </a:r>
            <a:r>
              <a:rPr lang="en-US" dirty="0"/>
              <a:t>or if you withdraw altogether, it is critical that you remember to CONTACT THE FINANCIAL AID OFFICE immediately!  </a:t>
            </a:r>
          </a:p>
          <a:p>
            <a:endParaRPr lang="en-US" dirty="0"/>
          </a:p>
          <a:p>
            <a:r>
              <a:rPr lang="en-US" dirty="0"/>
              <a:t>The financial aid office will:</a:t>
            </a:r>
          </a:p>
          <a:p>
            <a:pPr lvl="0">
              <a:buFont typeface="Arial" pitchFamily="34" charset="0"/>
              <a:buChar char="•"/>
            </a:pPr>
            <a:r>
              <a:rPr lang="en-US" dirty="0"/>
              <a:t> guide you through the required exit counseling for your loans and</a:t>
            </a:r>
          </a:p>
          <a:p>
            <a:pPr lvl="0">
              <a:buFont typeface="Arial" pitchFamily="34" charset="0"/>
              <a:buChar char="•"/>
            </a:pPr>
            <a:r>
              <a:rPr lang="en-US" dirty="0"/>
              <a:t> inform you which loans are going into repayment right away and which loans might have a grace period (‘grace period’ will be defined in a moment).</a:t>
            </a:r>
          </a:p>
          <a:p>
            <a:endParaRPr lang="en-US" dirty="0"/>
          </a:p>
          <a:p>
            <a:r>
              <a:rPr lang="en-US" dirty="0"/>
              <a:t>If you drop below half-time, repayment begins on all student loans.  So, stay in touch with the financial aid office to best understand your options.</a:t>
            </a:r>
          </a:p>
          <a:p>
            <a:endParaRPr lang="en-US" dirty="0"/>
          </a:p>
          <a:p>
            <a:r>
              <a:rPr lang="en-US" dirty="0"/>
              <a:t>For any questions about the rights and responsibilities, or terms and conditions of your student loans, you may contact the following staff person at this school</a:t>
            </a:r>
            <a:r>
              <a:rPr lang="en-US" dirty="0">
                <a:solidFill>
                  <a:srgbClr val="FF0000"/>
                </a:solidFill>
              </a:rPr>
              <a:t>:  </a:t>
            </a:r>
            <a:r>
              <a:rPr lang="en-US" b="1" u="sng" dirty="0">
                <a:solidFill>
                  <a:srgbClr val="FF0000"/>
                </a:solidFill>
              </a:rPr>
              <a:t>(NAME)</a:t>
            </a:r>
            <a:r>
              <a:rPr lang="en-US" b="1" dirty="0">
                <a:solidFill>
                  <a:srgbClr val="FF0000"/>
                </a:solidFill>
              </a:rPr>
              <a:t> and </a:t>
            </a:r>
            <a:r>
              <a:rPr lang="en-US" b="1" u="sng" dirty="0">
                <a:solidFill>
                  <a:srgbClr val="FF0000"/>
                </a:solidFill>
              </a:rPr>
              <a:t>(NUMBER or EMAIL</a:t>
            </a:r>
            <a:r>
              <a:rPr lang="en-US" b="1" dirty="0">
                <a:solidFill>
                  <a:srgbClr val="FF0000"/>
                </a:solidFill>
              </a:rPr>
              <a:t>) located in (</a:t>
            </a:r>
            <a:r>
              <a:rPr lang="en-US" b="1" u="sng" dirty="0">
                <a:solidFill>
                  <a:srgbClr val="FF0000"/>
                </a:solidFill>
              </a:rPr>
              <a:t>office/bldg/room#</a:t>
            </a:r>
            <a:r>
              <a:rPr lang="en-US" b="1" dirty="0">
                <a:solidFill>
                  <a:srgbClr val="FF0000"/>
                </a:solidFill>
              </a:rPr>
              <a:t>).</a:t>
            </a:r>
          </a:p>
        </p:txBody>
      </p:sp>
    </p:spTree>
    <p:extLst>
      <p:ext uri="{BB962C8B-B14F-4D97-AF65-F5344CB8AC3E}">
        <p14:creationId xmlns:p14="http://schemas.microsoft.com/office/powerpoint/2010/main" val="1021828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that you know the details of your loans and your many repayment and postponement options, let’s discuss how to borrow wisely for the next four years of medical school… and how to pay wisely as soon as you are able.</a:t>
            </a:r>
          </a:p>
          <a:p>
            <a:r>
              <a:rPr lang="en-US" b="1" dirty="0"/>
              <a:t> </a:t>
            </a:r>
            <a:endParaRPr lang="en-US" dirty="0"/>
          </a:p>
          <a:p>
            <a:endParaRPr lang="en-US" dirty="0"/>
          </a:p>
        </p:txBody>
      </p:sp>
      <p:sp>
        <p:nvSpPr>
          <p:cNvPr id="4" name="Slide Number Placeholder 3"/>
          <p:cNvSpPr>
            <a:spLocks noGrp="1"/>
          </p:cNvSpPr>
          <p:nvPr>
            <p:ph type="sldNum" sz="quarter" idx="10"/>
          </p:nvPr>
        </p:nvSpPr>
        <p:spPr/>
        <p:txBody>
          <a:bodyPr/>
          <a:lstStyle/>
          <a:p>
            <a:fld id="{AE825233-37C7-4EA0-914D-215BCF8766FC}" type="slidenum">
              <a:rPr lang="en-US" smtClean="0"/>
              <a:pPr/>
              <a:t>30</a:t>
            </a:fld>
            <a:endParaRPr lang="en-US" dirty="0"/>
          </a:p>
        </p:txBody>
      </p:sp>
    </p:spTree>
    <p:extLst>
      <p:ext uri="{BB962C8B-B14F-4D97-AF65-F5344CB8AC3E}">
        <p14:creationId xmlns:p14="http://schemas.microsoft.com/office/powerpoint/2010/main" val="2393027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17FC5E90-000C-4C77-8A44-798639974BE2}" type="slidenum">
              <a:rPr lang="en-US" smtClean="0"/>
              <a:pPr/>
              <a:t>31</a:t>
            </a:fld>
            <a:endParaRPr lang="en-US" dirty="0"/>
          </a:p>
        </p:txBody>
      </p:sp>
      <p:sp>
        <p:nvSpPr>
          <p:cNvPr id="100355" name="Rectangle 2"/>
          <p:cNvSpPr>
            <a:spLocks noGrp="1" noRot="1" noChangeAspect="1" noChangeArrowheads="1" noTextEdit="1"/>
          </p:cNvSpPr>
          <p:nvPr>
            <p:ph type="sldImg"/>
          </p:nvPr>
        </p:nvSpPr>
        <p:spPr>
          <a:xfrm>
            <a:off x="482600" y="674688"/>
            <a:ext cx="5995988" cy="3371850"/>
          </a:xfrm>
          <a:ln/>
        </p:spPr>
      </p:sp>
      <p:sp>
        <p:nvSpPr>
          <p:cNvPr id="100356" name="Rectangle 3"/>
          <p:cNvSpPr>
            <a:spLocks noGrp="1" noChangeArrowheads="1"/>
          </p:cNvSpPr>
          <p:nvPr>
            <p:ph type="body" idx="1"/>
          </p:nvPr>
        </p:nvSpPr>
        <p:spPr>
          <a:xfrm>
            <a:off x="927288" y="4280718"/>
            <a:ext cx="5103223" cy="4045914"/>
          </a:xfrm>
          <a:noFill/>
          <a:ln/>
        </p:spPr>
        <p:txBody>
          <a:bodyPr/>
          <a:lstStyle/>
          <a:p>
            <a:r>
              <a:rPr lang="en-US" dirty="0"/>
              <a:t>Borrowing wisely means borrowing ONLY what you need, but it also means borrowing the least expensive debt FIRST. </a:t>
            </a:r>
          </a:p>
          <a:p>
            <a:endParaRPr lang="en-US" dirty="0"/>
          </a:p>
          <a:p>
            <a:r>
              <a:rPr lang="en-US" dirty="0"/>
              <a:t>This translates into seeking out all free money (grants/scholarships) and then turning to… in this order: PCL, LDS (if eligible), then Direct Unsubsidized Loans, then PLUS Loans, and finally private loans or credit cards. </a:t>
            </a:r>
          </a:p>
          <a:p>
            <a:endParaRPr lang="en-US" dirty="0"/>
          </a:p>
          <a:p>
            <a:r>
              <a:rPr lang="en-US" dirty="0"/>
              <a:t>If you</a:t>
            </a:r>
            <a:r>
              <a:rPr lang="en-US" baseline="0" dirty="0"/>
              <a:t> f</a:t>
            </a:r>
            <a:r>
              <a:rPr lang="en-US" dirty="0"/>
              <a:t>ind yourself resorting to credit cards and private loans, discuss your situation with us</a:t>
            </a:r>
            <a:r>
              <a:rPr lang="en-US" baseline="0" dirty="0"/>
              <a:t> (</a:t>
            </a:r>
            <a:r>
              <a:rPr lang="en-US" dirty="0"/>
              <a:t>the financial aid office), immediately, because financial aid award packages are made with the intention of avoiding these types of financing options.</a:t>
            </a:r>
            <a:r>
              <a:rPr lang="en-US" baseline="0" dirty="0"/>
              <a:t>  O</a:t>
            </a:r>
            <a:r>
              <a:rPr lang="en-US" dirty="0"/>
              <a:t>ur</a:t>
            </a:r>
            <a:r>
              <a:rPr lang="en-US" baseline="0" dirty="0"/>
              <a:t> </a:t>
            </a:r>
            <a:r>
              <a:rPr lang="en-US" dirty="0"/>
              <a:t>office may be able to offer additional assistance and guidance.</a:t>
            </a:r>
          </a:p>
          <a:p>
            <a:r>
              <a:rPr lang="en-US" b="1" dirty="0"/>
              <a:t> </a:t>
            </a:r>
            <a:endParaRPr lang="en-US" dirty="0"/>
          </a:p>
        </p:txBody>
      </p:sp>
    </p:spTree>
    <p:extLst>
      <p:ext uri="{BB962C8B-B14F-4D97-AF65-F5344CB8AC3E}">
        <p14:creationId xmlns:p14="http://schemas.microsoft.com/office/powerpoint/2010/main" val="92556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 quantify the impact of borrowing wisely, see the comparison of borrowing the same balance from three different types of loans.</a:t>
            </a:r>
          </a:p>
          <a:p>
            <a:endParaRPr lang="en-US" dirty="0"/>
          </a:p>
          <a:p>
            <a:r>
              <a:rPr lang="en-US" dirty="0"/>
              <a:t>This example is based on borrowing $10K per year or $40,000 total over 4 years of medical school.</a:t>
            </a:r>
          </a:p>
          <a:p>
            <a:endParaRPr lang="en-US" dirty="0"/>
          </a:p>
          <a:p>
            <a:r>
              <a:rPr lang="en-US" dirty="0"/>
              <a:t>The interest rates on these three loans are different (6.54%, 7.54% and 12.6%) and therefore the total cost of each loan is different.  </a:t>
            </a:r>
          </a:p>
          <a:p>
            <a:endParaRPr lang="en-US" dirty="0"/>
          </a:p>
          <a:p>
            <a:r>
              <a:rPr lang="en-US" dirty="0"/>
              <a:t>By opting to borrow as much as possible from the least expensive loan (Direct Unsubsidized), you can save yourself thousands of dollars during repayment.</a:t>
            </a:r>
          </a:p>
          <a:p>
            <a:endParaRPr lang="en-US" dirty="0"/>
          </a:p>
          <a:p>
            <a:r>
              <a:rPr lang="en-US" dirty="0"/>
              <a:t>Why would you want to spend an additional </a:t>
            </a:r>
            <a:r>
              <a:rPr lang="en-US" b="1" u="sng" dirty="0"/>
              <a:t>$2,500</a:t>
            </a:r>
            <a:r>
              <a:rPr lang="en-US" b="1" u="none" dirty="0"/>
              <a:t> </a:t>
            </a:r>
            <a:r>
              <a:rPr lang="en-US" dirty="0"/>
              <a:t>to borrow a Direct PLUS Loan rather than a Direct</a:t>
            </a:r>
            <a:r>
              <a:rPr lang="en-US" baseline="0" dirty="0"/>
              <a:t> </a:t>
            </a:r>
            <a:r>
              <a:rPr lang="en-US" dirty="0"/>
              <a:t>Unsubsidized Loan OR unnecessarily spend over </a:t>
            </a:r>
            <a:r>
              <a:rPr lang="en-US" b="1" u="sng" dirty="0"/>
              <a:t>$15,000</a:t>
            </a:r>
            <a:r>
              <a:rPr lang="en-US" b="1" dirty="0"/>
              <a:t> </a:t>
            </a:r>
            <a:r>
              <a:rPr lang="en-US" dirty="0"/>
              <a:t>to borrow a private loan rather than a Direct Unsubsidized Loan?</a:t>
            </a:r>
          </a:p>
          <a:p>
            <a:endParaRPr lang="en-US" dirty="0"/>
          </a:p>
          <a:p>
            <a:r>
              <a:rPr lang="en-US" dirty="0"/>
              <a:t>Borrow smart, maximize your least expensive debt first, and realize that private loans are not federal loans, and they should be carefully considered.</a:t>
            </a:r>
          </a:p>
          <a:p>
            <a:endParaRPr lang="en-US" dirty="0"/>
          </a:p>
          <a:p>
            <a:r>
              <a:rPr lang="en-US" i="1" dirty="0"/>
              <a:t>(This example</a:t>
            </a:r>
            <a:r>
              <a:rPr lang="en-US" i="1" baseline="0" dirty="0"/>
              <a:t> includes a 6-month grace period after medical school and then immediate repayment via a 10-yr Standard payment</a:t>
            </a:r>
            <a:r>
              <a:rPr lang="en-US" i="1" dirty="0"/>
              <a:t> - </a:t>
            </a:r>
            <a:r>
              <a:rPr lang="en-US" i="1" baseline="0" dirty="0"/>
              <a:t>but the point of this information is to depict the impact of the interest rates, not to have a hyper-accurate example)</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E825233-37C7-4EA0-914D-215BCF8766FC}" type="slidenum">
              <a:rPr lang="en-US" smtClean="0"/>
              <a:pPr/>
              <a:t>32</a:t>
            </a:fld>
            <a:endParaRPr lang="en-US" dirty="0"/>
          </a:p>
        </p:txBody>
      </p:sp>
    </p:spTree>
    <p:extLst>
      <p:ext uri="{BB962C8B-B14F-4D97-AF65-F5344CB8AC3E}">
        <p14:creationId xmlns:p14="http://schemas.microsoft.com/office/powerpoint/2010/main" val="3957464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66E081E5-DAAC-4429-A362-A67555373A98}" type="slidenum">
              <a:rPr lang="en-US" smtClean="0"/>
              <a:pPr/>
              <a:t>33</a:t>
            </a:fld>
            <a:endParaRPr lang="en-US" dirty="0"/>
          </a:p>
        </p:txBody>
      </p:sp>
      <p:sp>
        <p:nvSpPr>
          <p:cNvPr id="98307" name="Rectangle 2"/>
          <p:cNvSpPr>
            <a:spLocks noGrp="1" noRot="1" noChangeAspect="1" noChangeArrowheads="1" noTextEdit="1"/>
          </p:cNvSpPr>
          <p:nvPr>
            <p:ph type="sldImg"/>
          </p:nvPr>
        </p:nvSpPr>
        <p:spPr>
          <a:xfrm>
            <a:off x="482600" y="674688"/>
            <a:ext cx="5995988" cy="3371850"/>
          </a:xfrm>
          <a:ln/>
        </p:spPr>
      </p:sp>
      <p:sp>
        <p:nvSpPr>
          <p:cNvPr id="98308" name="Rectangle 3"/>
          <p:cNvSpPr>
            <a:spLocks noGrp="1" noChangeArrowheads="1"/>
          </p:cNvSpPr>
          <p:nvPr>
            <p:ph type="body" idx="1"/>
          </p:nvPr>
        </p:nvSpPr>
        <p:spPr>
          <a:xfrm>
            <a:off x="927288" y="4271797"/>
            <a:ext cx="5103223" cy="4045914"/>
          </a:xfrm>
          <a:noFill/>
          <a:ln/>
        </p:spPr>
        <p:txBody>
          <a:bodyPr/>
          <a:lstStyle/>
          <a:p>
            <a:r>
              <a:rPr lang="en-US" dirty="0"/>
              <a:t>A common misunderstanding that many new medical school students have is that they have to accept all of the loans that they are awarded; however that is not the case.  We encourage you to know how much money you need each semester and borrow only what you need and decline any loans that exceed your need.  </a:t>
            </a:r>
          </a:p>
          <a:p>
            <a:endParaRPr lang="en-US" dirty="0"/>
          </a:p>
          <a:p>
            <a:r>
              <a:rPr lang="en-US" dirty="0"/>
              <a:t>As you are accepting loans, please understand that when you accept certain loans it may affect your eligibility for other aid.  You are limited in the total amount of financial aid, including all loans and scholarships, that you can receive each year.  You cannot receive more aid than your cost of attendance.  This fact could mean forfeiting free or lower rate loans because you have already accepted a higher rate loan – so accept carefully.</a:t>
            </a:r>
          </a:p>
          <a:p>
            <a:r>
              <a:rPr lang="en-US" dirty="0"/>
              <a:t> </a:t>
            </a:r>
          </a:p>
          <a:p>
            <a:endParaRPr lang="en-US" dirty="0"/>
          </a:p>
        </p:txBody>
      </p:sp>
    </p:spTree>
    <p:extLst>
      <p:ext uri="{BB962C8B-B14F-4D97-AF65-F5344CB8AC3E}">
        <p14:creationId xmlns:p14="http://schemas.microsoft.com/office/powerpoint/2010/main" val="4105188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000" dirty="0"/>
              <a:t>First, borrowing wisely may mean not borrowing at all!  There are alternatives to medical school debt, for example:</a:t>
            </a:r>
          </a:p>
          <a:p>
            <a:r>
              <a:rPr lang="en-US" sz="1000" dirty="0"/>
              <a:t>(CLICK)</a:t>
            </a:r>
          </a:p>
          <a:p>
            <a:pPr marL="215532" indent="-215532">
              <a:buFont typeface="+mj-lt"/>
              <a:buAutoNum type="arabicPeriod"/>
            </a:pPr>
            <a:r>
              <a:rPr lang="en-US" sz="1000" b="1" u="sng" dirty="0"/>
              <a:t>Scholarships</a:t>
            </a:r>
            <a:r>
              <a:rPr lang="en-US" sz="1000" b="1" dirty="0"/>
              <a:t> </a:t>
            </a:r>
            <a:r>
              <a:rPr lang="en-US" sz="1000" dirty="0"/>
              <a:t>from outside sources – such as your faith affiliation, civic organizations, etc. There are also service based scholarships such as military and public health service programs (i.e. National Health Service Corps), or even scholarships from the school. Stop by the financial aid office to discuss possible scholarships this year or in the coming years.</a:t>
            </a:r>
          </a:p>
          <a:p>
            <a:pPr marL="0" indent="0">
              <a:buFont typeface="+mj-lt"/>
              <a:buNone/>
            </a:pPr>
            <a:r>
              <a:rPr lang="en-US" sz="1000" dirty="0"/>
              <a:t>(CLICK)</a:t>
            </a:r>
          </a:p>
          <a:p>
            <a:pPr marL="0" indent="0">
              <a:buFont typeface="+mj-lt"/>
              <a:buNone/>
            </a:pPr>
            <a:r>
              <a:rPr lang="en-US" sz="1000" dirty="0"/>
              <a:t>2.  Don’t forget the </a:t>
            </a:r>
            <a:r>
              <a:rPr lang="en-US" sz="1000" b="1" u="sng" dirty="0"/>
              <a:t>support</a:t>
            </a:r>
            <a:r>
              <a:rPr lang="en-US" sz="1000" dirty="0"/>
              <a:t> you have available to you. Support systems include the financial aid office – which is your primary point of contact for all financial aid matters – so visit them to discuss possible alternatives to borrowing.  Also, do not forget the support you have from your family. Your family may be able to provide assistance through these years in the form of financial and emotional support.  If a family member can help you pay down the accruing interest while you are in school, this will reduce not only the total cost of your student loan debt but also can reduce the amount of time that it takes to repay your debt.  </a:t>
            </a:r>
          </a:p>
          <a:p>
            <a:pPr marL="0" indent="0">
              <a:buNone/>
            </a:pPr>
            <a:r>
              <a:rPr lang="en-US" sz="1000" dirty="0"/>
              <a:t>(CLICK)</a:t>
            </a:r>
          </a:p>
          <a:p>
            <a:pPr marL="0" indent="0">
              <a:buNone/>
            </a:pPr>
            <a:r>
              <a:rPr lang="en-US" sz="1000" dirty="0"/>
              <a:t>3.  If you do not find alternatives to borrowing during medical school, be sure to make yourself familiar with the </a:t>
            </a:r>
            <a:r>
              <a:rPr lang="en-US" sz="1000" b="1" u="sng" dirty="0"/>
              <a:t>loan forgiveness and repayment options</a:t>
            </a:r>
            <a:r>
              <a:rPr lang="en-US" sz="1000" dirty="0"/>
              <a:t> available after graduation and residency.  The AAMC website, aamc.org/stloan, lists nearly 70 possibilities of assistance available during and post-medical school.  Check it out!</a:t>
            </a:r>
          </a:p>
          <a:p>
            <a:pPr marL="0" indent="0">
              <a:buNone/>
            </a:pPr>
            <a:r>
              <a:rPr lang="en-US" sz="1000" dirty="0"/>
              <a:t>(CLICK)</a:t>
            </a:r>
          </a:p>
          <a:p>
            <a:pPr marL="215532" indent="-215532">
              <a:buFont typeface="+mj-lt"/>
              <a:buAutoNum type="arabicPeriod" startAt="4"/>
            </a:pPr>
            <a:r>
              <a:rPr lang="en-US" sz="1000" dirty="0"/>
              <a:t>Lastly, and the cornerstone of avoiding debt, is to have a </a:t>
            </a:r>
            <a:r>
              <a:rPr lang="en-US" sz="1000" b="1" u="sng" dirty="0"/>
              <a:t>budget</a:t>
            </a:r>
            <a:r>
              <a:rPr lang="en-US" sz="1000" dirty="0"/>
              <a:t>.  Well done to those of you already doing this!  We will look deeper into the value of living on a budget in just a moment, but first let’s look at the next step to strategic borrowing: borrowing in the right order.</a:t>
            </a:r>
          </a:p>
          <a:p>
            <a:pPr fontAlgn="base" latinLnBrk="1">
              <a:spcBef>
                <a:spcPct val="0"/>
              </a:spcBef>
              <a:spcAft>
                <a:spcPct val="0"/>
              </a:spcAft>
            </a:pPr>
            <a:endParaRPr lang="en-US" sz="1000" dirty="0"/>
          </a:p>
        </p:txBody>
      </p:sp>
      <p:sp>
        <p:nvSpPr>
          <p:cNvPr id="4" name="Slide Number Placeholder 3"/>
          <p:cNvSpPr>
            <a:spLocks noGrp="1"/>
          </p:cNvSpPr>
          <p:nvPr>
            <p:ph type="sldNum" sz="quarter" idx="10"/>
          </p:nvPr>
        </p:nvSpPr>
        <p:spPr/>
        <p:txBody>
          <a:bodyPr/>
          <a:lstStyle/>
          <a:p>
            <a:fld id="{2B3256B1-7D63-4323-9F4B-9E2C7793B3F7}"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442736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PSLF, there are other repayment and forgiveness programs available.  There are several resources to look into including the: AAMC Loan Forgiveness &amp; Repayment Database, NIH, NHSC, and others.  </a:t>
            </a:r>
          </a:p>
          <a:p>
            <a:endParaRPr lang="en-US" dirty="0"/>
          </a:p>
          <a:p>
            <a:r>
              <a:rPr lang="en-US" dirty="0"/>
              <a:t>You may also want to review the repayment Fact Sheets on the FIRST website,</a:t>
            </a:r>
            <a:r>
              <a:rPr lang="en-US" baseline="0" dirty="0"/>
              <a:t> and the one that includes many of these resources is: Repayment Assistance Through Forgiveness, Scholarships, and Service. </a:t>
            </a:r>
            <a:endParaRPr lang="en-US" dirty="0"/>
          </a:p>
          <a:p>
            <a:endParaRPr lang="en-US" dirty="0"/>
          </a:p>
          <a:p>
            <a:r>
              <a:rPr lang="en-US" dirty="0"/>
              <a:t>If you desire other options, then ask questions along the way, especially in your residency program, at future hospitals, counties, or states where you may work.</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AE825233-37C7-4EA0-914D-215BCF8766FC}" type="slidenum">
              <a:rPr lang="en-US" smtClean="0"/>
              <a:pPr/>
              <a:t>35</a:t>
            </a:fld>
            <a:endParaRPr lang="en-US" dirty="0"/>
          </a:p>
        </p:txBody>
      </p:sp>
    </p:spTree>
    <p:extLst>
      <p:ext uri="{BB962C8B-B14F-4D97-AF65-F5344CB8AC3E}">
        <p14:creationId xmlns:p14="http://schemas.microsoft.com/office/powerpoint/2010/main" val="3373886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major component of borrowing wisely is having a spending plan (also known as a budget).</a:t>
            </a:r>
          </a:p>
          <a:p>
            <a:endParaRPr lang="en-US" dirty="0"/>
          </a:p>
          <a:p>
            <a:r>
              <a:rPr lang="en-US" dirty="0"/>
              <a:t>Having a spending plan will help you manage your financial situation during medical school.  Some of you may choose to ignore this step, and stick your head in the sand about reality, but those of you who take notice and make an effort will inevitably borrow less and thus “live like a doctor” sooner.</a:t>
            </a:r>
          </a:p>
          <a:p>
            <a:endParaRPr lang="en-US" dirty="0"/>
          </a:p>
        </p:txBody>
      </p:sp>
      <p:sp>
        <p:nvSpPr>
          <p:cNvPr id="4" name="Slide Number Placeholder 3"/>
          <p:cNvSpPr>
            <a:spLocks noGrp="1"/>
          </p:cNvSpPr>
          <p:nvPr>
            <p:ph type="sldNum" sz="quarter" idx="10"/>
          </p:nvPr>
        </p:nvSpPr>
        <p:spPr/>
        <p:txBody>
          <a:bodyPr/>
          <a:lstStyle/>
          <a:p>
            <a:fld id="{AE825233-37C7-4EA0-914D-215BCF8766FC}" type="slidenum">
              <a:rPr lang="en-US" smtClean="0"/>
              <a:pPr/>
              <a:t>36</a:t>
            </a:fld>
            <a:endParaRPr lang="en-US" dirty="0"/>
          </a:p>
        </p:txBody>
      </p:sp>
    </p:spTree>
    <p:extLst>
      <p:ext uri="{BB962C8B-B14F-4D97-AF65-F5344CB8AC3E}">
        <p14:creationId xmlns:p14="http://schemas.microsoft.com/office/powerpoint/2010/main" val="64860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xfrm>
            <a:off x="928022" y="4296294"/>
            <a:ext cx="5101752" cy="4046222"/>
          </a:xfrm>
          <a:noFill/>
          <a:ln/>
        </p:spPr>
        <p:txBody>
          <a:bodyPr/>
          <a:lstStyle/>
          <a:p>
            <a:endParaRPr lang="en-US" dirty="0"/>
          </a:p>
        </p:txBody>
      </p:sp>
      <p:sp>
        <p:nvSpPr>
          <p:cNvPr id="80900" name="Slide Number Placeholder 3"/>
          <p:cNvSpPr>
            <a:spLocks noGrp="1"/>
          </p:cNvSpPr>
          <p:nvPr>
            <p:ph type="sldNum" sz="quarter" idx="5"/>
          </p:nvPr>
        </p:nvSpPr>
        <p:spPr>
          <a:noFill/>
        </p:spPr>
        <p:txBody>
          <a:bodyPr/>
          <a:lstStyle/>
          <a:p>
            <a:fld id="{7C8CF64C-36CB-4366-BC3C-3B3A455C8466}" type="slidenum">
              <a:rPr lang="en-US" smtClean="0">
                <a:latin typeface="Arial" pitchFamily="34" charset="0"/>
              </a:rPr>
              <a:pPr/>
              <a:t>4</a:t>
            </a:fld>
            <a:endParaRPr lang="en-US" dirty="0">
              <a:latin typeface="Arial" pitchFamily="34" charset="0"/>
            </a:endParaRPr>
          </a:p>
        </p:txBody>
      </p:sp>
    </p:spTree>
    <p:extLst>
      <p:ext uri="{BB962C8B-B14F-4D97-AF65-F5344CB8AC3E}">
        <p14:creationId xmlns:p14="http://schemas.microsoft.com/office/powerpoint/2010/main" val="1659793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A4155AA2-9433-4029-A8FA-AEED4C997E02}" type="slidenum">
              <a:rPr lang="en-US" smtClean="0"/>
              <a:pPr/>
              <a:t>37</a:t>
            </a:fld>
            <a:endParaRPr lang="en-US" dirty="0"/>
          </a:p>
        </p:txBody>
      </p:sp>
      <p:sp>
        <p:nvSpPr>
          <p:cNvPr id="103427" name="Rectangle 2"/>
          <p:cNvSpPr>
            <a:spLocks noGrp="1" noRot="1" noChangeAspect="1" noChangeArrowheads="1" noTextEdit="1"/>
          </p:cNvSpPr>
          <p:nvPr>
            <p:ph type="sldImg"/>
          </p:nvPr>
        </p:nvSpPr>
        <p:spPr>
          <a:xfrm>
            <a:off x="482600" y="674688"/>
            <a:ext cx="5995988" cy="3371850"/>
          </a:xfrm>
          <a:ln/>
        </p:spPr>
      </p:sp>
      <p:sp>
        <p:nvSpPr>
          <p:cNvPr id="103428" name="Rectangle 3"/>
          <p:cNvSpPr>
            <a:spLocks noGrp="1" noChangeArrowheads="1"/>
          </p:cNvSpPr>
          <p:nvPr>
            <p:ph type="body" idx="1"/>
          </p:nvPr>
        </p:nvSpPr>
        <p:spPr>
          <a:xfrm>
            <a:off x="927288" y="4271797"/>
            <a:ext cx="5103223" cy="4045914"/>
          </a:xfrm>
          <a:noFill/>
          <a:ln/>
        </p:spPr>
        <p:txBody>
          <a:bodyPr/>
          <a:lstStyle/>
          <a:p>
            <a:r>
              <a:rPr lang="en-US" dirty="0"/>
              <a:t>The simple steps to a spending plan include putting it in writing, reviewing it periodically, and making adjustments as necessary.  These steps are not time consuming, but similar to eating healthy and working out, a spending plan takes self-discipline.  If you create a spending plan, and attempt to follow it, you will reap the benefits.  </a:t>
            </a:r>
          </a:p>
          <a:p>
            <a:r>
              <a:rPr lang="en-US" dirty="0"/>
              <a:t> </a:t>
            </a:r>
          </a:p>
        </p:txBody>
      </p:sp>
    </p:spTree>
    <p:extLst>
      <p:ext uri="{BB962C8B-B14F-4D97-AF65-F5344CB8AC3E}">
        <p14:creationId xmlns:p14="http://schemas.microsoft.com/office/powerpoint/2010/main" val="2474037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6E3B6E4A-DA9A-48A6-9AB6-6CAF9C7CB90B}" type="slidenum">
              <a:rPr lang="en-US" smtClean="0"/>
              <a:pPr/>
              <a:t>38</a:t>
            </a:fld>
            <a:endParaRPr lang="en-US" dirty="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dirty="0"/>
              <a:t>To get you started, the AAMC offers several ways to help you create a detailed budget, including:</a:t>
            </a:r>
          </a:p>
          <a:p>
            <a:pPr lvl="0">
              <a:buFont typeface="Arial" pitchFamily="34" charset="0"/>
              <a:buNone/>
            </a:pPr>
            <a:endParaRPr lang="en-US" dirty="0"/>
          </a:p>
          <a:p>
            <a:pPr>
              <a:buFont typeface="Arial" pitchFamily="34" charset="0"/>
              <a:buChar char="•"/>
            </a:pPr>
            <a:r>
              <a:rPr lang="en-US" dirty="0"/>
              <a:t>  A budgeting course and Budget Calculator</a:t>
            </a:r>
            <a:r>
              <a:rPr lang="en-US" b="1" dirty="0"/>
              <a:t> </a:t>
            </a:r>
            <a:r>
              <a:rPr lang="en-US" dirty="0"/>
              <a:t>that can help you create a monthly budget that tracks and saves your spending plan is available in our Financial Wellness program (aamc.org/financialwellness).  </a:t>
            </a:r>
          </a:p>
          <a:p>
            <a:pPr>
              <a:buFont typeface="Arial" pitchFamily="34" charset="0"/>
              <a:buChar char="•"/>
            </a:pPr>
            <a:r>
              <a:rPr lang="en-US" dirty="0"/>
              <a:t>  And if you prefer another format, there is an interactive budgeting worksheet for students at </a:t>
            </a:r>
            <a:r>
              <a:rPr lang="en-US" sz="1300" b="1" dirty="0"/>
              <a:t>aamc.org/studentbudget </a:t>
            </a:r>
            <a:r>
              <a:rPr lang="en-US" dirty="0"/>
              <a:t>as well as </a:t>
            </a:r>
            <a:r>
              <a:rPr lang="en-US" b="1" dirty="0"/>
              <a:t>FIRST Fact Sheets on budgeting </a:t>
            </a:r>
            <a:r>
              <a:rPr lang="en-US" dirty="0"/>
              <a:t>(aamc.org/first/factsheets).</a:t>
            </a:r>
            <a:endParaRPr lang="en-US" dirty="0">
              <a:cs typeface="Calibri"/>
            </a:endParaRPr>
          </a:p>
          <a:p>
            <a:endParaRPr lang="en-US" dirty="0">
              <a:cs typeface="Calibri"/>
            </a:endParaRPr>
          </a:p>
          <a:p>
            <a:r>
              <a:rPr lang="en-US" dirty="0"/>
              <a:t>All of these resources can be found online and offer a quick and convenient way to create a budget for life in medical school, residency, and beyond.</a:t>
            </a:r>
          </a:p>
          <a:p>
            <a:r>
              <a:rPr lang="en-US" dirty="0"/>
              <a:t> </a:t>
            </a:r>
          </a:p>
        </p:txBody>
      </p:sp>
    </p:spTree>
    <p:extLst>
      <p:ext uri="{BB962C8B-B14F-4D97-AF65-F5344CB8AC3E}">
        <p14:creationId xmlns:p14="http://schemas.microsoft.com/office/powerpoint/2010/main" val="3503441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78611A34-7919-4A02-B98B-EA2722736667}" type="slidenum">
              <a:rPr lang="en-US" smtClean="0"/>
              <a:pPr/>
              <a:t>39</a:t>
            </a:fld>
            <a:endParaRPr lang="en-US" dirty="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r>
              <a:rPr lang="en-US" dirty="0"/>
              <a:t>Basic elements of budgeting</a:t>
            </a:r>
            <a:r>
              <a:rPr lang="en-US" baseline="0" dirty="0"/>
              <a:t> include three s</a:t>
            </a:r>
            <a:r>
              <a:rPr lang="en-US" dirty="0"/>
              <a:t>imple things:  </a:t>
            </a:r>
          </a:p>
          <a:p>
            <a:pPr marL="215532" indent="-215532">
              <a:buAutoNum type="arabicParenR"/>
            </a:pPr>
            <a:r>
              <a:rPr lang="en-US" dirty="0"/>
              <a:t>Your income (income includes all sources of monies received by you – this</a:t>
            </a:r>
            <a:r>
              <a:rPr lang="en-US" baseline="0" dirty="0"/>
              <a:t> includes financial aid</a:t>
            </a:r>
            <a:r>
              <a:rPr lang="en-US" dirty="0"/>
              <a:t>) </a:t>
            </a:r>
          </a:p>
          <a:p>
            <a:pPr marL="215532" indent="-215532">
              <a:buAutoNum type="arabicParenR"/>
            </a:pPr>
            <a:r>
              <a:rPr lang="en-US" dirty="0"/>
              <a:t>Your expenses (fixed and variable) and </a:t>
            </a:r>
          </a:p>
          <a:p>
            <a:pPr marL="215532" indent="-215532">
              <a:buAutoNum type="arabicParenR"/>
            </a:pPr>
            <a:r>
              <a:rPr lang="en-US" dirty="0"/>
              <a:t>Your discretionary income (this is your spending money).  </a:t>
            </a:r>
          </a:p>
          <a:p>
            <a:endParaRPr lang="en-US" dirty="0"/>
          </a:p>
          <a:p>
            <a:r>
              <a:rPr lang="en-US" dirty="0"/>
              <a:t>To determine your discretionary income, subtract your expenses from your income. This balance is your extra spending money.  </a:t>
            </a:r>
          </a:p>
          <a:p>
            <a:r>
              <a:rPr lang="en-US" b="1" dirty="0"/>
              <a:t> </a:t>
            </a:r>
            <a:endParaRPr lang="en-US" dirty="0"/>
          </a:p>
          <a:p>
            <a:endParaRPr lang="en-US" dirty="0"/>
          </a:p>
        </p:txBody>
      </p:sp>
    </p:spTree>
    <p:extLst>
      <p:ext uri="{BB962C8B-B14F-4D97-AF65-F5344CB8AC3E}">
        <p14:creationId xmlns:p14="http://schemas.microsoft.com/office/powerpoint/2010/main" val="40486057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71CC7E32-EBEF-455C-AF00-4DDF699CC0CC}" type="slidenum">
              <a:rPr lang="en-US" smtClean="0"/>
              <a:pPr/>
              <a:t>40</a:t>
            </a:fld>
            <a:endParaRPr lang="en-US"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r>
              <a:rPr lang="en-US" dirty="0"/>
              <a:t>Despite the amount of time and effort that you put into a budget, spending “leaks” can occur.  A leak may be something small, like a small “want” that you have each day or each week… a small indulgence (Starbucks coffee, happy hour, maybe even date nights).  However small a leak may be, the little things will add up over time.  </a:t>
            </a:r>
          </a:p>
          <a:p>
            <a:r>
              <a:rPr lang="en-US" dirty="0"/>
              <a:t> </a:t>
            </a:r>
          </a:p>
          <a:p>
            <a:r>
              <a:rPr lang="en-US" dirty="0"/>
              <a:t>For example, a stop at the gourmet coffee shop (replace whatever your indulgence is here… the moral is the same) can easily mean $100/month or $1000/year.  That is $4,000 during medical school -- FOR COFFEE.  Is anyone budgeting $4,000 for gourmet coffee during medical school?  Probably not.  But if you don’t acknowledge your “wants” AND make room for them in your budget, you will slowly spend money without even realizing it.</a:t>
            </a:r>
          </a:p>
          <a:p>
            <a:r>
              <a:rPr lang="en-US" b="1" dirty="0"/>
              <a:t> </a:t>
            </a:r>
            <a:endParaRPr lang="en-US" dirty="0"/>
          </a:p>
          <a:p>
            <a:endParaRPr lang="en-US" dirty="0"/>
          </a:p>
        </p:txBody>
      </p:sp>
    </p:spTree>
    <p:extLst>
      <p:ext uri="{BB962C8B-B14F-4D97-AF65-F5344CB8AC3E}">
        <p14:creationId xmlns:p14="http://schemas.microsoft.com/office/powerpoint/2010/main" val="700334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08DC30AC-23D3-4494-AA48-793AEB31AFA9}" type="slidenum">
              <a:rPr lang="en-US" smtClean="0"/>
              <a:pPr/>
              <a:t>41</a:t>
            </a:fld>
            <a:endParaRPr lang="en-US" dirty="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r>
              <a:rPr lang="en-US" b="1" dirty="0"/>
              <a:t>Credit cards are NOT bad.</a:t>
            </a:r>
            <a:r>
              <a:rPr lang="en-US" dirty="0"/>
              <a:t>  There are many good things that a credit card can help you do. They allow you to tap a line of credit without using your own money on the spot.  They also help you establish good credit and are great for emergencies.  However, you must be wise about your use of credit cards.  You should look for a card with a low rate,</a:t>
            </a:r>
            <a:r>
              <a:rPr lang="en-US" baseline="0" dirty="0"/>
              <a:t> </a:t>
            </a:r>
            <a:r>
              <a:rPr lang="en-US" dirty="0"/>
              <a:t>no annual fees, AND you should always pay the balance off each month, but if you can't, then at least pay more than the minimum balance.</a:t>
            </a:r>
          </a:p>
          <a:p>
            <a:endParaRPr lang="en-US" dirty="0"/>
          </a:p>
          <a:p>
            <a:r>
              <a:rPr lang="en-US" b="1" dirty="0"/>
              <a:t>What you </a:t>
            </a:r>
            <a:r>
              <a:rPr lang="en-US" b="1" u="sng" dirty="0"/>
              <a:t>don’t</a:t>
            </a:r>
            <a:r>
              <a:rPr lang="en-US" b="1" dirty="0"/>
              <a:t> want to do with credit cards is:</a:t>
            </a:r>
            <a:r>
              <a:rPr lang="en-US" dirty="0"/>
              <a:t> </a:t>
            </a:r>
          </a:p>
          <a:p>
            <a:pPr lvl="0"/>
            <a:r>
              <a:rPr lang="en-US" dirty="0"/>
              <a:t>-   use them for cash advances, or </a:t>
            </a:r>
          </a:p>
          <a:p>
            <a:pPr marL="161649" indent="-161649">
              <a:buFontTx/>
              <a:buChar char="-"/>
            </a:pPr>
            <a:r>
              <a:rPr lang="en-US" dirty="0"/>
              <a:t>charge more than you can pay each month, or</a:t>
            </a:r>
          </a:p>
          <a:p>
            <a:pPr marL="161649" indent="-161649">
              <a:buFontTx/>
              <a:buChar char="-"/>
            </a:pPr>
            <a:r>
              <a:rPr lang="en-US" dirty="0"/>
              <a:t>pay an annual fee or high interest rate </a:t>
            </a:r>
          </a:p>
          <a:p>
            <a:r>
              <a:rPr lang="en-US" dirty="0"/>
              <a:t>(The national average interest rate for credit cards as of July 6, 2022 was 17.30% variable – source: creditcards.com)</a:t>
            </a:r>
          </a:p>
          <a:p>
            <a:endParaRPr lang="en-US" dirty="0"/>
          </a:p>
          <a:p>
            <a:r>
              <a:rPr lang="en-US" dirty="0"/>
              <a:t>If you find yourself using your credit cards to survive, then you need to put the brakes on your lifestyle and spending and consider making some drastic changes.  </a:t>
            </a:r>
          </a:p>
          <a:p>
            <a:endParaRPr lang="en-US" dirty="0"/>
          </a:p>
          <a:p>
            <a:r>
              <a:rPr lang="en-US" dirty="0"/>
              <a:t>Most importantly, do not be late with your payments. Late payments are a fast way to ruin your credit score… but on time payments can improve your score.</a:t>
            </a:r>
          </a:p>
        </p:txBody>
      </p:sp>
    </p:spTree>
    <p:extLst>
      <p:ext uri="{BB962C8B-B14F-4D97-AF65-F5344CB8AC3E}">
        <p14:creationId xmlns:p14="http://schemas.microsoft.com/office/powerpoint/2010/main" val="8418754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Finally, in regards to credit cards and budgeting… be sure that you do not fall into the Minimum Payment Trap.</a:t>
            </a:r>
          </a:p>
          <a:p>
            <a:endParaRPr lang="en-US" dirty="0"/>
          </a:p>
          <a:p>
            <a:r>
              <a:rPr lang="en-US" dirty="0"/>
              <a:t>Let’s say you have a bit of a problem budgeting your first year of medical school, so you put $5,000 on your credit card (at 18%) to make up for a shortfall in your finances. Then, after Y1, you choose to make the minimum monthly payments…</a:t>
            </a:r>
          </a:p>
          <a:p>
            <a:r>
              <a:rPr lang="en-US" b="1" dirty="0"/>
              <a:t> </a:t>
            </a:r>
            <a:endParaRPr lang="en-US" dirty="0"/>
          </a:p>
        </p:txBody>
      </p:sp>
      <p:sp>
        <p:nvSpPr>
          <p:cNvPr id="4" name="Slide Number Placeholder 3"/>
          <p:cNvSpPr>
            <a:spLocks noGrp="1"/>
          </p:cNvSpPr>
          <p:nvPr>
            <p:ph type="sldNum" sz="quarter" idx="10"/>
          </p:nvPr>
        </p:nvSpPr>
        <p:spPr/>
        <p:txBody>
          <a:bodyPr/>
          <a:lstStyle/>
          <a:p>
            <a:pPr>
              <a:defRPr/>
            </a:pPr>
            <a:fld id="{7B77773E-A3EC-4EEC-B799-021503D22408}" type="slidenum">
              <a:rPr lang="en-US" smtClean="0"/>
              <a:pPr>
                <a:defRPr/>
              </a:pPr>
              <a:t>42</a:t>
            </a:fld>
            <a:endParaRPr lang="en-US" dirty="0"/>
          </a:p>
        </p:txBody>
      </p:sp>
    </p:spTree>
    <p:extLst>
      <p:ext uri="{BB962C8B-B14F-4D97-AF65-F5344CB8AC3E}">
        <p14:creationId xmlns:p14="http://schemas.microsoft.com/office/powerpoint/2010/main" val="2239321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result of this $5,000 on a credit card, then paid down with minimum monthly payments, is that it will take you over 20 years to pay the balance off AND it will cost you nearly $7,000 in interest alone – totaling $12K when repaid!  What can possibly be worth paying more than twice its original value?  </a:t>
            </a:r>
          </a:p>
          <a:p>
            <a:endParaRPr lang="en-US" dirty="0"/>
          </a:p>
          <a:p>
            <a:r>
              <a:rPr lang="en-US" dirty="0"/>
              <a:t>Be willing to forfeit a purchase today, until you can really afford it.  Budget wisely and avoid the need for credit cards.  They are not bad, if used and paid off, but some of you already know this trap from undergrad… so do not fall victim to it during medical school.  </a:t>
            </a:r>
          </a:p>
          <a:p>
            <a:r>
              <a:rPr lang="en-US" b="1" dirty="0"/>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B77773E-A3EC-4EEC-B799-021503D22408}" type="slidenum">
              <a:rPr lang="en-US" smtClean="0"/>
              <a:pPr>
                <a:defRPr/>
              </a:pPr>
              <a:t>43</a:t>
            </a:fld>
            <a:endParaRPr lang="en-US" dirty="0"/>
          </a:p>
        </p:txBody>
      </p:sp>
    </p:spTree>
    <p:extLst>
      <p:ext uri="{BB962C8B-B14F-4D97-AF65-F5344CB8AC3E}">
        <p14:creationId xmlns:p14="http://schemas.microsoft.com/office/powerpoint/2010/main" val="3765516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25233-37C7-4EA0-914D-215BCF8766FC}" type="slidenum">
              <a:rPr lang="en-US" smtClean="0"/>
              <a:pPr/>
              <a:t>44</a:t>
            </a:fld>
            <a:endParaRPr lang="en-US" dirty="0"/>
          </a:p>
        </p:txBody>
      </p:sp>
    </p:spTree>
    <p:extLst>
      <p:ext uri="{BB962C8B-B14F-4D97-AF65-F5344CB8AC3E}">
        <p14:creationId xmlns:p14="http://schemas.microsoft.com/office/powerpoint/2010/main" val="13709039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0E63C063-5167-4E95-9121-F4781D9D3A92}" type="slidenum">
              <a:rPr lang="en-US" smtClean="0"/>
              <a:pPr/>
              <a:t>45</a:t>
            </a:fld>
            <a:endParaRPr lang="en-US" dirty="0"/>
          </a:p>
        </p:txBody>
      </p:sp>
      <p:sp>
        <p:nvSpPr>
          <p:cNvPr id="112643" name="Rectangle 2"/>
          <p:cNvSpPr>
            <a:spLocks noGrp="1" noRot="1" noChangeAspect="1" noChangeArrowheads="1" noTextEdit="1"/>
          </p:cNvSpPr>
          <p:nvPr>
            <p:ph type="sldImg"/>
          </p:nvPr>
        </p:nvSpPr>
        <p:spPr>
          <a:xfrm>
            <a:off x="487363" y="674688"/>
            <a:ext cx="5997575" cy="3373437"/>
          </a:xfrm>
          <a:ln/>
        </p:spPr>
      </p:sp>
      <p:sp>
        <p:nvSpPr>
          <p:cNvPr id="112644" name="Rectangle 3"/>
          <p:cNvSpPr>
            <a:spLocks noGrp="1" noChangeArrowheads="1"/>
          </p:cNvSpPr>
          <p:nvPr>
            <p:ph type="body" idx="1"/>
          </p:nvPr>
        </p:nvSpPr>
        <p:spPr>
          <a:xfrm>
            <a:off x="695467" y="4271797"/>
            <a:ext cx="5566866" cy="4045914"/>
          </a:xfrm>
          <a:noFill/>
          <a:ln/>
        </p:spPr>
        <p:txBody>
          <a:bodyPr/>
          <a:lstStyle/>
          <a:p>
            <a:r>
              <a:rPr lang="en-US" sz="1000" dirty="0"/>
              <a:t>A good credit score, or FICO score, is based on a number of factors and is determined by Fair Isaac and Co.  What they have shared with the public is that no one category is used as the sole determination of a credit score.  Rather, there are five factors used, including:  </a:t>
            </a:r>
          </a:p>
          <a:p>
            <a:pPr marL="215532" indent="-215532">
              <a:buFont typeface="Arial" pitchFamily="34" charset="0"/>
              <a:buChar char="•"/>
            </a:pPr>
            <a:r>
              <a:rPr lang="en-US" sz="1000" b="1" dirty="0"/>
              <a:t>Payment history – 35%</a:t>
            </a:r>
            <a:r>
              <a:rPr lang="en-US" sz="1000" dirty="0"/>
              <a:t>:  This is the largest portion of your score.  Delinquent payments can have a major impact on scoring, but consistent, on-time payments will raise a credit score.</a:t>
            </a:r>
          </a:p>
          <a:p>
            <a:pPr marL="215532" indent="-215532">
              <a:buFont typeface="Arial" pitchFamily="34" charset="0"/>
              <a:buChar char="•"/>
            </a:pPr>
            <a:r>
              <a:rPr lang="en-US" sz="1000" b="1" dirty="0"/>
              <a:t>Amount owed (also referred to as utilization rate) – 30%</a:t>
            </a:r>
            <a:r>
              <a:rPr lang="en-US" sz="1000" dirty="0"/>
              <a:t>:  The total amount of your credit line that you are currently utilizing will impact your credit score. The goal is to use less than 30% of your line of credit (add up the maximum credit line on all of your credit cards to determine how much you are using).</a:t>
            </a:r>
          </a:p>
          <a:p>
            <a:pPr marL="215532" indent="-215532">
              <a:buFont typeface="Arial" pitchFamily="34" charset="0"/>
              <a:buChar char="•"/>
            </a:pPr>
            <a:r>
              <a:rPr lang="en-US" sz="1000" b="1" dirty="0"/>
              <a:t>Length of history – 15%</a:t>
            </a:r>
            <a:r>
              <a:rPr lang="en-US" sz="1000" dirty="0"/>
              <a:t>:  The longer the credit history, the higher the score.</a:t>
            </a:r>
          </a:p>
          <a:p>
            <a:pPr marL="215532" indent="-215532">
              <a:buFont typeface="Arial" pitchFamily="34" charset="0"/>
              <a:buChar char="•"/>
            </a:pPr>
            <a:r>
              <a:rPr lang="en-US" sz="1000" b="1" dirty="0"/>
              <a:t>New credit – 10%</a:t>
            </a:r>
            <a:r>
              <a:rPr lang="en-US" sz="1000" dirty="0"/>
              <a:t>:  A high number of inquiries (over three) inside of 12 months can be negative, so limit the amount of times you allow a company to “pull your credit”.</a:t>
            </a:r>
          </a:p>
          <a:p>
            <a:pPr marL="215532" indent="-215532">
              <a:buFont typeface="Arial" pitchFamily="34" charset="0"/>
              <a:buChar char="•"/>
            </a:pPr>
            <a:r>
              <a:rPr lang="en-US" sz="1000" b="1" dirty="0"/>
              <a:t>Type of credit – 10%</a:t>
            </a:r>
            <a:r>
              <a:rPr lang="en-US" sz="1000" dirty="0"/>
              <a:t>:  Possessing a variety of credit is optimal (student loans, car loans, house loans, credit cards, etc.).  Additionally, there is a difference between secured versus unsecured debt and how it weighs into your credit score.  </a:t>
            </a:r>
          </a:p>
          <a:p>
            <a:pPr marL="215532" indent="-215532"/>
            <a:endParaRPr lang="en-US" sz="1000" dirty="0"/>
          </a:p>
          <a:p>
            <a:r>
              <a:rPr lang="en-US" sz="1000" dirty="0"/>
              <a:t>This information, and much more, is available at myfico.com.  Make yourself an expert on your credit.  It can mean lower interest rate loans in the future. This will become a more critical topic in your life as you approach graduation and possibly consider using residency and relocation loans, or when you are ready to buy a car or a house. Use your time in medical school to build your credit score – you will be glad you did.</a:t>
            </a:r>
          </a:p>
        </p:txBody>
      </p:sp>
    </p:spTree>
    <p:extLst>
      <p:ext uri="{BB962C8B-B14F-4D97-AF65-F5344CB8AC3E}">
        <p14:creationId xmlns:p14="http://schemas.microsoft.com/office/powerpoint/2010/main" val="20790966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6E633FD1-1AF6-4946-9293-7E92588C0195}" type="slidenum">
              <a:rPr lang="en-US" smtClean="0"/>
              <a:pPr/>
              <a:t>46</a:t>
            </a:fld>
            <a:endParaRPr lang="en-US" dirty="0"/>
          </a:p>
        </p:txBody>
      </p:sp>
      <p:sp>
        <p:nvSpPr>
          <p:cNvPr id="113667" name="Rectangle 2"/>
          <p:cNvSpPr>
            <a:spLocks noGrp="1" noRot="1" noChangeAspect="1" noChangeArrowheads="1" noTextEdit="1"/>
          </p:cNvSpPr>
          <p:nvPr>
            <p:ph type="sldImg"/>
          </p:nvPr>
        </p:nvSpPr>
        <p:spPr>
          <a:xfrm>
            <a:off x="482600" y="674688"/>
            <a:ext cx="5995988" cy="3371850"/>
          </a:xfrm>
          <a:ln/>
        </p:spPr>
      </p:sp>
      <p:sp>
        <p:nvSpPr>
          <p:cNvPr id="113668" name="Rectangle 3"/>
          <p:cNvSpPr>
            <a:spLocks noGrp="1" noChangeArrowheads="1"/>
          </p:cNvSpPr>
          <p:nvPr>
            <p:ph type="body" idx="1"/>
          </p:nvPr>
        </p:nvSpPr>
        <p:spPr>
          <a:xfrm>
            <a:off x="927288" y="4271797"/>
            <a:ext cx="5103223" cy="4045914"/>
          </a:xfrm>
          <a:noFill/>
          <a:ln/>
        </p:spPr>
        <p:txBody>
          <a:bodyPr/>
          <a:lstStyle/>
          <a:p>
            <a:pPr marL="223710" indent="-223710"/>
            <a:endParaRPr lang="en-US" dirty="0"/>
          </a:p>
        </p:txBody>
      </p:sp>
    </p:spTree>
    <p:extLst>
      <p:ext uri="{BB962C8B-B14F-4D97-AF65-F5344CB8AC3E}">
        <p14:creationId xmlns:p14="http://schemas.microsoft.com/office/powerpoint/2010/main" val="1615762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xfrm>
            <a:off x="928022" y="4296294"/>
            <a:ext cx="5101752" cy="4046222"/>
          </a:xfrm>
          <a:noFill/>
          <a:ln/>
        </p:spPr>
        <p:txBody>
          <a:bodyPr/>
          <a:lstStyle/>
          <a:p>
            <a:endParaRPr lang="en-US" dirty="0"/>
          </a:p>
        </p:txBody>
      </p:sp>
      <p:sp>
        <p:nvSpPr>
          <p:cNvPr id="80900" name="Slide Number Placeholder 3"/>
          <p:cNvSpPr>
            <a:spLocks noGrp="1"/>
          </p:cNvSpPr>
          <p:nvPr>
            <p:ph type="sldNum" sz="quarter" idx="5"/>
          </p:nvPr>
        </p:nvSpPr>
        <p:spPr>
          <a:noFill/>
        </p:spPr>
        <p:txBody>
          <a:bodyPr/>
          <a:lstStyle/>
          <a:p>
            <a:fld id="{7C8CF64C-36CB-4366-BC3C-3B3A455C8466}" type="slidenum">
              <a:rPr lang="en-US" smtClean="0">
                <a:latin typeface="Arial" pitchFamily="34" charset="0"/>
              </a:rPr>
              <a:pPr/>
              <a:t>7</a:t>
            </a:fld>
            <a:endParaRPr lang="en-US" dirty="0">
              <a:latin typeface="Arial" pitchFamily="34" charset="0"/>
            </a:endParaRPr>
          </a:p>
        </p:txBody>
      </p:sp>
    </p:spTree>
    <p:extLst>
      <p:ext uri="{BB962C8B-B14F-4D97-AF65-F5344CB8AC3E}">
        <p14:creationId xmlns:p14="http://schemas.microsoft.com/office/powerpoint/2010/main" val="1659793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57AF5123-DB39-4998-92F8-664DF295EEE5}" type="slidenum">
              <a:rPr lang="en-US" smtClean="0"/>
              <a:pPr/>
              <a:t>47</a:t>
            </a:fld>
            <a:endParaRPr lang="en-US" dirty="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973216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dirty="0"/>
          </a:p>
        </p:txBody>
      </p:sp>
      <p:sp>
        <p:nvSpPr>
          <p:cNvPr id="4" name="Slide Number Placeholder 3"/>
          <p:cNvSpPr>
            <a:spLocks noGrp="1"/>
          </p:cNvSpPr>
          <p:nvPr>
            <p:ph type="sldNum" sz="quarter" idx="10"/>
          </p:nvPr>
        </p:nvSpPr>
        <p:spPr/>
        <p:txBody>
          <a:bodyPr/>
          <a:lstStyle/>
          <a:p>
            <a:pPr>
              <a:defRPr/>
            </a:pPr>
            <a:fld id="{58063E3B-AF9C-4830-B04D-780D7271758B}" type="slidenum">
              <a:rPr lang="en-US" smtClean="0"/>
              <a:pPr>
                <a:defRPr/>
              </a:pPr>
              <a:t>48</a:t>
            </a:fld>
            <a:endParaRPr lang="en-US" dirty="0"/>
          </a:p>
        </p:txBody>
      </p:sp>
      <p:sp>
        <p:nvSpPr>
          <p:cNvPr id="5" name="Footer Placeholder 4"/>
          <p:cNvSpPr>
            <a:spLocks noGrp="1"/>
          </p:cNvSpPr>
          <p:nvPr>
            <p:ph type="ftr" sz="quarter" idx="11"/>
          </p:nvPr>
        </p:nvSpPr>
        <p:spPr>
          <a:xfrm>
            <a:off x="1" y="8967872"/>
            <a:ext cx="3216720" cy="472418"/>
          </a:xfrm>
          <a:prstGeom prst="rect">
            <a:avLst/>
          </a:prstGeom>
        </p:spPr>
        <p:txBody>
          <a:bodyPr/>
          <a:lstStyle/>
          <a:p>
            <a:pPr>
              <a:defRPr/>
            </a:pPr>
            <a:endParaRPr lang="en-US" dirty="0"/>
          </a:p>
        </p:txBody>
      </p:sp>
    </p:spTree>
    <p:extLst>
      <p:ext uri="{BB962C8B-B14F-4D97-AF65-F5344CB8AC3E}">
        <p14:creationId xmlns:p14="http://schemas.microsoft.com/office/powerpoint/2010/main" val="3521766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08DC30AC-23D3-4494-AA48-793AEB31AFA9}" type="slidenum">
              <a:rPr lang="en-US" smtClean="0"/>
              <a:pPr/>
              <a:t>8</a:t>
            </a:fld>
            <a:endParaRPr lang="en-US" dirty="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r>
              <a:rPr lang="en-US" dirty="0"/>
              <a:t>As a tip – if a financial crisis occurs during any semester, and you accepted loans frugally, seek out the assistance of the financial aid office. We may be able to access those previously declined monies for your use.  </a:t>
            </a:r>
          </a:p>
          <a:p>
            <a:r>
              <a:rPr lang="en-US" dirty="0"/>
              <a:t> </a:t>
            </a:r>
          </a:p>
        </p:txBody>
      </p:sp>
    </p:spTree>
    <p:extLst>
      <p:ext uri="{BB962C8B-B14F-4D97-AF65-F5344CB8AC3E}">
        <p14:creationId xmlns:p14="http://schemas.microsoft.com/office/powerpoint/2010/main" val="1012667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endParaRPr lang="en-US" dirty="0">
              <a:latin typeface="Arial" pitchFamily="34" charset="0"/>
            </a:endParaRPr>
          </a:p>
        </p:txBody>
      </p:sp>
      <p:sp>
        <p:nvSpPr>
          <p:cNvPr id="81924" name="Slide Number Placeholder 3"/>
          <p:cNvSpPr>
            <a:spLocks noGrp="1"/>
          </p:cNvSpPr>
          <p:nvPr>
            <p:ph type="sldNum" sz="quarter" idx="5"/>
          </p:nvPr>
        </p:nvSpPr>
        <p:spPr>
          <a:noFill/>
        </p:spPr>
        <p:txBody>
          <a:bodyPr/>
          <a:lstStyle/>
          <a:p>
            <a:fld id="{C0101A90-C83F-434E-B6CF-7B4877840DE1}" type="slidenum">
              <a:rPr lang="en-US" smtClean="0">
                <a:latin typeface="Arial" pitchFamily="34" charset="0"/>
              </a:rPr>
              <a:pPr/>
              <a:t>10</a:t>
            </a:fld>
            <a:endParaRPr lang="en-US" dirty="0">
              <a:latin typeface="Arial" pitchFamily="34" charset="0"/>
            </a:endParaRPr>
          </a:p>
        </p:txBody>
      </p:sp>
    </p:spTree>
    <p:extLst>
      <p:ext uri="{BB962C8B-B14F-4D97-AF65-F5344CB8AC3E}">
        <p14:creationId xmlns:p14="http://schemas.microsoft.com/office/powerpoint/2010/main" val="3813973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details of the federal student loans, log into your Federal Student Aid (FSA) account at studentaid.gov.</a:t>
            </a:r>
          </a:p>
          <a:p>
            <a:endParaRPr lang="en-US" dirty="0"/>
          </a:p>
          <a:p>
            <a:r>
              <a:rPr lang="en-US" dirty="0"/>
              <a:t>You will need to provide your FSA ID (which consists of your username - or email address - and your password).</a:t>
            </a:r>
          </a:p>
          <a:p>
            <a:endParaRPr lang="en-US" dirty="0"/>
          </a:p>
          <a:p>
            <a:r>
              <a:rPr lang="en-US" dirty="0"/>
              <a:t>What you will find in your FSA account are your federal student loans from undergrad and medical school, and you will also have the option to select </a:t>
            </a:r>
            <a:r>
              <a:rPr lang="en-US" i="1" dirty="0">
                <a:solidFill>
                  <a:schemeClr val="tx2"/>
                </a:solidFill>
              </a:rPr>
              <a:t>‘Download My Aid Data’ </a:t>
            </a:r>
            <a:r>
              <a:rPr lang="en-US" dirty="0"/>
              <a:t>once you get to the dashboard in your account.  </a:t>
            </a:r>
          </a:p>
          <a:p>
            <a:endParaRPr lang="en-US" dirty="0"/>
          </a:p>
          <a:p>
            <a:r>
              <a:rPr lang="en-US" dirty="0"/>
              <a:t>That action will help you use the MedLoans Organizer and Calculator much more effectively, as you will have a simple file to upload into the MLOC to quickly see your potential repayment options.  </a:t>
            </a:r>
          </a:p>
          <a:p>
            <a:endParaRPr lang="en-US" dirty="0"/>
          </a:p>
          <a:p>
            <a:r>
              <a:rPr lang="en-US" sz="1100" dirty="0"/>
              <a:t>Your FSA account will detail the current lender, servicer, and the outstanding principal balance (OPB) of your federal loans.  The information is not real-time data, and due to processing times and periodic updates, your current loan situation may be different than what is reflected.</a:t>
            </a:r>
          </a:p>
          <a:p>
            <a:endParaRPr lang="en-US" sz="1100" dirty="0"/>
          </a:p>
          <a:p>
            <a:r>
              <a:rPr lang="en-US" sz="1100" dirty="0"/>
              <a:t>Contact your servicer(s) to determine the exact balance and status of your loans.</a:t>
            </a:r>
          </a:p>
          <a:p>
            <a:endParaRPr lang="en-US" dirty="0"/>
          </a:p>
        </p:txBody>
      </p:sp>
      <p:sp>
        <p:nvSpPr>
          <p:cNvPr id="4" name="Slide Number Placeholder 3"/>
          <p:cNvSpPr>
            <a:spLocks noGrp="1"/>
          </p:cNvSpPr>
          <p:nvPr>
            <p:ph type="sldNum" sz="quarter" idx="5"/>
          </p:nvPr>
        </p:nvSpPr>
        <p:spPr/>
        <p:txBody>
          <a:bodyPr/>
          <a:lstStyle/>
          <a:p>
            <a:fld id="{F0416579-A72E-4701-B121-53080D6989B2}" type="slidenum">
              <a:rPr lang="en-US" smtClean="0"/>
              <a:t>11</a:t>
            </a:fld>
            <a:endParaRPr lang="en-US"/>
          </a:p>
        </p:txBody>
      </p:sp>
    </p:spTree>
    <p:extLst>
      <p:ext uri="{BB962C8B-B14F-4D97-AF65-F5344CB8AC3E}">
        <p14:creationId xmlns:p14="http://schemas.microsoft.com/office/powerpoint/2010/main" val="3488870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0416579-A72E-4701-B121-53080D6989B2}" type="slidenum">
              <a:rPr lang="en-US" smtClean="0"/>
              <a:t>12</a:t>
            </a:fld>
            <a:endParaRPr lang="en-US"/>
          </a:p>
        </p:txBody>
      </p:sp>
    </p:spTree>
    <p:extLst>
      <p:ext uri="{BB962C8B-B14F-4D97-AF65-F5344CB8AC3E}">
        <p14:creationId xmlns:p14="http://schemas.microsoft.com/office/powerpoint/2010/main" val="2379079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A4FB6A07-6FF8-4898-9152-102288EE4211}" type="slidenum">
              <a:rPr lang="en-US" smtClean="0"/>
              <a:pPr/>
              <a:t>14</a:t>
            </a:fld>
            <a:endParaRPr lang="en-US" dirty="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37820" y="4271953"/>
            <a:ext cx="5102383" cy="4046222"/>
          </a:xfrm>
          <a:noFill/>
          <a:ln/>
        </p:spPr>
        <p:txBody>
          <a:bodyPr/>
          <a:lstStyle/>
          <a:p>
            <a:r>
              <a:rPr lang="en-US" dirty="0"/>
              <a:t>The Master Promissory Note (MPN) is a legally binding agreement between you and the lender. By signing the MPN, you are promising to repay the loans under the terms described in the Note.  </a:t>
            </a:r>
          </a:p>
          <a:p>
            <a:endParaRPr lang="en-US" dirty="0"/>
          </a:p>
          <a:p>
            <a:r>
              <a:rPr lang="en-US" dirty="0"/>
              <a:t>You may receive multiple loans under a single MPN if it has a multi-loan feature. However, you will sign one MPN for Direct Unsubsidized Loans, and a separate MPN if you also receive Direct PLUS Loans.  Once you have signed these MPN’s, you usually will not need to sign another promissory note for those loan types (unless you are here for longer than 10 years).  You may opt-out of the multi-loan feature by communicating with the lender and financial aid office.</a:t>
            </a:r>
          </a:p>
          <a:p>
            <a:endParaRPr lang="en-US" dirty="0"/>
          </a:p>
          <a:p>
            <a:r>
              <a:rPr lang="en-US" dirty="0"/>
              <a:t>Like all contracts, it is wise to carefully read and understand the important details about your Rights and Responsibilities as a borrower, prior to signing the MPN.  </a:t>
            </a:r>
          </a:p>
          <a:p>
            <a:endParaRPr lang="en-US" dirty="0"/>
          </a:p>
          <a:p>
            <a:r>
              <a:rPr lang="en-US" dirty="0"/>
              <a:t>If you have questions about your loans, the MPN is a good place to start looking for answers. </a:t>
            </a:r>
          </a:p>
          <a:p>
            <a:endParaRPr lang="en-US" dirty="0"/>
          </a:p>
          <a:p>
            <a:r>
              <a:rPr lang="en-US" b="1" dirty="0"/>
              <a:t>If you can’t locate your MPN, contact your lender or servicer to get a copy.</a:t>
            </a:r>
          </a:p>
          <a:p>
            <a:r>
              <a:rPr lang="en-US" dirty="0"/>
              <a:t> </a:t>
            </a:r>
          </a:p>
          <a:p>
            <a:endParaRPr lang="en-US" dirty="0"/>
          </a:p>
          <a:p>
            <a:endParaRPr lang="en-US" dirty="0"/>
          </a:p>
        </p:txBody>
      </p:sp>
    </p:spTree>
    <p:extLst>
      <p:ext uri="{BB962C8B-B14F-4D97-AF65-F5344CB8AC3E}">
        <p14:creationId xmlns:p14="http://schemas.microsoft.com/office/powerpoint/2010/main" val="4056440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C32BA496-E6B6-44CD-8CC3-9842C78D7CE4}"/>
              </a:ext>
            </a:extLst>
          </p:cNvPr>
          <p:cNvSpPr txBox="1">
            <a:spLocks/>
          </p:cNvSpPr>
          <p:nvPr userDrawn="1"/>
        </p:nvSpPr>
        <p:spPr>
          <a:xfrm>
            <a:off x="838201" y="6411914"/>
            <a:ext cx="7048500" cy="446087"/>
          </a:xfrm>
          <a:prstGeom prst="rect">
            <a:avLst/>
          </a:prstGeom>
        </p:spPr>
        <p:txBody>
          <a:bodyPr lIns="0" tIns="0" rIns="0" bIns="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lnSpc>
                <a:spcPct val="150000"/>
              </a:lnSpc>
              <a:spcBef>
                <a:spcPts val="0"/>
              </a:spcBef>
              <a:spcAft>
                <a:spcPts val="0"/>
              </a:spcAft>
              <a:defRPr/>
            </a:pPr>
            <a:r>
              <a:rPr lang="en-US" sz="800" b="1" dirty="0">
                <a:solidFill>
                  <a:schemeClr val="bg1"/>
                </a:solidFill>
                <a:latin typeface="Arial" charset="0"/>
                <a:ea typeface="Arial" charset="0"/>
                <a:cs typeface="Arial" charset="0"/>
              </a:rPr>
              <a:t>aamc.org/FIRST</a:t>
            </a:r>
          </a:p>
          <a:p>
            <a:pPr algn="l" fontAlgn="auto">
              <a:lnSpc>
                <a:spcPct val="150000"/>
              </a:lnSpc>
              <a:spcBef>
                <a:spcPts val="0"/>
              </a:spcBef>
              <a:spcAft>
                <a:spcPts val="0"/>
              </a:spcAft>
              <a:defRPr/>
            </a:pPr>
            <a:r>
              <a:rPr lang="en-US" sz="600" dirty="0">
                <a:solidFill>
                  <a:schemeClr val="bg1"/>
                </a:solidFill>
                <a:latin typeface="Arial" charset="0"/>
                <a:ea typeface="Arial" charset="0"/>
                <a:cs typeface="Arial" charset="0"/>
              </a:rPr>
              <a:t>© 2022 Association of American Medical Colleges</a:t>
            </a:r>
          </a:p>
        </p:txBody>
      </p:sp>
      <p:sp>
        <p:nvSpPr>
          <p:cNvPr id="2" name="Title 1"/>
          <p:cNvSpPr>
            <a:spLocks noGrp="1"/>
          </p:cNvSpPr>
          <p:nvPr>
            <p:ph type="ctrTitle"/>
          </p:nvPr>
        </p:nvSpPr>
        <p:spPr>
          <a:xfrm>
            <a:off x="3089753" y="1698559"/>
            <a:ext cx="8187847" cy="2387600"/>
          </a:xfrm>
        </p:spPr>
        <p:txBody>
          <a:bodyPr anchor="b">
            <a:normAutofit/>
          </a:bodyPr>
          <a:lstStyle>
            <a:lvl1pPr algn="l">
              <a:defRPr sz="5000"/>
            </a:lvl1pPr>
          </a:lstStyle>
          <a:p>
            <a:r>
              <a:rPr lang="en-US"/>
              <a:t>Click to edit Master title style</a:t>
            </a:r>
            <a:endParaRPr lang="en-US" dirty="0"/>
          </a:p>
        </p:txBody>
      </p:sp>
      <p:sp>
        <p:nvSpPr>
          <p:cNvPr id="3" name="Subtitle 2"/>
          <p:cNvSpPr>
            <a:spLocks noGrp="1"/>
          </p:cNvSpPr>
          <p:nvPr>
            <p:ph type="subTitle" idx="1"/>
          </p:nvPr>
        </p:nvSpPr>
        <p:spPr>
          <a:xfrm>
            <a:off x="3089752" y="4178234"/>
            <a:ext cx="7578248" cy="1655762"/>
          </a:xfrm>
        </p:spPr>
        <p:txBody>
          <a:bodyPr/>
          <a:lstStyle>
            <a:lvl1pPr marL="0" indent="0" algn="l">
              <a:buNone/>
              <a:defRPr sz="2400">
                <a:solidFill>
                  <a:srgbClr val="BE4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94249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0131607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1081540" y="629189"/>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865543"/>
            <a:ext cx="10515600" cy="4229545"/>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1907127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18057872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482228"/>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7526184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68145" y="530355"/>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33544504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normAutofit/>
          </a:bodyPr>
          <a:lstStyle>
            <a:lvl1pPr>
              <a:defRPr sz="3200">
                <a:solidFill>
                  <a:srgbClr val="5F259F"/>
                </a:solidFill>
              </a:defRPr>
            </a:lvl1pPr>
          </a:lstStyle>
          <a:p>
            <a:r>
              <a:rPr lang="en-US" dirty="0"/>
              <a:t>Click to add Title (Arial Bold 32 </a:t>
            </a:r>
            <a:r>
              <a:rPr lang="en-US" dirty="0" err="1"/>
              <a:t>pt</a:t>
            </a:r>
            <a:r>
              <a:rPr lang="en-US" dirty="0"/>
              <a:t>)</a:t>
            </a:r>
          </a:p>
        </p:txBody>
      </p:sp>
      <p:sp>
        <p:nvSpPr>
          <p:cNvPr id="7" name="Text Placeholder 6"/>
          <p:cNvSpPr>
            <a:spLocks noGrp="1"/>
          </p:cNvSpPr>
          <p:nvPr>
            <p:ph type="body" sz="quarter" idx="10" hasCustomPrompt="1"/>
          </p:nvPr>
        </p:nvSpPr>
        <p:spPr>
          <a:xfrm>
            <a:off x="838200" y="2800350"/>
            <a:ext cx="10515600" cy="3436938"/>
          </a:xfrm>
        </p:spPr>
        <p:txBody>
          <a:bodyPr/>
          <a:lstStyle/>
          <a:p>
            <a:pPr lvl="0"/>
            <a:r>
              <a:rPr lang="en-US" dirty="0"/>
              <a:t>Click to add text (Arial 24 </a:t>
            </a:r>
            <a:r>
              <a:rPr lang="en-US" dirty="0" err="1"/>
              <a:t>pt</a:t>
            </a:r>
            <a:r>
              <a:rPr lang="en-US" dirty="0"/>
              <a:t>)</a:t>
            </a:r>
          </a:p>
          <a:p>
            <a:pPr lvl="1"/>
            <a:r>
              <a:rPr lang="en-US" dirty="0"/>
              <a:t>Second level (Arial 24 </a:t>
            </a:r>
            <a:r>
              <a:rPr lang="en-US" dirty="0" err="1"/>
              <a:t>pt</a:t>
            </a:r>
            <a:r>
              <a:rPr lang="en-US" dirty="0"/>
              <a:t>)</a:t>
            </a:r>
          </a:p>
          <a:p>
            <a:pPr lvl="2"/>
            <a:r>
              <a:rPr lang="en-US" dirty="0"/>
              <a:t>Third level (Arial 20 </a:t>
            </a:r>
            <a:r>
              <a:rPr lang="en-US" dirty="0" err="1"/>
              <a:t>pt</a:t>
            </a:r>
            <a:r>
              <a:rPr lang="en-US" dirty="0"/>
              <a:t>)</a:t>
            </a:r>
          </a:p>
          <a:p>
            <a:pPr lvl="3"/>
            <a:r>
              <a:rPr lang="en-US" dirty="0"/>
              <a:t>Fourth level (Arial 18 </a:t>
            </a:r>
            <a:r>
              <a:rPr lang="en-US" dirty="0" err="1"/>
              <a:t>pt</a:t>
            </a:r>
            <a:r>
              <a:rPr lang="en-US" dirty="0"/>
              <a:t>)</a:t>
            </a:r>
          </a:p>
          <a:p>
            <a:pPr lvl="4"/>
            <a:r>
              <a:rPr lang="en-US" dirty="0"/>
              <a:t>Fifth level (Arial 16 </a:t>
            </a:r>
            <a:r>
              <a:rPr lang="en-US" dirty="0" err="1"/>
              <a:t>pt</a:t>
            </a:r>
            <a:r>
              <a:rPr lang="en-US" dirty="0"/>
              <a:t>)</a:t>
            </a:r>
          </a:p>
        </p:txBody>
      </p:sp>
    </p:spTree>
    <p:extLst>
      <p:ext uri="{BB962C8B-B14F-4D97-AF65-F5344CB8AC3E}">
        <p14:creationId xmlns:p14="http://schemas.microsoft.com/office/powerpoint/2010/main" val="9251772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29644" y="655483"/>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722922"/>
            <a:ext cx="10515600" cy="4372166"/>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7773178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ext Placeholder 2"/>
          <p:cNvSpPr>
            <a:spLocks noGrp="1"/>
          </p:cNvSpPr>
          <p:nvPr>
            <p:ph idx="1"/>
          </p:nvPr>
        </p:nvSpPr>
        <p:spPr>
          <a:xfrm>
            <a:off x="838200" y="1998875"/>
            <a:ext cx="10515600" cy="4248612"/>
          </a:xfrm>
          <a:prstGeom prst="rect">
            <a:avLst/>
          </a:prstGeom>
        </p:spPr>
        <p:txBody>
          <a:bodyPr vert="horz" lIns="91440" tIns="45720" rIns="91440" bIns="45720" rtlCol="0">
            <a:normAutofit/>
          </a:bodyPr>
          <a:lstStyle/>
          <a:p>
            <a:pPr lvl="0"/>
            <a:r>
              <a:rPr lang="en-US" dirty="0"/>
              <a:t>Click to add text (Arial 24 </a:t>
            </a:r>
            <a:r>
              <a:rPr lang="en-US" dirty="0" err="1"/>
              <a:t>pt</a:t>
            </a:r>
            <a:r>
              <a:rPr lang="en-US" dirty="0"/>
              <a:t>)</a:t>
            </a:r>
          </a:p>
        </p:txBody>
      </p:sp>
      <p:sp>
        <p:nvSpPr>
          <p:cNvPr id="4" name="Title 1"/>
          <p:cNvSpPr>
            <a:spLocks noGrp="1"/>
          </p:cNvSpPr>
          <p:nvPr>
            <p:ph type="title"/>
          </p:nvPr>
        </p:nvSpPr>
        <p:spPr>
          <a:xfrm>
            <a:off x="747051" y="601031"/>
            <a:ext cx="11182349" cy="620712"/>
          </a:xfrm>
        </p:spPr>
        <p:txBody>
          <a:bodyPr/>
          <a:lstStyle/>
          <a:p>
            <a:r>
              <a:rPr lang="en-US"/>
              <a:t>Click to edit Master title style</a:t>
            </a:r>
          </a:p>
        </p:txBody>
      </p:sp>
    </p:spTree>
    <p:extLst>
      <p:ext uri="{BB962C8B-B14F-4D97-AF65-F5344CB8AC3E}">
        <p14:creationId xmlns:p14="http://schemas.microsoft.com/office/powerpoint/2010/main" val="2123758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747051" y="601031"/>
            <a:ext cx="11182349" cy="620712"/>
          </a:xfrm>
        </p:spPr>
        <p:txBody>
          <a:bodyPr/>
          <a:lstStyle/>
          <a:p>
            <a:r>
              <a:rPr lang="en-US"/>
              <a:t>Click to edit Master title style</a:t>
            </a:r>
          </a:p>
        </p:txBody>
      </p:sp>
    </p:spTree>
    <p:extLst>
      <p:ext uri="{BB962C8B-B14F-4D97-AF65-F5344CB8AC3E}">
        <p14:creationId xmlns:p14="http://schemas.microsoft.com/office/powerpoint/2010/main" val="98128700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759884" y="293023"/>
            <a:ext cx="11182349" cy="62071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4699944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C4164872-5200-4195-A7C9-9ED950698E5C}"/>
              </a:ext>
            </a:extLst>
          </p:cNvPr>
          <p:cNvSpPr>
            <a:spLocks noGrp="1"/>
          </p:cNvSpPr>
          <p:nvPr>
            <p:ph type="title"/>
          </p:nvPr>
        </p:nvSpPr>
        <p:spPr>
          <a:xfrm>
            <a:off x="747051" y="601031"/>
            <a:ext cx="11182349" cy="620712"/>
          </a:xfrm>
        </p:spPr>
        <p:txBody>
          <a:bodyPr/>
          <a:lstStyle/>
          <a:p>
            <a:r>
              <a:rPr lang="en-US" dirty="0"/>
              <a:t>Class of 2017 Indebtedness </a:t>
            </a:r>
          </a:p>
        </p:txBody>
      </p:sp>
    </p:spTree>
    <p:extLst>
      <p:ext uri="{BB962C8B-B14F-4D97-AF65-F5344CB8AC3E}">
        <p14:creationId xmlns:p14="http://schemas.microsoft.com/office/powerpoint/2010/main" val="297552199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55176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Section">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759884" y="293023"/>
            <a:ext cx="11182349" cy="62071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13982416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70467" y="1755775"/>
            <a:ext cx="5223933" cy="2306638"/>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quarter" idx="2"/>
          </p:nvPr>
        </p:nvSpPr>
        <p:spPr>
          <a:xfrm>
            <a:off x="6197600" y="1755775"/>
            <a:ext cx="5223933" cy="2306638"/>
          </a:xfrm>
        </p:spPr>
        <p:txBody>
          <a:bodyPr/>
          <a:lstStyle/>
          <a:p>
            <a:pPr lvl="0"/>
            <a:r>
              <a:rPr lang="en-US" dirty="0"/>
              <a:t>Click to edit Master text styles</a:t>
            </a:r>
          </a:p>
          <a:p>
            <a:pPr lvl="1"/>
            <a:r>
              <a:rPr lang="en-US" dirty="0"/>
              <a:t>Second level</a:t>
            </a:r>
          </a:p>
          <a:p>
            <a:pPr lvl="2"/>
            <a:r>
              <a:rPr lang="en-US" dirty="0"/>
              <a:t>Third level</a:t>
            </a:r>
          </a:p>
        </p:txBody>
      </p:sp>
      <p:sp>
        <p:nvSpPr>
          <p:cNvPr id="5" name="Content Placeholder 4"/>
          <p:cNvSpPr>
            <a:spLocks noGrp="1"/>
          </p:cNvSpPr>
          <p:nvPr>
            <p:ph sz="quarter" idx="3"/>
          </p:nvPr>
        </p:nvSpPr>
        <p:spPr>
          <a:xfrm>
            <a:off x="770467" y="4214814"/>
            <a:ext cx="5223933" cy="1904047"/>
          </a:xfrm>
        </p:spPr>
        <p:txBody>
          <a:bodyPr/>
          <a:lstStyle/>
          <a:p>
            <a:pPr lvl="0"/>
            <a:r>
              <a:rPr lang="en-US" dirty="0"/>
              <a:t>Click to edit Master text styles</a:t>
            </a:r>
          </a:p>
          <a:p>
            <a:pPr lvl="1"/>
            <a:r>
              <a:rPr lang="en-US" dirty="0"/>
              <a:t>Second level</a:t>
            </a:r>
          </a:p>
          <a:p>
            <a:pPr lvl="2"/>
            <a:r>
              <a:rPr lang="en-US" dirty="0"/>
              <a:t>Third level</a:t>
            </a:r>
          </a:p>
        </p:txBody>
      </p:sp>
      <p:sp>
        <p:nvSpPr>
          <p:cNvPr id="6" name="Content Placeholder 5"/>
          <p:cNvSpPr>
            <a:spLocks noGrp="1"/>
          </p:cNvSpPr>
          <p:nvPr>
            <p:ph sz="quarter" idx="4"/>
          </p:nvPr>
        </p:nvSpPr>
        <p:spPr>
          <a:xfrm>
            <a:off x="6197600" y="4214814"/>
            <a:ext cx="5223933" cy="1919287"/>
          </a:xfrm>
        </p:spPr>
        <p:txBody>
          <a:bodyPr/>
          <a:lstStyle/>
          <a:p>
            <a:pPr lvl="0"/>
            <a:r>
              <a:rPr lang="en-US" dirty="0"/>
              <a:t>Click to 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759884" y="293023"/>
            <a:ext cx="11182349" cy="62071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0152823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Copyright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25576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5907" y="1488221"/>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65907" y="2127983"/>
            <a:ext cx="5386917" cy="44971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49674" y="1488221"/>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49674" y="2127983"/>
            <a:ext cx="5389033" cy="44971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249710" y="158972"/>
            <a:ext cx="11182349" cy="620712"/>
          </a:xfrm>
        </p:spPr>
        <p:txBody>
          <a:bodyPr/>
          <a:lstStyle/>
          <a:p>
            <a:r>
              <a:rPr lang="en-US" dirty="0"/>
              <a:t>Click to edit Master title style</a:t>
            </a:r>
          </a:p>
        </p:txBody>
      </p:sp>
    </p:spTree>
    <p:extLst>
      <p:ext uri="{BB962C8B-B14F-4D97-AF65-F5344CB8AC3E}">
        <p14:creationId xmlns:p14="http://schemas.microsoft.com/office/powerpoint/2010/main" val="378376256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576197"/>
            <a:ext cx="2628900" cy="56007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576197"/>
            <a:ext cx="7734300" cy="560076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6818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B5A6-903E-BE45-AFCF-68CC0E7E6A7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3269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AE58-2FC2-2046-9198-986F1C36497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5044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740478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ext Placeholder 2"/>
          <p:cNvSpPr>
            <a:spLocks noGrp="1"/>
          </p:cNvSpPr>
          <p:nvPr>
            <p:ph idx="1"/>
          </p:nvPr>
        </p:nvSpPr>
        <p:spPr>
          <a:xfrm>
            <a:off x="838200" y="1998875"/>
            <a:ext cx="10515600" cy="4248612"/>
          </a:xfrm>
          <a:prstGeom prst="rect">
            <a:avLst/>
          </a:prstGeom>
        </p:spPr>
        <p:txBody>
          <a:bodyPr vert="horz" lIns="91440" tIns="45720" rIns="91440" bIns="45720" rtlCol="0">
            <a:normAutofit/>
          </a:bodyPr>
          <a:lstStyle/>
          <a:p>
            <a:pPr lvl="0"/>
            <a:r>
              <a:rPr lang="en-US" dirty="0"/>
              <a:t>Click to add text (Arial 24 </a:t>
            </a:r>
            <a:r>
              <a:rPr lang="en-US" dirty="0" err="1"/>
              <a:t>pt</a:t>
            </a:r>
            <a:r>
              <a:rPr lang="en-US" dirty="0"/>
              <a:t>)</a:t>
            </a:r>
          </a:p>
        </p:txBody>
      </p:sp>
      <p:sp>
        <p:nvSpPr>
          <p:cNvPr id="4" name="Title 1"/>
          <p:cNvSpPr>
            <a:spLocks noGrp="1"/>
          </p:cNvSpPr>
          <p:nvPr>
            <p:ph type="title"/>
          </p:nvPr>
        </p:nvSpPr>
        <p:spPr>
          <a:xfrm>
            <a:off x="747051" y="601031"/>
            <a:ext cx="11182349" cy="620712"/>
          </a:xfrm>
        </p:spPr>
        <p:txBody>
          <a:bodyPr/>
          <a:lstStyle/>
          <a:p>
            <a:r>
              <a:rPr lang="en-US"/>
              <a:t>Click to edit Master title style</a:t>
            </a:r>
          </a:p>
        </p:txBody>
      </p:sp>
    </p:spTree>
    <p:extLst>
      <p:ext uri="{BB962C8B-B14F-4D97-AF65-F5344CB8AC3E}">
        <p14:creationId xmlns:p14="http://schemas.microsoft.com/office/powerpoint/2010/main" val="2667521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3" name="Title 1"/>
          <p:cNvSpPr>
            <a:spLocks noGrp="1"/>
          </p:cNvSpPr>
          <p:nvPr>
            <p:ph type="title"/>
          </p:nvPr>
        </p:nvSpPr>
        <p:spPr>
          <a:xfrm>
            <a:off x="759884" y="293023"/>
            <a:ext cx="11182349" cy="62071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1725815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060198" name="Picture 38" descr="AAMC_revPPTtitle_wh"/>
          <p:cNvPicPr>
            <a:picLocks noChangeAspect="1" noChangeArrowheads="1"/>
          </p:cNvPicPr>
          <p:nvPr/>
        </p:nvPicPr>
        <p:blipFill>
          <a:blip r:embed="rId2" cstate="print"/>
          <a:srcRect/>
          <a:stretch>
            <a:fillRect/>
          </a:stretch>
        </p:blipFill>
        <p:spPr bwMode="auto">
          <a:xfrm>
            <a:off x="2118" y="1589"/>
            <a:ext cx="12185649" cy="6853237"/>
          </a:xfrm>
          <a:prstGeom prst="rect">
            <a:avLst/>
          </a:prstGeom>
          <a:noFill/>
        </p:spPr>
      </p:pic>
      <p:sp>
        <p:nvSpPr>
          <p:cNvPr id="4060162" name="Rectangle 2"/>
          <p:cNvSpPr>
            <a:spLocks noGrp="1" noChangeArrowheads="1"/>
          </p:cNvSpPr>
          <p:nvPr>
            <p:ph type="ctrTitle"/>
          </p:nvPr>
        </p:nvSpPr>
        <p:spPr>
          <a:xfrm>
            <a:off x="1164167" y="2535238"/>
            <a:ext cx="9738784" cy="1187450"/>
          </a:xfrm>
        </p:spPr>
        <p:txBody>
          <a:bodyPr anchor="t"/>
          <a:lstStyle>
            <a:lvl1pPr>
              <a:lnSpc>
                <a:spcPct val="80000"/>
              </a:lnSpc>
              <a:defRPr>
                <a:solidFill>
                  <a:schemeClr val="tx1"/>
                </a:solidFill>
              </a:defRPr>
            </a:lvl1pPr>
          </a:lstStyle>
          <a:p>
            <a:r>
              <a:rPr lang="en-US"/>
              <a:t>Click to edit Master title style</a:t>
            </a:r>
          </a:p>
        </p:txBody>
      </p:sp>
      <p:sp>
        <p:nvSpPr>
          <p:cNvPr id="4060163" name="Rectangle 3"/>
          <p:cNvSpPr>
            <a:spLocks noGrp="1" noChangeArrowheads="1"/>
          </p:cNvSpPr>
          <p:nvPr>
            <p:ph type="subTitle" idx="1"/>
          </p:nvPr>
        </p:nvSpPr>
        <p:spPr>
          <a:xfrm>
            <a:off x="1164167" y="4681539"/>
            <a:ext cx="9738784" cy="1273175"/>
          </a:xfrm>
        </p:spPr>
        <p:txBody>
          <a:bodyPr/>
          <a:lstStyle>
            <a:lvl1pPr>
              <a:defRPr sz="2600"/>
            </a:lvl1pPr>
          </a:lstStyle>
          <a:p>
            <a:r>
              <a:rPr lang="en-US"/>
              <a:t>Click to edit Master subtitle style</a:t>
            </a:r>
          </a:p>
        </p:txBody>
      </p:sp>
      <p:sp>
        <p:nvSpPr>
          <p:cNvPr id="4060164" name="Text Box 4"/>
          <p:cNvSpPr txBox="1">
            <a:spLocks noChangeArrowheads="1"/>
          </p:cNvSpPr>
          <p:nvPr/>
        </p:nvSpPr>
        <p:spPr bwMode="auto">
          <a:xfrm>
            <a:off x="1447800" y="4740276"/>
            <a:ext cx="1710267" cy="365125"/>
          </a:xfrm>
          <a:prstGeom prst="rect">
            <a:avLst/>
          </a:prstGeom>
          <a:noFill/>
          <a:ln w="9525">
            <a:noFill/>
            <a:miter lim="800000"/>
            <a:headEnd/>
            <a:tailEnd/>
          </a:ln>
          <a:effectLst/>
        </p:spPr>
        <p:txBody>
          <a:bodyPr lIns="0" tIns="0" rIns="0" bIns="0"/>
          <a:lstStyle/>
          <a:p>
            <a:pPr defTabSz="1066800">
              <a:spcBef>
                <a:spcPct val="50000"/>
              </a:spcBef>
            </a:pPr>
            <a:endParaRPr lang="en-US" sz="1800" b="0" dirty="0">
              <a:solidFill>
                <a:srgbClr val="474747"/>
              </a:solidFill>
            </a:endParaRPr>
          </a:p>
        </p:txBody>
      </p:sp>
    </p:spTree>
    <p:extLst>
      <p:ext uri="{BB962C8B-B14F-4D97-AF65-F5344CB8AC3E}">
        <p14:creationId xmlns:p14="http://schemas.microsoft.com/office/powerpoint/2010/main" val="212106493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70467" y="1755775"/>
            <a:ext cx="5223933" cy="2306638"/>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quarter" idx="2"/>
          </p:nvPr>
        </p:nvSpPr>
        <p:spPr>
          <a:xfrm>
            <a:off x="6197600" y="1755775"/>
            <a:ext cx="5223933" cy="2306638"/>
          </a:xfrm>
        </p:spPr>
        <p:txBody>
          <a:bodyPr/>
          <a:lstStyle/>
          <a:p>
            <a:pPr lvl="0"/>
            <a:r>
              <a:rPr lang="en-US" dirty="0"/>
              <a:t>Click to edit Master text styles</a:t>
            </a:r>
          </a:p>
          <a:p>
            <a:pPr lvl="1"/>
            <a:r>
              <a:rPr lang="en-US" dirty="0"/>
              <a:t>Second level</a:t>
            </a:r>
          </a:p>
          <a:p>
            <a:pPr lvl="2"/>
            <a:r>
              <a:rPr lang="en-US" dirty="0"/>
              <a:t>Third level</a:t>
            </a:r>
          </a:p>
        </p:txBody>
      </p:sp>
      <p:sp>
        <p:nvSpPr>
          <p:cNvPr id="5" name="Content Placeholder 4"/>
          <p:cNvSpPr>
            <a:spLocks noGrp="1"/>
          </p:cNvSpPr>
          <p:nvPr>
            <p:ph sz="quarter" idx="3"/>
          </p:nvPr>
        </p:nvSpPr>
        <p:spPr>
          <a:xfrm>
            <a:off x="770467" y="4214814"/>
            <a:ext cx="5223933" cy="1904047"/>
          </a:xfrm>
        </p:spPr>
        <p:txBody>
          <a:bodyPr/>
          <a:lstStyle/>
          <a:p>
            <a:pPr lvl="0"/>
            <a:r>
              <a:rPr lang="en-US" dirty="0"/>
              <a:t>Click to edit Master text styles</a:t>
            </a:r>
          </a:p>
          <a:p>
            <a:pPr lvl="1"/>
            <a:r>
              <a:rPr lang="en-US" dirty="0"/>
              <a:t>Second level</a:t>
            </a:r>
          </a:p>
          <a:p>
            <a:pPr lvl="2"/>
            <a:r>
              <a:rPr lang="en-US" dirty="0"/>
              <a:t>Third level</a:t>
            </a:r>
          </a:p>
        </p:txBody>
      </p:sp>
      <p:sp>
        <p:nvSpPr>
          <p:cNvPr id="6" name="Content Placeholder 5"/>
          <p:cNvSpPr>
            <a:spLocks noGrp="1"/>
          </p:cNvSpPr>
          <p:nvPr>
            <p:ph sz="quarter" idx="4"/>
          </p:nvPr>
        </p:nvSpPr>
        <p:spPr>
          <a:xfrm>
            <a:off x="6197600" y="4214814"/>
            <a:ext cx="5223933" cy="1919287"/>
          </a:xfrm>
        </p:spPr>
        <p:txBody>
          <a:bodyPr/>
          <a:lstStyle/>
          <a:p>
            <a:pPr lvl="0"/>
            <a:r>
              <a:rPr lang="en-US" dirty="0"/>
              <a:t>Click to 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759884" y="293023"/>
            <a:ext cx="11182349" cy="62071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1120847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9899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38200" y="5383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838200" y="1998875"/>
            <a:ext cx="10515600" cy="4248612"/>
          </a:xfrm>
          <a:prstGeom prst="rect">
            <a:avLst/>
          </a:prstGeom>
        </p:spPr>
        <p:txBody>
          <a:bodyPr vert="horz" lIns="91440" tIns="45720" rIns="91440" bIns="45720" rtlCol="0">
            <a:normAutofit/>
          </a:body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288150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395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725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1591-ABAA-2D4A-85D6-A97402395E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A8034D-19FD-C543-99BA-EAE3D221C5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6634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1591-ABAA-2D4A-85D6-A97402395E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A8034D-19FD-C543-99BA-EAE3D221C5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6813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1591-ABAA-2D4A-85D6-A97402395E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A8034D-19FD-C543-99BA-EAE3D221C5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1451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60F5A-7195-FD4C-BB5D-B8E43C0226B0}"/>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AEB944-B326-F04C-9A0C-485064154259}"/>
              </a:ext>
            </a:extLst>
          </p:cNvPr>
          <p:cNvSpPr>
            <a:spLocks noGrp="1"/>
          </p:cNvSpPr>
          <p:nvPr>
            <p:ph type="body" idx="1"/>
          </p:nvPr>
        </p:nvSpPr>
        <p:spPr>
          <a:xfrm>
            <a:off x="831851" y="4589464"/>
            <a:ext cx="10515600" cy="1500187"/>
          </a:xfrm>
        </p:spPr>
        <p:txBody>
          <a:bodyPr/>
          <a:lstStyle>
            <a:lvl1pPr marL="0" indent="0">
              <a:buNone/>
              <a:defRPr sz="2400">
                <a:solidFill>
                  <a:srgbClr val="F1B43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59114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5C976-75E3-7041-B48E-3E346FB03B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D1D193-53AB-8047-A07A-3DDFFAEDC600}"/>
              </a:ext>
            </a:extLst>
          </p:cNvPr>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B593-A1CE-744D-A742-25A6B197281E}"/>
              </a:ext>
            </a:extLst>
          </p:cNvPr>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4479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72992-9EEE-CF41-A41F-98E25D9A2081}"/>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E4836B-C296-6F4A-A776-17D611EBE0A5}"/>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4CD34F-D043-0142-8759-C965BF824501}"/>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6A8000-0D43-8C4B-9F4B-BB80322F3494}"/>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C4F8DAE-5F04-0845-865C-F9AC643260D5}"/>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2094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BBDA-5843-C249-B380-5ED31A13137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19484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7292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172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6E38-C6F3-ED41-A996-F19797A50AE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14343B-B4FE-7B45-B92E-D0B15C4D9A3A}"/>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CED4DE-B6D0-BA4A-8E71-86DCF42F78D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00836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0BEAA-0110-2E45-B73E-9AADE2D1E04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A1ED00-C937-AD47-B4E5-CC2A4383B809}"/>
              </a:ext>
            </a:extLst>
          </p:cNvPr>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B60A3D6A-86B5-0147-9B01-7C063E3294D0}"/>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939733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FABC0-F2F0-4B4F-B378-9263EA5C2B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22D34E-808B-A448-BE51-7620FC05BB2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605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9B1F00-D5DB-E447-93EF-7FEBF1B003B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AF0EF1-42F1-9643-B592-BF847D9C518C}"/>
              </a:ext>
            </a:extLst>
          </p:cNvPr>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0167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144F301D-BA0F-3C4F-83D4-D095BE0AE0DA}"/>
              </a:ext>
            </a:extLst>
          </p:cNvPr>
          <p:cNvSpPr txBox="1">
            <a:spLocks/>
          </p:cNvSpPr>
          <p:nvPr userDrawn="1"/>
        </p:nvSpPr>
        <p:spPr>
          <a:xfrm>
            <a:off x="838201" y="6411914"/>
            <a:ext cx="7048500" cy="446087"/>
          </a:xfrm>
          <a:prstGeom prst="rect">
            <a:avLst/>
          </a:prstGeom>
        </p:spPr>
        <p:txBody>
          <a:bodyPr lIns="0" tIns="0" rIns="0" bIns="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lnSpc>
                <a:spcPct val="150000"/>
              </a:lnSpc>
              <a:spcBef>
                <a:spcPts val="0"/>
              </a:spcBef>
              <a:spcAft>
                <a:spcPts val="0"/>
              </a:spcAft>
              <a:defRPr/>
            </a:pPr>
            <a:r>
              <a:rPr lang="en-US" sz="800" b="1" dirty="0">
                <a:solidFill>
                  <a:schemeClr val="bg1"/>
                </a:solidFill>
                <a:latin typeface="Arial" charset="0"/>
                <a:ea typeface="Arial" charset="0"/>
                <a:cs typeface="Arial" charset="0"/>
              </a:rPr>
              <a:t>aamc.org/FIRST</a:t>
            </a:r>
          </a:p>
          <a:p>
            <a:pPr algn="l" fontAlgn="auto">
              <a:lnSpc>
                <a:spcPct val="150000"/>
              </a:lnSpc>
              <a:spcBef>
                <a:spcPts val="0"/>
              </a:spcBef>
              <a:spcAft>
                <a:spcPts val="0"/>
              </a:spcAft>
              <a:defRPr/>
            </a:pPr>
            <a:r>
              <a:rPr lang="en-US" sz="600" dirty="0">
                <a:solidFill>
                  <a:schemeClr val="bg1"/>
                </a:solidFill>
                <a:latin typeface="Arial" charset="0"/>
                <a:ea typeface="Arial" charset="0"/>
                <a:cs typeface="Arial" charset="0"/>
              </a:rPr>
              <a:t>© 2020 Association of American Medical Colleges</a:t>
            </a:r>
          </a:p>
        </p:txBody>
      </p:sp>
      <p:sp>
        <p:nvSpPr>
          <p:cNvPr id="2" name="Title 1"/>
          <p:cNvSpPr>
            <a:spLocks noGrp="1"/>
          </p:cNvSpPr>
          <p:nvPr>
            <p:ph type="ctrTitle"/>
          </p:nvPr>
        </p:nvSpPr>
        <p:spPr>
          <a:xfrm>
            <a:off x="3089753" y="1698559"/>
            <a:ext cx="8187847" cy="2387600"/>
          </a:xfrm>
        </p:spPr>
        <p:txBody>
          <a:bodyPr anchor="b">
            <a:normAutofit/>
          </a:bodyPr>
          <a:lstStyle>
            <a:lvl1pPr algn="l">
              <a:defRPr sz="5000"/>
            </a:lvl1pPr>
          </a:lstStyle>
          <a:p>
            <a:r>
              <a:rPr lang="en-US"/>
              <a:t>Click to edit Master title style</a:t>
            </a:r>
            <a:endParaRPr lang="en-US" dirty="0"/>
          </a:p>
        </p:txBody>
      </p:sp>
      <p:sp>
        <p:nvSpPr>
          <p:cNvPr id="3" name="Subtitle 2"/>
          <p:cNvSpPr>
            <a:spLocks noGrp="1"/>
          </p:cNvSpPr>
          <p:nvPr>
            <p:ph type="subTitle" idx="1"/>
          </p:nvPr>
        </p:nvSpPr>
        <p:spPr>
          <a:xfrm>
            <a:off x="3089752" y="4178234"/>
            <a:ext cx="7578248" cy="1655762"/>
          </a:xfrm>
        </p:spPr>
        <p:txBody>
          <a:bodyPr/>
          <a:lstStyle>
            <a:lvl1pPr marL="0" indent="0" algn="l">
              <a:buNone/>
              <a:defRPr sz="2400">
                <a:solidFill>
                  <a:srgbClr val="BE4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881291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7901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38333"/>
            <a:ext cx="10515600" cy="1252538"/>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8124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361220"/>
          </a:xfrm>
        </p:spPr>
        <p:txBody>
          <a:bodyPr anchor="b">
            <a:normAutofit/>
          </a:bodyPr>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831851" y="4116215"/>
            <a:ext cx="10515600" cy="1910807"/>
          </a:xfrm>
        </p:spPr>
        <p:txBody>
          <a:bodyPr/>
          <a:lstStyle>
            <a:lvl1pPr marL="0" indent="0">
              <a:buNone/>
              <a:defRPr sz="2400">
                <a:solidFill>
                  <a:srgbClr val="BE4D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1880984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91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361220"/>
          </a:xfrm>
        </p:spPr>
        <p:txBody>
          <a:bodyPr anchor="b">
            <a:normAutofit/>
          </a:bodyPr>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831851" y="4116215"/>
            <a:ext cx="10515600" cy="1910807"/>
          </a:xfrm>
        </p:spPr>
        <p:txBody>
          <a:bodyPr/>
          <a:lstStyle>
            <a:lvl1pPr marL="0" indent="0">
              <a:buNone/>
              <a:defRPr sz="2400">
                <a:solidFill>
                  <a:srgbClr val="BE4D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9018343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0470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2047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011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226194"/>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75642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826394"/>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702043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2459666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41805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576197"/>
            <a:ext cx="2628900" cy="56007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576197"/>
            <a:ext cx="7734300" cy="560076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00989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B5A6-903E-BE45-AFCF-68CC0E7E6A75}"/>
              </a:ext>
            </a:extLst>
          </p:cNvPr>
          <p:cNvSpPr>
            <a:spLocks noGrp="1"/>
          </p:cNvSpPr>
          <p:nvPr>
            <p:ph type="title"/>
          </p:nvPr>
        </p:nvSpPr>
        <p:spPr>
          <a:xfrm>
            <a:off x="827048" y="446128"/>
            <a:ext cx="10515600" cy="1252538"/>
          </a:xfrm>
        </p:spPr>
        <p:txBody>
          <a:bodyPr/>
          <a:lstStyle/>
          <a:p>
            <a:r>
              <a:rPr lang="en-US"/>
              <a:t>Click to edit Master title style</a:t>
            </a:r>
          </a:p>
        </p:txBody>
      </p:sp>
    </p:spTree>
    <p:extLst>
      <p:ext uri="{BB962C8B-B14F-4D97-AF65-F5344CB8AC3E}">
        <p14:creationId xmlns:p14="http://schemas.microsoft.com/office/powerpoint/2010/main" val="28232850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AE58-2FC2-2046-9198-986F1C364974}"/>
              </a:ext>
            </a:extLst>
          </p:cNvPr>
          <p:cNvSpPr>
            <a:spLocks noGrp="1"/>
          </p:cNvSpPr>
          <p:nvPr>
            <p:ph type="title"/>
          </p:nvPr>
        </p:nvSpPr>
        <p:spPr>
          <a:xfrm>
            <a:off x="838200" y="457280"/>
            <a:ext cx="10515600" cy="1252538"/>
          </a:xfrm>
        </p:spPr>
        <p:txBody>
          <a:bodyPr/>
          <a:lstStyle/>
          <a:p>
            <a:r>
              <a:rPr lang="en-US"/>
              <a:t>Click to edit Master title style</a:t>
            </a:r>
          </a:p>
        </p:txBody>
      </p:sp>
    </p:spTree>
    <p:extLst>
      <p:ext uri="{BB962C8B-B14F-4D97-AF65-F5344CB8AC3E}">
        <p14:creationId xmlns:p14="http://schemas.microsoft.com/office/powerpoint/2010/main" val="3788374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92DB9-5BDF-794D-91C0-F841A1BAF800}"/>
              </a:ext>
            </a:extLst>
          </p:cNvPr>
          <p:cNvSpPr>
            <a:spLocks noGrp="1"/>
          </p:cNvSpPr>
          <p:nvPr>
            <p:ph type="title"/>
          </p:nvPr>
        </p:nvSpPr>
        <p:spPr>
          <a:xfrm>
            <a:off x="5097219" y="438150"/>
            <a:ext cx="6256580" cy="1380318"/>
          </a:xfrm>
        </p:spPr>
        <p:txBody>
          <a:bodyPr/>
          <a:lstStyle/>
          <a:p>
            <a:r>
              <a:rPr lang="en-US"/>
              <a:t>Click to edit Master title style</a:t>
            </a:r>
          </a:p>
        </p:txBody>
      </p:sp>
    </p:spTree>
    <p:extLst>
      <p:ext uri="{BB962C8B-B14F-4D97-AF65-F5344CB8AC3E}">
        <p14:creationId xmlns:p14="http://schemas.microsoft.com/office/powerpoint/2010/main" val="1445864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54182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7B0D6-30BF-5F46-B78B-860C94AEE44D}"/>
              </a:ext>
            </a:extLst>
          </p:cNvPr>
          <p:cNvSpPr>
            <a:spLocks noGrp="1"/>
          </p:cNvSpPr>
          <p:nvPr>
            <p:ph type="title"/>
          </p:nvPr>
        </p:nvSpPr>
        <p:spPr>
          <a:xfrm>
            <a:off x="5062779" y="438150"/>
            <a:ext cx="6291020" cy="1252538"/>
          </a:xfrm>
        </p:spPr>
        <p:txBody>
          <a:bodyPr/>
          <a:lstStyle/>
          <a:p>
            <a:r>
              <a:rPr lang="en-US"/>
              <a:t>Click to edit Master title style</a:t>
            </a:r>
          </a:p>
        </p:txBody>
      </p:sp>
    </p:spTree>
    <p:extLst>
      <p:ext uri="{BB962C8B-B14F-4D97-AF65-F5344CB8AC3E}">
        <p14:creationId xmlns:p14="http://schemas.microsoft.com/office/powerpoint/2010/main" val="16470167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414851"/>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5364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13881962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838200" y="535337"/>
            <a:ext cx="10515600" cy="1252538"/>
          </a:xfrm>
        </p:spPr>
        <p:txBody>
          <a:bodyPr>
            <a:normAutofit/>
          </a:bodyPr>
          <a:lstStyle>
            <a:lvl1pPr>
              <a:defRPr sz="3200">
                <a:solidFill>
                  <a:srgbClr val="5F259F"/>
                </a:solidFill>
              </a:defRPr>
            </a:lvl1pPr>
          </a:lstStyle>
          <a:p>
            <a:r>
              <a:rPr lang="en-US" dirty="0"/>
              <a:t>Click to add Title (Arial Bold 32 </a:t>
            </a:r>
            <a:r>
              <a:rPr lang="en-US" dirty="0" err="1"/>
              <a:t>pt</a:t>
            </a:r>
            <a:r>
              <a:rPr lang="en-US" dirty="0"/>
              <a:t>)</a:t>
            </a:r>
          </a:p>
        </p:txBody>
      </p:sp>
      <p:sp>
        <p:nvSpPr>
          <p:cNvPr id="7" name="Text Placeholder 6"/>
          <p:cNvSpPr>
            <a:spLocks noGrp="1"/>
          </p:cNvSpPr>
          <p:nvPr>
            <p:ph type="body" sz="quarter" idx="10" hasCustomPrompt="1"/>
          </p:nvPr>
        </p:nvSpPr>
        <p:spPr>
          <a:xfrm>
            <a:off x="838200" y="2320847"/>
            <a:ext cx="10515600" cy="3436938"/>
          </a:xfrm>
        </p:spPr>
        <p:txBody>
          <a:bodyPr/>
          <a:lstStyle/>
          <a:p>
            <a:pPr lvl="0"/>
            <a:r>
              <a:rPr lang="en-US" dirty="0"/>
              <a:t>Click to add text (Arial 24 </a:t>
            </a:r>
            <a:r>
              <a:rPr lang="en-US" dirty="0" err="1"/>
              <a:t>pt</a:t>
            </a:r>
            <a:r>
              <a:rPr lang="en-US" dirty="0"/>
              <a:t>)</a:t>
            </a:r>
          </a:p>
          <a:p>
            <a:pPr lvl="1"/>
            <a:r>
              <a:rPr lang="en-US" dirty="0"/>
              <a:t>Second level (Arial 24 </a:t>
            </a:r>
            <a:r>
              <a:rPr lang="en-US" dirty="0" err="1"/>
              <a:t>pt</a:t>
            </a:r>
            <a:r>
              <a:rPr lang="en-US" dirty="0"/>
              <a:t>)</a:t>
            </a:r>
          </a:p>
          <a:p>
            <a:pPr lvl="2"/>
            <a:r>
              <a:rPr lang="en-US" dirty="0"/>
              <a:t>Third level (Arial 20 </a:t>
            </a:r>
            <a:r>
              <a:rPr lang="en-US" dirty="0" err="1"/>
              <a:t>pt</a:t>
            </a:r>
            <a:r>
              <a:rPr lang="en-US" dirty="0"/>
              <a:t>)</a:t>
            </a:r>
          </a:p>
          <a:p>
            <a:pPr lvl="3"/>
            <a:r>
              <a:rPr lang="en-US" dirty="0"/>
              <a:t>Fourth level (Arial 18 </a:t>
            </a:r>
            <a:r>
              <a:rPr lang="en-US" dirty="0" err="1"/>
              <a:t>pt</a:t>
            </a:r>
            <a:r>
              <a:rPr lang="en-US" dirty="0"/>
              <a:t>)</a:t>
            </a:r>
          </a:p>
          <a:p>
            <a:pPr lvl="4"/>
            <a:r>
              <a:rPr lang="en-US" dirty="0"/>
              <a:t>Fifth level (Arial 16 </a:t>
            </a:r>
            <a:r>
              <a:rPr lang="en-US" dirty="0" err="1"/>
              <a:t>pt</a:t>
            </a:r>
            <a:r>
              <a:rPr lang="en-US" dirty="0"/>
              <a:t>)</a:t>
            </a:r>
          </a:p>
        </p:txBody>
      </p:sp>
    </p:spTree>
    <p:extLst>
      <p:ext uri="{BB962C8B-B14F-4D97-AF65-F5344CB8AC3E}">
        <p14:creationId xmlns:p14="http://schemas.microsoft.com/office/powerpoint/2010/main" val="2488548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1081540" y="629189"/>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865543"/>
            <a:ext cx="10515600" cy="4229545"/>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190712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29644" y="655483"/>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722922"/>
            <a:ext cx="10515600" cy="4372166"/>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7944088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18057872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2205322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32563349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482228"/>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7526184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77770" y="511104"/>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1155604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19654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68145" y="530355"/>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33544504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491854"/>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6671825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1431780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3289715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4483447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18231251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normAutofit/>
          </a:bodyPr>
          <a:lstStyle>
            <a:lvl1pPr>
              <a:defRPr sz="3200">
                <a:solidFill>
                  <a:srgbClr val="5F259F"/>
                </a:solidFill>
              </a:defRPr>
            </a:lvl1pPr>
          </a:lstStyle>
          <a:p>
            <a:r>
              <a:rPr lang="en-US" dirty="0"/>
              <a:t>Click to add Title (Arial Bold 32 </a:t>
            </a:r>
            <a:r>
              <a:rPr lang="en-US" dirty="0" err="1"/>
              <a:t>pt</a:t>
            </a:r>
            <a:r>
              <a:rPr lang="en-US" dirty="0"/>
              <a:t>)</a:t>
            </a:r>
          </a:p>
        </p:txBody>
      </p:sp>
      <p:sp>
        <p:nvSpPr>
          <p:cNvPr id="7" name="Text Placeholder 6"/>
          <p:cNvSpPr>
            <a:spLocks noGrp="1"/>
          </p:cNvSpPr>
          <p:nvPr>
            <p:ph type="body" sz="quarter" idx="10" hasCustomPrompt="1"/>
          </p:nvPr>
        </p:nvSpPr>
        <p:spPr>
          <a:xfrm>
            <a:off x="838200" y="2800350"/>
            <a:ext cx="10515600" cy="3436938"/>
          </a:xfrm>
        </p:spPr>
        <p:txBody>
          <a:bodyPr/>
          <a:lstStyle/>
          <a:p>
            <a:pPr lvl="0"/>
            <a:r>
              <a:rPr lang="en-US" dirty="0"/>
              <a:t>Click to add text (Arial 24 </a:t>
            </a:r>
            <a:r>
              <a:rPr lang="en-US" dirty="0" err="1"/>
              <a:t>pt</a:t>
            </a:r>
            <a:r>
              <a:rPr lang="en-US" dirty="0"/>
              <a:t>)</a:t>
            </a:r>
          </a:p>
          <a:p>
            <a:pPr lvl="1"/>
            <a:r>
              <a:rPr lang="en-US" dirty="0"/>
              <a:t>Second level (Arial 24 </a:t>
            </a:r>
            <a:r>
              <a:rPr lang="en-US" dirty="0" err="1"/>
              <a:t>pt</a:t>
            </a:r>
            <a:r>
              <a:rPr lang="en-US" dirty="0"/>
              <a:t>)</a:t>
            </a:r>
          </a:p>
          <a:p>
            <a:pPr lvl="2"/>
            <a:r>
              <a:rPr lang="en-US" dirty="0"/>
              <a:t>Third level (Arial 20 </a:t>
            </a:r>
            <a:r>
              <a:rPr lang="en-US" dirty="0" err="1"/>
              <a:t>pt</a:t>
            </a:r>
            <a:r>
              <a:rPr lang="en-US" dirty="0"/>
              <a:t>)</a:t>
            </a:r>
          </a:p>
          <a:p>
            <a:pPr lvl="3"/>
            <a:r>
              <a:rPr lang="en-US" dirty="0"/>
              <a:t>Fourth level (Arial 18 </a:t>
            </a:r>
            <a:r>
              <a:rPr lang="en-US" dirty="0" err="1"/>
              <a:t>pt</a:t>
            </a:r>
            <a:r>
              <a:rPr lang="en-US" dirty="0"/>
              <a:t>)</a:t>
            </a:r>
          </a:p>
          <a:p>
            <a:pPr lvl="4"/>
            <a:r>
              <a:rPr lang="en-US" dirty="0"/>
              <a:t>Fifth level (Arial 16 </a:t>
            </a:r>
            <a:r>
              <a:rPr lang="en-US" dirty="0" err="1"/>
              <a:t>pt</a:t>
            </a:r>
            <a:r>
              <a:rPr lang="en-US" dirty="0"/>
              <a:t>)</a:t>
            </a:r>
          </a:p>
        </p:txBody>
      </p:sp>
    </p:spTree>
    <p:extLst>
      <p:ext uri="{BB962C8B-B14F-4D97-AF65-F5344CB8AC3E}">
        <p14:creationId xmlns:p14="http://schemas.microsoft.com/office/powerpoint/2010/main" val="9251772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normAutofit/>
          </a:bodyPr>
          <a:lstStyle>
            <a:lvl1pPr>
              <a:defRPr sz="3200">
                <a:solidFill>
                  <a:srgbClr val="5F259F"/>
                </a:solidFill>
              </a:defRPr>
            </a:lvl1pPr>
          </a:lstStyle>
          <a:p>
            <a:r>
              <a:rPr lang="en-US" dirty="0"/>
              <a:t>Click to add Title (Arial Bold 32 </a:t>
            </a:r>
            <a:r>
              <a:rPr lang="en-US" dirty="0" err="1"/>
              <a:t>pt</a:t>
            </a:r>
            <a:r>
              <a:rPr lang="en-US" dirty="0"/>
              <a:t>)</a:t>
            </a:r>
          </a:p>
        </p:txBody>
      </p:sp>
      <p:sp>
        <p:nvSpPr>
          <p:cNvPr id="7" name="Text Placeholder 6"/>
          <p:cNvSpPr>
            <a:spLocks noGrp="1"/>
          </p:cNvSpPr>
          <p:nvPr>
            <p:ph type="body" sz="quarter" idx="10" hasCustomPrompt="1"/>
          </p:nvPr>
        </p:nvSpPr>
        <p:spPr>
          <a:xfrm>
            <a:off x="838200" y="2800350"/>
            <a:ext cx="10515600" cy="3436938"/>
          </a:xfrm>
        </p:spPr>
        <p:txBody>
          <a:bodyPr/>
          <a:lstStyle/>
          <a:p>
            <a:pPr lvl="0"/>
            <a:r>
              <a:rPr lang="en-US" dirty="0"/>
              <a:t>Click to add text (Arial 24 </a:t>
            </a:r>
            <a:r>
              <a:rPr lang="en-US" dirty="0" err="1"/>
              <a:t>pt</a:t>
            </a:r>
            <a:r>
              <a:rPr lang="en-US" dirty="0"/>
              <a:t>)</a:t>
            </a:r>
          </a:p>
          <a:p>
            <a:pPr lvl="1"/>
            <a:r>
              <a:rPr lang="en-US" dirty="0"/>
              <a:t>Second level (Arial 24 </a:t>
            </a:r>
            <a:r>
              <a:rPr lang="en-US" dirty="0" err="1"/>
              <a:t>pt</a:t>
            </a:r>
            <a:r>
              <a:rPr lang="en-US" dirty="0"/>
              <a:t>)</a:t>
            </a:r>
          </a:p>
          <a:p>
            <a:pPr lvl="2"/>
            <a:r>
              <a:rPr lang="en-US" dirty="0"/>
              <a:t>Third level (Arial 20 </a:t>
            </a:r>
            <a:r>
              <a:rPr lang="en-US" dirty="0" err="1"/>
              <a:t>pt</a:t>
            </a:r>
            <a:r>
              <a:rPr lang="en-US" dirty="0"/>
              <a:t>)</a:t>
            </a:r>
          </a:p>
          <a:p>
            <a:pPr lvl="3"/>
            <a:r>
              <a:rPr lang="en-US" dirty="0"/>
              <a:t>Fourth level (Arial 18 </a:t>
            </a:r>
            <a:r>
              <a:rPr lang="en-US" dirty="0" err="1"/>
              <a:t>pt</a:t>
            </a:r>
            <a:r>
              <a:rPr lang="en-US" dirty="0"/>
              <a:t>)</a:t>
            </a:r>
          </a:p>
          <a:p>
            <a:pPr lvl="4"/>
            <a:r>
              <a:rPr lang="en-US" dirty="0"/>
              <a:t>Fifth level (Arial 16 </a:t>
            </a:r>
            <a:r>
              <a:rPr lang="en-US" dirty="0" err="1"/>
              <a:t>pt</a:t>
            </a:r>
            <a:r>
              <a:rPr lang="en-US" dirty="0"/>
              <a:t>)</a:t>
            </a:r>
          </a:p>
        </p:txBody>
      </p:sp>
    </p:spTree>
    <p:extLst>
      <p:ext uri="{BB962C8B-B14F-4D97-AF65-F5344CB8AC3E}">
        <p14:creationId xmlns:p14="http://schemas.microsoft.com/office/powerpoint/2010/main" val="40116977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3529805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626185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938746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3060733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normAutofit/>
          </a:bodyPr>
          <a:lstStyle>
            <a:lvl1pPr>
              <a:defRPr sz="3200">
                <a:solidFill>
                  <a:srgbClr val="5F259F"/>
                </a:solidFill>
              </a:defRPr>
            </a:lvl1pPr>
          </a:lstStyle>
          <a:p>
            <a:r>
              <a:rPr lang="en-US" dirty="0"/>
              <a:t>Click to add Title (Arial Bold 32 </a:t>
            </a:r>
            <a:r>
              <a:rPr lang="en-US" dirty="0" err="1"/>
              <a:t>pt</a:t>
            </a:r>
            <a:r>
              <a:rPr lang="en-US" dirty="0"/>
              <a:t>)</a:t>
            </a:r>
          </a:p>
        </p:txBody>
      </p:sp>
      <p:sp>
        <p:nvSpPr>
          <p:cNvPr id="7" name="Text Placeholder 6"/>
          <p:cNvSpPr>
            <a:spLocks noGrp="1"/>
          </p:cNvSpPr>
          <p:nvPr>
            <p:ph type="body" sz="quarter" idx="10" hasCustomPrompt="1"/>
          </p:nvPr>
        </p:nvSpPr>
        <p:spPr>
          <a:xfrm>
            <a:off x="838200" y="2800350"/>
            <a:ext cx="10515600" cy="3436938"/>
          </a:xfrm>
        </p:spPr>
        <p:txBody>
          <a:bodyPr/>
          <a:lstStyle/>
          <a:p>
            <a:pPr lvl="0"/>
            <a:r>
              <a:rPr lang="en-US" dirty="0"/>
              <a:t>Click to add text (Arial 24 </a:t>
            </a:r>
            <a:r>
              <a:rPr lang="en-US" dirty="0" err="1"/>
              <a:t>pt</a:t>
            </a:r>
            <a:r>
              <a:rPr lang="en-US" dirty="0"/>
              <a:t>)</a:t>
            </a:r>
          </a:p>
          <a:p>
            <a:pPr lvl="1"/>
            <a:r>
              <a:rPr lang="en-US" dirty="0"/>
              <a:t>Second level (Arial 24 </a:t>
            </a:r>
            <a:r>
              <a:rPr lang="en-US" dirty="0" err="1"/>
              <a:t>pt</a:t>
            </a:r>
            <a:r>
              <a:rPr lang="en-US" dirty="0"/>
              <a:t>)</a:t>
            </a:r>
          </a:p>
          <a:p>
            <a:pPr lvl="2"/>
            <a:r>
              <a:rPr lang="en-US" dirty="0"/>
              <a:t>Third level (Arial 20 </a:t>
            </a:r>
            <a:r>
              <a:rPr lang="en-US" dirty="0" err="1"/>
              <a:t>pt</a:t>
            </a:r>
            <a:r>
              <a:rPr lang="en-US" dirty="0"/>
              <a:t>)</a:t>
            </a:r>
          </a:p>
          <a:p>
            <a:pPr lvl="3"/>
            <a:r>
              <a:rPr lang="en-US" dirty="0"/>
              <a:t>Fourth level (Arial 18 </a:t>
            </a:r>
            <a:r>
              <a:rPr lang="en-US" dirty="0" err="1"/>
              <a:t>pt</a:t>
            </a:r>
            <a:r>
              <a:rPr lang="en-US" dirty="0"/>
              <a:t>)</a:t>
            </a:r>
          </a:p>
          <a:p>
            <a:pPr lvl="4"/>
            <a:r>
              <a:rPr lang="en-US" dirty="0"/>
              <a:t>Fifth level (Arial 16 </a:t>
            </a:r>
            <a:r>
              <a:rPr lang="en-US" dirty="0" err="1"/>
              <a:t>pt</a:t>
            </a:r>
            <a:r>
              <a:rPr lang="en-US" dirty="0"/>
              <a:t>)</a:t>
            </a:r>
          </a:p>
        </p:txBody>
      </p:sp>
    </p:spTree>
    <p:extLst>
      <p:ext uri="{BB962C8B-B14F-4D97-AF65-F5344CB8AC3E}">
        <p14:creationId xmlns:p14="http://schemas.microsoft.com/office/powerpoint/2010/main" val="32308621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36051830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6296101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11927137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8035610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2158744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35115006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36338703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1762792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0733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37152946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6564029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chart">
  <p:cSld name="End slid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1"/>
            <a:ext cx="11182351" cy="620713"/>
          </a:xfrm>
        </p:spPr>
        <p:txBody>
          <a:bodyPr/>
          <a:lstStyle/>
          <a:p>
            <a:r>
              <a:rPr lang="en-US"/>
              <a:t>Click to edit Master title style</a:t>
            </a:r>
          </a:p>
        </p:txBody>
      </p:sp>
      <p:sp>
        <p:nvSpPr>
          <p:cNvPr id="3" name="Chart Placeholder 2"/>
          <p:cNvSpPr>
            <a:spLocks noGrp="1"/>
          </p:cNvSpPr>
          <p:nvPr>
            <p:ph type="chart" idx="1"/>
          </p:nvPr>
        </p:nvSpPr>
        <p:spPr>
          <a:xfrm>
            <a:off x="774700" y="1401763"/>
            <a:ext cx="10651067" cy="4767262"/>
          </a:xfrm>
        </p:spPr>
        <p:txBody>
          <a:bodyPr/>
          <a:lstStyle/>
          <a:p>
            <a:pPr lvl="0"/>
            <a:r>
              <a:rPr lang="en-US" noProof="0" dirty="0"/>
              <a:t>Click icon to add chart</a:t>
            </a:r>
          </a:p>
        </p:txBody>
      </p:sp>
      <p:sp>
        <p:nvSpPr>
          <p:cNvPr id="4" name="Slide Number Placeholder 3"/>
          <p:cNvSpPr>
            <a:spLocks noGrp="1" noChangeArrowheads="1"/>
          </p:cNvSpPr>
          <p:nvPr>
            <p:ph type="sldNum" sz="quarter" idx="10"/>
          </p:nvPr>
        </p:nvSpPr>
        <p:spPr>
          <a:xfrm>
            <a:off x="0" y="6381750"/>
            <a:ext cx="711200" cy="476250"/>
          </a:xfrm>
          <a:prstGeom prst="rect">
            <a:avLst/>
          </a:prstGeom>
        </p:spPr>
        <p:txBody>
          <a:bodyPr/>
          <a:lstStyle>
            <a:lvl1pPr eaLnBrk="0" hangingPunct="0">
              <a:spcBef>
                <a:spcPct val="50000"/>
              </a:spcBef>
              <a:defRPr>
                <a:latin typeface="Arial" charset="0"/>
              </a:defRPr>
            </a:lvl1pPr>
          </a:lstStyle>
          <a:p>
            <a:pPr>
              <a:defRPr/>
            </a:pPr>
            <a:fld id="{3F0D7412-C965-42BD-AD3B-47678C845832}" type="slidenum">
              <a:rPr lang="en-US">
                <a:solidFill>
                  <a:srgbClr val="FAFAFA"/>
                </a:solidFill>
              </a:rPr>
              <a:pPr>
                <a:defRPr/>
              </a:pPr>
              <a:t>‹#›</a:t>
            </a:fld>
            <a:endParaRPr lang="en-US" dirty="0">
              <a:solidFill>
                <a:srgbClr val="FAFAFA"/>
              </a:solidFill>
            </a:endParaRPr>
          </a:p>
        </p:txBody>
      </p:sp>
      <p:pic>
        <p:nvPicPr>
          <p:cNvPr id="5" name="Picture 10"/>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557"/>
            <a:ext cx="12192000" cy="6873031"/>
          </a:xfrm>
          <a:prstGeom prst="rect">
            <a:avLst/>
          </a:prstGeom>
          <a:noFill/>
        </p:spPr>
      </p:pic>
    </p:spTree>
    <p:extLst>
      <p:ext uri="{BB962C8B-B14F-4D97-AF65-F5344CB8AC3E}">
        <p14:creationId xmlns:p14="http://schemas.microsoft.com/office/powerpoint/2010/main" val="121208859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Date Placeholder 6"/>
          <p:cNvSpPr>
            <a:spLocks noGrp="1"/>
          </p:cNvSpPr>
          <p:nvPr>
            <p:ph type="dt" sz="half" idx="10"/>
          </p:nvPr>
        </p:nvSpPr>
        <p:spPr/>
        <p:txBody>
          <a:bodyPr/>
          <a:lstStyle/>
          <a:p>
            <a:fld id="{6FCCEDCF-7A54-4A18-BAC0-63D1AA8042C8}" type="datetimeFigureOut">
              <a:rPr lang="en-US" smtClean="0">
                <a:solidFill>
                  <a:srgbClr val="000000">
                    <a:tint val="75000"/>
                  </a:srgbClr>
                </a:solidFill>
              </a:rPr>
              <a:pPr/>
              <a:t>7/24/2023</a:t>
            </a:fld>
            <a:endParaRPr lang="en-US" dirty="0">
              <a:solidFill>
                <a:srgbClr val="000000">
                  <a:tint val="75000"/>
                </a:srgbClr>
              </a:solidFill>
            </a:endParaRPr>
          </a:p>
        </p:txBody>
      </p:sp>
      <p:sp>
        <p:nvSpPr>
          <p:cNvPr id="8" name="Slide Number Placeholder 7"/>
          <p:cNvSpPr>
            <a:spLocks noGrp="1"/>
          </p:cNvSpPr>
          <p:nvPr>
            <p:ph type="sldNum" sz="quarter" idx="11"/>
          </p:nvPr>
        </p:nvSpPr>
        <p:spPr/>
        <p:txBody>
          <a:bodyPr/>
          <a:lstStyle/>
          <a:p>
            <a:fld id="{2406D9F4-1D47-414B-AE24-D4CA7EE814AF}" type="slidenum">
              <a:rPr lang="en-US" smtClean="0">
                <a:solidFill>
                  <a:srgbClr val="000000">
                    <a:tint val="75000"/>
                  </a:srgbClr>
                </a:solidFill>
              </a:rPr>
              <a:pPr/>
              <a:t>‹#›</a:t>
            </a:fld>
            <a:endParaRPr lang="en-US" dirty="0">
              <a:solidFill>
                <a:srgbClr val="000000">
                  <a:tint val="75000"/>
                </a:srgbClr>
              </a:solidFill>
            </a:endParaRPr>
          </a:p>
        </p:txBody>
      </p:sp>
      <p:sp>
        <p:nvSpPr>
          <p:cNvPr id="9" name="Footer Placeholder 8"/>
          <p:cNvSpPr>
            <a:spLocks noGrp="1"/>
          </p:cNvSpPr>
          <p:nvPr>
            <p:ph type="ftr" sz="quarter" idx="12"/>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26661211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144F301D-BA0F-3C4F-83D4-D095BE0AE0DA}"/>
              </a:ext>
            </a:extLst>
          </p:cNvPr>
          <p:cNvSpPr txBox="1">
            <a:spLocks/>
          </p:cNvSpPr>
          <p:nvPr userDrawn="1"/>
        </p:nvSpPr>
        <p:spPr>
          <a:xfrm>
            <a:off x="838201" y="6411914"/>
            <a:ext cx="7048500" cy="446087"/>
          </a:xfrm>
          <a:prstGeom prst="rect">
            <a:avLst/>
          </a:prstGeom>
        </p:spPr>
        <p:txBody>
          <a:bodyPr lIns="0" tIns="0" rIns="0" bIns="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lnSpc>
                <a:spcPct val="150000"/>
              </a:lnSpc>
              <a:spcBef>
                <a:spcPts val="0"/>
              </a:spcBef>
              <a:spcAft>
                <a:spcPts val="0"/>
              </a:spcAft>
              <a:defRPr/>
            </a:pPr>
            <a:r>
              <a:rPr lang="en-US" sz="800" b="1" dirty="0">
                <a:solidFill>
                  <a:schemeClr val="bg1"/>
                </a:solidFill>
                <a:latin typeface="Arial" charset="0"/>
                <a:ea typeface="Arial" charset="0"/>
                <a:cs typeface="Arial" charset="0"/>
              </a:rPr>
              <a:t>aamc.org/FIRST</a:t>
            </a:r>
          </a:p>
          <a:p>
            <a:pPr algn="l" fontAlgn="auto">
              <a:lnSpc>
                <a:spcPct val="150000"/>
              </a:lnSpc>
              <a:spcBef>
                <a:spcPts val="0"/>
              </a:spcBef>
              <a:spcAft>
                <a:spcPts val="0"/>
              </a:spcAft>
              <a:defRPr/>
            </a:pPr>
            <a:r>
              <a:rPr lang="en-US" sz="600" dirty="0">
                <a:solidFill>
                  <a:schemeClr val="bg1"/>
                </a:solidFill>
                <a:latin typeface="Arial" charset="0"/>
                <a:ea typeface="Arial" charset="0"/>
                <a:cs typeface="Arial" charset="0"/>
              </a:rPr>
              <a:t>© 2020 Association of American Medical Colleges</a:t>
            </a:r>
          </a:p>
        </p:txBody>
      </p:sp>
      <p:sp>
        <p:nvSpPr>
          <p:cNvPr id="2" name="Title 1"/>
          <p:cNvSpPr>
            <a:spLocks noGrp="1"/>
          </p:cNvSpPr>
          <p:nvPr>
            <p:ph type="ctrTitle"/>
          </p:nvPr>
        </p:nvSpPr>
        <p:spPr>
          <a:xfrm>
            <a:off x="3089753" y="1698559"/>
            <a:ext cx="8187847" cy="2387600"/>
          </a:xfrm>
        </p:spPr>
        <p:txBody>
          <a:bodyPr anchor="b">
            <a:normAutofit/>
          </a:bodyPr>
          <a:lstStyle>
            <a:lvl1pPr algn="l">
              <a:defRPr sz="5000"/>
            </a:lvl1pPr>
          </a:lstStyle>
          <a:p>
            <a:r>
              <a:rPr lang="en-US"/>
              <a:t>Click to edit Master title style</a:t>
            </a:r>
            <a:endParaRPr lang="en-US" dirty="0"/>
          </a:p>
        </p:txBody>
      </p:sp>
      <p:sp>
        <p:nvSpPr>
          <p:cNvPr id="3" name="Subtitle 2"/>
          <p:cNvSpPr>
            <a:spLocks noGrp="1"/>
          </p:cNvSpPr>
          <p:nvPr>
            <p:ph type="subTitle" idx="1"/>
          </p:nvPr>
        </p:nvSpPr>
        <p:spPr>
          <a:xfrm>
            <a:off x="3089752" y="4178234"/>
            <a:ext cx="7578248" cy="1655762"/>
          </a:xfrm>
        </p:spPr>
        <p:txBody>
          <a:bodyPr/>
          <a:lstStyle>
            <a:lvl1pPr marL="0" indent="0" algn="l">
              <a:buNone/>
              <a:defRPr sz="2400">
                <a:solidFill>
                  <a:srgbClr val="BE4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881291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79014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38333"/>
            <a:ext cx="10515600" cy="1252538"/>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8124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361220"/>
          </a:xfrm>
        </p:spPr>
        <p:txBody>
          <a:bodyPr anchor="b">
            <a:normAutofit/>
          </a:bodyPr>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831851" y="4116215"/>
            <a:ext cx="10515600" cy="1910807"/>
          </a:xfrm>
        </p:spPr>
        <p:txBody>
          <a:bodyPr/>
          <a:lstStyle>
            <a:lvl1pPr marL="0" indent="0">
              <a:buNone/>
              <a:defRPr sz="2400">
                <a:solidFill>
                  <a:srgbClr val="BE4D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1880984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913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0470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898321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20476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0116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226194"/>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75642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826394"/>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702043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2459666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41805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576197"/>
            <a:ext cx="2628900" cy="56007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576197"/>
            <a:ext cx="7734300" cy="560076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00989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B5A6-903E-BE45-AFCF-68CC0E7E6A75}"/>
              </a:ext>
            </a:extLst>
          </p:cNvPr>
          <p:cNvSpPr>
            <a:spLocks noGrp="1"/>
          </p:cNvSpPr>
          <p:nvPr>
            <p:ph type="title"/>
          </p:nvPr>
        </p:nvSpPr>
        <p:spPr>
          <a:xfrm>
            <a:off x="827048" y="446128"/>
            <a:ext cx="10515600" cy="1252538"/>
          </a:xfrm>
        </p:spPr>
        <p:txBody>
          <a:bodyPr/>
          <a:lstStyle/>
          <a:p>
            <a:r>
              <a:rPr lang="en-US"/>
              <a:t>Click to edit Master title style</a:t>
            </a:r>
          </a:p>
        </p:txBody>
      </p:sp>
    </p:spTree>
    <p:extLst>
      <p:ext uri="{BB962C8B-B14F-4D97-AF65-F5344CB8AC3E}">
        <p14:creationId xmlns:p14="http://schemas.microsoft.com/office/powerpoint/2010/main" val="28232850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AE58-2FC2-2046-9198-986F1C364974}"/>
              </a:ext>
            </a:extLst>
          </p:cNvPr>
          <p:cNvSpPr>
            <a:spLocks noGrp="1"/>
          </p:cNvSpPr>
          <p:nvPr>
            <p:ph type="title"/>
          </p:nvPr>
        </p:nvSpPr>
        <p:spPr>
          <a:xfrm>
            <a:off x="838200" y="457280"/>
            <a:ext cx="10515600" cy="1252538"/>
          </a:xfrm>
        </p:spPr>
        <p:txBody>
          <a:bodyPr/>
          <a:lstStyle/>
          <a:p>
            <a:r>
              <a:rPr lang="en-US"/>
              <a:t>Click to edit Master title style</a:t>
            </a:r>
          </a:p>
        </p:txBody>
      </p:sp>
    </p:spTree>
    <p:extLst>
      <p:ext uri="{BB962C8B-B14F-4D97-AF65-F5344CB8AC3E}">
        <p14:creationId xmlns:p14="http://schemas.microsoft.com/office/powerpoint/2010/main" val="37883749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92DB9-5BDF-794D-91C0-F841A1BAF800}"/>
              </a:ext>
            </a:extLst>
          </p:cNvPr>
          <p:cNvSpPr>
            <a:spLocks noGrp="1"/>
          </p:cNvSpPr>
          <p:nvPr>
            <p:ph type="title"/>
          </p:nvPr>
        </p:nvSpPr>
        <p:spPr>
          <a:xfrm>
            <a:off x="5097219" y="438150"/>
            <a:ext cx="6256580" cy="1380318"/>
          </a:xfrm>
        </p:spPr>
        <p:txBody>
          <a:bodyPr/>
          <a:lstStyle/>
          <a:p>
            <a:r>
              <a:rPr lang="en-US"/>
              <a:t>Click to edit Master title style</a:t>
            </a:r>
          </a:p>
        </p:txBody>
      </p:sp>
    </p:spTree>
    <p:extLst>
      <p:ext uri="{BB962C8B-B14F-4D97-AF65-F5344CB8AC3E}">
        <p14:creationId xmlns:p14="http://schemas.microsoft.com/office/powerpoint/2010/main" val="14458644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7B0D6-30BF-5F46-B78B-860C94AEE44D}"/>
              </a:ext>
            </a:extLst>
          </p:cNvPr>
          <p:cNvSpPr>
            <a:spLocks noGrp="1"/>
          </p:cNvSpPr>
          <p:nvPr>
            <p:ph type="title"/>
          </p:nvPr>
        </p:nvSpPr>
        <p:spPr>
          <a:xfrm>
            <a:off x="5062779" y="438150"/>
            <a:ext cx="6291020" cy="1252538"/>
          </a:xfrm>
        </p:spPr>
        <p:txBody>
          <a:bodyPr/>
          <a:lstStyle/>
          <a:p>
            <a:r>
              <a:rPr lang="en-US"/>
              <a:t>Click to edit Master title style</a:t>
            </a:r>
          </a:p>
        </p:txBody>
      </p:sp>
    </p:spTree>
    <p:extLst>
      <p:ext uri="{BB962C8B-B14F-4D97-AF65-F5344CB8AC3E}">
        <p14:creationId xmlns:p14="http://schemas.microsoft.com/office/powerpoint/2010/main" val="1647016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6.jpg"/><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9.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1.jpe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slideLayout" Target="../slideLayouts/slideLayout76.xml"/><Relationship Id="rId47" Type="http://schemas.openxmlformats.org/officeDocument/2006/relationships/slideLayout" Target="../slideLayouts/slideLayout81.xml"/><Relationship Id="rId50" Type="http://schemas.openxmlformats.org/officeDocument/2006/relationships/theme" Target="../theme/theme6.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9" Type="http://schemas.openxmlformats.org/officeDocument/2006/relationships/slideLayout" Target="../slideLayouts/slideLayout63.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45" Type="http://schemas.openxmlformats.org/officeDocument/2006/relationships/slideLayout" Target="../slideLayouts/slideLayout79.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49" Type="http://schemas.openxmlformats.org/officeDocument/2006/relationships/slideLayout" Target="../slideLayouts/slideLayout83.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4" Type="http://schemas.openxmlformats.org/officeDocument/2006/relationships/slideLayout" Target="../slideLayouts/slideLayout78.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slideLayout" Target="../slideLayouts/slideLayout77.xml"/><Relationship Id="rId48" Type="http://schemas.openxmlformats.org/officeDocument/2006/relationships/slideLayout" Target="../slideLayouts/slideLayout82.xml"/><Relationship Id="rId8" Type="http://schemas.openxmlformats.org/officeDocument/2006/relationships/slideLayout" Target="../slideLayouts/slideLayout42.xml"/><Relationship Id="rId51" Type="http://schemas.openxmlformats.org/officeDocument/2006/relationships/image" Target="../media/image1.jpeg"/><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46" Type="http://schemas.openxmlformats.org/officeDocument/2006/relationships/slideLayout" Target="../slideLayouts/slideLayout80.xml"/><Relationship Id="rId20" Type="http://schemas.openxmlformats.org/officeDocument/2006/relationships/slideLayout" Target="../slideLayouts/slideLayout54.xml"/><Relationship Id="rId41" Type="http://schemas.openxmlformats.org/officeDocument/2006/relationships/slideLayout" Target="../slideLayouts/slideLayout75.xml"/><Relationship Id="rId1" Type="http://schemas.openxmlformats.org/officeDocument/2006/relationships/slideLayout" Target="../slideLayouts/slideLayout35.xml"/><Relationship Id="rId6"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image" Target="../media/image1.jpeg"/><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theme" Target="../theme/theme7.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10" Type="http://schemas.openxmlformats.org/officeDocument/2006/relationships/image" Target="../media/image6.jpg"/><Relationship Id="rId4" Type="http://schemas.openxmlformats.org/officeDocument/2006/relationships/slideLayout" Target="../slideLayouts/slideLayout109.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B665B71-5C74-494D-9F7C-406E248767AF}"/>
              </a:ext>
            </a:extLst>
          </p:cNvPr>
          <p:cNvSpPr>
            <a:spLocks noGrp="1" noChangeArrowheads="1"/>
          </p:cNvSpPr>
          <p:nvPr>
            <p:ph type="title"/>
          </p:nvPr>
        </p:nvSpPr>
        <p:spPr bwMode="auto">
          <a:xfrm>
            <a:off x="838200" y="438150"/>
            <a:ext cx="10515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D1CA7E1-FD5B-42A2-9204-BD2B5AD7BCC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Footer Placeholder 1">
            <a:extLst>
              <a:ext uri="{FF2B5EF4-FFF2-40B4-BE49-F238E27FC236}">
                <a16:creationId xmlns:a16="http://schemas.microsoft.com/office/drawing/2014/main" id="{FA43AD22-DD9C-1644-AF18-9EB0EDD149A1}"/>
              </a:ext>
            </a:extLst>
          </p:cNvPr>
          <p:cNvSpPr txBox="1">
            <a:spLocks/>
          </p:cNvSpPr>
          <p:nvPr userDrawn="1"/>
        </p:nvSpPr>
        <p:spPr>
          <a:xfrm>
            <a:off x="462645" y="6311900"/>
            <a:ext cx="7048500" cy="446087"/>
          </a:xfrm>
          <a:prstGeom prst="rect">
            <a:avLst/>
          </a:prstGeom>
        </p:spPr>
        <p:txBody>
          <a:bodyPr lIns="0" tIns="0" rIns="0" bIns="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lnSpc>
                <a:spcPct val="150000"/>
              </a:lnSpc>
              <a:spcBef>
                <a:spcPts val="0"/>
              </a:spcBef>
              <a:spcAft>
                <a:spcPts val="0"/>
              </a:spcAft>
              <a:defRPr/>
            </a:pPr>
            <a:r>
              <a:rPr lang="en-US" sz="800" b="1" dirty="0">
                <a:solidFill>
                  <a:srgbClr val="003A70"/>
                </a:solidFill>
                <a:latin typeface="Arial" charset="0"/>
                <a:ea typeface="Arial" charset="0"/>
                <a:cs typeface="Arial" charset="0"/>
              </a:rPr>
              <a:t>aamc.org/FIRST</a:t>
            </a:r>
          </a:p>
          <a:p>
            <a:pPr algn="l" fontAlgn="auto">
              <a:lnSpc>
                <a:spcPct val="150000"/>
              </a:lnSpc>
              <a:spcBef>
                <a:spcPts val="0"/>
              </a:spcBef>
              <a:spcAft>
                <a:spcPts val="0"/>
              </a:spcAft>
              <a:defRPr/>
            </a:pPr>
            <a:r>
              <a:rPr lang="en-US" sz="600" dirty="0">
                <a:solidFill>
                  <a:srgbClr val="003A70"/>
                </a:solidFill>
                <a:latin typeface="Arial" charset="0"/>
                <a:ea typeface="Arial" charset="0"/>
                <a:cs typeface="Arial" charset="0"/>
              </a:rPr>
              <a:t>© 2021 Association of American Medical Colleges</a:t>
            </a:r>
          </a:p>
        </p:txBody>
      </p:sp>
      <p:sp>
        <p:nvSpPr>
          <p:cNvPr id="5" name="Slide Number Placeholder 3">
            <a:extLst>
              <a:ext uri="{FF2B5EF4-FFF2-40B4-BE49-F238E27FC236}">
                <a16:creationId xmlns:a16="http://schemas.microsoft.com/office/drawing/2014/main" id="{B34B6D4C-B01F-46D2-B5F0-F8251B500E87}"/>
              </a:ext>
            </a:extLst>
          </p:cNvPr>
          <p:cNvSpPr txBox="1">
            <a:spLocks noChangeArrowheads="1"/>
          </p:cNvSpPr>
          <p:nvPr userDrawn="1"/>
        </p:nvSpPr>
        <p:spPr>
          <a:xfrm>
            <a:off x="0" y="6462100"/>
            <a:ext cx="711200" cy="476250"/>
          </a:xfrm>
          <a:prstGeom prst="rect">
            <a:avLst/>
          </a:prstGeom>
        </p:spPr>
        <p:txBody>
          <a:bodyPr/>
          <a:lstStyle>
            <a:defPPr>
              <a:defRPr lang="en-US">
                <a:uFillTx/>
              </a:defRPr>
            </a:defPPr>
            <a:lvl1pPr marL="0" algn="l" defTabSz="457200" rtl="0" eaLnBrk="0" latinLnBrk="0" hangingPunct="0">
              <a:spcBef>
                <a:spcPct val="50000"/>
              </a:spcBef>
              <a:defRPr sz="1800" kern="1200">
                <a:solidFill>
                  <a:schemeClr val="tx1"/>
                </a:solidFill>
                <a:uFillTx/>
                <a:latin typeface="Arial" charset="0"/>
                <a:ea typeface="+mn-ea"/>
                <a:cs typeface="+mn-cs"/>
              </a:defRPr>
            </a:lvl1pPr>
            <a:lvl2pPr marL="457200" algn="l" defTabSz="457200" rtl="0" eaLnBrk="1" latinLnBrk="0" hangingPunct="1">
              <a:defRPr sz="1800" kern="1200">
                <a:solidFill>
                  <a:schemeClr val="tx1"/>
                </a:solidFill>
                <a:uFillTx/>
                <a:latin typeface="+mn-lt"/>
                <a:ea typeface="+mn-ea"/>
                <a:cs typeface="+mn-cs"/>
              </a:defRPr>
            </a:lvl2pPr>
            <a:lvl3pPr marL="914400" algn="l" defTabSz="457200" rtl="0" eaLnBrk="1" latinLnBrk="0" hangingPunct="1">
              <a:defRPr sz="1800" kern="1200">
                <a:solidFill>
                  <a:schemeClr val="tx1"/>
                </a:solidFill>
                <a:uFillTx/>
                <a:latin typeface="+mn-lt"/>
                <a:ea typeface="+mn-ea"/>
                <a:cs typeface="+mn-cs"/>
              </a:defRPr>
            </a:lvl3pPr>
            <a:lvl4pPr marL="1371600" algn="l" defTabSz="457200" rtl="0" eaLnBrk="1" latinLnBrk="0" hangingPunct="1">
              <a:defRPr sz="1800" kern="1200">
                <a:solidFill>
                  <a:schemeClr val="tx1"/>
                </a:solidFill>
                <a:uFillTx/>
                <a:latin typeface="+mn-lt"/>
                <a:ea typeface="+mn-ea"/>
                <a:cs typeface="+mn-cs"/>
              </a:defRPr>
            </a:lvl4pPr>
            <a:lvl5pPr marL="1828800" algn="l" defTabSz="457200" rtl="0" eaLnBrk="1" latinLnBrk="0" hangingPunct="1">
              <a:defRPr sz="1800" kern="1200">
                <a:solidFill>
                  <a:schemeClr val="tx1"/>
                </a:solidFill>
                <a:uFillTx/>
                <a:latin typeface="+mn-lt"/>
                <a:ea typeface="+mn-ea"/>
                <a:cs typeface="+mn-cs"/>
              </a:defRPr>
            </a:lvl5pPr>
            <a:lvl6pPr marL="2286000" algn="l" defTabSz="457200" rtl="0" eaLnBrk="1" latinLnBrk="0" hangingPunct="1">
              <a:defRPr sz="1800" kern="1200">
                <a:solidFill>
                  <a:schemeClr val="tx1"/>
                </a:solidFill>
                <a:uFillTx/>
                <a:latin typeface="+mn-lt"/>
                <a:ea typeface="+mn-ea"/>
                <a:cs typeface="+mn-cs"/>
              </a:defRPr>
            </a:lvl6pPr>
            <a:lvl7pPr marL="2743200" algn="l" defTabSz="457200" rtl="0" eaLnBrk="1" latinLnBrk="0" hangingPunct="1">
              <a:defRPr sz="1800" kern="1200">
                <a:solidFill>
                  <a:schemeClr val="tx1"/>
                </a:solidFill>
                <a:uFillTx/>
                <a:latin typeface="+mn-lt"/>
                <a:ea typeface="+mn-ea"/>
                <a:cs typeface="+mn-cs"/>
              </a:defRPr>
            </a:lvl7pPr>
            <a:lvl8pPr marL="3200400" algn="l" defTabSz="457200" rtl="0" eaLnBrk="1" latinLnBrk="0" hangingPunct="1">
              <a:defRPr sz="1800" kern="1200">
                <a:solidFill>
                  <a:schemeClr val="tx1"/>
                </a:solidFill>
                <a:uFillTx/>
                <a:latin typeface="+mn-lt"/>
                <a:ea typeface="+mn-ea"/>
                <a:cs typeface="+mn-cs"/>
              </a:defRPr>
            </a:lvl8pPr>
            <a:lvl9pPr marL="3657600" algn="l" defTabSz="457200" rtl="0" eaLnBrk="1" latinLnBrk="0" hangingPunct="1">
              <a:defRPr sz="1800" kern="1200">
                <a:solidFill>
                  <a:schemeClr val="tx1"/>
                </a:solidFill>
                <a:uFillTx/>
                <a:latin typeface="+mn-lt"/>
                <a:ea typeface="+mn-ea"/>
                <a:cs typeface="+mn-cs"/>
              </a:defRPr>
            </a:lvl9pPr>
          </a:lstStyle>
          <a:p>
            <a:pPr>
              <a:defRPr>
                <a:uFillTx/>
              </a:defRPr>
            </a:pPr>
            <a:fld id="{3F0D7412-C965-42BD-AD3B-47678C845832}" type="slidenum">
              <a:rPr lang="en-US" sz="1400" smtClean="0">
                <a:solidFill>
                  <a:schemeClr val="accent1">
                    <a:lumMod val="50000"/>
                  </a:schemeClr>
                </a:solidFill>
                <a:uFillTx/>
              </a:rPr>
              <a:pPr>
                <a:defRPr>
                  <a:uFillTx/>
                </a:defRPr>
              </a:pPr>
              <a:t>‹#›</a:t>
            </a:fld>
            <a:endParaRPr lang="en-US" sz="1400" dirty="0">
              <a:solidFill>
                <a:schemeClr val="accent1">
                  <a:lumMod val="50000"/>
                </a:schemeClr>
              </a:solidFill>
              <a:uFillTx/>
            </a:endParaRPr>
          </a:p>
        </p:txBody>
      </p:sp>
    </p:spTree>
    <p:extLst>
      <p:ext uri="{BB962C8B-B14F-4D97-AF65-F5344CB8AC3E}">
        <p14:creationId xmlns:p14="http://schemas.microsoft.com/office/powerpoint/2010/main" val="420707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862" r:id="rId15"/>
  </p:sldLayoutIdLst>
  <p:hf hdr="0" ftr="0" dt="0"/>
  <p:txStyles>
    <p:titleStyle>
      <a:lvl1pPr algn="l" rtl="0" eaLnBrk="0" fontAlgn="base" hangingPunct="0">
        <a:lnSpc>
          <a:spcPct val="90000"/>
        </a:lnSpc>
        <a:spcBef>
          <a:spcPct val="0"/>
        </a:spcBef>
        <a:spcAft>
          <a:spcPct val="0"/>
        </a:spcAft>
        <a:defRPr sz="4400" kern="1200">
          <a:solidFill>
            <a:srgbClr val="003A70"/>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38376"/>
            <a:ext cx="10515600" cy="1325563"/>
          </a:xfrm>
          <a:prstGeom prst="rect">
            <a:avLst/>
          </a:prstGeom>
        </p:spPr>
        <p:txBody>
          <a:bodyPr vert="horz" lIns="91440" tIns="45720" rIns="91440" bIns="45720" rtlCol="0" anchor="ctr">
            <a:normAutofit/>
          </a:bodyPr>
          <a:lstStyle/>
          <a:p>
            <a:r>
              <a:rPr lang="en-US" dirty="0"/>
              <a:t>Click to add Title (Arial Bold 32pt)</a:t>
            </a:r>
          </a:p>
        </p:txBody>
      </p:sp>
      <p:sp>
        <p:nvSpPr>
          <p:cNvPr id="3" name="Text Placeholder 2"/>
          <p:cNvSpPr>
            <a:spLocks noGrp="1"/>
          </p:cNvSpPr>
          <p:nvPr>
            <p:ph type="body" idx="1"/>
          </p:nvPr>
        </p:nvSpPr>
        <p:spPr>
          <a:xfrm>
            <a:off x="838200" y="1998875"/>
            <a:ext cx="10515600" cy="4265938"/>
          </a:xfrm>
          <a:prstGeom prst="rect">
            <a:avLst/>
          </a:prstGeom>
        </p:spPr>
        <p:txBody>
          <a:bodyPr vert="horz" lIns="91440" tIns="45720" rIns="91440" bIns="45720" rtlCol="0">
            <a:normAutofit/>
          </a:bodyPr>
          <a:lstStyle/>
          <a:p>
            <a:pPr lvl="0"/>
            <a:r>
              <a:rPr lang="en-US" dirty="0"/>
              <a:t>Click to add text (Arial 24 </a:t>
            </a:r>
            <a:r>
              <a:rPr lang="en-US" dirty="0" err="1"/>
              <a:t>pt</a:t>
            </a:r>
            <a:r>
              <a:rPr lang="en-US" dirty="0"/>
              <a:t>)</a:t>
            </a:r>
          </a:p>
        </p:txBody>
      </p:sp>
      <p:sp>
        <p:nvSpPr>
          <p:cNvPr id="8" name="Footer Placeholder 1"/>
          <p:cNvSpPr txBox="1">
            <a:spLocks/>
          </p:cNvSpPr>
          <p:nvPr userDrawn="1"/>
        </p:nvSpPr>
        <p:spPr>
          <a:xfrm>
            <a:off x="838200" y="6411952"/>
            <a:ext cx="7049429" cy="446049"/>
          </a:xfrm>
          <a:prstGeom prst="rect">
            <a:avLst/>
          </a:prstGeom>
        </p:spPr>
        <p:txBody>
          <a:bodyPr vert="horz" lIns="0" tIns="0" rIns="0" bIns="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50000"/>
              </a:lnSpc>
              <a:spcBef>
                <a:spcPts val="0"/>
              </a:spcBef>
              <a:spcAft>
                <a:spcPts val="0"/>
              </a:spcAft>
              <a:buClrTx/>
              <a:buSzTx/>
              <a:buFontTx/>
              <a:buNone/>
              <a:tabLst/>
              <a:defRPr/>
            </a:pPr>
            <a:r>
              <a:rPr lang="en-US" sz="800" b="1" kern="1200" dirty="0">
                <a:solidFill>
                  <a:schemeClr val="bg1"/>
                </a:solidFill>
                <a:effectLst/>
                <a:latin typeface="Arial" charset="0"/>
                <a:ea typeface="Arial" charset="0"/>
                <a:cs typeface="Arial" charset="0"/>
              </a:rPr>
              <a:t>aamc.org/FIRST</a:t>
            </a:r>
            <a:endParaRPr lang="en-US" sz="800" b="1" dirty="0">
              <a:solidFill>
                <a:schemeClr val="bg1"/>
              </a:solidFill>
              <a:latin typeface="Arial" charset="0"/>
              <a:ea typeface="Arial" charset="0"/>
              <a:cs typeface="Arial" charset="0"/>
            </a:endParaRPr>
          </a:p>
          <a:p>
            <a:pPr algn="l">
              <a:lnSpc>
                <a:spcPct val="150000"/>
              </a:lnSpc>
            </a:pPr>
            <a:r>
              <a:rPr lang="en-US" sz="600" dirty="0">
                <a:solidFill>
                  <a:schemeClr val="bg1"/>
                </a:solidFill>
                <a:latin typeface="Arial" charset="0"/>
                <a:ea typeface="Arial" charset="0"/>
                <a:cs typeface="Arial" charset="0"/>
              </a:rPr>
              <a:t>© 2022</a:t>
            </a:r>
            <a:r>
              <a:rPr lang="en-US" sz="600" baseline="0" dirty="0">
                <a:solidFill>
                  <a:schemeClr val="bg1"/>
                </a:solidFill>
                <a:latin typeface="Arial" charset="0"/>
                <a:ea typeface="Arial" charset="0"/>
                <a:cs typeface="Arial" charset="0"/>
              </a:rPr>
              <a:t> Association of American Medical Colleges</a:t>
            </a:r>
            <a:endParaRPr lang="en-US" sz="6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9616618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0" r:id="rId3"/>
    <p:sldLayoutId id="2147483682" r:id="rId4"/>
  </p:sldLayoutIdLst>
  <p:hf hdr="0" ftr="0" dt="0"/>
  <p:txStyles>
    <p:title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38376"/>
            <a:ext cx="10515600" cy="1325563"/>
          </a:xfrm>
          <a:prstGeom prst="rect">
            <a:avLst/>
          </a:prstGeom>
        </p:spPr>
        <p:txBody>
          <a:bodyPr vert="horz" lIns="91440" tIns="45720" rIns="91440" bIns="45720" rtlCol="0" anchor="ctr">
            <a:normAutofit/>
          </a:bodyPr>
          <a:lstStyle/>
          <a:p>
            <a:r>
              <a:rPr lang="en-US" dirty="0"/>
              <a:t>Click to add Title (Arial Bold 32pt)</a:t>
            </a:r>
          </a:p>
        </p:txBody>
      </p:sp>
      <p:sp>
        <p:nvSpPr>
          <p:cNvPr id="3" name="Text Placeholder 2"/>
          <p:cNvSpPr>
            <a:spLocks noGrp="1"/>
          </p:cNvSpPr>
          <p:nvPr>
            <p:ph type="body" idx="1"/>
          </p:nvPr>
        </p:nvSpPr>
        <p:spPr>
          <a:xfrm>
            <a:off x="838200" y="1998875"/>
            <a:ext cx="10515600" cy="4265938"/>
          </a:xfrm>
          <a:prstGeom prst="rect">
            <a:avLst/>
          </a:prstGeom>
        </p:spPr>
        <p:txBody>
          <a:bodyPr vert="horz" lIns="91440" tIns="45720" rIns="91440" bIns="45720" rtlCol="0">
            <a:normAutofit/>
          </a:bodyPr>
          <a:lstStyle/>
          <a:p>
            <a:pPr lvl="0"/>
            <a:r>
              <a:rPr lang="en-US" dirty="0"/>
              <a:t>Click to add text (Arial 24 </a:t>
            </a:r>
            <a:r>
              <a:rPr lang="en-US" dirty="0" err="1"/>
              <a:t>pt</a:t>
            </a:r>
            <a:r>
              <a:rPr lang="en-US" dirty="0"/>
              <a:t>)</a:t>
            </a:r>
          </a:p>
        </p:txBody>
      </p:sp>
      <p:sp>
        <p:nvSpPr>
          <p:cNvPr id="8" name="Footer Placeholder 1"/>
          <p:cNvSpPr txBox="1">
            <a:spLocks/>
          </p:cNvSpPr>
          <p:nvPr userDrawn="1"/>
        </p:nvSpPr>
        <p:spPr>
          <a:xfrm>
            <a:off x="838200" y="6411952"/>
            <a:ext cx="7049429" cy="446049"/>
          </a:xfrm>
          <a:prstGeom prst="rect">
            <a:avLst/>
          </a:prstGeom>
        </p:spPr>
        <p:txBody>
          <a:bodyPr vert="horz" lIns="0" tIns="0" rIns="0" bIns="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50000"/>
              </a:lnSpc>
              <a:spcBef>
                <a:spcPts val="0"/>
              </a:spcBef>
              <a:spcAft>
                <a:spcPts val="0"/>
              </a:spcAft>
              <a:buClrTx/>
              <a:buSzTx/>
              <a:buFontTx/>
              <a:buNone/>
              <a:tabLst/>
              <a:defRPr/>
            </a:pPr>
            <a:r>
              <a:rPr lang="en-US" sz="800" b="1" kern="1200" dirty="0" err="1">
                <a:solidFill>
                  <a:schemeClr val="bg1"/>
                </a:solidFill>
                <a:effectLst/>
                <a:latin typeface="Arial" charset="0"/>
                <a:ea typeface="Arial" charset="0"/>
                <a:cs typeface="Arial" charset="0"/>
              </a:rPr>
              <a:t>www.aamc.org</a:t>
            </a:r>
            <a:r>
              <a:rPr lang="en-US" sz="800" b="1" kern="1200" dirty="0">
                <a:solidFill>
                  <a:schemeClr val="bg1"/>
                </a:solidFill>
                <a:effectLst/>
                <a:latin typeface="Arial" charset="0"/>
                <a:ea typeface="Arial" charset="0"/>
                <a:cs typeface="Arial" charset="0"/>
              </a:rPr>
              <a:t>/FIRST</a:t>
            </a:r>
            <a:endParaRPr lang="en-US" sz="800" b="1" dirty="0">
              <a:solidFill>
                <a:schemeClr val="bg1"/>
              </a:solidFill>
              <a:latin typeface="Arial" charset="0"/>
              <a:ea typeface="Arial" charset="0"/>
              <a:cs typeface="Arial" charset="0"/>
            </a:endParaRPr>
          </a:p>
          <a:p>
            <a:pPr algn="l">
              <a:lnSpc>
                <a:spcPct val="150000"/>
              </a:lnSpc>
            </a:pPr>
            <a:r>
              <a:rPr lang="en-US" sz="600" dirty="0">
                <a:solidFill>
                  <a:schemeClr val="bg1"/>
                </a:solidFill>
                <a:latin typeface="Arial" charset="0"/>
                <a:ea typeface="Arial" charset="0"/>
                <a:cs typeface="Arial" charset="0"/>
              </a:rPr>
              <a:t>© 2022</a:t>
            </a:r>
            <a:r>
              <a:rPr lang="en-US" sz="600" baseline="0" dirty="0">
                <a:solidFill>
                  <a:schemeClr val="bg1"/>
                </a:solidFill>
                <a:latin typeface="Arial" charset="0"/>
                <a:ea typeface="Arial" charset="0"/>
                <a:cs typeface="Arial" charset="0"/>
              </a:rPr>
              <a:t> Association of American Medical Colleges</a:t>
            </a:r>
            <a:endParaRPr lang="en-US" sz="6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235170628"/>
      </p:ext>
    </p:extLst>
  </p:cSld>
  <p:clrMap bg1="lt1" tx1="dk1" bg2="lt2" tx2="dk2" accent1="accent1" accent2="accent2" accent3="accent3" accent4="accent4" accent5="accent5" accent6="accent6" hlink="hlink" folHlink="folHlink"/>
  <p:sldLayoutIdLst>
    <p:sldLayoutId id="2147483685" r:id="rId1"/>
  </p:sldLayoutIdLst>
  <p:hf hdr="0" ftr="0" dt="0"/>
  <p:txStyles>
    <p:title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 name="Footer Placeholder 1">
            <a:extLst>
              <a:ext uri="{FF2B5EF4-FFF2-40B4-BE49-F238E27FC236}">
                <a16:creationId xmlns:a16="http://schemas.microsoft.com/office/drawing/2014/main" id="{384DE24A-E3DB-4243-A29F-BFB6148E9E0A}"/>
              </a:ext>
            </a:extLst>
          </p:cNvPr>
          <p:cNvSpPr txBox="1">
            <a:spLocks/>
          </p:cNvSpPr>
          <p:nvPr userDrawn="1"/>
        </p:nvSpPr>
        <p:spPr>
          <a:xfrm>
            <a:off x="838201" y="6411914"/>
            <a:ext cx="7048500" cy="446087"/>
          </a:xfrm>
          <a:prstGeom prst="rect">
            <a:avLst/>
          </a:prstGeom>
        </p:spPr>
        <p:txBody>
          <a:bodyPr lIns="0" tIns="0" rIns="0" bIns="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lnSpc>
                <a:spcPct val="150000"/>
              </a:lnSpc>
              <a:spcBef>
                <a:spcPts val="0"/>
              </a:spcBef>
              <a:spcAft>
                <a:spcPts val="0"/>
              </a:spcAft>
              <a:defRPr/>
            </a:pPr>
            <a:r>
              <a:rPr lang="en-US" sz="800" b="1" dirty="0">
                <a:solidFill>
                  <a:schemeClr val="bg1"/>
                </a:solidFill>
                <a:latin typeface="Arial" charset="0"/>
                <a:ea typeface="Arial" charset="0"/>
                <a:cs typeface="Arial" charset="0"/>
              </a:rPr>
              <a:t>aamc.org/FIRST</a:t>
            </a:r>
          </a:p>
          <a:p>
            <a:pPr algn="l" fontAlgn="auto">
              <a:lnSpc>
                <a:spcPct val="150000"/>
              </a:lnSpc>
              <a:spcBef>
                <a:spcPts val="0"/>
              </a:spcBef>
              <a:spcAft>
                <a:spcPts val="0"/>
              </a:spcAft>
              <a:defRPr/>
            </a:pPr>
            <a:r>
              <a:rPr lang="en-US" sz="600" dirty="0">
                <a:solidFill>
                  <a:schemeClr val="bg1"/>
                </a:solidFill>
                <a:latin typeface="Arial" charset="0"/>
                <a:ea typeface="Arial" charset="0"/>
                <a:cs typeface="Arial" charset="0"/>
              </a:rPr>
              <a:t>© 2022 Association of American Medical Colleges</a:t>
            </a:r>
          </a:p>
        </p:txBody>
      </p:sp>
      <p:sp>
        <p:nvSpPr>
          <p:cNvPr id="8" name="Title 1">
            <a:extLst>
              <a:ext uri="{FF2B5EF4-FFF2-40B4-BE49-F238E27FC236}">
                <a16:creationId xmlns:a16="http://schemas.microsoft.com/office/drawing/2014/main" id="{67A32170-55E7-2D4D-A463-F6534EB89E72}"/>
              </a:ext>
            </a:extLst>
          </p:cNvPr>
          <p:cNvSpPr txBox="1">
            <a:spLocks/>
          </p:cNvSpPr>
          <p:nvPr userDrawn="1"/>
        </p:nvSpPr>
        <p:spPr>
          <a:xfrm>
            <a:off x="5056717" y="758825"/>
            <a:ext cx="6254749" cy="13795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400" dirty="0">
                <a:solidFill>
                  <a:srgbClr val="002060"/>
                </a:solidFill>
                <a:latin typeface="Arial" panose="020B0604020202020204" pitchFamily="34" charset="0"/>
                <a:cs typeface="Arial" panose="020B0604020202020204" pitchFamily="34" charset="0"/>
              </a:rPr>
              <a:t>Click to edit Master title style</a:t>
            </a:r>
          </a:p>
        </p:txBody>
      </p:sp>
      <p:sp>
        <p:nvSpPr>
          <p:cNvPr id="4" name="Slide Number Placeholder 3">
            <a:extLst>
              <a:ext uri="{FF2B5EF4-FFF2-40B4-BE49-F238E27FC236}">
                <a16:creationId xmlns:a16="http://schemas.microsoft.com/office/drawing/2014/main" id="{74F450FA-A665-43E6-9140-3B3CD1B9EE58}"/>
              </a:ext>
            </a:extLst>
          </p:cNvPr>
          <p:cNvSpPr txBox="1">
            <a:spLocks noChangeArrowheads="1"/>
          </p:cNvSpPr>
          <p:nvPr userDrawn="1"/>
        </p:nvSpPr>
        <p:spPr>
          <a:xfrm>
            <a:off x="0" y="6462100"/>
            <a:ext cx="711200" cy="476250"/>
          </a:xfrm>
          <a:prstGeom prst="rect">
            <a:avLst/>
          </a:prstGeom>
        </p:spPr>
        <p:txBody>
          <a:bodyPr/>
          <a:lstStyle>
            <a:defPPr>
              <a:defRPr lang="en-US">
                <a:uFillTx/>
              </a:defRPr>
            </a:defPPr>
            <a:lvl1pPr marL="0" algn="l" defTabSz="457200" rtl="0" eaLnBrk="0" latinLnBrk="0" hangingPunct="0">
              <a:spcBef>
                <a:spcPct val="50000"/>
              </a:spcBef>
              <a:defRPr sz="1800" kern="1200">
                <a:solidFill>
                  <a:schemeClr val="tx1"/>
                </a:solidFill>
                <a:uFillTx/>
                <a:latin typeface="Arial" charset="0"/>
                <a:ea typeface="+mn-ea"/>
                <a:cs typeface="+mn-cs"/>
              </a:defRPr>
            </a:lvl1pPr>
            <a:lvl2pPr marL="457200" algn="l" defTabSz="457200" rtl="0" eaLnBrk="1" latinLnBrk="0" hangingPunct="1">
              <a:defRPr sz="1800" kern="1200">
                <a:solidFill>
                  <a:schemeClr val="tx1"/>
                </a:solidFill>
                <a:uFillTx/>
                <a:latin typeface="+mn-lt"/>
                <a:ea typeface="+mn-ea"/>
                <a:cs typeface="+mn-cs"/>
              </a:defRPr>
            </a:lvl2pPr>
            <a:lvl3pPr marL="914400" algn="l" defTabSz="457200" rtl="0" eaLnBrk="1" latinLnBrk="0" hangingPunct="1">
              <a:defRPr sz="1800" kern="1200">
                <a:solidFill>
                  <a:schemeClr val="tx1"/>
                </a:solidFill>
                <a:uFillTx/>
                <a:latin typeface="+mn-lt"/>
                <a:ea typeface="+mn-ea"/>
                <a:cs typeface="+mn-cs"/>
              </a:defRPr>
            </a:lvl3pPr>
            <a:lvl4pPr marL="1371600" algn="l" defTabSz="457200" rtl="0" eaLnBrk="1" latinLnBrk="0" hangingPunct="1">
              <a:defRPr sz="1800" kern="1200">
                <a:solidFill>
                  <a:schemeClr val="tx1"/>
                </a:solidFill>
                <a:uFillTx/>
                <a:latin typeface="+mn-lt"/>
                <a:ea typeface="+mn-ea"/>
                <a:cs typeface="+mn-cs"/>
              </a:defRPr>
            </a:lvl4pPr>
            <a:lvl5pPr marL="1828800" algn="l" defTabSz="457200" rtl="0" eaLnBrk="1" latinLnBrk="0" hangingPunct="1">
              <a:defRPr sz="1800" kern="1200">
                <a:solidFill>
                  <a:schemeClr val="tx1"/>
                </a:solidFill>
                <a:uFillTx/>
                <a:latin typeface="+mn-lt"/>
                <a:ea typeface="+mn-ea"/>
                <a:cs typeface="+mn-cs"/>
              </a:defRPr>
            </a:lvl5pPr>
            <a:lvl6pPr marL="2286000" algn="l" defTabSz="457200" rtl="0" eaLnBrk="1" latinLnBrk="0" hangingPunct="1">
              <a:defRPr sz="1800" kern="1200">
                <a:solidFill>
                  <a:schemeClr val="tx1"/>
                </a:solidFill>
                <a:uFillTx/>
                <a:latin typeface="+mn-lt"/>
                <a:ea typeface="+mn-ea"/>
                <a:cs typeface="+mn-cs"/>
              </a:defRPr>
            </a:lvl6pPr>
            <a:lvl7pPr marL="2743200" algn="l" defTabSz="457200" rtl="0" eaLnBrk="1" latinLnBrk="0" hangingPunct="1">
              <a:defRPr sz="1800" kern="1200">
                <a:solidFill>
                  <a:schemeClr val="tx1"/>
                </a:solidFill>
                <a:uFillTx/>
                <a:latin typeface="+mn-lt"/>
                <a:ea typeface="+mn-ea"/>
                <a:cs typeface="+mn-cs"/>
              </a:defRPr>
            </a:lvl7pPr>
            <a:lvl8pPr marL="3200400" algn="l" defTabSz="457200" rtl="0" eaLnBrk="1" latinLnBrk="0" hangingPunct="1">
              <a:defRPr sz="1800" kern="1200">
                <a:solidFill>
                  <a:schemeClr val="tx1"/>
                </a:solidFill>
                <a:uFillTx/>
                <a:latin typeface="+mn-lt"/>
                <a:ea typeface="+mn-ea"/>
                <a:cs typeface="+mn-cs"/>
              </a:defRPr>
            </a:lvl8pPr>
            <a:lvl9pPr marL="3657600" algn="l" defTabSz="457200" rtl="0" eaLnBrk="1" latinLnBrk="0" hangingPunct="1">
              <a:defRPr sz="1800" kern="1200">
                <a:solidFill>
                  <a:schemeClr val="tx1"/>
                </a:solidFill>
                <a:uFillTx/>
                <a:latin typeface="+mn-lt"/>
                <a:ea typeface="+mn-ea"/>
                <a:cs typeface="+mn-cs"/>
              </a:defRPr>
            </a:lvl9pPr>
          </a:lstStyle>
          <a:p>
            <a:pPr>
              <a:defRPr>
                <a:uFillTx/>
              </a:defRPr>
            </a:pPr>
            <a:fld id="{3F0D7412-C965-42BD-AD3B-47678C845832}" type="slidenum">
              <a:rPr lang="en-US" sz="1400" smtClean="0">
                <a:solidFill>
                  <a:schemeClr val="bg1"/>
                </a:solidFill>
                <a:uFillTx/>
              </a:rPr>
              <a:pPr>
                <a:defRPr>
                  <a:uFillTx/>
                </a:defRPr>
              </a:pPr>
              <a:t>‹#›</a:t>
            </a:fld>
            <a:endParaRPr lang="en-US" sz="1400" dirty="0">
              <a:solidFill>
                <a:schemeClr val="bg1"/>
              </a:solidFill>
              <a:uFillTx/>
            </a:endParaRPr>
          </a:p>
        </p:txBody>
      </p:sp>
    </p:spTree>
    <p:extLst>
      <p:ext uri="{BB962C8B-B14F-4D97-AF65-F5344CB8AC3E}">
        <p14:creationId xmlns:p14="http://schemas.microsoft.com/office/powerpoint/2010/main" val="3730237236"/>
      </p:ext>
    </p:extLst>
  </p:cSld>
  <p:clrMap bg1="lt1" tx1="dk1" bg2="lt2" tx2="dk2" accent1="accent1" accent2="accent2" accent3="accent3" accent4="accent4" accent5="accent5" accent6="accent6" hlink="hlink" folHlink="folHlink"/>
  <p:sldLayoutIdLst>
    <p:sldLayoutId id="2147483689" r:id="rId1"/>
    <p:sldLayoutId id="2147483690" r:id="rId2"/>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76618BC-68F3-48B6-AFBE-FA679E90278D}"/>
              </a:ext>
            </a:extLst>
          </p:cNvPr>
          <p:cNvSpPr>
            <a:spLocks noGrp="1" noChangeArrowheads="1"/>
          </p:cNvSpPr>
          <p:nvPr>
            <p:ph type="title"/>
          </p:nvPr>
        </p:nvSpPr>
        <p:spPr bwMode="auto">
          <a:xfrm>
            <a:off x="838200" y="454026"/>
            <a:ext cx="105156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4CEC4FD-C489-4599-8AA5-3B2758B7D7E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Footer Placeholder 1">
            <a:extLst>
              <a:ext uri="{FF2B5EF4-FFF2-40B4-BE49-F238E27FC236}">
                <a16:creationId xmlns:a16="http://schemas.microsoft.com/office/drawing/2014/main" id="{444A8337-FFF1-0F46-8A95-AD019442B910}"/>
              </a:ext>
            </a:extLst>
          </p:cNvPr>
          <p:cNvSpPr txBox="1">
            <a:spLocks/>
          </p:cNvSpPr>
          <p:nvPr userDrawn="1"/>
        </p:nvSpPr>
        <p:spPr>
          <a:xfrm>
            <a:off x="838201" y="6411914"/>
            <a:ext cx="7048500" cy="446087"/>
          </a:xfrm>
          <a:prstGeom prst="rect">
            <a:avLst/>
          </a:prstGeom>
        </p:spPr>
        <p:txBody>
          <a:bodyPr lIns="0" tIns="0" rIns="0" bIns="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lnSpc>
                <a:spcPct val="150000"/>
              </a:lnSpc>
              <a:spcBef>
                <a:spcPts val="0"/>
              </a:spcBef>
              <a:spcAft>
                <a:spcPts val="0"/>
              </a:spcAft>
              <a:defRPr/>
            </a:pPr>
            <a:r>
              <a:rPr lang="en-US" sz="800" b="1" dirty="0" err="1">
                <a:solidFill>
                  <a:schemeClr val="bg1"/>
                </a:solidFill>
                <a:latin typeface="Arial" charset="0"/>
                <a:ea typeface="Arial" charset="0"/>
                <a:cs typeface="Arial" charset="0"/>
              </a:rPr>
              <a:t>www.aamc.org</a:t>
            </a:r>
            <a:r>
              <a:rPr lang="en-US" sz="800" b="1" dirty="0">
                <a:solidFill>
                  <a:schemeClr val="bg1"/>
                </a:solidFill>
                <a:latin typeface="Arial" charset="0"/>
                <a:ea typeface="Arial" charset="0"/>
                <a:cs typeface="Arial" charset="0"/>
              </a:rPr>
              <a:t>/FIRST</a:t>
            </a:r>
          </a:p>
          <a:p>
            <a:pPr algn="l" fontAlgn="auto">
              <a:lnSpc>
                <a:spcPct val="150000"/>
              </a:lnSpc>
              <a:spcBef>
                <a:spcPts val="0"/>
              </a:spcBef>
              <a:spcAft>
                <a:spcPts val="0"/>
              </a:spcAft>
              <a:defRPr/>
            </a:pPr>
            <a:r>
              <a:rPr lang="en-US" sz="600" dirty="0">
                <a:solidFill>
                  <a:schemeClr val="bg1"/>
                </a:solidFill>
                <a:latin typeface="Arial" charset="0"/>
                <a:ea typeface="Arial" charset="0"/>
                <a:cs typeface="Arial" charset="0"/>
              </a:rPr>
              <a:t>© 2022 Association of American Medical Colleges</a:t>
            </a:r>
          </a:p>
        </p:txBody>
      </p:sp>
    </p:spTree>
    <p:extLst>
      <p:ext uri="{BB962C8B-B14F-4D97-AF65-F5344CB8AC3E}">
        <p14:creationId xmlns:p14="http://schemas.microsoft.com/office/powerpoint/2010/main" val="408717271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hdr="0" ftr="0" dt="0"/>
  <p:txStyles>
    <p:titleStyle>
      <a:lvl1pPr algn="l" rtl="0" eaLnBrk="0" fontAlgn="base" hangingPunct="0">
        <a:lnSpc>
          <a:spcPct val="90000"/>
        </a:lnSpc>
        <a:spcBef>
          <a:spcPct val="0"/>
        </a:spcBef>
        <a:spcAft>
          <a:spcPct val="0"/>
        </a:spcAft>
        <a:defRPr sz="44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51"/>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4BF7F4A-10C6-1148-B4A1-849E6B88EC88}"/>
              </a:ext>
            </a:extLst>
          </p:cNvPr>
          <p:cNvSpPr>
            <a:spLocks noGrp="1" noChangeArrowheads="1"/>
          </p:cNvSpPr>
          <p:nvPr>
            <p:ph type="title"/>
          </p:nvPr>
        </p:nvSpPr>
        <p:spPr bwMode="auto">
          <a:xfrm>
            <a:off x="838200" y="669153"/>
            <a:ext cx="10515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3A323656-8601-6D45-8A15-D3022D4E0C71}"/>
              </a:ext>
            </a:extLst>
          </p:cNvPr>
          <p:cNvSpPr>
            <a:spLocks noGrp="1" noChangeArrowheads="1"/>
          </p:cNvSpPr>
          <p:nvPr>
            <p:ph type="body" idx="1"/>
          </p:nvPr>
        </p:nvSpPr>
        <p:spPr bwMode="auto">
          <a:xfrm>
            <a:off x="838200" y="1690871"/>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8" name="Footer Placeholder 1">
            <a:extLst>
              <a:ext uri="{FF2B5EF4-FFF2-40B4-BE49-F238E27FC236}">
                <a16:creationId xmlns:a16="http://schemas.microsoft.com/office/drawing/2014/main" id="{FA43AD22-DD9C-1644-AF18-9EB0EDD149A1}"/>
              </a:ext>
            </a:extLst>
          </p:cNvPr>
          <p:cNvSpPr txBox="1">
            <a:spLocks/>
          </p:cNvSpPr>
          <p:nvPr userDrawn="1"/>
        </p:nvSpPr>
        <p:spPr>
          <a:xfrm>
            <a:off x="838201" y="6411914"/>
            <a:ext cx="7048500" cy="446087"/>
          </a:xfrm>
          <a:prstGeom prst="rect">
            <a:avLst/>
          </a:prstGeom>
        </p:spPr>
        <p:txBody>
          <a:bodyPr lIns="0" tIns="0" rIns="0" bIns="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lnSpc>
                <a:spcPct val="150000"/>
              </a:lnSpc>
              <a:spcBef>
                <a:spcPts val="0"/>
              </a:spcBef>
              <a:spcAft>
                <a:spcPts val="0"/>
              </a:spcAft>
              <a:defRPr/>
            </a:pPr>
            <a:r>
              <a:rPr lang="en-US" sz="800" b="1" dirty="0">
                <a:solidFill>
                  <a:srgbClr val="003A70"/>
                </a:solidFill>
                <a:latin typeface="Arial" charset="0"/>
                <a:ea typeface="Arial" charset="0"/>
                <a:cs typeface="Arial" charset="0"/>
              </a:rPr>
              <a:t>aamc.org/FIRST</a:t>
            </a:r>
          </a:p>
          <a:p>
            <a:pPr algn="l" fontAlgn="auto">
              <a:lnSpc>
                <a:spcPct val="150000"/>
              </a:lnSpc>
              <a:spcBef>
                <a:spcPts val="0"/>
              </a:spcBef>
              <a:spcAft>
                <a:spcPts val="0"/>
              </a:spcAft>
              <a:defRPr/>
            </a:pPr>
            <a:r>
              <a:rPr lang="en-US" sz="600" dirty="0">
                <a:solidFill>
                  <a:srgbClr val="003A70"/>
                </a:solidFill>
                <a:latin typeface="Arial" charset="0"/>
                <a:ea typeface="Arial" charset="0"/>
                <a:cs typeface="Arial" charset="0"/>
              </a:rPr>
              <a:t>© 2022 Association of American Medical Colleges</a:t>
            </a:r>
          </a:p>
        </p:txBody>
      </p:sp>
      <p:sp>
        <p:nvSpPr>
          <p:cNvPr id="5" name="Slide Number Placeholder 3">
            <a:extLst>
              <a:ext uri="{FF2B5EF4-FFF2-40B4-BE49-F238E27FC236}">
                <a16:creationId xmlns:a16="http://schemas.microsoft.com/office/drawing/2014/main" id="{A78C5028-3D24-434E-B8A2-4FA45717F634}"/>
              </a:ext>
            </a:extLst>
          </p:cNvPr>
          <p:cNvSpPr txBox="1">
            <a:spLocks noChangeArrowheads="1"/>
          </p:cNvSpPr>
          <p:nvPr userDrawn="1"/>
        </p:nvSpPr>
        <p:spPr>
          <a:xfrm>
            <a:off x="0" y="6462100"/>
            <a:ext cx="711200" cy="476250"/>
          </a:xfrm>
          <a:prstGeom prst="rect">
            <a:avLst/>
          </a:prstGeom>
        </p:spPr>
        <p:txBody>
          <a:bodyPr/>
          <a:lstStyle>
            <a:defPPr>
              <a:defRPr lang="en-US">
                <a:uFillTx/>
              </a:defRPr>
            </a:defPPr>
            <a:lvl1pPr marL="0" algn="l" defTabSz="457200" rtl="0" eaLnBrk="0" latinLnBrk="0" hangingPunct="0">
              <a:spcBef>
                <a:spcPct val="50000"/>
              </a:spcBef>
              <a:defRPr sz="1800" kern="1200">
                <a:solidFill>
                  <a:schemeClr val="tx1"/>
                </a:solidFill>
                <a:uFillTx/>
                <a:latin typeface="Arial" charset="0"/>
                <a:ea typeface="+mn-ea"/>
                <a:cs typeface="+mn-cs"/>
              </a:defRPr>
            </a:lvl1pPr>
            <a:lvl2pPr marL="457200" algn="l" defTabSz="457200" rtl="0" eaLnBrk="1" latinLnBrk="0" hangingPunct="1">
              <a:defRPr sz="1800" kern="1200">
                <a:solidFill>
                  <a:schemeClr val="tx1"/>
                </a:solidFill>
                <a:uFillTx/>
                <a:latin typeface="+mn-lt"/>
                <a:ea typeface="+mn-ea"/>
                <a:cs typeface="+mn-cs"/>
              </a:defRPr>
            </a:lvl2pPr>
            <a:lvl3pPr marL="914400" algn="l" defTabSz="457200" rtl="0" eaLnBrk="1" latinLnBrk="0" hangingPunct="1">
              <a:defRPr sz="1800" kern="1200">
                <a:solidFill>
                  <a:schemeClr val="tx1"/>
                </a:solidFill>
                <a:uFillTx/>
                <a:latin typeface="+mn-lt"/>
                <a:ea typeface="+mn-ea"/>
                <a:cs typeface="+mn-cs"/>
              </a:defRPr>
            </a:lvl3pPr>
            <a:lvl4pPr marL="1371600" algn="l" defTabSz="457200" rtl="0" eaLnBrk="1" latinLnBrk="0" hangingPunct="1">
              <a:defRPr sz="1800" kern="1200">
                <a:solidFill>
                  <a:schemeClr val="tx1"/>
                </a:solidFill>
                <a:uFillTx/>
                <a:latin typeface="+mn-lt"/>
                <a:ea typeface="+mn-ea"/>
                <a:cs typeface="+mn-cs"/>
              </a:defRPr>
            </a:lvl4pPr>
            <a:lvl5pPr marL="1828800" algn="l" defTabSz="457200" rtl="0" eaLnBrk="1" latinLnBrk="0" hangingPunct="1">
              <a:defRPr sz="1800" kern="1200">
                <a:solidFill>
                  <a:schemeClr val="tx1"/>
                </a:solidFill>
                <a:uFillTx/>
                <a:latin typeface="+mn-lt"/>
                <a:ea typeface="+mn-ea"/>
                <a:cs typeface="+mn-cs"/>
              </a:defRPr>
            </a:lvl5pPr>
            <a:lvl6pPr marL="2286000" algn="l" defTabSz="457200" rtl="0" eaLnBrk="1" latinLnBrk="0" hangingPunct="1">
              <a:defRPr sz="1800" kern="1200">
                <a:solidFill>
                  <a:schemeClr val="tx1"/>
                </a:solidFill>
                <a:uFillTx/>
                <a:latin typeface="+mn-lt"/>
                <a:ea typeface="+mn-ea"/>
                <a:cs typeface="+mn-cs"/>
              </a:defRPr>
            </a:lvl6pPr>
            <a:lvl7pPr marL="2743200" algn="l" defTabSz="457200" rtl="0" eaLnBrk="1" latinLnBrk="0" hangingPunct="1">
              <a:defRPr sz="1800" kern="1200">
                <a:solidFill>
                  <a:schemeClr val="tx1"/>
                </a:solidFill>
                <a:uFillTx/>
                <a:latin typeface="+mn-lt"/>
                <a:ea typeface="+mn-ea"/>
                <a:cs typeface="+mn-cs"/>
              </a:defRPr>
            </a:lvl7pPr>
            <a:lvl8pPr marL="3200400" algn="l" defTabSz="457200" rtl="0" eaLnBrk="1" latinLnBrk="0" hangingPunct="1">
              <a:defRPr sz="1800" kern="1200">
                <a:solidFill>
                  <a:schemeClr val="tx1"/>
                </a:solidFill>
                <a:uFillTx/>
                <a:latin typeface="+mn-lt"/>
                <a:ea typeface="+mn-ea"/>
                <a:cs typeface="+mn-cs"/>
              </a:defRPr>
            </a:lvl8pPr>
            <a:lvl9pPr marL="3657600" algn="l" defTabSz="457200" rtl="0" eaLnBrk="1" latinLnBrk="0" hangingPunct="1">
              <a:defRPr sz="1800" kern="1200">
                <a:solidFill>
                  <a:schemeClr val="tx1"/>
                </a:solidFill>
                <a:uFillTx/>
                <a:latin typeface="+mn-lt"/>
                <a:ea typeface="+mn-ea"/>
                <a:cs typeface="+mn-cs"/>
              </a:defRPr>
            </a:lvl9pPr>
          </a:lstStyle>
          <a:p>
            <a:pPr>
              <a:defRPr>
                <a:uFillTx/>
              </a:defRPr>
            </a:pPr>
            <a:fld id="{3F0D7412-C965-42BD-AD3B-47678C845832}" type="slidenum">
              <a:rPr lang="en-US" sz="1400" smtClean="0">
                <a:solidFill>
                  <a:schemeClr val="accent1">
                    <a:lumMod val="50000"/>
                  </a:schemeClr>
                </a:solidFill>
                <a:uFillTx/>
              </a:rPr>
              <a:pPr>
                <a:defRPr>
                  <a:uFillTx/>
                </a:defRPr>
              </a:pPr>
              <a:t>‹#›</a:t>
            </a:fld>
            <a:endParaRPr lang="en-US" sz="1400" dirty="0">
              <a:solidFill>
                <a:schemeClr val="accent1">
                  <a:lumMod val="50000"/>
                </a:schemeClr>
              </a:solidFill>
              <a:uFillTx/>
            </a:endParaRPr>
          </a:p>
        </p:txBody>
      </p:sp>
    </p:spTree>
    <p:extLst>
      <p:ext uri="{BB962C8B-B14F-4D97-AF65-F5344CB8AC3E}">
        <p14:creationId xmlns:p14="http://schemas.microsoft.com/office/powerpoint/2010/main" val="170527617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64" r:id="rId17"/>
    <p:sldLayoutId id="2147483767" r:id="rId18"/>
    <p:sldLayoutId id="2147483768" r:id="rId19"/>
    <p:sldLayoutId id="2147483769" r:id="rId20"/>
    <p:sldLayoutId id="2147483770" r:id="rId21"/>
    <p:sldLayoutId id="2147483771" r:id="rId22"/>
    <p:sldLayoutId id="2147483772" r:id="rId23"/>
    <p:sldLayoutId id="2147483773" r:id="rId24"/>
    <p:sldLayoutId id="2147483775" r:id="rId25"/>
    <p:sldLayoutId id="2147483777" r:id="rId26"/>
    <p:sldLayoutId id="2147483778" r:id="rId27"/>
    <p:sldLayoutId id="2147483779" r:id="rId28"/>
    <p:sldLayoutId id="2147483780" r:id="rId29"/>
    <p:sldLayoutId id="2147483781" r:id="rId30"/>
    <p:sldLayoutId id="2147483782" r:id="rId31"/>
    <p:sldLayoutId id="2147483784" r:id="rId32"/>
    <p:sldLayoutId id="2147483792" r:id="rId33"/>
    <p:sldLayoutId id="2147483793" r:id="rId34"/>
    <p:sldLayoutId id="2147483794" r:id="rId35"/>
    <p:sldLayoutId id="2147483796" r:id="rId36"/>
    <p:sldLayoutId id="2147483797" r:id="rId37"/>
    <p:sldLayoutId id="2147483799" r:id="rId38"/>
    <p:sldLayoutId id="2147483800" r:id="rId39"/>
    <p:sldLayoutId id="2147483801" r:id="rId40"/>
    <p:sldLayoutId id="2147483802" r:id="rId41"/>
    <p:sldLayoutId id="2147483804" r:id="rId42"/>
    <p:sldLayoutId id="2147483805" r:id="rId43"/>
    <p:sldLayoutId id="2147483806" r:id="rId44"/>
    <p:sldLayoutId id="2147483807" r:id="rId45"/>
    <p:sldLayoutId id="2147483808" r:id="rId46"/>
    <p:sldLayoutId id="2147483810" r:id="rId47"/>
    <p:sldLayoutId id="2147483860" r:id="rId48"/>
    <p:sldLayoutId id="2147483861" r:id="rId49"/>
  </p:sldLayoutIdLst>
  <p:hf hdr="0" ftr="0" dt="0"/>
  <p:txStyles>
    <p:titleStyle>
      <a:lvl1pPr algn="l" rtl="0" eaLnBrk="0" fontAlgn="base" hangingPunct="0">
        <a:lnSpc>
          <a:spcPct val="90000"/>
        </a:lnSpc>
        <a:spcBef>
          <a:spcPct val="0"/>
        </a:spcBef>
        <a:spcAft>
          <a:spcPct val="0"/>
        </a:spcAft>
        <a:defRPr sz="4000" b="1" kern="1200">
          <a:solidFill>
            <a:srgbClr val="003A70"/>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2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4BF7F4A-10C6-1148-B4A1-849E6B88EC88}"/>
              </a:ext>
            </a:extLst>
          </p:cNvPr>
          <p:cNvSpPr>
            <a:spLocks noGrp="1" noChangeArrowheads="1"/>
          </p:cNvSpPr>
          <p:nvPr>
            <p:ph type="title"/>
          </p:nvPr>
        </p:nvSpPr>
        <p:spPr bwMode="auto">
          <a:xfrm>
            <a:off x="838200" y="669153"/>
            <a:ext cx="10515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3A323656-8601-6D45-8A15-D3022D4E0C71}"/>
              </a:ext>
            </a:extLst>
          </p:cNvPr>
          <p:cNvSpPr>
            <a:spLocks noGrp="1" noChangeArrowheads="1"/>
          </p:cNvSpPr>
          <p:nvPr>
            <p:ph type="body" idx="1"/>
          </p:nvPr>
        </p:nvSpPr>
        <p:spPr bwMode="auto">
          <a:xfrm>
            <a:off x="838200" y="1690871"/>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8" name="Footer Placeholder 1">
            <a:extLst>
              <a:ext uri="{FF2B5EF4-FFF2-40B4-BE49-F238E27FC236}">
                <a16:creationId xmlns:a16="http://schemas.microsoft.com/office/drawing/2014/main" id="{FA43AD22-DD9C-1644-AF18-9EB0EDD149A1}"/>
              </a:ext>
            </a:extLst>
          </p:cNvPr>
          <p:cNvSpPr txBox="1">
            <a:spLocks/>
          </p:cNvSpPr>
          <p:nvPr userDrawn="1"/>
        </p:nvSpPr>
        <p:spPr>
          <a:xfrm>
            <a:off x="838201" y="6411914"/>
            <a:ext cx="7048500" cy="446087"/>
          </a:xfrm>
          <a:prstGeom prst="rect">
            <a:avLst/>
          </a:prstGeom>
        </p:spPr>
        <p:txBody>
          <a:bodyPr lIns="0" tIns="0" rIns="0" bIns="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lnSpc>
                <a:spcPct val="150000"/>
              </a:lnSpc>
              <a:spcBef>
                <a:spcPts val="0"/>
              </a:spcBef>
              <a:spcAft>
                <a:spcPts val="0"/>
              </a:spcAft>
              <a:defRPr/>
            </a:pPr>
            <a:r>
              <a:rPr lang="en-US" sz="800" b="1" dirty="0">
                <a:solidFill>
                  <a:srgbClr val="003A70"/>
                </a:solidFill>
                <a:latin typeface="Arial" charset="0"/>
                <a:ea typeface="Arial" charset="0"/>
                <a:cs typeface="Arial" charset="0"/>
              </a:rPr>
              <a:t>aamc.org/FIRST</a:t>
            </a:r>
          </a:p>
          <a:p>
            <a:pPr algn="l" fontAlgn="auto">
              <a:lnSpc>
                <a:spcPct val="150000"/>
              </a:lnSpc>
              <a:spcBef>
                <a:spcPts val="0"/>
              </a:spcBef>
              <a:spcAft>
                <a:spcPts val="0"/>
              </a:spcAft>
              <a:defRPr/>
            </a:pPr>
            <a:r>
              <a:rPr lang="en-US" sz="600" dirty="0">
                <a:solidFill>
                  <a:srgbClr val="003A70"/>
                </a:solidFill>
                <a:latin typeface="Arial" charset="0"/>
                <a:ea typeface="Arial" charset="0"/>
                <a:cs typeface="Arial" charset="0"/>
              </a:rPr>
              <a:t>© 2020 Association of American Medical Colleges</a:t>
            </a:r>
          </a:p>
        </p:txBody>
      </p:sp>
      <p:sp>
        <p:nvSpPr>
          <p:cNvPr id="5" name="Slide Number Placeholder 3">
            <a:extLst>
              <a:ext uri="{FF2B5EF4-FFF2-40B4-BE49-F238E27FC236}">
                <a16:creationId xmlns:a16="http://schemas.microsoft.com/office/drawing/2014/main" id="{A78C5028-3D24-434E-B8A2-4FA45717F634}"/>
              </a:ext>
            </a:extLst>
          </p:cNvPr>
          <p:cNvSpPr txBox="1">
            <a:spLocks noChangeArrowheads="1"/>
          </p:cNvSpPr>
          <p:nvPr userDrawn="1"/>
        </p:nvSpPr>
        <p:spPr>
          <a:xfrm>
            <a:off x="0" y="6462100"/>
            <a:ext cx="711200" cy="476250"/>
          </a:xfrm>
          <a:prstGeom prst="rect">
            <a:avLst/>
          </a:prstGeom>
        </p:spPr>
        <p:txBody>
          <a:bodyPr/>
          <a:lstStyle>
            <a:defPPr>
              <a:defRPr lang="en-US">
                <a:uFillTx/>
              </a:defRPr>
            </a:defPPr>
            <a:lvl1pPr marL="0" algn="l" defTabSz="457200" rtl="0" eaLnBrk="0" latinLnBrk="0" hangingPunct="0">
              <a:spcBef>
                <a:spcPct val="50000"/>
              </a:spcBef>
              <a:defRPr sz="1800" kern="1200">
                <a:solidFill>
                  <a:schemeClr val="tx1"/>
                </a:solidFill>
                <a:uFillTx/>
                <a:latin typeface="Arial" charset="0"/>
                <a:ea typeface="+mn-ea"/>
                <a:cs typeface="+mn-cs"/>
              </a:defRPr>
            </a:lvl1pPr>
            <a:lvl2pPr marL="457200" algn="l" defTabSz="457200" rtl="0" eaLnBrk="1" latinLnBrk="0" hangingPunct="1">
              <a:defRPr sz="1800" kern="1200">
                <a:solidFill>
                  <a:schemeClr val="tx1"/>
                </a:solidFill>
                <a:uFillTx/>
                <a:latin typeface="+mn-lt"/>
                <a:ea typeface="+mn-ea"/>
                <a:cs typeface="+mn-cs"/>
              </a:defRPr>
            </a:lvl2pPr>
            <a:lvl3pPr marL="914400" algn="l" defTabSz="457200" rtl="0" eaLnBrk="1" latinLnBrk="0" hangingPunct="1">
              <a:defRPr sz="1800" kern="1200">
                <a:solidFill>
                  <a:schemeClr val="tx1"/>
                </a:solidFill>
                <a:uFillTx/>
                <a:latin typeface="+mn-lt"/>
                <a:ea typeface="+mn-ea"/>
                <a:cs typeface="+mn-cs"/>
              </a:defRPr>
            </a:lvl3pPr>
            <a:lvl4pPr marL="1371600" algn="l" defTabSz="457200" rtl="0" eaLnBrk="1" latinLnBrk="0" hangingPunct="1">
              <a:defRPr sz="1800" kern="1200">
                <a:solidFill>
                  <a:schemeClr val="tx1"/>
                </a:solidFill>
                <a:uFillTx/>
                <a:latin typeface="+mn-lt"/>
                <a:ea typeface="+mn-ea"/>
                <a:cs typeface="+mn-cs"/>
              </a:defRPr>
            </a:lvl4pPr>
            <a:lvl5pPr marL="1828800" algn="l" defTabSz="457200" rtl="0" eaLnBrk="1" latinLnBrk="0" hangingPunct="1">
              <a:defRPr sz="1800" kern="1200">
                <a:solidFill>
                  <a:schemeClr val="tx1"/>
                </a:solidFill>
                <a:uFillTx/>
                <a:latin typeface="+mn-lt"/>
                <a:ea typeface="+mn-ea"/>
                <a:cs typeface="+mn-cs"/>
              </a:defRPr>
            </a:lvl5pPr>
            <a:lvl6pPr marL="2286000" algn="l" defTabSz="457200" rtl="0" eaLnBrk="1" latinLnBrk="0" hangingPunct="1">
              <a:defRPr sz="1800" kern="1200">
                <a:solidFill>
                  <a:schemeClr val="tx1"/>
                </a:solidFill>
                <a:uFillTx/>
                <a:latin typeface="+mn-lt"/>
                <a:ea typeface="+mn-ea"/>
                <a:cs typeface="+mn-cs"/>
              </a:defRPr>
            </a:lvl6pPr>
            <a:lvl7pPr marL="2743200" algn="l" defTabSz="457200" rtl="0" eaLnBrk="1" latinLnBrk="0" hangingPunct="1">
              <a:defRPr sz="1800" kern="1200">
                <a:solidFill>
                  <a:schemeClr val="tx1"/>
                </a:solidFill>
                <a:uFillTx/>
                <a:latin typeface="+mn-lt"/>
                <a:ea typeface="+mn-ea"/>
                <a:cs typeface="+mn-cs"/>
              </a:defRPr>
            </a:lvl7pPr>
            <a:lvl8pPr marL="3200400" algn="l" defTabSz="457200" rtl="0" eaLnBrk="1" latinLnBrk="0" hangingPunct="1">
              <a:defRPr sz="1800" kern="1200">
                <a:solidFill>
                  <a:schemeClr val="tx1"/>
                </a:solidFill>
                <a:uFillTx/>
                <a:latin typeface="+mn-lt"/>
                <a:ea typeface="+mn-ea"/>
                <a:cs typeface="+mn-cs"/>
              </a:defRPr>
            </a:lvl8pPr>
            <a:lvl9pPr marL="3657600" algn="l" defTabSz="457200" rtl="0" eaLnBrk="1" latinLnBrk="0" hangingPunct="1">
              <a:defRPr sz="1800" kern="1200">
                <a:solidFill>
                  <a:schemeClr val="tx1"/>
                </a:solidFill>
                <a:uFillTx/>
                <a:latin typeface="+mn-lt"/>
                <a:ea typeface="+mn-ea"/>
                <a:cs typeface="+mn-cs"/>
              </a:defRPr>
            </a:lvl9pPr>
          </a:lstStyle>
          <a:p>
            <a:pPr>
              <a:defRPr>
                <a:uFillTx/>
              </a:defRPr>
            </a:pPr>
            <a:fld id="{3F0D7412-C965-42BD-AD3B-47678C845832}" type="slidenum">
              <a:rPr lang="en-US" sz="1400" smtClean="0">
                <a:solidFill>
                  <a:schemeClr val="accent1">
                    <a:lumMod val="50000"/>
                  </a:schemeClr>
                </a:solidFill>
                <a:uFillTx/>
              </a:rPr>
              <a:pPr>
                <a:defRPr>
                  <a:uFillTx/>
                </a:defRPr>
              </a:pPr>
              <a:t>‹#›</a:t>
            </a:fld>
            <a:endParaRPr lang="en-US" sz="1400" dirty="0">
              <a:solidFill>
                <a:schemeClr val="accent1">
                  <a:lumMod val="50000"/>
                </a:schemeClr>
              </a:solidFill>
              <a:uFillTx/>
            </a:endParaRPr>
          </a:p>
        </p:txBody>
      </p:sp>
    </p:spTree>
    <p:extLst>
      <p:ext uri="{BB962C8B-B14F-4D97-AF65-F5344CB8AC3E}">
        <p14:creationId xmlns:p14="http://schemas.microsoft.com/office/powerpoint/2010/main" val="170527617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3" r:id="rId19"/>
    <p:sldLayoutId id="2147483854" r:id="rId20"/>
    <p:sldLayoutId id="2147483859" r:id="rId21"/>
    <p:sldLayoutId id="2147483831" r:id="rId22"/>
  </p:sldLayoutIdLst>
  <p:hf hdr="0" ftr="0" dt="0"/>
  <p:txStyles>
    <p:titleStyle>
      <a:lvl1pPr algn="l" rtl="0" eaLnBrk="0" fontAlgn="base" hangingPunct="0">
        <a:lnSpc>
          <a:spcPct val="90000"/>
        </a:lnSpc>
        <a:spcBef>
          <a:spcPct val="0"/>
        </a:spcBef>
        <a:spcAft>
          <a:spcPct val="0"/>
        </a:spcAft>
        <a:defRPr sz="4000" b="1" kern="1200">
          <a:solidFill>
            <a:srgbClr val="003A70"/>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38376"/>
            <a:ext cx="10515600" cy="1325563"/>
          </a:xfrm>
          <a:prstGeom prst="rect">
            <a:avLst/>
          </a:prstGeom>
        </p:spPr>
        <p:txBody>
          <a:bodyPr vert="horz" lIns="91440" tIns="45720" rIns="91440" bIns="45720" rtlCol="0" anchor="ctr">
            <a:normAutofit/>
          </a:bodyPr>
          <a:lstStyle/>
          <a:p>
            <a:r>
              <a:rPr lang="en-US" dirty="0"/>
              <a:t>Click to add Title (Arial Bold 32pt)</a:t>
            </a:r>
          </a:p>
        </p:txBody>
      </p:sp>
      <p:sp>
        <p:nvSpPr>
          <p:cNvPr id="3" name="Text Placeholder 2"/>
          <p:cNvSpPr>
            <a:spLocks noGrp="1"/>
          </p:cNvSpPr>
          <p:nvPr>
            <p:ph type="body" idx="1"/>
          </p:nvPr>
        </p:nvSpPr>
        <p:spPr>
          <a:xfrm>
            <a:off x="838200" y="1998875"/>
            <a:ext cx="10515600" cy="4265938"/>
          </a:xfrm>
          <a:prstGeom prst="rect">
            <a:avLst/>
          </a:prstGeom>
        </p:spPr>
        <p:txBody>
          <a:bodyPr vert="horz" lIns="91440" tIns="45720" rIns="91440" bIns="45720" rtlCol="0">
            <a:normAutofit/>
          </a:bodyPr>
          <a:lstStyle/>
          <a:p>
            <a:pPr lvl="0"/>
            <a:r>
              <a:rPr lang="en-US" dirty="0"/>
              <a:t>Click to add text (Arial 24 </a:t>
            </a:r>
            <a:r>
              <a:rPr lang="en-US" dirty="0" err="1"/>
              <a:t>pt</a:t>
            </a:r>
            <a:r>
              <a:rPr lang="en-US" dirty="0"/>
              <a:t>)</a:t>
            </a:r>
          </a:p>
        </p:txBody>
      </p:sp>
      <p:sp>
        <p:nvSpPr>
          <p:cNvPr id="7" name="TextBox 6"/>
          <p:cNvSpPr txBox="1"/>
          <p:nvPr userDrawn="1"/>
        </p:nvSpPr>
        <p:spPr>
          <a:xfrm>
            <a:off x="2" y="6519836"/>
            <a:ext cx="838199" cy="246221"/>
          </a:xfrm>
          <a:prstGeom prst="rect">
            <a:avLst/>
          </a:prstGeom>
          <a:noFill/>
        </p:spPr>
        <p:txBody>
          <a:bodyPr wrap="square" rtlCol="0">
            <a:spAutoFit/>
          </a:bodyPr>
          <a:lstStyle/>
          <a:p>
            <a:pPr algn="ctr"/>
            <a:fld id="{03990D61-B864-1740-88F0-4A678AF1F442}" type="slidenum">
              <a:rPr lang="en-US" sz="1000" smtClean="0">
                <a:solidFill>
                  <a:schemeClr val="bg1"/>
                </a:solidFill>
              </a:rPr>
              <a:pPr algn="ctr"/>
              <a:t>‹#›</a:t>
            </a:fld>
            <a:endParaRPr lang="en-US" sz="1000" dirty="0">
              <a:solidFill>
                <a:schemeClr val="bg1"/>
              </a:solidFill>
            </a:endParaRPr>
          </a:p>
        </p:txBody>
      </p:sp>
      <p:sp>
        <p:nvSpPr>
          <p:cNvPr id="8" name="Footer Placeholder 1"/>
          <p:cNvSpPr txBox="1">
            <a:spLocks/>
          </p:cNvSpPr>
          <p:nvPr userDrawn="1"/>
        </p:nvSpPr>
        <p:spPr>
          <a:xfrm>
            <a:off x="838200" y="6411952"/>
            <a:ext cx="7049429" cy="446049"/>
          </a:xfrm>
          <a:prstGeom prst="rect">
            <a:avLst/>
          </a:prstGeom>
        </p:spPr>
        <p:txBody>
          <a:bodyPr vert="horz" lIns="0" tIns="0" rIns="0" bIns="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50000"/>
              </a:lnSpc>
              <a:spcBef>
                <a:spcPts val="0"/>
              </a:spcBef>
              <a:spcAft>
                <a:spcPts val="0"/>
              </a:spcAft>
              <a:buClrTx/>
              <a:buSzTx/>
              <a:buFontTx/>
              <a:buNone/>
              <a:tabLst/>
              <a:defRPr/>
            </a:pPr>
            <a:r>
              <a:rPr lang="en-US" sz="800" b="1" kern="1200" dirty="0">
                <a:solidFill>
                  <a:schemeClr val="bg1"/>
                </a:solidFill>
                <a:effectLst/>
                <a:latin typeface="Arial" charset="0"/>
                <a:ea typeface="Arial" charset="0"/>
                <a:cs typeface="Arial" charset="0"/>
              </a:rPr>
              <a:t>aamc.org/FIRST</a:t>
            </a:r>
            <a:endParaRPr lang="en-US" sz="800" b="1" dirty="0">
              <a:solidFill>
                <a:schemeClr val="bg1"/>
              </a:solidFill>
              <a:latin typeface="Arial" charset="0"/>
              <a:ea typeface="Arial" charset="0"/>
              <a:cs typeface="Arial" charset="0"/>
            </a:endParaRPr>
          </a:p>
          <a:p>
            <a:pPr algn="l">
              <a:lnSpc>
                <a:spcPct val="150000"/>
              </a:lnSpc>
            </a:pPr>
            <a:r>
              <a:rPr lang="en-US" sz="600" dirty="0">
                <a:solidFill>
                  <a:schemeClr val="bg1"/>
                </a:solidFill>
                <a:latin typeface="Arial" charset="0"/>
                <a:ea typeface="Arial" charset="0"/>
                <a:cs typeface="Arial" charset="0"/>
              </a:rPr>
              <a:t>© 2020</a:t>
            </a:r>
            <a:r>
              <a:rPr lang="en-US" sz="600" baseline="0" dirty="0">
                <a:solidFill>
                  <a:schemeClr val="bg1"/>
                </a:solidFill>
                <a:latin typeface="Arial" charset="0"/>
                <a:ea typeface="Arial" charset="0"/>
                <a:cs typeface="Arial" charset="0"/>
              </a:rPr>
              <a:t> Association of American Medical Colleges</a:t>
            </a:r>
            <a:endParaRPr lang="en-US" sz="6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3648264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5" r:id="rId3"/>
    <p:sldLayoutId id="2147483816" r:id="rId4"/>
    <p:sldLayoutId id="2147483822" r:id="rId5"/>
    <p:sldLayoutId id="2147483823" r:id="rId6"/>
    <p:sldLayoutId id="2147483824" r:id="rId7"/>
    <p:sldLayoutId id="2147483825" r:id="rId8"/>
  </p:sldLayoutIdLst>
  <p:txStyles>
    <p:title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studentaid.gov/entrance-counseling/" TargetMode="External"/><Relationship Id="rId1" Type="http://schemas.openxmlformats.org/officeDocument/2006/relationships/slideLayout" Target="../slideLayouts/slideLayout67.xml"/><Relationship Id="rId5" Type="http://schemas.openxmlformats.org/officeDocument/2006/relationships/hyperlink" Target="https://creativecommons.org/licenses/by-sa/3.0/" TargetMode="External"/><Relationship Id="rId4" Type="http://schemas.openxmlformats.org/officeDocument/2006/relationships/hyperlink" Target="https://www.picpedia.org/suspension-file/c/counseling.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58.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64.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5.xml"/><Relationship Id="rId1" Type="http://schemas.openxmlformats.org/officeDocument/2006/relationships/tags" Target="../tags/tag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07.xml"/><Relationship Id="rId6" Type="http://schemas.openxmlformats.org/officeDocument/2006/relationships/image" Target="../media/image43.jpe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gif"/><Relationship Id="rId9"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0.xml"/><Relationship Id="rId1" Type="http://schemas.openxmlformats.org/officeDocument/2006/relationships/slideLayout" Target="../slideLayouts/slideLayout7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7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54.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33.xml"/><Relationship Id="rId1" Type="http://schemas.openxmlformats.org/officeDocument/2006/relationships/slideLayout" Target="../slideLayouts/slideLayout75.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76.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7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notesSlide" Target="../notesSlides/notesSlide38.xml"/><Relationship Id="rId1" Type="http://schemas.openxmlformats.org/officeDocument/2006/relationships/slideLayout" Target="../slideLayouts/slideLayout79.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41.xml"/><Relationship Id="rId7" Type="http://schemas.openxmlformats.org/officeDocument/2006/relationships/image" Target="../media/image69.png"/><Relationship Id="rId2" Type="http://schemas.openxmlformats.org/officeDocument/2006/relationships/slideLayout" Target="../slideLayouts/slideLayout81.xml"/><Relationship Id="rId1" Type="http://schemas.openxmlformats.org/officeDocument/2006/relationships/tags" Target="../tags/tag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jpeg"/><Relationship Id="rId9" Type="http://schemas.openxmlformats.org/officeDocument/2006/relationships/image" Target="../media/image71.jpeg"/></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AB2286-78A8-4062-B043-C89DFE693364}"/>
              </a:ext>
            </a:extLst>
          </p:cNvPr>
          <p:cNvSpPr txBox="1">
            <a:spLocks noChangeArrowheads="1"/>
          </p:cNvSpPr>
          <p:nvPr/>
        </p:nvSpPr>
        <p:spPr bwMode="auto">
          <a:xfrm>
            <a:off x="3089751" y="1427900"/>
            <a:ext cx="8323315"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l" rtl="0" eaLnBrk="0" fontAlgn="base" hangingPunct="0">
              <a:lnSpc>
                <a:spcPct val="90000"/>
              </a:lnSpc>
              <a:spcBef>
                <a:spcPct val="0"/>
              </a:spcBef>
              <a:spcAft>
                <a:spcPct val="0"/>
              </a:spcAft>
              <a:defRPr sz="5000" kern="1200">
                <a:solidFill>
                  <a:srgbClr val="003A70"/>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9pPr>
          </a:lstStyle>
          <a:p>
            <a:pPr eaLnBrk="1" hangingPunct="1"/>
            <a:r>
              <a:rPr lang="en-US" altLang="en-US" sz="4800" dirty="0"/>
              <a:t>Financial Aid &amp; Money Management</a:t>
            </a:r>
            <a:br>
              <a:rPr lang="en-US" altLang="en-US" sz="4800" dirty="0"/>
            </a:br>
            <a:r>
              <a:rPr lang="en-US" altLang="en-US" sz="2400" dirty="0"/>
              <a:t>for Entering Medical School Students</a:t>
            </a:r>
          </a:p>
        </p:txBody>
      </p:sp>
      <p:sp>
        <p:nvSpPr>
          <p:cNvPr id="6" name="Text Placeholder 6">
            <a:extLst>
              <a:ext uri="{FF2B5EF4-FFF2-40B4-BE49-F238E27FC236}">
                <a16:creationId xmlns:a16="http://schemas.microsoft.com/office/drawing/2014/main" id="{14F1BA7A-8AD6-BB4D-ABAF-061F377D21E8}"/>
              </a:ext>
            </a:extLst>
          </p:cNvPr>
          <p:cNvSpPr txBox="1">
            <a:spLocks/>
          </p:cNvSpPr>
          <p:nvPr/>
        </p:nvSpPr>
        <p:spPr>
          <a:xfrm>
            <a:off x="3169734" y="3693465"/>
            <a:ext cx="5981969" cy="1414345"/>
          </a:xfrm>
          <a:prstGeom prst="rect">
            <a:avLst/>
          </a:prstGeom>
        </p:spPr>
        <p:txBody>
          <a:bodyPr lIns="0" rIns="0"/>
          <a:lstStyle>
            <a:lvl1pPr marL="0" marR="0" indent="0" algn="l" defTabSz="914400" rtl="0" eaLnBrk="1" fontAlgn="auto" latinLnBrk="0" hangingPunct="1">
              <a:lnSpc>
                <a:spcPct val="90000"/>
              </a:lnSpc>
              <a:spcBef>
                <a:spcPts val="1000"/>
              </a:spcBef>
              <a:spcAft>
                <a:spcPts val="0"/>
              </a:spcAft>
              <a:buClrTx/>
              <a:buSzTx/>
              <a:buFont typeface="Arial"/>
              <a:buNone/>
              <a:tabLst/>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endParaRPr lang="en-US" b="1" dirty="0">
              <a:solidFill>
                <a:prstClr val="black"/>
              </a:solidFill>
              <a:latin typeface="Arial" charset="0"/>
              <a:ea typeface="Arial" charset="0"/>
              <a:cs typeface="Arial" charset="0"/>
            </a:endParaRPr>
          </a:p>
          <a:p>
            <a:pPr>
              <a:defRPr/>
            </a:pPr>
            <a:r>
              <a:rPr lang="en-US" sz="2200" dirty="0">
                <a:solidFill>
                  <a:schemeClr val="accent2">
                    <a:lumMod val="75000"/>
                  </a:schemeClr>
                </a:solidFill>
                <a:latin typeface="Arial" charset="0"/>
                <a:ea typeface="Arial" charset="0"/>
                <a:cs typeface="Arial" charset="0"/>
              </a:rPr>
              <a:t>Prepared for the Class of 2027</a:t>
            </a:r>
          </a:p>
        </p:txBody>
      </p:sp>
      <p:sp>
        <p:nvSpPr>
          <p:cNvPr id="7" name="Text Placeholder 8">
            <a:extLst>
              <a:ext uri="{FF2B5EF4-FFF2-40B4-BE49-F238E27FC236}">
                <a16:creationId xmlns:a16="http://schemas.microsoft.com/office/drawing/2014/main" id="{35135BDD-E14C-134A-A38E-FCD1CFC51B1D}"/>
              </a:ext>
            </a:extLst>
          </p:cNvPr>
          <p:cNvSpPr txBox="1">
            <a:spLocks/>
          </p:cNvSpPr>
          <p:nvPr/>
        </p:nvSpPr>
        <p:spPr>
          <a:xfrm>
            <a:off x="3169734" y="4882156"/>
            <a:ext cx="4856162" cy="815127"/>
          </a:xfrm>
          <a:prstGeom prst="rect">
            <a:avLst/>
          </a:prstGeom>
        </p:spPr>
        <p:txBody>
          <a:bodyPr lIns="0" rIns="0"/>
          <a:lstStyle>
            <a:lvl1pPr marL="0" indent="0" algn="l" defTabSz="914400" rtl="0" eaLnBrk="1" latinLnBrk="0" hangingPunct="1">
              <a:lnSpc>
                <a:spcPct val="90000"/>
              </a:lnSpc>
              <a:spcBef>
                <a:spcPts val="1000"/>
              </a:spcBef>
              <a:buFont typeface="Arial"/>
              <a:buNone/>
              <a:defRPr sz="1800" b="1" i="0" kern="1200">
                <a:solidFill>
                  <a:srgbClr val="003A7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spcAft>
                <a:spcPct val="0"/>
              </a:spcAft>
              <a:defRPr/>
            </a:pPr>
            <a:r>
              <a:rPr lang="en-US" sz="2000" b="0" dirty="0">
                <a:solidFill>
                  <a:schemeClr val="accent2">
                    <a:lumMod val="75000"/>
                  </a:schemeClr>
                </a:solidFill>
              </a:rPr>
              <a:t>Angela Hall</a:t>
            </a:r>
          </a:p>
          <a:p>
            <a:pPr fontAlgn="base">
              <a:spcAft>
                <a:spcPct val="0"/>
              </a:spcAft>
              <a:defRPr/>
            </a:pPr>
            <a:r>
              <a:rPr lang="en-US" sz="2000" b="0" dirty="0">
                <a:solidFill>
                  <a:schemeClr val="accent2">
                    <a:lumMod val="75000"/>
                  </a:schemeClr>
                </a:solidFill>
              </a:rPr>
              <a:t>Financial Aid Coordinator for SOM</a:t>
            </a:r>
          </a:p>
          <a:p>
            <a:pPr fontAlgn="base">
              <a:spcAft>
                <a:spcPct val="0"/>
              </a:spcAft>
              <a:defRPr/>
            </a:pPr>
            <a:r>
              <a:rPr lang="en-US" sz="2000" b="0" dirty="0">
                <a:solidFill>
                  <a:schemeClr val="accent2">
                    <a:lumMod val="75000"/>
                  </a:schemeClr>
                </a:solidFill>
              </a:rPr>
              <a:t>University of Louisville – SOM Orientation</a:t>
            </a:r>
          </a:p>
        </p:txBody>
      </p:sp>
      <p:sp>
        <p:nvSpPr>
          <p:cNvPr id="8" name="TextBox 3">
            <a:extLst>
              <a:ext uri="{FF2B5EF4-FFF2-40B4-BE49-F238E27FC236}">
                <a16:creationId xmlns:a16="http://schemas.microsoft.com/office/drawing/2014/main" id="{5DAA35AF-7C3A-B14C-8EB7-6D2FA0EDB7FB}"/>
              </a:ext>
            </a:extLst>
          </p:cNvPr>
          <p:cNvSpPr txBox="1">
            <a:spLocks noChangeArrowheads="1"/>
          </p:cNvSpPr>
          <p:nvPr/>
        </p:nvSpPr>
        <p:spPr bwMode="auto">
          <a:xfrm>
            <a:off x="2507226" y="6020449"/>
            <a:ext cx="9684774" cy="400110"/>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000" dirty="0">
                <a:solidFill>
                  <a:srgbClr val="003A70"/>
                </a:solidFill>
                <a:latin typeface="Arial" pitchFamily="34" charset="0"/>
              </a:rPr>
              <a:t>Disclaimer: All information and estimates are based on AAMC interpretation of federal regulations as of July 2022 and are subject to change. These are estimates only. Students should contact their servicer(s) to discuss exact loan balances and repayment options.</a:t>
            </a:r>
          </a:p>
        </p:txBody>
      </p:sp>
    </p:spTree>
    <p:extLst>
      <p:ext uri="{BB962C8B-B14F-4D97-AF65-F5344CB8AC3E}">
        <p14:creationId xmlns:p14="http://schemas.microsoft.com/office/powerpoint/2010/main" val="1140384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643921" y="2995483"/>
            <a:ext cx="9144000" cy="696913"/>
          </a:xfrm>
          <a:prstGeom prst="rect">
            <a:avLst/>
          </a:prstGeom>
          <a:noFill/>
          <a:ln w="9525">
            <a:noFill/>
            <a:miter lim="800000"/>
            <a:headEnd/>
            <a:tailEnd/>
          </a:ln>
          <a:effectLst/>
        </p:spPr>
        <p:txBody>
          <a:bodyPr lIns="90488" tIns="44450" rIns="90488" bIns="44450"/>
          <a:lstStyle/>
          <a:p>
            <a:pPr marL="609600" indent="-609600" algn="ctr">
              <a:lnSpc>
                <a:spcPct val="78000"/>
              </a:lnSpc>
              <a:buClr>
                <a:schemeClr val="tx1"/>
              </a:buClr>
              <a:buSzPct val="90000"/>
              <a:defRPr/>
            </a:pPr>
            <a:r>
              <a:rPr lang="en-US" sz="5400" b="1" kern="0" dirty="0">
                <a:solidFill>
                  <a:srgbClr val="5F259F"/>
                </a:solidFill>
              </a:rPr>
              <a:t>Federal Loan Aid</a:t>
            </a:r>
          </a:p>
        </p:txBody>
      </p:sp>
    </p:spTree>
    <p:extLst>
      <p:ext uri="{BB962C8B-B14F-4D97-AF65-F5344CB8AC3E}">
        <p14:creationId xmlns:p14="http://schemas.microsoft.com/office/powerpoint/2010/main" val="2667726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F1F20A-D6C6-42D7-BAA2-0105FC1AAAB0}"/>
              </a:ext>
            </a:extLst>
          </p:cNvPr>
          <p:cNvPicPr>
            <a:picLocks noChangeAspect="1"/>
          </p:cNvPicPr>
          <p:nvPr/>
        </p:nvPicPr>
        <p:blipFill rotWithShape="1">
          <a:blip r:embed="rId3"/>
          <a:srcRect l="2292" r="13219"/>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cxnSp>
        <p:nvCxnSpPr>
          <p:cNvPr id="7" name="Straight Arrow Connector 6">
            <a:extLst>
              <a:ext uri="{FF2B5EF4-FFF2-40B4-BE49-F238E27FC236}">
                <a16:creationId xmlns:a16="http://schemas.microsoft.com/office/drawing/2014/main" id="{14C3606F-3FC4-4FD3-B8E3-04C293F84E9C}"/>
              </a:ext>
            </a:extLst>
          </p:cNvPr>
          <p:cNvCxnSpPr>
            <a:cxnSpLocks/>
          </p:cNvCxnSpPr>
          <p:nvPr/>
        </p:nvCxnSpPr>
        <p:spPr>
          <a:xfrm flipH="1">
            <a:off x="8659259" y="517793"/>
            <a:ext cx="1189821" cy="60592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E3F014E-3791-4D3B-A5D8-4E80EB13C2B4}"/>
              </a:ext>
            </a:extLst>
          </p:cNvPr>
          <p:cNvCxnSpPr>
            <a:cxnSpLocks/>
          </p:cNvCxnSpPr>
          <p:nvPr/>
        </p:nvCxnSpPr>
        <p:spPr>
          <a:xfrm flipH="1">
            <a:off x="9408007" y="2363821"/>
            <a:ext cx="1189821" cy="60592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F9F1A86-01BE-F048-B1B7-96D778ACF74B}"/>
              </a:ext>
            </a:extLst>
          </p:cNvPr>
          <p:cNvSpPr/>
          <p:nvPr/>
        </p:nvSpPr>
        <p:spPr bwMode="auto">
          <a:xfrm>
            <a:off x="6858" y="6203767"/>
            <a:ext cx="12192000" cy="646331"/>
          </a:xfrm>
          <a:prstGeom prst="rect">
            <a:avLst/>
          </a:prstGeom>
          <a:solidFill>
            <a:srgbClr val="FFCB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defTabSz="457200">
              <a:defRPr/>
            </a:pPr>
            <a:r>
              <a:rPr lang="en-US" sz="3600" b="1" dirty="0">
                <a:solidFill>
                  <a:srgbClr val="013971"/>
                </a:solidFill>
                <a:latin typeface="Calibri"/>
              </a:rPr>
              <a:t>studentaid.gov</a:t>
            </a:r>
          </a:p>
        </p:txBody>
      </p:sp>
      <p:cxnSp>
        <p:nvCxnSpPr>
          <p:cNvPr id="12" name="Straight Arrow Connector 11">
            <a:extLst>
              <a:ext uri="{FF2B5EF4-FFF2-40B4-BE49-F238E27FC236}">
                <a16:creationId xmlns:a16="http://schemas.microsoft.com/office/drawing/2014/main" id="{E6B91239-4BFB-474E-B87E-EF889798AB8E}"/>
              </a:ext>
            </a:extLst>
          </p:cNvPr>
          <p:cNvCxnSpPr>
            <a:cxnSpLocks/>
          </p:cNvCxnSpPr>
          <p:nvPr/>
        </p:nvCxnSpPr>
        <p:spPr>
          <a:xfrm flipH="1">
            <a:off x="9419915" y="2206171"/>
            <a:ext cx="1581914" cy="761436"/>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88AD2E-8F72-CC41-98AA-F714BF60CBF2}"/>
              </a:ext>
            </a:extLst>
          </p:cNvPr>
          <p:cNvGrpSpPr/>
          <p:nvPr/>
        </p:nvGrpSpPr>
        <p:grpSpPr>
          <a:xfrm>
            <a:off x="0" y="0"/>
            <a:ext cx="12192000" cy="6893531"/>
            <a:chOff x="0" y="0"/>
            <a:chExt cx="12192000" cy="6893531"/>
          </a:xfrm>
        </p:grpSpPr>
        <p:pic>
          <p:nvPicPr>
            <p:cNvPr id="4" name="Picture 3">
              <a:extLst>
                <a:ext uri="{FF2B5EF4-FFF2-40B4-BE49-F238E27FC236}">
                  <a16:creationId xmlns:a16="http://schemas.microsoft.com/office/drawing/2014/main" id="{E9BC93EA-4BCE-534F-B6C5-05423882A3EC}"/>
                </a:ext>
              </a:extLst>
            </p:cNvPr>
            <p:cNvPicPr>
              <a:picLocks noChangeAspect="1"/>
            </p:cNvPicPr>
            <p:nvPr/>
          </p:nvPicPr>
          <p:blipFill>
            <a:blip r:embed="rId4"/>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7D7FE156-C8D1-6948-89B7-E5DE344680EF}"/>
                </a:ext>
              </a:extLst>
            </p:cNvPr>
            <p:cNvSpPr/>
            <p:nvPr/>
          </p:nvSpPr>
          <p:spPr bwMode="auto">
            <a:xfrm>
              <a:off x="0" y="6247200"/>
              <a:ext cx="12192000" cy="646331"/>
            </a:xfrm>
            <a:prstGeom prst="rect">
              <a:avLst/>
            </a:prstGeom>
            <a:solidFill>
              <a:srgbClr val="FFCB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defTabSz="457200">
                <a:defRPr/>
              </a:pPr>
              <a:r>
                <a:rPr lang="en-US" sz="3600" b="1" dirty="0">
                  <a:solidFill>
                    <a:srgbClr val="013971"/>
                  </a:solidFill>
                  <a:latin typeface="Calibri"/>
                </a:rPr>
                <a:t>studentaid.gov</a:t>
              </a:r>
            </a:p>
          </p:txBody>
        </p:sp>
      </p:grpSp>
      <p:cxnSp>
        <p:nvCxnSpPr>
          <p:cNvPr id="10" name="Straight Arrow Connector 9">
            <a:extLst>
              <a:ext uri="{FF2B5EF4-FFF2-40B4-BE49-F238E27FC236}">
                <a16:creationId xmlns:a16="http://schemas.microsoft.com/office/drawing/2014/main" id="{C5707557-BBFB-B74F-872C-8209307CBA44}"/>
              </a:ext>
            </a:extLst>
          </p:cNvPr>
          <p:cNvCxnSpPr>
            <a:cxnSpLocks/>
          </p:cNvCxnSpPr>
          <p:nvPr/>
        </p:nvCxnSpPr>
        <p:spPr>
          <a:xfrm flipH="1">
            <a:off x="6102858" y="438770"/>
            <a:ext cx="1189821" cy="60592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0638363-B381-4B63-A17B-FCBD5A89691D}"/>
              </a:ext>
            </a:extLst>
          </p:cNvPr>
          <p:cNvCxnSpPr>
            <a:cxnSpLocks/>
          </p:cNvCxnSpPr>
          <p:nvPr/>
        </p:nvCxnSpPr>
        <p:spPr>
          <a:xfrm flipH="1">
            <a:off x="9676970" y="2405112"/>
            <a:ext cx="1189821" cy="60592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42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14C3606F-3FC4-4FD3-B8E3-04C293F84E9C}"/>
              </a:ext>
            </a:extLst>
          </p:cNvPr>
          <p:cNvCxnSpPr>
            <a:cxnSpLocks/>
          </p:cNvCxnSpPr>
          <p:nvPr/>
        </p:nvCxnSpPr>
        <p:spPr>
          <a:xfrm flipH="1">
            <a:off x="8659259" y="517793"/>
            <a:ext cx="1189821" cy="60592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F9F1A86-01BE-F048-B1B7-96D778ACF74B}"/>
              </a:ext>
            </a:extLst>
          </p:cNvPr>
          <p:cNvSpPr/>
          <p:nvPr/>
        </p:nvSpPr>
        <p:spPr bwMode="auto">
          <a:xfrm>
            <a:off x="6858" y="6203767"/>
            <a:ext cx="12192000" cy="646331"/>
          </a:xfrm>
          <a:prstGeom prst="rect">
            <a:avLst/>
          </a:prstGeom>
          <a:solidFill>
            <a:srgbClr val="FFCB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defTabSz="457200">
              <a:defRPr/>
            </a:pPr>
            <a:r>
              <a:rPr lang="en-US" sz="3600" b="1" dirty="0">
                <a:solidFill>
                  <a:srgbClr val="013971"/>
                </a:solidFill>
                <a:latin typeface="Calibri"/>
              </a:rPr>
              <a:t>studentaid.gov</a:t>
            </a:r>
          </a:p>
        </p:txBody>
      </p:sp>
      <p:pic>
        <p:nvPicPr>
          <p:cNvPr id="9" name="Picture 8">
            <a:extLst>
              <a:ext uri="{FF2B5EF4-FFF2-40B4-BE49-F238E27FC236}">
                <a16:creationId xmlns:a16="http://schemas.microsoft.com/office/drawing/2014/main" id="{D69C9E21-7E82-0966-3091-9981E0015EC2}"/>
              </a:ext>
            </a:extLst>
          </p:cNvPr>
          <p:cNvPicPr>
            <a:picLocks noChangeAspect="1"/>
          </p:cNvPicPr>
          <p:nvPr/>
        </p:nvPicPr>
        <p:blipFill>
          <a:blip r:embed="rId3"/>
          <a:stretch>
            <a:fillRect/>
          </a:stretch>
        </p:blipFill>
        <p:spPr>
          <a:xfrm>
            <a:off x="225552" y="517793"/>
            <a:ext cx="11740896" cy="5462229"/>
          </a:xfrm>
          <a:prstGeom prst="rect">
            <a:avLst/>
          </a:prstGeom>
          <a:ln w="228600" cap="sq" cmpd="thickThin">
            <a:solidFill>
              <a:srgbClr val="000000"/>
            </a:solidFill>
            <a:prstDash val="solid"/>
            <a:miter lim="800000"/>
          </a:ln>
          <a:effectLst>
            <a:innerShdw blurRad="76200">
              <a:srgbClr val="000000"/>
            </a:innerShdw>
          </a:effectLst>
        </p:spPr>
      </p:pic>
      <p:cxnSp>
        <p:nvCxnSpPr>
          <p:cNvPr id="12" name="Straight Arrow Connector 11">
            <a:extLst>
              <a:ext uri="{FF2B5EF4-FFF2-40B4-BE49-F238E27FC236}">
                <a16:creationId xmlns:a16="http://schemas.microsoft.com/office/drawing/2014/main" id="{E6B91239-4BFB-474E-B87E-EF889798AB8E}"/>
              </a:ext>
            </a:extLst>
          </p:cNvPr>
          <p:cNvCxnSpPr>
            <a:cxnSpLocks/>
          </p:cNvCxnSpPr>
          <p:nvPr/>
        </p:nvCxnSpPr>
        <p:spPr>
          <a:xfrm flipH="1">
            <a:off x="7500365" y="25203"/>
            <a:ext cx="1581914" cy="761436"/>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5707557-BBFB-B74F-872C-8209307CBA44}"/>
              </a:ext>
            </a:extLst>
          </p:cNvPr>
          <p:cNvCxnSpPr>
            <a:cxnSpLocks/>
          </p:cNvCxnSpPr>
          <p:nvPr/>
        </p:nvCxnSpPr>
        <p:spPr>
          <a:xfrm flipH="1">
            <a:off x="7696411" y="3616235"/>
            <a:ext cx="1189821" cy="60592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0638363-B381-4B63-A17B-FCBD5A89691D}"/>
              </a:ext>
            </a:extLst>
          </p:cNvPr>
          <p:cNvCxnSpPr>
            <a:cxnSpLocks/>
          </p:cNvCxnSpPr>
          <p:nvPr/>
        </p:nvCxnSpPr>
        <p:spPr>
          <a:xfrm flipH="1">
            <a:off x="9849080" y="3887287"/>
            <a:ext cx="1189821" cy="60592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39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9A682-A326-5235-C89D-4DB4DC771D07}"/>
              </a:ext>
            </a:extLst>
          </p:cNvPr>
          <p:cNvSpPr>
            <a:spLocks noGrp="1"/>
          </p:cNvSpPr>
          <p:nvPr>
            <p:ph type="title"/>
          </p:nvPr>
        </p:nvSpPr>
        <p:spPr/>
        <p:txBody>
          <a:bodyPr/>
          <a:lstStyle/>
          <a:p>
            <a:r>
              <a:rPr lang="en-US" dirty="0"/>
              <a:t>Complete Entrance Counseling:</a:t>
            </a:r>
          </a:p>
        </p:txBody>
      </p:sp>
      <p:sp>
        <p:nvSpPr>
          <p:cNvPr id="3" name="Text Placeholder 2">
            <a:extLst>
              <a:ext uri="{FF2B5EF4-FFF2-40B4-BE49-F238E27FC236}">
                <a16:creationId xmlns:a16="http://schemas.microsoft.com/office/drawing/2014/main" id="{0C779120-E6ED-7201-32CC-39EC11C71F82}"/>
              </a:ext>
            </a:extLst>
          </p:cNvPr>
          <p:cNvSpPr>
            <a:spLocks noGrp="1"/>
          </p:cNvSpPr>
          <p:nvPr>
            <p:ph type="body" sz="quarter" idx="10"/>
          </p:nvPr>
        </p:nvSpPr>
        <p:spPr>
          <a:xfrm>
            <a:off x="489409" y="1829389"/>
            <a:ext cx="10515600" cy="3436938"/>
          </a:xfrm>
        </p:spPr>
        <p:txBody>
          <a:bodyPr/>
          <a:lstStyle/>
          <a:p>
            <a:pPr marL="0" indent="0" algn="l">
              <a:buNone/>
            </a:pPr>
            <a:r>
              <a:rPr lang="en-US" sz="2000" b="0" i="0" u="none" strike="noStrike" dirty="0">
                <a:solidFill>
                  <a:srgbClr val="1A729F"/>
                </a:solidFill>
                <a:effectLst/>
                <a:latin typeface="Noto Serif" panose="02020600060500020200" pitchFamily="18" charset="0"/>
                <a:hlinkClick r:id="rId2"/>
              </a:rPr>
              <a:t>Entrance counseling</a:t>
            </a:r>
            <a:r>
              <a:rPr lang="en-US" sz="2000" b="0" i="0" dirty="0">
                <a:solidFill>
                  <a:srgbClr val="212529"/>
                </a:solidFill>
                <a:effectLst/>
                <a:latin typeface="Noto Serif" panose="02020600060500020200" pitchFamily="18" charset="0"/>
              </a:rPr>
              <a:t> explains your rights and the obligations you agree to meet as a condition of accepting a Direct Loan.</a:t>
            </a:r>
            <a:br>
              <a:rPr lang="en-US" sz="2000" b="0" i="0" dirty="0">
                <a:solidFill>
                  <a:srgbClr val="212529"/>
                </a:solidFill>
                <a:effectLst/>
                <a:latin typeface="Noto Serif" panose="02020600060500020200" pitchFamily="18" charset="0"/>
              </a:rPr>
            </a:br>
            <a:br>
              <a:rPr lang="en-US" b="0" i="0" dirty="0">
                <a:solidFill>
                  <a:srgbClr val="212529"/>
                </a:solidFill>
                <a:effectLst/>
                <a:latin typeface="Noto Serif" panose="02020600060500020200" pitchFamily="18" charset="0"/>
              </a:rPr>
            </a:br>
            <a:r>
              <a:rPr lang="en-US" sz="1600" b="0" i="0" dirty="0">
                <a:solidFill>
                  <a:srgbClr val="212529"/>
                </a:solidFill>
                <a:effectLst/>
                <a:latin typeface="Noto Serif" panose="02020600060500020200" pitchFamily="18" charset="0"/>
              </a:rPr>
              <a:t>Topics include: Estimate the Cost of Your Education</a:t>
            </a:r>
          </a:p>
          <a:p>
            <a:pPr algn="l">
              <a:buFont typeface="Arial" panose="020B0604020202020204" pitchFamily="34" charset="0"/>
              <a:buChar char="•"/>
            </a:pPr>
            <a:r>
              <a:rPr lang="en-US" sz="1600" b="0" i="0" dirty="0">
                <a:solidFill>
                  <a:srgbClr val="212529"/>
                </a:solidFill>
                <a:effectLst/>
                <a:latin typeface="Noto Serif" panose="02020600060500020200" pitchFamily="18" charset="0"/>
              </a:rPr>
              <a:t>Paying for Your Education</a:t>
            </a:r>
          </a:p>
          <a:p>
            <a:pPr algn="l">
              <a:buFont typeface="Arial" panose="020B0604020202020204" pitchFamily="34" charset="0"/>
              <a:buChar char="•"/>
            </a:pPr>
            <a:r>
              <a:rPr lang="en-US" sz="1600" b="0" i="0" dirty="0">
                <a:solidFill>
                  <a:srgbClr val="212529"/>
                </a:solidFill>
                <a:effectLst/>
                <a:latin typeface="Noto Serif" panose="02020600060500020200" pitchFamily="18" charset="0"/>
              </a:rPr>
              <a:t>Federal Student Loans</a:t>
            </a:r>
          </a:p>
          <a:p>
            <a:pPr algn="l">
              <a:buFont typeface="Arial" panose="020B0604020202020204" pitchFamily="34" charset="0"/>
              <a:buChar char="•"/>
            </a:pPr>
            <a:r>
              <a:rPr lang="en-US" sz="1600" b="0" i="0" dirty="0">
                <a:solidFill>
                  <a:srgbClr val="212529"/>
                </a:solidFill>
                <a:effectLst/>
                <a:latin typeface="Noto Serif" panose="02020600060500020200" pitchFamily="18" charset="0"/>
              </a:rPr>
              <a:t>How Much You Can Expect to Borrow</a:t>
            </a:r>
          </a:p>
          <a:p>
            <a:pPr algn="l">
              <a:buFont typeface="Arial" panose="020B0604020202020204" pitchFamily="34" charset="0"/>
              <a:buChar char="•"/>
            </a:pPr>
            <a:r>
              <a:rPr lang="en-US" sz="1600" b="0" i="0" dirty="0">
                <a:solidFill>
                  <a:srgbClr val="212529"/>
                </a:solidFill>
                <a:effectLst/>
                <a:latin typeface="Noto Serif" panose="02020600060500020200" pitchFamily="18" charset="0"/>
              </a:rPr>
              <a:t>Prepare for Repayment After School</a:t>
            </a:r>
          </a:p>
          <a:p>
            <a:pPr algn="l">
              <a:buFont typeface="Arial" panose="020B0604020202020204" pitchFamily="34" charset="0"/>
              <a:buChar char="•"/>
            </a:pPr>
            <a:r>
              <a:rPr lang="en-US" sz="1600" b="0" i="0" dirty="0">
                <a:solidFill>
                  <a:srgbClr val="212529"/>
                </a:solidFill>
                <a:effectLst/>
                <a:latin typeface="Noto Serif" panose="02020600060500020200" pitchFamily="18" charset="0"/>
              </a:rPr>
              <a:t>Consequences of Not Repaying Student Loans</a:t>
            </a:r>
          </a:p>
          <a:p>
            <a:endParaRPr lang="en-US" dirty="0"/>
          </a:p>
        </p:txBody>
      </p:sp>
      <p:pic>
        <p:nvPicPr>
          <p:cNvPr id="6" name="Picture 5" descr="A green folder with a sign on it next to a green folder with a pen&#10;&#10;Description automatically generated">
            <a:extLst>
              <a:ext uri="{FF2B5EF4-FFF2-40B4-BE49-F238E27FC236}">
                <a16:creationId xmlns:a16="http://schemas.microsoft.com/office/drawing/2014/main" id="{590D180F-028A-42D8-601C-AD1B060A146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59411" y="2930426"/>
            <a:ext cx="3855170" cy="2570113"/>
          </a:xfrm>
          <a:prstGeom prst="rect">
            <a:avLst/>
          </a:prstGeom>
        </p:spPr>
      </p:pic>
      <p:sp>
        <p:nvSpPr>
          <p:cNvPr id="7" name="TextBox 6">
            <a:extLst>
              <a:ext uri="{FF2B5EF4-FFF2-40B4-BE49-F238E27FC236}">
                <a16:creationId xmlns:a16="http://schemas.microsoft.com/office/drawing/2014/main" id="{E424F372-27EA-9066-33AA-BA0E3E83D4C7}"/>
              </a:ext>
            </a:extLst>
          </p:cNvPr>
          <p:cNvSpPr txBox="1"/>
          <p:nvPr/>
        </p:nvSpPr>
        <p:spPr>
          <a:xfrm>
            <a:off x="6759411" y="5500539"/>
            <a:ext cx="3855170" cy="230832"/>
          </a:xfrm>
          <a:prstGeom prst="rect">
            <a:avLst/>
          </a:prstGeom>
          <a:noFill/>
        </p:spPr>
        <p:txBody>
          <a:bodyPr wrap="square" rtlCol="0">
            <a:spAutoFit/>
          </a:bodyPr>
          <a:lstStyle/>
          <a:p>
            <a:r>
              <a:rPr lang="en-US" sz="900" dirty="0">
                <a:hlinkClick r:id="rId4" tooltip="https://www.picpedia.org/suspension-file/c/counseling.html"/>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1585395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14315860Small.jpg"/>
          <p:cNvPicPr>
            <a:picLocks noChangeAspect="1"/>
          </p:cNvPicPr>
          <p:nvPr/>
        </p:nvPicPr>
        <p:blipFill>
          <a:blip r:embed="rId3" cstate="print"/>
          <a:stretch>
            <a:fillRect/>
          </a:stretch>
        </p:blipFill>
        <p:spPr>
          <a:xfrm>
            <a:off x="0" y="1786625"/>
            <a:ext cx="4063640" cy="4053735"/>
          </a:xfrm>
          <a:prstGeom prst="rect">
            <a:avLst/>
          </a:prstGeom>
        </p:spPr>
      </p:pic>
      <p:sp>
        <p:nvSpPr>
          <p:cNvPr id="6" name="Rectangle 2"/>
          <p:cNvSpPr txBox="1">
            <a:spLocks noChangeArrowheads="1"/>
          </p:cNvSpPr>
          <p:nvPr/>
        </p:nvSpPr>
        <p:spPr>
          <a:xfrm>
            <a:off x="3832324" y="1544043"/>
            <a:ext cx="7512919" cy="3410585"/>
          </a:xfrm>
          <a:prstGeom prst="rect">
            <a:avLst/>
          </a:prstGeom>
        </p:spPr>
        <p:txBody>
          <a:bodyPr/>
          <a:lstStyle/>
          <a:p>
            <a:pPr marL="398463" lvl="1" indent="-284163" defTabSz="889000" fontAlgn="base">
              <a:lnSpc>
                <a:spcPct val="88000"/>
              </a:lnSpc>
              <a:spcBef>
                <a:spcPct val="35000"/>
              </a:spcBef>
              <a:spcAft>
                <a:spcPct val="0"/>
              </a:spcAft>
              <a:buClr>
                <a:schemeClr val="tx1"/>
              </a:buClr>
              <a:defRPr/>
            </a:pPr>
            <a:endParaRPr lang="en-US" sz="1200" kern="0" dirty="0"/>
          </a:p>
          <a:p>
            <a:pPr marL="398463" lvl="1" indent="-284163" defTabSz="889000" fontAlgn="base">
              <a:lnSpc>
                <a:spcPct val="88000"/>
              </a:lnSpc>
              <a:spcBef>
                <a:spcPct val="35000"/>
              </a:spcBef>
              <a:spcAft>
                <a:spcPct val="0"/>
              </a:spcAft>
              <a:buClr>
                <a:schemeClr val="tx1"/>
              </a:buClr>
              <a:buFontTx/>
              <a:buChar char="•"/>
              <a:defRPr/>
            </a:pPr>
            <a:endParaRPr lang="en-US" sz="2400" kern="0" dirty="0">
              <a:solidFill>
                <a:srgbClr val="003A70"/>
              </a:solidFill>
              <a:latin typeface="Arial" panose="020B0604020202020204" pitchFamily="34" charset="0"/>
              <a:cs typeface="Arial" panose="020B0604020202020204" pitchFamily="34" charset="0"/>
            </a:endParaRPr>
          </a:p>
          <a:p>
            <a:pPr marL="804863" lvl="2" indent="-292100" defTabSz="889000" fontAlgn="base">
              <a:lnSpc>
                <a:spcPct val="88000"/>
              </a:lnSpc>
              <a:spcBef>
                <a:spcPct val="25000"/>
              </a:spcBef>
              <a:spcAft>
                <a:spcPct val="0"/>
              </a:spcAft>
              <a:buClr>
                <a:schemeClr val="tx1"/>
              </a:buClr>
              <a:buSzPct val="80000"/>
              <a:defRPr/>
            </a:pPr>
            <a:r>
              <a:rPr lang="en-US" sz="3200" kern="0" dirty="0">
                <a:solidFill>
                  <a:srgbClr val="003A70"/>
                </a:solidFill>
                <a:latin typeface="Arial" panose="020B0604020202020204" pitchFamily="34" charset="0"/>
                <a:cs typeface="Arial" panose="020B0604020202020204" pitchFamily="34" charset="0"/>
              </a:rPr>
              <a:t>Is a contract with the lender</a:t>
            </a:r>
          </a:p>
          <a:p>
            <a:pPr marL="804863" lvl="2" indent="-292100" defTabSz="889000" fontAlgn="base">
              <a:lnSpc>
                <a:spcPct val="88000"/>
              </a:lnSpc>
              <a:spcBef>
                <a:spcPct val="25000"/>
              </a:spcBef>
              <a:spcAft>
                <a:spcPct val="0"/>
              </a:spcAft>
              <a:buClr>
                <a:schemeClr val="tx1"/>
              </a:buClr>
              <a:buSzPct val="80000"/>
              <a:defRPr/>
            </a:pPr>
            <a:endParaRPr lang="en-US" sz="1200" kern="0" dirty="0">
              <a:solidFill>
                <a:srgbClr val="003A70"/>
              </a:solidFill>
              <a:latin typeface="Arial" panose="020B0604020202020204" pitchFamily="34" charset="0"/>
              <a:cs typeface="Arial" panose="020B0604020202020204" pitchFamily="34" charset="0"/>
            </a:endParaRPr>
          </a:p>
          <a:p>
            <a:pPr marL="461963" lvl="2" defTabSz="889000" fontAlgn="base">
              <a:lnSpc>
                <a:spcPct val="88000"/>
              </a:lnSpc>
              <a:spcBef>
                <a:spcPct val="25000"/>
              </a:spcBef>
              <a:spcAft>
                <a:spcPct val="0"/>
              </a:spcAft>
              <a:buClr>
                <a:schemeClr val="tx1"/>
              </a:buClr>
              <a:buSzPct val="80000"/>
              <a:defRPr/>
            </a:pPr>
            <a:r>
              <a:rPr lang="en-US" sz="3200" kern="0" dirty="0">
                <a:solidFill>
                  <a:srgbClr val="003A70"/>
                </a:solidFill>
                <a:latin typeface="Arial" panose="020B0604020202020204" pitchFamily="34" charset="0"/>
                <a:cs typeface="Arial" panose="020B0604020202020204" pitchFamily="34" charset="0"/>
              </a:rPr>
              <a:t>Can be used for multiple years</a:t>
            </a:r>
          </a:p>
          <a:p>
            <a:pPr marL="804863" lvl="2" indent="-292100" defTabSz="889000" fontAlgn="base">
              <a:lnSpc>
                <a:spcPct val="88000"/>
              </a:lnSpc>
              <a:spcBef>
                <a:spcPct val="25000"/>
              </a:spcBef>
              <a:spcAft>
                <a:spcPct val="0"/>
              </a:spcAft>
              <a:buClr>
                <a:schemeClr val="tx1"/>
              </a:buClr>
              <a:buSzPct val="80000"/>
              <a:defRPr/>
            </a:pPr>
            <a:endParaRPr lang="en-US" sz="1200" kern="0" dirty="0">
              <a:solidFill>
                <a:srgbClr val="003A70"/>
              </a:solidFill>
              <a:latin typeface="Arial" panose="020B0604020202020204" pitchFamily="34" charset="0"/>
              <a:cs typeface="Arial" panose="020B0604020202020204" pitchFamily="34" charset="0"/>
            </a:endParaRPr>
          </a:p>
          <a:p>
            <a:pPr marL="804863" lvl="2" indent="-292100" defTabSz="889000" fontAlgn="base">
              <a:lnSpc>
                <a:spcPct val="88000"/>
              </a:lnSpc>
              <a:spcBef>
                <a:spcPct val="25000"/>
              </a:spcBef>
              <a:spcAft>
                <a:spcPct val="0"/>
              </a:spcAft>
              <a:buClr>
                <a:schemeClr val="tx1"/>
              </a:buClr>
              <a:buSzPct val="80000"/>
              <a:defRPr/>
            </a:pPr>
            <a:r>
              <a:rPr lang="en-US" sz="3200" kern="0" dirty="0">
                <a:solidFill>
                  <a:srgbClr val="003A70"/>
                </a:solidFill>
                <a:latin typeface="Arial" panose="020B0604020202020204" pitchFamily="34" charset="0"/>
                <a:cs typeface="Arial" panose="020B0604020202020204" pitchFamily="34" charset="0"/>
              </a:rPr>
              <a:t>Read before signing</a:t>
            </a:r>
          </a:p>
          <a:p>
            <a:pPr marL="804863" lvl="2" indent="-292100" defTabSz="889000" fontAlgn="base">
              <a:lnSpc>
                <a:spcPct val="88000"/>
              </a:lnSpc>
              <a:spcBef>
                <a:spcPct val="25000"/>
              </a:spcBef>
              <a:spcAft>
                <a:spcPct val="0"/>
              </a:spcAft>
              <a:buClr>
                <a:schemeClr val="tx1"/>
              </a:buClr>
              <a:buSzPct val="80000"/>
              <a:defRPr/>
            </a:pPr>
            <a:endParaRPr lang="en-US" sz="1200" kern="0" dirty="0">
              <a:solidFill>
                <a:srgbClr val="003A70"/>
              </a:solidFill>
              <a:latin typeface="Arial" panose="020B0604020202020204" pitchFamily="34" charset="0"/>
              <a:cs typeface="Arial" panose="020B0604020202020204" pitchFamily="34" charset="0"/>
            </a:endParaRPr>
          </a:p>
          <a:p>
            <a:pPr marL="804863" lvl="2" indent="-292100" defTabSz="889000">
              <a:lnSpc>
                <a:spcPct val="88000"/>
              </a:lnSpc>
              <a:spcBef>
                <a:spcPct val="25000"/>
              </a:spcBef>
              <a:buClr>
                <a:schemeClr val="tx1"/>
              </a:buClr>
              <a:buSzPct val="80000"/>
              <a:defRPr/>
            </a:pPr>
            <a:r>
              <a:rPr lang="en-US" sz="3200" kern="0" dirty="0">
                <a:solidFill>
                  <a:srgbClr val="003A70"/>
                </a:solidFill>
                <a:latin typeface="Arial" panose="020B0604020202020204" pitchFamily="34" charset="0"/>
                <a:cs typeface="Arial" panose="020B0604020202020204" pitchFamily="34" charset="0"/>
              </a:rPr>
              <a:t>Lists your rights &amp; responsibilities</a:t>
            </a:r>
          </a:p>
          <a:p>
            <a:pPr marL="804863" lvl="2" indent="-292100" defTabSz="889000">
              <a:lnSpc>
                <a:spcPct val="88000"/>
              </a:lnSpc>
              <a:spcBef>
                <a:spcPct val="25000"/>
              </a:spcBef>
              <a:buClr>
                <a:schemeClr val="tx1"/>
              </a:buClr>
              <a:buSzPct val="80000"/>
              <a:defRPr/>
            </a:pPr>
            <a:endParaRPr lang="en-US" sz="1200" kern="0" dirty="0">
              <a:solidFill>
                <a:srgbClr val="003A70"/>
              </a:solidFill>
              <a:latin typeface="Arial" panose="020B0604020202020204" pitchFamily="34" charset="0"/>
              <a:cs typeface="Arial" panose="020B0604020202020204" pitchFamily="34" charset="0"/>
            </a:endParaRPr>
          </a:p>
          <a:p>
            <a:pPr marL="804863" lvl="2" indent="-292100" defTabSz="889000">
              <a:lnSpc>
                <a:spcPct val="88000"/>
              </a:lnSpc>
              <a:spcBef>
                <a:spcPct val="25000"/>
              </a:spcBef>
              <a:buClr>
                <a:schemeClr val="tx1"/>
              </a:buClr>
              <a:buSzPct val="80000"/>
              <a:defRPr/>
            </a:pPr>
            <a:r>
              <a:rPr lang="en-US" sz="3200" kern="0" dirty="0">
                <a:solidFill>
                  <a:srgbClr val="003A70"/>
                </a:solidFill>
                <a:latin typeface="Arial" panose="020B0604020202020204" pitchFamily="34" charset="0"/>
                <a:cs typeface="Arial" panose="020B0604020202020204" pitchFamily="34" charset="0"/>
              </a:rPr>
              <a:t>Unsub and PLUS will have their own MPN </a:t>
            </a:r>
          </a:p>
          <a:p>
            <a:pPr marL="398463" lvl="1" indent="-284163" defTabSz="889000" fontAlgn="base">
              <a:lnSpc>
                <a:spcPct val="88000"/>
              </a:lnSpc>
              <a:spcBef>
                <a:spcPct val="35000"/>
              </a:spcBef>
              <a:spcAft>
                <a:spcPct val="0"/>
              </a:spcAft>
              <a:buClr>
                <a:schemeClr val="tx1"/>
              </a:buClr>
              <a:buFontTx/>
              <a:buChar char="•"/>
              <a:defRPr/>
            </a:pPr>
            <a:endParaRPr lang="en-US" sz="1200" kern="0" dirty="0"/>
          </a:p>
          <a:p>
            <a:pPr marL="398463" lvl="1" indent="-284163" defTabSz="889000" fontAlgn="base">
              <a:lnSpc>
                <a:spcPct val="88000"/>
              </a:lnSpc>
              <a:spcBef>
                <a:spcPct val="35000"/>
              </a:spcBef>
              <a:spcAft>
                <a:spcPct val="0"/>
              </a:spcAft>
              <a:buClr>
                <a:schemeClr val="tx1"/>
              </a:buClr>
              <a:buFontTx/>
              <a:buChar char="•"/>
              <a:defRPr/>
            </a:pPr>
            <a:endParaRPr lang="en-US" sz="1200" kern="0" dirty="0"/>
          </a:p>
        </p:txBody>
      </p:sp>
      <p:sp>
        <p:nvSpPr>
          <p:cNvPr id="2" name="Title 1">
            <a:extLst>
              <a:ext uri="{FF2B5EF4-FFF2-40B4-BE49-F238E27FC236}">
                <a16:creationId xmlns:a16="http://schemas.microsoft.com/office/drawing/2014/main" id="{86CB1F71-B517-4745-8098-5180EE86C227}"/>
              </a:ext>
            </a:extLst>
          </p:cNvPr>
          <p:cNvSpPr>
            <a:spLocks noGrp="1"/>
          </p:cNvSpPr>
          <p:nvPr>
            <p:ph type="title"/>
          </p:nvPr>
        </p:nvSpPr>
        <p:spPr>
          <a:xfrm>
            <a:off x="829644" y="612619"/>
            <a:ext cx="10515600" cy="1325563"/>
          </a:xfrm>
        </p:spPr>
        <p:txBody>
          <a:bodyPr/>
          <a:lstStyle/>
          <a:p>
            <a:r>
              <a:rPr lang="en-US" dirty="0"/>
              <a:t>Master Promissory Note (MPN)</a:t>
            </a:r>
          </a:p>
        </p:txBody>
      </p:sp>
    </p:spTree>
    <p:extLst>
      <p:ext uri="{BB962C8B-B14F-4D97-AF65-F5344CB8AC3E}">
        <p14:creationId xmlns:p14="http://schemas.microsoft.com/office/powerpoint/2010/main" val="3845464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DBC7C5-8588-403C-8612-DF8903C736FA}"/>
              </a:ext>
            </a:extLst>
          </p:cNvPr>
          <p:cNvSpPr/>
          <p:nvPr/>
        </p:nvSpPr>
        <p:spPr>
          <a:xfrm>
            <a:off x="6448947" y="1918016"/>
            <a:ext cx="5096130" cy="368640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0150"/>
          <a:stretch/>
        </p:blipFill>
        <p:spPr>
          <a:xfrm>
            <a:off x="6356811" y="2201483"/>
            <a:ext cx="5426471" cy="2903457"/>
          </a:xfrm>
          <a:prstGeom prst="rect">
            <a:avLst/>
          </a:prstGeom>
        </p:spPr>
      </p:pic>
      <p:sp>
        <p:nvSpPr>
          <p:cNvPr id="2" name="Title 1">
            <a:extLst>
              <a:ext uri="{FF2B5EF4-FFF2-40B4-BE49-F238E27FC236}">
                <a16:creationId xmlns:a16="http://schemas.microsoft.com/office/drawing/2014/main" id="{52373CB3-4C89-4A0A-9A61-D208DE6F6FE1}"/>
              </a:ext>
            </a:extLst>
          </p:cNvPr>
          <p:cNvSpPr>
            <a:spLocks noGrp="1"/>
          </p:cNvSpPr>
          <p:nvPr>
            <p:ph type="title"/>
          </p:nvPr>
        </p:nvSpPr>
        <p:spPr>
          <a:xfrm>
            <a:off x="838200" y="592453"/>
            <a:ext cx="10515600" cy="1325563"/>
          </a:xfrm>
        </p:spPr>
        <p:txBody>
          <a:bodyPr/>
          <a:lstStyle/>
          <a:p>
            <a:pPr algn="ctr"/>
            <a:r>
              <a:rPr lang="en-US" dirty="0"/>
              <a:t>Rights and Responsibilities</a:t>
            </a:r>
          </a:p>
        </p:txBody>
      </p:sp>
      <p:sp>
        <p:nvSpPr>
          <p:cNvPr id="22" name="Afrundet rektangel 78"/>
          <p:cNvSpPr/>
          <p:nvPr/>
        </p:nvSpPr>
        <p:spPr bwMode="auto">
          <a:xfrm>
            <a:off x="2838687" y="5604420"/>
            <a:ext cx="6518787" cy="882006"/>
          </a:xfrm>
          <a:prstGeom prst="roundRect">
            <a:avLst>
              <a:gd name="adj" fmla="val 3334"/>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defRPr/>
            </a:pPr>
            <a:r>
              <a:rPr lang="en-US" sz="2800" b="1" dirty="0">
                <a:solidFill>
                  <a:srgbClr val="C26D18"/>
                </a:solidFill>
              </a:rPr>
              <a:t>See the MPN for full list</a:t>
            </a:r>
            <a:endParaRPr lang="da-DK" sz="2800" b="1" dirty="0">
              <a:solidFill>
                <a:srgbClr val="C26D18"/>
              </a:solidFill>
            </a:endParaRPr>
          </a:p>
        </p:txBody>
      </p:sp>
      <p:grpSp>
        <p:nvGrpSpPr>
          <p:cNvPr id="3" name="Group 2">
            <a:extLst>
              <a:ext uri="{FF2B5EF4-FFF2-40B4-BE49-F238E27FC236}">
                <a16:creationId xmlns:a16="http://schemas.microsoft.com/office/drawing/2014/main" id="{9EE11F19-E14F-5E8C-4762-E01CD788322E}"/>
              </a:ext>
            </a:extLst>
          </p:cNvPr>
          <p:cNvGrpSpPr/>
          <p:nvPr/>
        </p:nvGrpSpPr>
        <p:grpSpPr>
          <a:xfrm>
            <a:off x="693085" y="1919350"/>
            <a:ext cx="5283813" cy="3686403"/>
            <a:chOff x="-7606400" y="977735"/>
            <a:chExt cx="8562309" cy="4531360"/>
          </a:xfrm>
        </p:grpSpPr>
        <p:sp>
          <p:nvSpPr>
            <p:cNvPr id="4" name="Rectangle 3">
              <a:extLst>
                <a:ext uri="{FF2B5EF4-FFF2-40B4-BE49-F238E27FC236}">
                  <a16:creationId xmlns:a16="http://schemas.microsoft.com/office/drawing/2014/main" id="{EDBD2902-AB42-2C80-6724-B8B944FF5C45}"/>
                </a:ext>
              </a:extLst>
            </p:cNvPr>
            <p:cNvSpPr/>
            <p:nvPr/>
          </p:nvSpPr>
          <p:spPr>
            <a:xfrm>
              <a:off x="-7371244" y="977735"/>
              <a:ext cx="8097520" cy="453136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4EBEEAA-7680-47A4-6FCF-D37EC8624A54}"/>
                </a:ext>
              </a:extLst>
            </p:cNvPr>
            <p:cNvPicPr>
              <a:picLocks noChangeAspect="1"/>
            </p:cNvPicPr>
            <p:nvPr/>
          </p:nvPicPr>
          <p:blipFill rotWithShape="1">
            <a:blip r:embed="rId3">
              <a:extLst>
                <a:ext uri="{28A0092B-C50C-407E-A947-70E740481C1C}">
                  <a14:useLocalDpi xmlns:a14="http://schemas.microsoft.com/office/drawing/2010/main" val="0"/>
                </a:ext>
              </a:extLst>
            </a:blip>
            <a:srcRect r="49968"/>
            <a:stretch/>
          </p:blipFill>
          <p:spPr>
            <a:xfrm>
              <a:off x="-7606400" y="1324535"/>
              <a:ext cx="8562309" cy="3837757"/>
            </a:xfrm>
            <a:prstGeom prst="rect">
              <a:avLst/>
            </a:prstGeom>
          </p:spPr>
        </p:pic>
      </p:grpSp>
    </p:spTree>
    <p:extLst>
      <p:ext uri="{BB962C8B-B14F-4D97-AF65-F5344CB8AC3E}">
        <p14:creationId xmlns:p14="http://schemas.microsoft.com/office/powerpoint/2010/main" val="1777227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0293" y="625665"/>
            <a:ext cx="10767270" cy="730423"/>
          </a:xfrm>
        </p:spPr>
        <p:txBody>
          <a:bodyPr/>
          <a:lstStyle/>
          <a:p>
            <a:r>
              <a:rPr lang="en-US" dirty="0"/>
              <a:t>	        Direct Unsubsidized &amp; Grad/Plus</a:t>
            </a:r>
            <a:br>
              <a:rPr lang="en-US" dirty="0"/>
            </a:br>
            <a:endParaRPr lang="en-US" sz="2400" dirty="0"/>
          </a:p>
        </p:txBody>
      </p:sp>
      <p:sp>
        <p:nvSpPr>
          <p:cNvPr id="5" name="Content Placeholder 2"/>
          <p:cNvSpPr>
            <a:spLocks noGrp="1"/>
          </p:cNvSpPr>
          <p:nvPr>
            <p:ph idx="1"/>
          </p:nvPr>
        </p:nvSpPr>
        <p:spPr>
          <a:xfrm>
            <a:off x="302003" y="1285753"/>
            <a:ext cx="11190913" cy="5274438"/>
          </a:xfrm>
        </p:spPr>
        <p:txBody>
          <a:bodyPr>
            <a:normAutofit fontScale="55000" lnSpcReduction="20000"/>
          </a:bodyPr>
          <a:lstStyle/>
          <a:p>
            <a:pPr marL="0" indent="0">
              <a:buNone/>
            </a:pPr>
            <a:r>
              <a:rPr lang="en-US" sz="3400" u="sng" dirty="0">
                <a:solidFill>
                  <a:srgbClr val="00B050"/>
                </a:solidFill>
                <a:latin typeface="Arial Rounded MT Bold"/>
                <a:cs typeface="Arial"/>
              </a:rPr>
              <a:t>2023-2024 Direct Unsubsidized Loan </a:t>
            </a:r>
            <a:endParaRPr lang="en-US" dirty="0"/>
          </a:p>
          <a:p>
            <a:pPr>
              <a:buFont typeface="Wingdings" panose="05000000000000000000" pitchFamily="2" charset="2"/>
              <a:buChar char="§"/>
            </a:pPr>
            <a:r>
              <a:rPr lang="en-US" sz="2500" dirty="0">
                <a:latin typeface="Arial Rounded MT Bold"/>
                <a:cs typeface="Arial"/>
              </a:rPr>
              <a:t>7.05% Fixed Interest Rate</a:t>
            </a:r>
          </a:p>
          <a:p>
            <a:pPr>
              <a:buFont typeface="Wingdings" panose="05000000000000000000" pitchFamily="2" charset="2"/>
              <a:buChar char="§"/>
            </a:pPr>
            <a:r>
              <a:rPr lang="en-US" sz="2500" dirty="0">
                <a:latin typeface="Arial Rounded MT Bold"/>
                <a:cs typeface="Arial"/>
              </a:rPr>
              <a:t>1.057% Federal Loan Fee</a:t>
            </a:r>
            <a:endParaRPr lang="en-US"/>
          </a:p>
          <a:p>
            <a:pPr>
              <a:buFont typeface="Wingdings" panose="05000000000000000000" pitchFamily="2" charset="2"/>
              <a:buChar char="§"/>
            </a:pPr>
            <a:r>
              <a:rPr lang="en-US" sz="2500" dirty="0">
                <a:latin typeface="Arial Rounded MT Bold"/>
                <a:cs typeface="Arial"/>
              </a:rPr>
              <a:t>Interest starts accruing continuously, at the point of disbursement</a:t>
            </a:r>
            <a:r>
              <a:rPr lang="en-US" sz="2500" dirty="0">
                <a:solidFill>
                  <a:srgbClr val="FF0000"/>
                </a:solidFill>
                <a:latin typeface="Arial Rounded MT Bold"/>
                <a:cs typeface="Arial"/>
              </a:rPr>
              <a:t>*</a:t>
            </a:r>
            <a:endParaRPr lang="en-US"/>
          </a:p>
          <a:p>
            <a:pPr>
              <a:buFont typeface="Wingdings" panose="05000000000000000000" pitchFamily="2" charset="2"/>
              <a:buChar char="§"/>
            </a:pPr>
            <a:r>
              <a:rPr lang="en-US" sz="2500" dirty="0">
                <a:latin typeface="Arial Rounded MT Bold"/>
                <a:cs typeface="Arial"/>
              </a:rPr>
              <a:t>Automatic in-school deferment </a:t>
            </a:r>
            <a:endParaRPr lang="en-US"/>
          </a:p>
          <a:p>
            <a:pPr>
              <a:buFont typeface="Wingdings" panose="05000000000000000000" pitchFamily="2" charset="2"/>
              <a:buChar char="§"/>
            </a:pPr>
            <a:r>
              <a:rPr lang="en-US" sz="2500" dirty="0">
                <a:latin typeface="Arial Rounded MT Bold" panose="020F0704030504030204" pitchFamily="34" charset="0"/>
              </a:rPr>
              <a:t>Maximum yearly (if eligible): M1-$42,722 (10), M2-$44,944 (11), M3-$47,167 (12), M4-$42,722 (10)</a:t>
            </a:r>
          </a:p>
          <a:p>
            <a:pPr>
              <a:buFont typeface="Wingdings" panose="05000000000000000000" pitchFamily="2" charset="2"/>
              <a:buChar char="§"/>
            </a:pPr>
            <a:r>
              <a:rPr lang="en-US" sz="2500" dirty="0">
                <a:latin typeface="Arial Rounded MT Bold" panose="020F0704030504030204" pitchFamily="34" charset="0"/>
              </a:rPr>
              <a:t>Maximum Undergrad/Grad: $138,500 Maximum professional student lifetime limit: $224,000</a:t>
            </a:r>
          </a:p>
          <a:p>
            <a:pPr marL="0" indent="0">
              <a:buNone/>
            </a:pPr>
            <a:endParaRPr lang="en-US" dirty="0">
              <a:latin typeface="Arial Rounded MT Bold" panose="020F0704030504030204" pitchFamily="34" charset="0"/>
            </a:endParaRPr>
          </a:p>
          <a:p>
            <a:pPr marL="0" indent="0">
              <a:buNone/>
            </a:pPr>
            <a:r>
              <a:rPr lang="en-US" sz="3400" u="sng" dirty="0">
                <a:solidFill>
                  <a:srgbClr val="00B050"/>
                </a:solidFill>
                <a:latin typeface="Arial Rounded MT Bold" panose="020F0704030504030204" pitchFamily="34" charset="0"/>
              </a:rPr>
              <a:t>2023-2024 Direct Grad/PLUS Loan </a:t>
            </a:r>
          </a:p>
          <a:p>
            <a:pPr>
              <a:buFont typeface="Wingdings" panose="05000000000000000000" pitchFamily="2" charset="2"/>
              <a:buChar char="§"/>
            </a:pPr>
            <a:r>
              <a:rPr lang="en-US" sz="2500" dirty="0">
                <a:latin typeface="Arial Rounded MT Bold" panose="020F0704030504030204" pitchFamily="34" charset="0"/>
              </a:rPr>
              <a:t>8.05% Fixed Interest Rate</a:t>
            </a:r>
          </a:p>
          <a:p>
            <a:pPr>
              <a:buFont typeface="Wingdings" panose="05000000000000000000" pitchFamily="2" charset="2"/>
              <a:buChar char="§"/>
            </a:pPr>
            <a:r>
              <a:rPr lang="en-US" sz="2500" dirty="0">
                <a:latin typeface="Arial Rounded MT Bold" panose="020F0704030504030204" pitchFamily="34" charset="0"/>
              </a:rPr>
              <a:t>4.228% Federal Loan Fee</a:t>
            </a:r>
          </a:p>
          <a:p>
            <a:pPr>
              <a:buFont typeface="Wingdings" panose="05000000000000000000" pitchFamily="2" charset="2"/>
              <a:buChar char="§"/>
            </a:pPr>
            <a:r>
              <a:rPr lang="en-US" sz="2500" dirty="0">
                <a:latin typeface="Arial Rounded MT Bold" panose="020F0704030504030204" pitchFamily="34" charset="0"/>
              </a:rPr>
              <a:t>Interest starts accruing continuously, at the point of disbursement</a:t>
            </a:r>
            <a:r>
              <a:rPr lang="en-US" sz="2500" dirty="0">
                <a:solidFill>
                  <a:srgbClr val="FF0000"/>
                </a:solidFill>
                <a:latin typeface="Arial Rounded MT Bold" panose="020F0704030504030204" pitchFamily="34" charset="0"/>
              </a:rPr>
              <a:t>*</a:t>
            </a:r>
          </a:p>
          <a:p>
            <a:pPr>
              <a:buFont typeface="Wingdings" panose="05000000000000000000" pitchFamily="2" charset="2"/>
              <a:buChar char="§"/>
            </a:pPr>
            <a:r>
              <a:rPr lang="en-US" sz="2500" dirty="0">
                <a:latin typeface="Arial Rounded MT Bold" panose="020F0704030504030204" pitchFamily="34" charset="0"/>
              </a:rPr>
              <a:t>Automatic in-school deferment will postpone repayment</a:t>
            </a:r>
          </a:p>
          <a:p>
            <a:pPr>
              <a:buFont typeface="Wingdings" panose="05000000000000000000" pitchFamily="2" charset="2"/>
              <a:buChar char="§"/>
            </a:pPr>
            <a:r>
              <a:rPr lang="en-US" sz="2500" dirty="0">
                <a:latin typeface="Arial Rounded MT Bold" panose="020F0704030504030204" pitchFamily="34" charset="0"/>
              </a:rPr>
              <a:t>Grad/PLUS has a maximum interest rate cap of 10.5%</a:t>
            </a:r>
          </a:p>
          <a:p>
            <a:pPr>
              <a:buFont typeface="Wingdings" panose="05000000000000000000" pitchFamily="2" charset="2"/>
              <a:buChar char="§"/>
            </a:pPr>
            <a:r>
              <a:rPr lang="en-US" sz="2500" dirty="0">
                <a:latin typeface="Arial Rounded MT Bold" panose="020F0704030504030204" pitchFamily="34" charset="0"/>
              </a:rPr>
              <a:t>Maximum up to COA (if eligible)</a:t>
            </a:r>
          </a:p>
          <a:p>
            <a:pPr>
              <a:buFont typeface="Wingdings" panose="05000000000000000000" pitchFamily="2" charset="2"/>
              <a:buChar char="§"/>
            </a:pPr>
            <a:r>
              <a:rPr lang="en-US" sz="2500" dirty="0">
                <a:latin typeface="Arial Rounded MT Bold" panose="020F0704030504030204" pitchFamily="34" charset="0"/>
              </a:rPr>
              <a:t>Dept. of Education approval includes a “Credit Check”</a:t>
            </a:r>
          </a:p>
          <a:p>
            <a:pPr>
              <a:buFont typeface="Wingdings" panose="05000000000000000000" pitchFamily="2" charset="2"/>
              <a:buChar char="§"/>
            </a:pPr>
            <a:endParaRPr lang="en-US" sz="1700" dirty="0">
              <a:latin typeface="Arial Rounded MT Bold" panose="020F0704030504030204" pitchFamily="34" charset="0"/>
            </a:endParaRPr>
          </a:p>
          <a:p>
            <a:pPr marL="0" indent="0">
              <a:buNone/>
            </a:pPr>
            <a:r>
              <a:rPr lang="en-US" sz="2200" b="0" i="0" dirty="0">
                <a:solidFill>
                  <a:srgbClr val="FF0000"/>
                </a:solidFill>
                <a:effectLst/>
                <a:latin typeface="+mn-lt"/>
              </a:rPr>
              <a:t>*Congress recently passed a law preventing further extensions of the payment pause. Student loan interest will resume starting on Sept. 1, 2023.</a:t>
            </a:r>
            <a:endParaRPr lang="en-US" sz="2200" dirty="0">
              <a:solidFill>
                <a:srgbClr val="FF0000"/>
              </a:solidFill>
              <a:latin typeface="+mn-lt"/>
            </a:endParaRPr>
          </a:p>
          <a:p>
            <a:pPr marL="0" indent="0">
              <a:buNone/>
            </a:pPr>
            <a:r>
              <a:rPr lang="en-US" sz="2200" dirty="0">
                <a:solidFill>
                  <a:srgbClr val="FF0000"/>
                </a:solidFill>
                <a:latin typeface="+mn-lt"/>
              </a:rPr>
              <a:t>                                   </a:t>
            </a:r>
          </a:p>
        </p:txBody>
      </p:sp>
    </p:spTree>
    <p:extLst>
      <p:ext uri="{BB962C8B-B14F-4D97-AF65-F5344CB8AC3E}">
        <p14:creationId xmlns:p14="http://schemas.microsoft.com/office/powerpoint/2010/main" val="2144218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833767"/>
          </a:xfrm>
        </p:spPr>
        <p:txBody>
          <a:bodyPr/>
          <a:lstStyle/>
          <a:p>
            <a:r>
              <a:rPr lang="en-US" dirty="0"/>
              <a:t>		 Federal Loan Origination Fees</a:t>
            </a:r>
          </a:p>
        </p:txBody>
      </p:sp>
      <p:sp>
        <p:nvSpPr>
          <p:cNvPr id="3" name="Content Placeholder 2"/>
          <p:cNvSpPr>
            <a:spLocks noGrp="1"/>
          </p:cNvSpPr>
          <p:nvPr>
            <p:ph idx="1"/>
          </p:nvPr>
        </p:nvSpPr>
        <p:spPr>
          <a:xfrm>
            <a:off x="129559" y="622830"/>
            <a:ext cx="11852695" cy="1618487"/>
          </a:xfrm>
        </p:spPr>
        <p:txBody>
          <a:bodyPr/>
          <a:lstStyle/>
          <a:p>
            <a:endParaRPr lang="en-US" b="1" dirty="0">
              <a:latin typeface="+mj-lt"/>
            </a:endParaRPr>
          </a:p>
          <a:p>
            <a:r>
              <a:rPr lang="en-US" sz="2400" b="1" i="1" dirty="0">
                <a:latin typeface="+mj-lt"/>
              </a:rPr>
              <a:t>The federal loan fee is deducted proportionately from each loan disbursement by the Dept. of Education prior to disbursement</a:t>
            </a:r>
          </a:p>
          <a:p>
            <a:r>
              <a:rPr lang="en-US" sz="2400" b="1" i="1" dirty="0">
                <a:latin typeface="+mj-lt"/>
              </a:rPr>
              <a:t>The disbursed amount you receive will be slightly less than the amount you actually accept/borrow  (your gross amount).</a:t>
            </a:r>
          </a:p>
          <a:p>
            <a:r>
              <a:rPr lang="en-US" sz="2400" b="1" i="1" dirty="0">
                <a:latin typeface="+mj-lt"/>
              </a:rPr>
              <a:t>You’re responsible for repaying the entire amount (gross amount) you borrowed and not just the (net amount) that was disbursed</a:t>
            </a:r>
          </a:p>
        </p:txBody>
      </p:sp>
      <p:sp>
        <p:nvSpPr>
          <p:cNvPr id="4" name="TextBox 3"/>
          <p:cNvSpPr txBox="1"/>
          <p:nvPr/>
        </p:nvSpPr>
        <p:spPr>
          <a:xfrm>
            <a:off x="287383" y="3830703"/>
            <a:ext cx="5292100" cy="2185214"/>
          </a:xfrm>
          <a:prstGeom prst="rect">
            <a:avLst/>
          </a:prstGeom>
          <a:noFill/>
        </p:spPr>
        <p:txBody>
          <a:bodyPr wrap="square" rtlCol="0">
            <a:spAutoFit/>
          </a:bodyPr>
          <a:lstStyle/>
          <a:p>
            <a:pPr algn="ctr"/>
            <a:r>
              <a:rPr lang="en-US" sz="2000" b="1" u="sng" dirty="0">
                <a:latin typeface="Arial Rounded MT Bold" panose="020F0704030504030204" pitchFamily="34" charset="0"/>
              </a:rPr>
              <a:t>Unsubsidized Loan: </a:t>
            </a:r>
            <a:r>
              <a:rPr lang="en-US" sz="2000" b="1" u="sng" dirty="0">
                <a:solidFill>
                  <a:srgbClr val="00B050"/>
                </a:solidFill>
                <a:latin typeface="Arial Rounded MT Bold" panose="020F0704030504030204" pitchFamily="34" charset="0"/>
              </a:rPr>
              <a:t>1.057% Loan Fee</a:t>
            </a:r>
          </a:p>
          <a:p>
            <a:pPr algn="ctr"/>
            <a:endParaRPr lang="en-US" sz="2000" b="1" dirty="0">
              <a:latin typeface="Arial Rounded MT Bold" panose="020F0704030504030204" pitchFamily="34" charset="0"/>
            </a:endParaRPr>
          </a:p>
          <a:p>
            <a:pPr algn="ctr"/>
            <a:r>
              <a:rPr lang="en-US" sz="2000" b="1" dirty="0">
                <a:latin typeface="Arial Rounded MT Bold" panose="020F0704030504030204" pitchFamily="34" charset="0"/>
              </a:rPr>
              <a:t>$20,500 + $22,222=$42,722 </a:t>
            </a:r>
            <a:r>
              <a:rPr lang="en-US" sz="1600" b="1" u="sng" dirty="0">
                <a:latin typeface="Arial Rounded MT Bold" panose="020F0704030504030204" pitchFamily="34" charset="0"/>
              </a:rPr>
              <a:t>Total Accepted </a:t>
            </a:r>
          </a:p>
          <a:p>
            <a:pPr algn="ctr"/>
            <a:endParaRPr lang="en-US" sz="1600" b="1" dirty="0">
              <a:latin typeface="Arial Rounded MT Bold" panose="020F0704030504030204" pitchFamily="34" charset="0"/>
            </a:endParaRPr>
          </a:p>
          <a:p>
            <a:pPr algn="ctr"/>
            <a:r>
              <a:rPr lang="en-US" sz="2000" b="1" dirty="0">
                <a:latin typeface="Arial Rounded MT Bold" panose="020F0704030504030204" pitchFamily="34" charset="0"/>
              </a:rPr>
              <a:t>$216 + $234=</a:t>
            </a:r>
            <a:r>
              <a:rPr lang="en-US" sz="2000" b="1" dirty="0">
                <a:solidFill>
                  <a:srgbClr val="00B050"/>
                </a:solidFill>
                <a:latin typeface="Arial Rounded MT Bold" panose="020F0704030504030204" pitchFamily="34" charset="0"/>
              </a:rPr>
              <a:t>$450 </a:t>
            </a:r>
            <a:r>
              <a:rPr lang="en-US" sz="1600" b="1" u="sng" dirty="0">
                <a:latin typeface="Arial Rounded MT Bold" panose="020F0704030504030204" pitchFamily="34" charset="0"/>
              </a:rPr>
              <a:t>Total Loan Fees</a:t>
            </a:r>
          </a:p>
          <a:p>
            <a:pPr algn="ctr"/>
            <a:endParaRPr lang="en-US" sz="2000" b="1" dirty="0">
              <a:latin typeface="Arial Rounded MT Bold" panose="020F0704030504030204" pitchFamily="34" charset="0"/>
            </a:endParaRPr>
          </a:p>
          <a:p>
            <a:pPr algn="ctr"/>
            <a:r>
              <a:rPr lang="en-US" sz="2000" b="1" dirty="0">
                <a:solidFill>
                  <a:srgbClr val="FF0000"/>
                </a:solidFill>
                <a:latin typeface="Arial Rounded MT Bold" panose="020F0704030504030204" pitchFamily="34" charset="0"/>
              </a:rPr>
              <a:t>$42,272 “Net” Disbursed </a:t>
            </a:r>
            <a:r>
              <a:rPr lang="en-US" sz="1200" b="1" dirty="0">
                <a:latin typeface="Arial Rounded MT Bold" panose="020F0704030504030204" pitchFamily="34" charset="0"/>
              </a:rPr>
              <a:t>($21,136 per semester)</a:t>
            </a:r>
          </a:p>
        </p:txBody>
      </p:sp>
      <p:sp>
        <p:nvSpPr>
          <p:cNvPr id="5" name="TextBox 4"/>
          <p:cNvSpPr txBox="1"/>
          <p:nvPr/>
        </p:nvSpPr>
        <p:spPr>
          <a:xfrm>
            <a:off x="6609805" y="3830703"/>
            <a:ext cx="5007183" cy="2246769"/>
          </a:xfrm>
          <a:prstGeom prst="rect">
            <a:avLst/>
          </a:prstGeom>
          <a:noFill/>
        </p:spPr>
        <p:txBody>
          <a:bodyPr wrap="square" rtlCol="0">
            <a:spAutoFit/>
          </a:bodyPr>
          <a:lstStyle/>
          <a:p>
            <a:pPr algn="ctr"/>
            <a:r>
              <a:rPr lang="en-US" sz="2000" b="1" u="sng" dirty="0">
                <a:latin typeface="Arial Rounded MT Bold" panose="020F0704030504030204" pitchFamily="34" charset="0"/>
              </a:rPr>
              <a:t>Grad/PLUS Loan: </a:t>
            </a:r>
            <a:r>
              <a:rPr lang="en-US" sz="2000" b="1" u="sng" dirty="0">
                <a:solidFill>
                  <a:srgbClr val="00B050"/>
                </a:solidFill>
                <a:latin typeface="Arial Rounded MT Bold" panose="020F0704030504030204" pitchFamily="34" charset="0"/>
              </a:rPr>
              <a:t>4.228% Loan Fee</a:t>
            </a:r>
          </a:p>
          <a:p>
            <a:pPr algn="ctr"/>
            <a:endParaRPr lang="en-US" sz="2000" b="1" dirty="0">
              <a:latin typeface="Arial Rounded MT Bold" panose="020F0704030504030204" pitchFamily="34" charset="0"/>
            </a:endParaRPr>
          </a:p>
          <a:p>
            <a:pPr algn="ctr"/>
            <a:r>
              <a:rPr lang="en-US" sz="2000" b="1" dirty="0">
                <a:latin typeface="Arial Rounded MT Bold" panose="020F0704030504030204" pitchFamily="34" charset="0"/>
              </a:rPr>
              <a:t>$27,244 </a:t>
            </a:r>
            <a:r>
              <a:rPr lang="en-US" sz="2000" b="1" u="sng" dirty="0">
                <a:latin typeface="Arial Rounded MT Bold" panose="020F0704030504030204" pitchFamily="34" charset="0"/>
              </a:rPr>
              <a:t>Total Accepted</a:t>
            </a:r>
          </a:p>
          <a:p>
            <a:pPr algn="ctr"/>
            <a:endParaRPr lang="en-US" sz="2000" b="1" dirty="0">
              <a:latin typeface="Arial Rounded MT Bold" panose="020F0704030504030204" pitchFamily="34" charset="0"/>
            </a:endParaRPr>
          </a:p>
          <a:p>
            <a:pPr algn="ctr"/>
            <a:r>
              <a:rPr lang="en-US" sz="2000" b="1" dirty="0">
                <a:solidFill>
                  <a:srgbClr val="00B050"/>
                </a:solidFill>
                <a:latin typeface="Arial Rounded MT Bold" panose="020F0704030504030204" pitchFamily="34" charset="0"/>
              </a:rPr>
              <a:t>$1,150 </a:t>
            </a:r>
            <a:r>
              <a:rPr lang="en-US" sz="2000" b="1" u="sng" dirty="0">
                <a:latin typeface="Arial Rounded MT Bold" panose="020F0704030504030204" pitchFamily="34" charset="0"/>
              </a:rPr>
              <a:t>Total loan Fees</a:t>
            </a:r>
          </a:p>
          <a:p>
            <a:pPr algn="ctr"/>
            <a:endParaRPr lang="en-US" sz="2000" b="1" dirty="0">
              <a:latin typeface="Arial Rounded MT Bold" panose="020F0704030504030204" pitchFamily="34" charset="0"/>
            </a:endParaRPr>
          </a:p>
          <a:p>
            <a:pPr algn="ctr"/>
            <a:r>
              <a:rPr lang="en-US" sz="2000" b="1" dirty="0">
                <a:solidFill>
                  <a:srgbClr val="FF0000"/>
                </a:solidFill>
                <a:latin typeface="Arial Rounded MT Bold" panose="020F0704030504030204" pitchFamily="34" charset="0"/>
              </a:rPr>
              <a:t>$26,094 “Net” Disbursed </a:t>
            </a:r>
            <a:r>
              <a:rPr lang="en-US" sz="1200" b="1" dirty="0">
                <a:latin typeface="Arial Rounded MT Bold" panose="020F0704030504030204" pitchFamily="34" charset="0"/>
              </a:rPr>
              <a:t>($13,047 per semester)</a:t>
            </a:r>
          </a:p>
        </p:txBody>
      </p:sp>
    </p:spTree>
    <p:extLst>
      <p:ext uri="{BB962C8B-B14F-4D97-AF65-F5344CB8AC3E}">
        <p14:creationId xmlns:p14="http://schemas.microsoft.com/office/powerpoint/2010/main" val="160437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p:cNvSpPr>
          <p:nvPr/>
        </p:nvSpPr>
        <p:spPr>
          <a:xfrm>
            <a:off x="1303624" y="5730032"/>
            <a:ext cx="9285128" cy="523220"/>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defTabSz="457200"/>
            <a:r>
              <a:rPr lang="en-US" sz="2800" dirty="0">
                <a:solidFill>
                  <a:srgbClr val="003F7B"/>
                </a:solidFill>
                <a:latin typeface="Calibri"/>
              </a:rPr>
              <a:t> 53% report debt of $200,000 or higher</a:t>
            </a:r>
          </a:p>
        </p:txBody>
      </p:sp>
      <p:sp useBgFill="1">
        <p:nvSpPr>
          <p:cNvPr id="18" name="Rectangle 17"/>
          <p:cNvSpPr>
            <a:spLocks/>
          </p:cNvSpPr>
          <p:nvPr/>
        </p:nvSpPr>
        <p:spPr>
          <a:xfrm>
            <a:off x="1322674" y="5261405"/>
            <a:ext cx="9285128" cy="523220"/>
          </a:xfrm>
          <a:prstGeom prst="rect">
            <a:avLst/>
          </a:prstGeom>
          <a:ln w="222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defTabSz="457200"/>
            <a:r>
              <a:rPr lang="en-US" sz="2800" dirty="0">
                <a:solidFill>
                  <a:srgbClr val="003F7B"/>
                </a:solidFill>
                <a:latin typeface="Calibri"/>
              </a:rPr>
              <a:t> 71% of class report having education debt</a:t>
            </a:r>
          </a:p>
        </p:txBody>
      </p:sp>
      <p:sp>
        <p:nvSpPr>
          <p:cNvPr id="20" name="TextBox 19"/>
          <p:cNvSpPr txBox="1">
            <a:spLocks/>
          </p:cNvSpPr>
          <p:nvPr/>
        </p:nvSpPr>
        <p:spPr>
          <a:xfrm>
            <a:off x="1689330" y="4917976"/>
            <a:ext cx="3421778" cy="553998"/>
          </a:xfrm>
          <a:prstGeom prst="rect">
            <a:avLst/>
          </a:prstGeom>
          <a:noFill/>
        </p:spPr>
        <p:txBody>
          <a:bodyPr wrap="square" lIns="91440" tIns="45720" rIns="91440" bIns="45720" rtlCol="0" anchor="t">
            <a:spAutoFit/>
          </a:bodyPr>
          <a:lstStyle/>
          <a:p>
            <a:pPr marL="0" lvl="1" defTabSz="457200"/>
            <a:r>
              <a:rPr lang="en-US" sz="1200" dirty="0">
                <a:solidFill>
                  <a:srgbClr val="5F259F"/>
                </a:solidFill>
                <a:latin typeface="Calibri"/>
              </a:rPr>
              <a:t>Source:  AAMC 2022 Graduate Questionnaire (GQ) </a:t>
            </a:r>
          </a:p>
          <a:p>
            <a:pPr defTabSz="457200"/>
            <a:endParaRPr lang="en-US" dirty="0">
              <a:solidFill>
                <a:srgbClr val="5F259F"/>
              </a:solidFill>
              <a:latin typeface="Calibri"/>
            </a:endParaRPr>
          </a:p>
        </p:txBody>
      </p:sp>
      <p:sp>
        <p:nvSpPr>
          <p:cNvPr id="23" name="Title 5"/>
          <p:cNvSpPr>
            <a:spLocks noGrp="1"/>
          </p:cNvSpPr>
          <p:nvPr>
            <p:ph type="title" idx="4294967295"/>
          </p:nvPr>
        </p:nvSpPr>
        <p:spPr>
          <a:xfrm>
            <a:off x="792188" y="989332"/>
            <a:ext cx="9815614" cy="620712"/>
          </a:xfrm>
          <a:noFill/>
        </p:spPr>
        <p:txBody>
          <a:bodyPr>
            <a:normAutofit fontScale="90000"/>
          </a:bodyPr>
          <a:lstStyle/>
          <a:p>
            <a:r>
              <a:rPr lang="en-US" b="1" dirty="0">
                <a:uFillTx/>
                <a:latin typeface="Arial"/>
                <a:cs typeface="Arial"/>
              </a:rPr>
              <a:t>Class of </a:t>
            </a:r>
            <a:r>
              <a:rPr lang="en-US" dirty="0">
                <a:latin typeface="Arial"/>
                <a:cs typeface="Arial"/>
              </a:rPr>
              <a:t>2022</a:t>
            </a:r>
            <a:r>
              <a:rPr lang="en-US" b="1" dirty="0">
                <a:uFillTx/>
                <a:latin typeface="Arial"/>
                <a:cs typeface="Arial"/>
              </a:rPr>
              <a:t> Indebtedness</a:t>
            </a:r>
            <a:endParaRPr lang="en-US" sz="1800" b="1" i="1" dirty="0">
              <a:latin typeface="Arial"/>
              <a:cs typeface="Arial"/>
            </a:endParaRPr>
          </a:p>
        </p:txBody>
      </p:sp>
      <p:sp>
        <p:nvSpPr>
          <p:cNvPr id="22" name="Chevron 10"/>
          <p:cNvSpPr>
            <a:spLocks/>
          </p:cNvSpPr>
          <p:nvPr/>
        </p:nvSpPr>
        <p:spPr bwMode="auto">
          <a:xfrm>
            <a:off x="2160217" y="4159392"/>
            <a:ext cx="7994222" cy="523220"/>
          </a:xfrm>
          <a:prstGeom prst="chevron">
            <a:avLst/>
          </a:prstGeom>
          <a:solidFill>
            <a:schemeClr val="accent2"/>
          </a:solidFill>
          <a:ln w="222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rtlCol="0" anchor="ctr" anchorCtr="0" compatLnSpc="1">
            <a:prstTxWarp prst="textNoShape">
              <a:avLst/>
            </a:prstTxWarp>
            <a:spAutoFit/>
          </a:bodyPr>
          <a:lstStyle/>
          <a:p>
            <a:pPr eaLnBrk="0" fontAlgn="base" hangingPunct="0">
              <a:spcBef>
                <a:spcPct val="0"/>
              </a:spcBef>
              <a:spcAft>
                <a:spcPct val="0"/>
              </a:spcAft>
            </a:pPr>
            <a:r>
              <a:rPr lang="en-US" sz="2800" b="1" dirty="0">
                <a:solidFill>
                  <a:srgbClr val="FFFFFF"/>
                </a:solidFill>
                <a:latin typeface="Arial"/>
                <a:cs typeface="Arial"/>
              </a:rPr>
              <a:t>				</a:t>
            </a:r>
            <a:r>
              <a:rPr lang="en-US" sz="2800" b="1" dirty="0">
                <a:solidFill>
                  <a:srgbClr val="FFFFFF"/>
                </a:solidFill>
                <a:effectLst>
                  <a:outerShdw blurRad="38100" dist="38100" dir="2700000" algn="tl">
                    <a:srgbClr val="000000">
                      <a:alpha val="43137"/>
                    </a:srgbClr>
                  </a:outerShdw>
                </a:effectLst>
                <a:latin typeface="Arial"/>
                <a:cs typeface="Arial"/>
              </a:rPr>
              <a:t>$224,000</a:t>
            </a:r>
            <a:endParaRPr lang="en-US" sz="2800" b="1" dirty="0">
              <a:solidFill>
                <a:srgbClr val="FFFFFF"/>
              </a:solidFill>
              <a:effectLst>
                <a:outerShdw blurRad="38100" dist="38100" dir="2700000" algn="tl">
                  <a:srgbClr val="000000">
                    <a:alpha val="43137"/>
                  </a:srgbClr>
                </a:outerShdw>
              </a:effectLst>
              <a:latin typeface="Arial" charset="0"/>
            </a:endParaRPr>
          </a:p>
        </p:txBody>
      </p:sp>
      <p:sp>
        <p:nvSpPr>
          <p:cNvPr id="24" name="Chevron 2"/>
          <p:cNvSpPr>
            <a:spLocks/>
          </p:cNvSpPr>
          <p:nvPr/>
        </p:nvSpPr>
        <p:spPr bwMode="auto">
          <a:xfrm>
            <a:off x="2160217" y="3371081"/>
            <a:ext cx="6627770" cy="523220"/>
          </a:xfrm>
          <a:prstGeom prst="chevron">
            <a:avLst/>
          </a:prstGeom>
          <a:solidFill>
            <a:srgbClr val="5F259F"/>
          </a:solidFill>
          <a:ln w="222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Arial"/>
                <a:cs typeface="Arial"/>
              </a:rPr>
              <a:t>		$193,000</a:t>
            </a:r>
            <a:endParaRPr lang="en-US" sz="2800" b="1" dirty="0">
              <a:solidFill>
                <a:srgbClr val="FFFFFF"/>
              </a:solidFill>
              <a:effectLst>
                <a:outerShdw blurRad="38100" dist="38100" dir="2700000" algn="tl">
                  <a:srgbClr val="000000">
                    <a:alpha val="43137"/>
                  </a:srgbClr>
                </a:outerShdw>
              </a:effectLst>
              <a:latin typeface="Arial" charset="0"/>
            </a:endParaRPr>
          </a:p>
        </p:txBody>
      </p:sp>
      <p:grpSp>
        <p:nvGrpSpPr>
          <p:cNvPr id="28" name="Group 13"/>
          <p:cNvGrpSpPr/>
          <p:nvPr/>
        </p:nvGrpSpPr>
        <p:grpSpPr>
          <a:xfrm>
            <a:off x="4339764" y="2571378"/>
            <a:ext cx="1509002" cy="461665"/>
            <a:chOff x="1949117" y="1995014"/>
            <a:chExt cx="1303612" cy="738083"/>
          </a:xfrm>
        </p:grpSpPr>
        <p:sp>
          <p:nvSpPr>
            <p:cNvPr id="34" name="Rectangle 33"/>
            <p:cNvSpPr>
              <a:spLocks/>
            </p:cNvSpPr>
            <p:nvPr/>
          </p:nvSpPr>
          <p:spPr bwMode="auto">
            <a:xfrm>
              <a:off x="1949117" y="2025986"/>
              <a:ext cx="385010" cy="639674"/>
            </a:xfrm>
            <a:prstGeom prst="rect">
              <a:avLst/>
            </a:prstGeom>
            <a:solidFill>
              <a:srgbClr val="5F259F"/>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dirty="0">
                <a:solidFill>
                  <a:srgbClr val="FFFFFF"/>
                </a:solidFill>
                <a:latin typeface="Arial" charset="0"/>
              </a:endParaRPr>
            </a:p>
          </p:txBody>
        </p:sp>
        <p:sp>
          <p:nvSpPr>
            <p:cNvPr id="35" name="TextBox 34"/>
            <p:cNvSpPr txBox="1">
              <a:spLocks/>
            </p:cNvSpPr>
            <p:nvPr/>
          </p:nvSpPr>
          <p:spPr>
            <a:xfrm>
              <a:off x="2305236" y="1995014"/>
              <a:ext cx="947493" cy="738083"/>
            </a:xfrm>
            <a:prstGeom prst="rect">
              <a:avLst/>
            </a:prstGeom>
            <a:noFill/>
          </p:spPr>
          <p:txBody>
            <a:bodyPr wrap="none" rtlCol="0">
              <a:spAutoFit/>
            </a:bodyPr>
            <a:lstStyle/>
            <a:p>
              <a:pPr defTabSz="457200"/>
              <a:r>
                <a:rPr lang="en-US" sz="2400" b="1" dirty="0">
                  <a:solidFill>
                    <a:srgbClr val="5F259F"/>
                  </a:solidFill>
                  <a:latin typeface="Calibri"/>
                </a:rPr>
                <a:t>PUBLIC</a:t>
              </a:r>
            </a:p>
          </p:txBody>
        </p:sp>
      </p:grpSp>
      <p:grpSp>
        <p:nvGrpSpPr>
          <p:cNvPr id="29" name="Group 14"/>
          <p:cNvGrpSpPr/>
          <p:nvPr/>
        </p:nvGrpSpPr>
        <p:grpSpPr>
          <a:xfrm>
            <a:off x="6302063" y="2574063"/>
            <a:ext cx="1697374" cy="461665"/>
            <a:chOff x="4940958" y="1977470"/>
            <a:chExt cx="1466345" cy="738083"/>
          </a:xfrm>
        </p:grpSpPr>
        <p:sp>
          <p:nvSpPr>
            <p:cNvPr id="32" name="Rectangle 31"/>
            <p:cNvSpPr>
              <a:spLocks/>
            </p:cNvSpPr>
            <p:nvPr/>
          </p:nvSpPr>
          <p:spPr bwMode="auto">
            <a:xfrm>
              <a:off x="4940958" y="2034009"/>
              <a:ext cx="385010" cy="639674"/>
            </a:xfrm>
            <a:prstGeom prst="rect">
              <a:avLst/>
            </a:prstGeom>
            <a:solidFill>
              <a:schemeClr val="accent2"/>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dirty="0">
                <a:solidFill>
                  <a:srgbClr val="FFFFFF"/>
                </a:solidFill>
                <a:latin typeface="Arial" charset="0"/>
              </a:endParaRPr>
            </a:p>
          </p:txBody>
        </p:sp>
        <p:sp>
          <p:nvSpPr>
            <p:cNvPr id="33" name="TextBox 32"/>
            <p:cNvSpPr txBox="1">
              <a:spLocks/>
            </p:cNvSpPr>
            <p:nvPr/>
          </p:nvSpPr>
          <p:spPr>
            <a:xfrm>
              <a:off x="5340993" y="1977470"/>
              <a:ext cx="1066310" cy="738083"/>
            </a:xfrm>
            <a:prstGeom prst="rect">
              <a:avLst/>
            </a:prstGeom>
            <a:noFill/>
          </p:spPr>
          <p:txBody>
            <a:bodyPr wrap="none" rtlCol="0">
              <a:spAutoFit/>
            </a:bodyPr>
            <a:lstStyle/>
            <a:p>
              <a:pPr defTabSz="457200"/>
              <a:r>
                <a:rPr lang="en-US" sz="2400" b="1" cap="all" dirty="0">
                  <a:solidFill>
                    <a:srgbClr val="ED7D31">
                      <a:lumMod val="75000"/>
                    </a:srgbClr>
                  </a:solidFill>
                  <a:latin typeface="Calibri"/>
                </a:rPr>
                <a:t>private</a:t>
              </a:r>
            </a:p>
          </p:txBody>
        </p:sp>
      </p:grpSp>
      <p:sp>
        <p:nvSpPr>
          <p:cNvPr id="30" name="Rectangle 29"/>
          <p:cNvSpPr>
            <a:spLocks/>
          </p:cNvSpPr>
          <p:nvPr/>
        </p:nvSpPr>
        <p:spPr>
          <a:xfrm>
            <a:off x="1689330" y="1862626"/>
            <a:ext cx="8802000" cy="584775"/>
          </a:xfrm>
          <a:prstGeom prst="rect">
            <a:avLst/>
          </a:prstGeom>
          <a:solidFill>
            <a:srgbClr val="003A7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defTabSz="457200"/>
            <a:r>
              <a:rPr lang="en-US" sz="3200" dirty="0">
                <a:solidFill>
                  <a:srgbClr val="FFFFFF"/>
                </a:solidFill>
                <a:effectLst>
                  <a:outerShdw blurRad="38100" dist="38100" dir="2700000" algn="tl">
                    <a:srgbClr val="000000">
                      <a:alpha val="43137"/>
                    </a:srgbClr>
                  </a:outerShdw>
                </a:effectLst>
                <a:latin typeface="Calibri"/>
              </a:rPr>
              <a:t>Median MD School Debt: $200,000</a:t>
            </a:r>
          </a:p>
        </p:txBody>
      </p:sp>
      <p:sp>
        <p:nvSpPr>
          <p:cNvPr id="31" name="Rectangle 30"/>
          <p:cNvSpPr>
            <a:spLocks/>
          </p:cNvSpPr>
          <p:nvPr/>
        </p:nvSpPr>
        <p:spPr bwMode="auto">
          <a:xfrm>
            <a:off x="1792606" y="2367953"/>
            <a:ext cx="8573595" cy="731520"/>
          </a:xfrm>
          <a:prstGeom prst="rect">
            <a:avLst/>
          </a:prstGeom>
          <a:noFill/>
          <a:ln w="34925" cap="flat" cmpd="sng" algn="ctr">
            <a:solidFill>
              <a:schemeClr val="tx1"/>
            </a:solidFill>
            <a:prstDash val="solid"/>
            <a:round/>
            <a:headEnd type="none" w="med" len="med"/>
            <a:tailEnd type="none" w="med" len="med"/>
          </a:ln>
          <a:effectLst>
            <a:outerShdw blurRad="50800" dist="38100" dir="2700000" algn="tl" rotWithShape="0">
              <a:srgbClr val="000000">
                <a:alpha val="40000"/>
              </a:srgbClr>
            </a:outerShdw>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dirty="0">
              <a:solidFill>
                <a:srgbClr val="FFFFFF"/>
              </a:solidFill>
              <a:latin typeface="Arial" charset="0"/>
            </a:endParaRPr>
          </a:p>
        </p:txBody>
      </p:sp>
      <p:sp>
        <p:nvSpPr>
          <p:cNvPr id="27" name="Oval 26"/>
          <p:cNvSpPr>
            <a:spLocks/>
          </p:cNvSpPr>
          <p:nvPr/>
        </p:nvSpPr>
        <p:spPr bwMode="auto">
          <a:xfrm>
            <a:off x="7382281" y="1837770"/>
            <a:ext cx="1720480" cy="562630"/>
          </a:xfrm>
          <a:prstGeom prst="ellipse">
            <a:avLst/>
          </a:prstGeom>
          <a:noFill/>
          <a:ln w="5715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dirty="0">
              <a:solidFill>
                <a:srgbClr val="FFFFFF"/>
              </a:solidFill>
              <a:latin typeface="Arial" charset="0"/>
            </a:endParaRPr>
          </a:p>
        </p:txBody>
      </p:sp>
    </p:spTree>
    <p:extLst>
      <p:ext uri="{BB962C8B-B14F-4D97-AF65-F5344CB8AC3E}">
        <p14:creationId xmlns:p14="http://schemas.microsoft.com/office/powerpoint/2010/main" val="1448337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429" y="2139350"/>
            <a:ext cx="11533517" cy="4171509"/>
          </a:xfrm>
        </p:spPr>
        <p:txBody>
          <a:bodyPr>
            <a:normAutofit/>
          </a:bodyPr>
          <a:lstStyle/>
          <a:p>
            <a:endParaRPr lang="en-US" b="1" dirty="0"/>
          </a:p>
          <a:p>
            <a:pPr marL="0" indent="0">
              <a:buNone/>
            </a:pPr>
            <a:r>
              <a:rPr lang="en-US" sz="3600" b="1" dirty="0">
                <a:latin typeface="Arial Rounded MT Bold"/>
                <a:cs typeface="Arial"/>
              </a:rPr>
              <a:t>Class of 2022 Average Debt (MD degree borrowing only): $229,543</a:t>
            </a:r>
            <a:endParaRPr lang="en-US" sz="5100" b="1" dirty="0">
              <a:latin typeface="Arial Rounded MT Bold" panose="020F0704030504030204" pitchFamily="34" charset="0"/>
            </a:endParaRPr>
          </a:p>
          <a:p>
            <a:r>
              <a:rPr lang="en-US" b="1" dirty="0">
                <a:latin typeface="Arial Rounded MT Bold"/>
                <a:cs typeface="Arial"/>
              </a:rPr>
              <a:t>153 Graduates</a:t>
            </a:r>
          </a:p>
          <a:p>
            <a:r>
              <a:rPr lang="en-US" b="1" dirty="0">
                <a:latin typeface="Arial Rounded MT Bold"/>
                <a:cs typeface="Arial"/>
              </a:rPr>
              <a:t>116 Graduates with medical debt / 37 without debt</a:t>
            </a:r>
            <a:endParaRPr lang="en-US" b="1" dirty="0">
              <a:latin typeface="Arial Rounded MT Bold" panose="020F0704030504030204" pitchFamily="34" charset="0"/>
            </a:endParaRPr>
          </a:p>
          <a:p>
            <a:r>
              <a:rPr lang="en-US" b="1" dirty="0">
                <a:latin typeface="Arial Rounded MT Bold"/>
                <a:cs typeface="Arial"/>
              </a:rPr>
              <a:t>51 report debt of $250,000 or higher</a:t>
            </a:r>
            <a:endParaRPr lang="en-US" b="1" dirty="0">
              <a:latin typeface="Arial Rounded MT Bold" panose="020F0704030504030204" pitchFamily="34" charset="0"/>
            </a:endParaRPr>
          </a:p>
          <a:p>
            <a:pPr marL="0" indent="0">
              <a:buNone/>
            </a:pPr>
            <a:endParaRPr lang="en-US" b="1" dirty="0">
              <a:latin typeface="Arial Rounded MT Bold" panose="020F0704030504030204" pitchFamily="34" charset="0"/>
            </a:endParaRPr>
          </a:p>
          <a:p>
            <a:pPr marL="0" indent="0">
              <a:buNone/>
            </a:pPr>
            <a:endParaRPr lang="en-US" dirty="0"/>
          </a:p>
        </p:txBody>
      </p:sp>
      <p:sp>
        <p:nvSpPr>
          <p:cNvPr id="2" name="Title 1"/>
          <p:cNvSpPr>
            <a:spLocks noGrp="1"/>
          </p:cNvSpPr>
          <p:nvPr>
            <p:ph type="title"/>
          </p:nvPr>
        </p:nvSpPr>
        <p:spPr>
          <a:xfrm>
            <a:off x="560537" y="1578634"/>
            <a:ext cx="9048530" cy="560716"/>
          </a:xfrm>
        </p:spPr>
        <p:txBody>
          <a:bodyPr>
            <a:normAutofit fontScale="90000"/>
          </a:bodyPr>
          <a:lstStyle/>
          <a:p>
            <a:pPr algn="ctr"/>
            <a:r>
              <a:rPr lang="en-US" dirty="0">
                <a:solidFill>
                  <a:srgbClr val="C00000"/>
                </a:solidFill>
              </a:rPr>
              <a:t>Indebtedness</a:t>
            </a:r>
          </a:p>
        </p:txBody>
      </p:sp>
      <p:pic>
        <p:nvPicPr>
          <p:cNvPr id="4" name="Picture 3" descr="&lt;strong&gt;University of Louisville&lt;/strong&gt; School of Medicine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177" y="1092859"/>
            <a:ext cx="2381250" cy="485775"/>
          </a:xfrm>
          <a:prstGeom prst="rect">
            <a:avLst/>
          </a:prstGeom>
        </p:spPr>
      </p:pic>
    </p:spTree>
    <p:extLst>
      <p:ext uri="{BB962C8B-B14F-4D97-AF65-F5344CB8AC3E}">
        <p14:creationId xmlns:p14="http://schemas.microsoft.com/office/powerpoint/2010/main" val="611521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D8615BC-962D-7903-CC52-550A5678E540}"/>
              </a:ext>
            </a:extLst>
          </p:cNvPr>
          <p:cNvSpPr txBox="1"/>
          <p:nvPr/>
        </p:nvSpPr>
        <p:spPr>
          <a:xfrm>
            <a:off x="3455930" y="1493209"/>
            <a:ext cx="5646428" cy="3046988"/>
          </a:xfrm>
          <a:prstGeom prst="rect">
            <a:avLst/>
          </a:prstGeom>
          <a:noFill/>
        </p:spPr>
        <p:txBody>
          <a:bodyPr wrap="square" rtlCol="0">
            <a:spAutoFit/>
          </a:bodyPr>
          <a:lstStyle/>
          <a:p>
            <a:pPr algn="ctr"/>
            <a:r>
              <a:rPr lang="en-US" sz="4800" b="1" dirty="0"/>
              <a:t>Welcome</a:t>
            </a:r>
            <a:r>
              <a:rPr lang="en-US" sz="4800" dirty="0"/>
              <a:t> </a:t>
            </a:r>
          </a:p>
          <a:p>
            <a:pPr algn="ctr"/>
            <a:endParaRPr lang="en-US" sz="4800" dirty="0"/>
          </a:p>
          <a:p>
            <a:pPr algn="ctr"/>
            <a:endParaRPr lang="en-US" sz="4800" dirty="0"/>
          </a:p>
          <a:p>
            <a:pPr algn="ctr"/>
            <a:r>
              <a:rPr lang="en-US" sz="4800" dirty="0"/>
              <a:t> </a:t>
            </a:r>
            <a:r>
              <a:rPr lang="en-US" sz="4800" b="1" dirty="0"/>
              <a:t>Class of 2027!</a:t>
            </a:r>
          </a:p>
        </p:txBody>
      </p:sp>
      <p:pic>
        <p:nvPicPr>
          <p:cNvPr id="8" name="Picture 7">
            <a:extLst>
              <a:ext uri="{FF2B5EF4-FFF2-40B4-BE49-F238E27FC236}">
                <a16:creationId xmlns:a16="http://schemas.microsoft.com/office/drawing/2014/main" id="{D1635127-7E8B-76C8-99EC-B8C4ADAF42D5}"/>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colorTemperature colorTemp="6972"/>
                    </a14:imgEffect>
                    <a14:imgEffect>
                      <a14:saturation sat="112000"/>
                    </a14:imgEffect>
                  </a14:imgLayer>
                </a14:imgProps>
              </a:ext>
            </a:extLst>
          </a:blip>
          <a:stretch>
            <a:fillRect/>
          </a:stretch>
        </p:blipFill>
        <p:spPr>
          <a:xfrm>
            <a:off x="2742410" y="-1375"/>
            <a:ext cx="7364470" cy="6570133"/>
          </a:xfrm>
          <a:prstGeom prst="rect">
            <a:avLst/>
          </a:prstGeom>
        </p:spPr>
      </p:pic>
      <p:pic>
        <p:nvPicPr>
          <p:cNvPr id="7" name="Picture 6">
            <a:extLst>
              <a:ext uri="{FF2B5EF4-FFF2-40B4-BE49-F238E27FC236}">
                <a16:creationId xmlns:a16="http://schemas.microsoft.com/office/drawing/2014/main" id="{419D8E32-9361-F14A-A41D-82B72F3A1BFF}"/>
              </a:ext>
            </a:extLst>
          </p:cNvPr>
          <p:cNvPicPr>
            <a:picLocks noChangeAspect="1"/>
          </p:cNvPicPr>
          <p:nvPr/>
        </p:nvPicPr>
        <p:blipFill>
          <a:blip r:embed="rId5"/>
          <a:stretch>
            <a:fillRect/>
          </a:stretch>
        </p:blipFill>
        <p:spPr>
          <a:xfrm>
            <a:off x="4795819" y="2591563"/>
            <a:ext cx="2970795" cy="749638"/>
          </a:xfrm>
          <a:prstGeom prst="rect">
            <a:avLst/>
          </a:prstGeom>
        </p:spPr>
      </p:pic>
    </p:spTree>
    <p:extLst>
      <p:ext uri="{BB962C8B-B14F-4D97-AF65-F5344CB8AC3E}">
        <p14:creationId xmlns:p14="http://schemas.microsoft.com/office/powerpoint/2010/main" val="1545838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1607F0FF-19A7-4A40-B103-59B656FFE1ED}"/>
              </a:ext>
            </a:extLst>
          </p:cNvPr>
          <p:cNvSpPr txBox="1">
            <a:spLocks noChangeArrowheads="1"/>
          </p:cNvSpPr>
          <p:nvPr/>
        </p:nvSpPr>
        <p:spPr bwMode="auto">
          <a:xfrm>
            <a:off x="1643921" y="2995483"/>
            <a:ext cx="9144000" cy="696913"/>
          </a:xfrm>
          <a:prstGeom prst="rect">
            <a:avLst/>
          </a:prstGeom>
          <a:noFill/>
          <a:ln w="9525">
            <a:noFill/>
            <a:miter lim="800000"/>
            <a:headEnd/>
            <a:tailEnd/>
          </a:ln>
          <a:effectLst/>
        </p:spPr>
        <p:txBody>
          <a:bodyPr lIns="90488" tIns="44450" rIns="90488" bIns="44450"/>
          <a:lstStyle/>
          <a:p>
            <a:pPr marL="609600" indent="-609600" algn="ctr">
              <a:lnSpc>
                <a:spcPct val="78000"/>
              </a:lnSpc>
              <a:buClr>
                <a:schemeClr val="tx1"/>
              </a:buClr>
              <a:buSzPct val="90000"/>
              <a:defRPr/>
            </a:pPr>
            <a:r>
              <a:rPr lang="en-US" sz="5400" b="1" kern="0" dirty="0">
                <a:solidFill>
                  <a:srgbClr val="5F259F"/>
                </a:solidFill>
              </a:rPr>
              <a:t>The Details of Your Loans</a:t>
            </a:r>
          </a:p>
        </p:txBody>
      </p:sp>
    </p:spTree>
    <p:extLst>
      <p:ext uri="{BB962C8B-B14F-4D97-AF65-F5344CB8AC3E}">
        <p14:creationId xmlns:p14="http://schemas.microsoft.com/office/powerpoint/2010/main" val="1134371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0DDB24-F804-754A-A857-5E54FA24C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665" y="1761574"/>
            <a:ext cx="10390909" cy="3953852"/>
          </a:xfrm>
          <a:prstGeom prst="rect">
            <a:avLst/>
          </a:prstGeom>
        </p:spPr>
      </p:pic>
      <p:sp>
        <p:nvSpPr>
          <p:cNvPr id="16" name="Rectangle 15"/>
          <p:cNvSpPr/>
          <p:nvPr/>
        </p:nvSpPr>
        <p:spPr>
          <a:xfrm>
            <a:off x="2987867" y="1617195"/>
            <a:ext cx="6143028" cy="471539"/>
          </a:xfrm>
          <a:prstGeom prst="rect">
            <a:avLst/>
          </a:prstGeom>
        </p:spPr>
        <p:txBody>
          <a:bodyPr wrap="none">
            <a:spAutoFit/>
          </a:bodyPr>
          <a:lstStyle/>
          <a:p>
            <a:pPr defTabSz="889000" eaLnBrk="0" fontAlgn="base" hangingPunct="0">
              <a:lnSpc>
                <a:spcPct val="88000"/>
              </a:lnSpc>
              <a:spcBef>
                <a:spcPct val="50000"/>
              </a:spcBef>
              <a:spcAft>
                <a:spcPct val="0"/>
              </a:spcAft>
              <a:buClr>
                <a:srgbClr val="013D79"/>
              </a:buClr>
              <a:buSzPct val="90000"/>
              <a:defRPr/>
            </a:pPr>
            <a:r>
              <a:rPr lang="en-US" sz="2800" dirty="0">
                <a:solidFill>
                  <a:srgbClr val="013D79"/>
                </a:solidFill>
                <a:effectLst>
                  <a:outerShdw blurRad="38100" dist="38100" dir="2700000" algn="tl">
                    <a:srgbClr val="000000">
                      <a:alpha val="43137"/>
                    </a:srgbClr>
                  </a:outerShdw>
                </a:effectLst>
                <a:latin typeface="Arial" pitchFamily="34" charset="0"/>
                <a:ea typeface="ＭＳ Ｐゴシック" pitchFamily="34" charset="-128"/>
              </a:rPr>
              <a:t>MedLoans</a:t>
            </a:r>
            <a:r>
              <a:rPr lang="en-US" sz="2800" baseline="50000" dirty="0">
                <a:solidFill>
                  <a:srgbClr val="013D79"/>
                </a:solidFill>
                <a:effectLst>
                  <a:outerShdw blurRad="38100" dist="38100" dir="2700000" algn="tl">
                    <a:srgbClr val="000000">
                      <a:alpha val="43137"/>
                    </a:srgbClr>
                  </a:outerShdw>
                </a:effectLst>
                <a:latin typeface="Arial" pitchFamily="34" charset="0"/>
                <a:ea typeface="ＭＳ Ｐゴシック" pitchFamily="34" charset="-128"/>
              </a:rPr>
              <a:t>®</a:t>
            </a:r>
            <a:r>
              <a:rPr lang="en-US" sz="2800" dirty="0">
                <a:solidFill>
                  <a:srgbClr val="013D79"/>
                </a:solidFill>
                <a:effectLst>
                  <a:outerShdw blurRad="38100" dist="38100" dir="2700000" algn="tl">
                    <a:srgbClr val="000000">
                      <a:alpha val="43137"/>
                    </a:srgbClr>
                  </a:outerShdw>
                </a:effectLst>
                <a:latin typeface="Arial" pitchFamily="34" charset="0"/>
                <a:ea typeface="ＭＳ Ｐゴシック" pitchFamily="34" charset="-128"/>
              </a:rPr>
              <a:t> Organizer and Calculator</a:t>
            </a:r>
          </a:p>
        </p:txBody>
      </p:sp>
      <p:sp>
        <p:nvSpPr>
          <p:cNvPr id="10" name="Rectangle 9"/>
          <p:cNvSpPr/>
          <p:nvPr/>
        </p:nvSpPr>
        <p:spPr>
          <a:xfrm>
            <a:off x="2254900" y="4590928"/>
            <a:ext cx="3852862" cy="646112"/>
          </a:xfrm>
          <a:prstGeom prst="rect">
            <a:avLst/>
          </a:prstGeom>
        </p:spPr>
        <p:txBody>
          <a:bodyPr>
            <a:spAutoFit/>
          </a:bodyPr>
          <a:lstStyle/>
          <a:p>
            <a:pPr algn="ctr" fontAlgn="base">
              <a:spcBef>
                <a:spcPct val="0"/>
              </a:spcBef>
              <a:spcAft>
                <a:spcPct val="0"/>
              </a:spcAft>
              <a:defRPr/>
            </a:pPr>
            <a:r>
              <a:rPr lang="en-US" b="1" dirty="0">
                <a:solidFill>
                  <a:srgbClr val="7C1C96"/>
                </a:solidFill>
                <a:effectLst>
                  <a:outerShdw blurRad="38100" dist="38100" dir="2700000" algn="tl">
                    <a:srgbClr val="C0C0C0"/>
                  </a:outerShdw>
                </a:effectLst>
                <a:latin typeface="Arial"/>
                <a:ea typeface="ＭＳ Ｐゴシック" pitchFamily="34" charset="-128"/>
              </a:rPr>
              <a:t>A free tool for MD students          </a:t>
            </a:r>
          </a:p>
          <a:p>
            <a:pPr algn="ctr" fontAlgn="base">
              <a:spcBef>
                <a:spcPct val="0"/>
              </a:spcBef>
              <a:spcAft>
                <a:spcPct val="0"/>
              </a:spcAft>
              <a:defRPr/>
            </a:pPr>
            <a:r>
              <a:rPr lang="en-US" b="1" dirty="0">
                <a:solidFill>
                  <a:srgbClr val="7C1C96"/>
                </a:solidFill>
                <a:effectLst>
                  <a:outerShdw blurRad="38100" dist="38100" dir="2700000" algn="tl">
                    <a:srgbClr val="C0C0C0"/>
                  </a:outerShdw>
                </a:effectLst>
                <a:latin typeface="Arial"/>
                <a:ea typeface="ＭＳ Ｐゴシック" pitchFamily="34" charset="-128"/>
              </a:rPr>
              <a:t>and graduates!!</a:t>
            </a:r>
          </a:p>
        </p:txBody>
      </p:sp>
      <p:sp>
        <p:nvSpPr>
          <p:cNvPr id="2" name="Title 1">
            <a:extLst>
              <a:ext uri="{FF2B5EF4-FFF2-40B4-BE49-F238E27FC236}">
                <a16:creationId xmlns:a16="http://schemas.microsoft.com/office/drawing/2014/main" id="{86CF94B8-4C32-4156-BD25-A2AC71C57A45}"/>
              </a:ext>
            </a:extLst>
          </p:cNvPr>
          <p:cNvSpPr>
            <a:spLocks noGrp="1"/>
          </p:cNvSpPr>
          <p:nvPr>
            <p:ph type="title"/>
          </p:nvPr>
        </p:nvSpPr>
        <p:spPr>
          <a:xfrm>
            <a:off x="781493" y="600613"/>
            <a:ext cx="10515600" cy="1325563"/>
          </a:xfrm>
        </p:spPr>
        <p:txBody>
          <a:bodyPr/>
          <a:lstStyle/>
          <a:p>
            <a:r>
              <a:rPr lang="en-US" dirty="0"/>
              <a:t>Know Your Numbers</a:t>
            </a:r>
          </a:p>
        </p:txBody>
      </p:sp>
      <p:sp>
        <p:nvSpPr>
          <p:cNvPr id="11" name="Rectangle 10">
            <a:extLst>
              <a:ext uri="{FF2B5EF4-FFF2-40B4-BE49-F238E27FC236}">
                <a16:creationId xmlns:a16="http://schemas.microsoft.com/office/drawing/2014/main" id="{F1220763-561F-4A77-B327-DC478B194482}"/>
              </a:ext>
            </a:extLst>
          </p:cNvPr>
          <p:cNvSpPr/>
          <p:nvPr/>
        </p:nvSpPr>
        <p:spPr bwMode="auto">
          <a:xfrm>
            <a:off x="0" y="5392260"/>
            <a:ext cx="12192000" cy="646331"/>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3600" b="1" dirty="0">
                <a:solidFill>
                  <a:srgbClr val="003A70"/>
                </a:solidFill>
                <a:latin typeface="Calibri"/>
                <a:cs typeface="Calibri"/>
              </a:rPr>
              <a:t>aamc.org</a:t>
            </a:r>
          </a:p>
        </p:txBody>
      </p:sp>
    </p:spTree>
    <p:extLst>
      <p:ext uri="{BB962C8B-B14F-4D97-AF65-F5344CB8AC3E}">
        <p14:creationId xmlns:p14="http://schemas.microsoft.com/office/powerpoint/2010/main" val="335624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24187" y="570519"/>
            <a:ext cx="10515600" cy="1325563"/>
          </a:xfrm>
        </p:spPr>
        <p:txBody>
          <a:bodyPr/>
          <a:lstStyle/>
          <a:p>
            <a:r>
              <a:rPr lang="en-US" dirty="0"/>
              <a:t>A Serious Obligation</a:t>
            </a:r>
          </a:p>
        </p:txBody>
      </p:sp>
      <p:sp>
        <p:nvSpPr>
          <p:cNvPr id="37891" name="Rectangle 3"/>
          <p:cNvSpPr>
            <a:spLocks noGrp="1" noChangeArrowheads="1"/>
          </p:cNvSpPr>
          <p:nvPr>
            <p:ph idx="1"/>
          </p:nvPr>
        </p:nvSpPr>
        <p:spPr>
          <a:xfrm>
            <a:off x="1081540" y="1681316"/>
            <a:ext cx="10515600" cy="4413772"/>
          </a:xfrm>
        </p:spPr>
        <p:txBody>
          <a:bodyPr>
            <a:normAutofit/>
          </a:bodyPr>
          <a:lstStyle/>
          <a:p>
            <a:pPr algn="ctr"/>
            <a:r>
              <a:rPr lang="en-US" sz="3600" b="1" dirty="0"/>
              <a:t>Student Loans Must Be Repaid</a:t>
            </a:r>
          </a:p>
        </p:txBody>
      </p:sp>
      <p:grpSp>
        <p:nvGrpSpPr>
          <p:cNvPr id="14" name="Group 13">
            <a:extLst>
              <a:ext uri="{FF2B5EF4-FFF2-40B4-BE49-F238E27FC236}">
                <a16:creationId xmlns:a16="http://schemas.microsoft.com/office/drawing/2014/main" id="{6B0EAF38-C9BA-DB4D-8191-098D6AF2139F}"/>
              </a:ext>
            </a:extLst>
          </p:cNvPr>
          <p:cNvGrpSpPr/>
          <p:nvPr/>
        </p:nvGrpSpPr>
        <p:grpSpPr>
          <a:xfrm>
            <a:off x="2831691" y="2377045"/>
            <a:ext cx="6636774" cy="3718043"/>
            <a:chOff x="2831691" y="2377045"/>
            <a:chExt cx="6636774" cy="3718043"/>
          </a:xfrm>
        </p:grpSpPr>
        <p:pic>
          <p:nvPicPr>
            <p:cNvPr id="37892" name="Picture 2" descr="C:\Documents and Settings\skurtz\Desktop\yield.jpg"/>
            <p:cNvPicPr>
              <a:picLocks noChangeAspect="1" noChangeArrowheads="1"/>
            </p:cNvPicPr>
            <p:nvPr/>
          </p:nvPicPr>
          <p:blipFill>
            <a:blip r:embed="rId3" cstate="print"/>
            <a:srcRect b="25778"/>
            <a:stretch>
              <a:fillRect/>
            </a:stretch>
          </p:blipFill>
          <p:spPr bwMode="auto">
            <a:xfrm>
              <a:off x="2831691" y="2377045"/>
              <a:ext cx="6636774" cy="3718043"/>
            </a:xfrm>
            <a:prstGeom prst="rect">
              <a:avLst/>
            </a:prstGeom>
            <a:noFill/>
            <a:ln w="9525">
              <a:noFill/>
              <a:miter lim="800000"/>
              <a:headEnd/>
              <a:tailEnd/>
            </a:ln>
          </p:spPr>
        </p:pic>
        <p:sp>
          <p:nvSpPr>
            <p:cNvPr id="37893" name="TextBox 4"/>
            <p:cNvSpPr txBox="1">
              <a:spLocks noChangeArrowheads="1"/>
            </p:cNvSpPr>
            <p:nvPr/>
          </p:nvSpPr>
          <p:spPr bwMode="auto">
            <a:xfrm>
              <a:off x="4461388" y="3888202"/>
              <a:ext cx="3377380" cy="1569660"/>
            </a:xfrm>
            <a:prstGeom prst="rect">
              <a:avLst/>
            </a:prstGeom>
            <a:noFill/>
            <a:ln w="9525">
              <a:noFill/>
              <a:miter lim="800000"/>
              <a:headEnd/>
              <a:tailEnd/>
            </a:ln>
          </p:spPr>
          <p:txBody>
            <a:bodyPr wrap="square">
              <a:spAutoFit/>
            </a:bodyPr>
            <a:lstStyle/>
            <a:p>
              <a:pPr algn="ctr" eaLnBrk="0" hangingPunct="0"/>
              <a:r>
                <a:rPr lang="en-US" sz="2200" b="1" dirty="0">
                  <a:solidFill>
                    <a:srgbClr val="000204"/>
                  </a:solidFill>
                </a:rPr>
                <a:t>Manage</a:t>
              </a:r>
              <a:br>
                <a:rPr lang="en-US" sz="2200" b="1" dirty="0">
                  <a:solidFill>
                    <a:srgbClr val="000204"/>
                  </a:solidFill>
                </a:rPr>
              </a:br>
              <a:r>
                <a:rPr lang="en-US" sz="2200" b="1" dirty="0">
                  <a:solidFill>
                    <a:srgbClr val="000204"/>
                  </a:solidFill>
                </a:rPr>
                <a:t>Your</a:t>
              </a:r>
            </a:p>
            <a:p>
              <a:pPr algn="ctr" eaLnBrk="0" hangingPunct="0"/>
              <a:r>
                <a:rPr lang="en-US" sz="2200" b="1" dirty="0">
                  <a:solidFill>
                    <a:srgbClr val="000204"/>
                  </a:solidFill>
                </a:rPr>
                <a:t>Debt</a:t>
              </a:r>
            </a:p>
            <a:p>
              <a:pPr algn="ctr" eaLnBrk="0" hangingPunct="0"/>
              <a:endParaRPr lang="en-US" sz="800" b="1" dirty="0">
                <a:solidFill>
                  <a:srgbClr val="000204"/>
                </a:solidFill>
              </a:endParaRPr>
            </a:p>
            <a:p>
              <a:pPr algn="ctr" eaLnBrk="0" hangingPunct="0"/>
              <a:r>
                <a:rPr lang="en-US" sz="2200" b="1" dirty="0">
                  <a:solidFill>
                    <a:srgbClr val="000204"/>
                  </a:solidFill>
                </a:rPr>
                <a:t>Don’t Let It Manage You</a:t>
              </a:r>
            </a:p>
          </p:txBody>
        </p:sp>
        <p:cxnSp>
          <p:nvCxnSpPr>
            <p:cNvPr id="3" name="Straight Connector 2">
              <a:extLst>
                <a:ext uri="{FF2B5EF4-FFF2-40B4-BE49-F238E27FC236}">
                  <a16:creationId xmlns:a16="http://schemas.microsoft.com/office/drawing/2014/main" id="{20D4CB6F-7C7C-8948-810E-0E9CD64DD565}"/>
                </a:ext>
              </a:extLst>
            </p:cNvPr>
            <p:cNvCxnSpPr>
              <a:cxnSpLocks/>
            </p:cNvCxnSpPr>
            <p:nvPr/>
          </p:nvCxnSpPr>
          <p:spPr>
            <a:xfrm>
              <a:off x="6051692" y="4970205"/>
              <a:ext cx="19676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2166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786" t="27157" r="3196" b="2381"/>
          <a:stretch/>
        </p:blipFill>
        <p:spPr>
          <a:xfrm>
            <a:off x="5301009" y="1910092"/>
            <a:ext cx="5583301" cy="4356184"/>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1313" r="38617" b="70936"/>
          <a:stretch/>
        </p:blipFill>
        <p:spPr>
          <a:xfrm>
            <a:off x="723265" y="5009136"/>
            <a:ext cx="4253939" cy="1257140"/>
          </a:xfrm>
          <a:prstGeom prst="rect">
            <a:avLst/>
          </a:prstGeom>
        </p:spPr>
      </p:pic>
      <p:pic>
        <p:nvPicPr>
          <p:cNvPr id="15" name="Picture 5" descr="thumbtack_in_yellow_sticky_note.png"/>
          <p:cNvPicPr>
            <a:picLocks noChangeAspect="1"/>
          </p:cNvPicPr>
          <p:nvPr/>
        </p:nvPicPr>
        <p:blipFill>
          <a:blip r:embed="rId4" cstate="print"/>
          <a:srcRect/>
          <a:stretch>
            <a:fillRect/>
          </a:stretch>
        </p:blipFill>
        <p:spPr bwMode="auto">
          <a:xfrm rot="21342946">
            <a:off x="339033" y="1556928"/>
            <a:ext cx="4897371" cy="3883417"/>
          </a:xfrm>
          <a:prstGeom prst="rect">
            <a:avLst/>
          </a:prstGeom>
          <a:noFill/>
          <a:ln w="9525">
            <a:noFill/>
            <a:miter lim="800000"/>
            <a:headEnd/>
            <a:tailEnd/>
          </a:ln>
        </p:spPr>
      </p:pic>
      <p:sp>
        <p:nvSpPr>
          <p:cNvPr id="11" name="Title 1"/>
          <p:cNvSpPr>
            <a:spLocks noGrp="1"/>
          </p:cNvSpPr>
          <p:nvPr>
            <p:ph type="title"/>
          </p:nvPr>
        </p:nvSpPr>
        <p:spPr>
          <a:xfrm>
            <a:off x="858520" y="584529"/>
            <a:ext cx="10515600" cy="1325563"/>
          </a:xfrm>
        </p:spPr>
        <p:txBody>
          <a:bodyPr/>
          <a:lstStyle/>
          <a:p>
            <a:r>
              <a:rPr lang="en-US" dirty="0"/>
              <a:t>Consequence of Late Payments</a:t>
            </a:r>
          </a:p>
        </p:txBody>
      </p:sp>
      <p:sp>
        <p:nvSpPr>
          <p:cNvPr id="16" name="TextBox 15"/>
          <p:cNvSpPr txBox="1"/>
          <p:nvPr/>
        </p:nvSpPr>
        <p:spPr>
          <a:xfrm rot="20964997">
            <a:off x="817706" y="2537267"/>
            <a:ext cx="3654339" cy="2339102"/>
          </a:xfrm>
          <a:prstGeom prst="rect">
            <a:avLst/>
          </a:prstGeom>
          <a:noFill/>
        </p:spPr>
        <p:txBody>
          <a:bodyPr wrap="square">
            <a:spAutoFit/>
          </a:bodyPr>
          <a:lstStyle/>
          <a:p>
            <a:pPr algn="ctr" eaLnBrk="0" hangingPunct="0">
              <a:defRPr/>
            </a:pPr>
            <a:r>
              <a:rPr lang="en-US" sz="2700" b="1" dirty="0">
                <a:solidFill>
                  <a:srgbClr val="003A70"/>
                </a:solidFill>
                <a:latin typeface="Arial" charset="0"/>
              </a:rPr>
              <a:t>Financial Problems? </a:t>
            </a:r>
          </a:p>
          <a:p>
            <a:pPr algn="ctr" eaLnBrk="0" hangingPunct="0">
              <a:defRPr/>
            </a:pPr>
            <a:endParaRPr lang="en-US" sz="1600" dirty="0">
              <a:solidFill>
                <a:srgbClr val="003A70"/>
              </a:solidFill>
              <a:latin typeface="Arial" charset="0"/>
            </a:endParaRPr>
          </a:p>
          <a:p>
            <a:pPr algn="ctr" eaLnBrk="0" hangingPunct="0">
              <a:defRPr/>
            </a:pPr>
            <a:r>
              <a:rPr lang="en-US" sz="2700" dirty="0">
                <a:solidFill>
                  <a:srgbClr val="C26D18"/>
                </a:solidFill>
                <a:latin typeface="Arial" charset="0"/>
              </a:rPr>
              <a:t>Contact Your </a:t>
            </a:r>
          </a:p>
          <a:p>
            <a:pPr algn="ctr" eaLnBrk="0" hangingPunct="0">
              <a:defRPr/>
            </a:pPr>
            <a:r>
              <a:rPr lang="en-US" sz="2700" dirty="0">
                <a:solidFill>
                  <a:srgbClr val="C26D18"/>
                </a:solidFill>
                <a:latin typeface="Arial" charset="0"/>
              </a:rPr>
              <a:t>Servicers</a:t>
            </a:r>
          </a:p>
          <a:p>
            <a:pPr algn="ctr" eaLnBrk="0" hangingPunct="0">
              <a:defRPr/>
            </a:pPr>
            <a:r>
              <a:rPr lang="en-US" sz="2700" dirty="0">
                <a:solidFill>
                  <a:srgbClr val="C26D18"/>
                </a:solidFill>
                <a:latin typeface="Arial" charset="0"/>
              </a:rPr>
              <a:t>Immediately!</a:t>
            </a:r>
          </a:p>
          <a:p>
            <a:pPr algn="ctr" eaLnBrk="0" hangingPunct="0">
              <a:defRPr/>
            </a:pPr>
            <a:endParaRPr lang="en-US" sz="2200" dirty="0">
              <a:solidFill>
                <a:srgbClr val="C26D18"/>
              </a:solidFill>
              <a:latin typeface="Arial" charset="0"/>
            </a:endParaRPr>
          </a:p>
        </p:txBody>
      </p:sp>
    </p:spTree>
    <p:extLst>
      <p:ext uri="{BB962C8B-B14F-4D97-AF65-F5344CB8AC3E}">
        <p14:creationId xmlns:p14="http://schemas.microsoft.com/office/powerpoint/2010/main" val="162428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p:cNvSpPr>
          <p:nvPr/>
        </p:nvSpPr>
        <p:spPr>
          <a:xfrm>
            <a:off x="1746270" y="6275088"/>
            <a:ext cx="9013371" cy="276999"/>
          </a:xfrm>
          <a:prstGeom prst="rect">
            <a:avLst/>
          </a:prstGeom>
          <a:noFill/>
        </p:spPr>
        <p:txBody>
          <a:bodyPr wrap="square" rtlCol="0">
            <a:spAutoFit/>
          </a:bodyPr>
          <a:lstStyle/>
          <a:p>
            <a:pPr marL="0" lvl="1"/>
            <a:r>
              <a:rPr lang="en-US" sz="1200" dirty="0">
                <a:solidFill>
                  <a:srgbClr val="5F259F"/>
                </a:solidFill>
              </a:rPr>
              <a:t>* Perkins, PCL and LDS Loans are disbursed at a fixed rate of 5%.  All loans shown have a fixed interest rate.</a:t>
            </a:r>
          </a:p>
        </p:txBody>
      </p:sp>
      <p:grpSp>
        <p:nvGrpSpPr>
          <p:cNvPr id="17" name="Group 16"/>
          <p:cNvGrpSpPr/>
          <p:nvPr/>
        </p:nvGrpSpPr>
        <p:grpSpPr>
          <a:xfrm>
            <a:off x="4159935" y="1734687"/>
            <a:ext cx="2142100" cy="4091151"/>
            <a:chOff x="2660649" y="1569196"/>
            <a:chExt cx="2142100" cy="4091151"/>
          </a:xfrm>
        </p:grpSpPr>
        <p:sp>
          <p:nvSpPr>
            <p:cNvPr id="88" name="Rounded Rectangle 87"/>
            <p:cNvSpPr>
              <a:spLocks/>
            </p:cNvSpPr>
            <p:nvPr/>
          </p:nvSpPr>
          <p:spPr bwMode="auto">
            <a:xfrm>
              <a:off x="2660649" y="1832685"/>
              <a:ext cx="2142100" cy="442674"/>
            </a:xfrm>
            <a:prstGeom prst="roundRect">
              <a:avLst/>
            </a:prstGeom>
            <a:solidFill>
              <a:schemeClr val="bg1">
                <a:lumMod val="85000"/>
              </a:schemeClr>
            </a:solidFill>
            <a:ln w="22225" cap="flat" cmpd="sng" algn="ctr">
              <a:solidFill>
                <a:srgbClr val="7C1C9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chemeClr val="bg1"/>
                </a:solidFill>
                <a:latin typeface="Arial" charset="0"/>
              </a:endParaRPr>
            </a:p>
          </p:txBody>
        </p:sp>
        <p:grpSp>
          <p:nvGrpSpPr>
            <p:cNvPr id="14" name="Group 10"/>
            <p:cNvGrpSpPr/>
            <p:nvPr/>
          </p:nvGrpSpPr>
          <p:grpSpPr>
            <a:xfrm>
              <a:off x="2799911" y="3414138"/>
              <a:ext cx="1928261" cy="1184192"/>
              <a:chOff x="294022" y="2025725"/>
              <a:chExt cx="3281226" cy="1348660"/>
            </a:xfrm>
          </p:grpSpPr>
          <p:sp>
            <p:nvSpPr>
              <p:cNvPr id="57" name="Rectangle 56"/>
              <p:cNvSpPr>
                <a:spLocks/>
              </p:cNvSpPr>
              <p:nvPr/>
            </p:nvSpPr>
            <p:spPr>
              <a:xfrm>
                <a:off x="1074709" y="2778497"/>
                <a:ext cx="1839050" cy="595888"/>
              </a:xfrm>
              <a:prstGeom prst="rect">
                <a:avLst/>
              </a:prstGeom>
              <a:solidFill>
                <a:schemeClr val="bg1"/>
              </a:solidFill>
              <a:ln w="31750">
                <a:solidFill>
                  <a:srgbClr val="7030A0"/>
                </a:solidFill>
              </a:ln>
            </p:spPr>
            <p:txBody>
              <a:bodyPr wrap="none" lIns="91440" tIns="45720" rIns="91440" bIns="45720" anchor="ctr">
                <a:spAutoFit/>
              </a:bodyPr>
              <a:lstStyle/>
              <a:p>
                <a:pPr algn="ctr"/>
                <a:r>
                  <a:rPr lang="en-US" sz="2800" dirty="0">
                    <a:ln w="1905"/>
                    <a:solidFill>
                      <a:srgbClr val="7030A0"/>
                    </a:solidFill>
                    <a:effectLst>
                      <a:innerShdw blurRad="69850" dist="43180" dir="5400000">
                        <a:srgbClr val="000000">
                          <a:alpha val="65000"/>
                        </a:srgbClr>
                      </a:innerShdw>
                    </a:effectLst>
                  </a:rPr>
                  <a:t>4.30%</a:t>
                </a:r>
              </a:p>
            </p:txBody>
          </p:sp>
          <p:sp>
            <p:nvSpPr>
              <p:cNvPr id="58" name="Rounded Rectangle 57"/>
              <p:cNvSpPr>
                <a:spLocks/>
              </p:cNvSpPr>
              <p:nvPr/>
            </p:nvSpPr>
            <p:spPr bwMode="auto">
              <a:xfrm>
                <a:off x="294022" y="2025725"/>
                <a:ext cx="3281226" cy="775625"/>
              </a:xfrm>
              <a:prstGeom prst="roundRect">
                <a:avLst/>
              </a:prstGeom>
              <a:solidFill>
                <a:srgbClr val="7C1C96"/>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1700" b="1" dirty="0">
                    <a:solidFill>
                      <a:schemeClr val="bg1"/>
                    </a:solidFill>
                    <a:latin typeface="Arial" charset="0"/>
                  </a:rPr>
                  <a:t>DIRECT UNSUBSIDIZED</a:t>
                </a:r>
              </a:p>
            </p:txBody>
          </p:sp>
        </p:grpSp>
        <p:grpSp>
          <p:nvGrpSpPr>
            <p:cNvPr id="15" name="Group 58"/>
            <p:cNvGrpSpPr/>
            <p:nvPr/>
          </p:nvGrpSpPr>
          <p:grpSpPr>
            <a:xfrm>
              <a:off x="2803275" y="2379533"/>
              <a:ext cx="1924896" cy="931054"/>
              <a:chOff x="2771129" y="2146201"/>
              <a:chExt cx="3045245" cy="1042254"/>
            </a:xfrm>
          </p:grpSpPr>
          <p:sp>
            <p:nvSpPr>
              <p:cNvPr id="60" name="Rectangle 59"/>
              <p:cNvSpPr>
                <a:spLocks/>
              </p:cNvSpPr>
              <p:nvPr/>
            </p:nvSpPr>
            <p:spPr>
              <a:xfrm>
                <a:off x="3614388" y="2602745"/>
                <a:ext cx="1420669" cy="585710"/>
              </a:xfrm>
              <a:prstGeom prst="rect">
                <a:avLst/>
              </a:prstGeom>
              <a:solidFill>
                <a:schemeClr val="bg1"/>
              </a:solidFill>
              <a:ln w="28575">
                <a:solidFill>
                  <a:srgbClr val="7030A0"/>
                </a:solidFill>
              </a:ln>
            </p:spPr>
            <p:txBody>
              <a:bodyPr wrap="none" lIns="91440" tIns="45720" rIns="91440" bIns="45720" anchor="b">
                <a:spAutoFit/>
              </a:bodyPr>
              <a:lstStyle/>
              <a:p>
                <a:pPr algn="ctr"/>
                <a:r>
                  <a:rPr lang="en-US" sz="2800" dirty="0">
                    <a:ln w="1905"/>
                    <a:solidFill>
                      <a:srgbClr val="7030A0"/>
                    </a:solidFill>
                    <a:effectLst>
                      <a:innerShdw blurRad="69850" dist="43180" dir="5400000">
                        <a:srgbClr val="000000">
                          <a:alpha val="65000"/>
                        </a:srgbClr>
                      </a:innerShdw>
                    </a:effectLst>
                  </a:rPr>
                  <a:t>5.0%</a:t>
                </a:r>
              </a:p>
            </p:txBody>
          </p:sp>
          <p:sp>
            <p:nvSpPr>
              <p:cNvPr id="61" name="Rounded Rectangle 60"/>
              <p:cNvSpPr>
                <a:spLocks/>
              </p:cNvSpPr>
              <p:nvPr/>
            </p:nvSpPr>
            <p:spPr bwMode="auto">
              <a:xfrm>
                <a:off x="2771129" y="2146201"/>
                <a:ext cx="3045245" cy="571783"/>
              </a:xfrm>
              <a:prstGeom prst="roundRect">
                <a:avLst/>
              </a:prstGeom>
              <a:solidFill>
                <a:srgbClr val="58146A"/>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2400" dirty="0">
                    <a:solidFill>
                      <a:schemeClr val="bg1"/>
                    </a:solidFill>
                  </a:rPr>
                  <a:t>PERKINS*</a:t>
                </a:r>
                <a:endParaRPr lang="en-US" sz="2400" dirty="0">
                  <a:solidFill>
                    <a:schemeClr val="bg1"/>
                  </a:solidFill>
                  <a:latin typeface="Arial" charset="0"/>
                </a:endParaRPr>
              </a:p>
            </p:txBody>
          </p:sp>
        </p:grpSp>
        <p:grpSp>
          <p:nvGrpSpPr>
            <p:cNvPr id="16" name="Group 11"/>
            <p:cNvGrpSpPr/>
            <p:nvPr/>
          </p:nvGrpSpPr>
          <p:grpSpPr>
            <a:xfrm>
              <a:off x="2777181" y="4737304"/>
              <a:ext cx="1947229" cy="923043"/>
              <a:chOff x="217815" y="5183969"/>
              <a:chExt cx="2725619" cy="996171"/>
            </a:xfrm>
          </p:grpSpPr>
          <p:sp>
            <p:nvSpPr>
              <p:cNvPr id="63" name="Rectangle 62"/>
              <p:cNvSpPr>
                <a:spLocks/>
              </p:cNvSpPr>
              <p:nvPr/>
            </p:nvSpPr>
            <p:spPr>
              <a:xfrm>
                <a:off x="924767" y="5615468"/>
                <a:ext cx="1512765" cy="564672"/>
              </a:xfrm>
              <a:prstGeom prst="rect">
                <a:avLst/>
              </a:prstGeom>
              <a:solidFill>
                <a:schemeClr val="bg1"/>
              </a:solidFill>
              <a:ln w="31750">
                <a:solidFill>
                  <a:srgbClr val="7030A0"/>
                </a:solidFill>
              </a:ln>
            </p:spPr>
            <p:txBody>
              <a:bodyPr wrap="none" lIns="91440" tIns="45720" rIns="91440" bIns="45720" anchor="t">
                <a:spAutoFit/>
              </a:bodyPr>
              <a:lstStyle/>
              <a:p>
                <a:pPr algn="ctr"/>
                <a:r>
                  <a:rPr lang="en-US" sz="2800" dirty="0">
                    <a:ln w="1905"/>
                    <a:solidFill>
                      <a:srgbClr val="7030A0"/>
                    </a:solidFill>
                    <a:effectLst>
                      <a:innerShdw blurRad="69850" dist="43180" dir="5400000">
                        <a:srgbClr val="000000">
                          <a:alpha val="65000"/>
                        </a:srgbClr>
                      </a:innerShdw>
                    </a:effectLst>
                  </a:rPr>
                  <a:t>5.30%</a:t>
                </a:r>
              </a:p>
            </p:txBody>
          </p:sp>
          <p:sp>
            <p:nvSpPr>
              <p:cNvPr id="64" name="Rounded Rectangle 63"/>
              <p:cNvSpPr>
                <a:spLocks/>
              </p:cNvSpPr>
              <p:nvPr/>
            </p:nvSpPr>
            <p:spPr bwMode="auto">
              <a:xfrm>
                <a:off x="217815" y="5183969"/>
                <a:ext cx="2725619" cy="477745"/>
              </a:xfrm>
              <a:prstGeom prst="roundRect">
                <a:avLst/>
              </a:prstGeom>
              <a:solidFill>
                <a:srgbClr val="7C1C96"/>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2000" b="1" dirty="0">
                    <a:solidFill>
                      <a:schemeClr val="bg1"/>
                    </a:solidFill>
                  </a:rPr>
                  <a:t>DIRECT PLUS</a:t>
                </a:r>
                <a:endParaRPr lang="en-US" sz="2000" b="1" dirty="0">
                  <a:solidFill>
                    <a:schemeClr val="bg1"/>
                  </a:solidFill>
                  <a:latin typeface="Arial" charset="0"/>
                </a:endParaRPr>
              </a:p>
            </p:txBody>
          </p:sp>
        </p:grpSp>
        <p:sp>
          <p:nvSpPr>
            <p:cNvPr id="65" name="TextBox 64"/>
            <p:cNvSpPr txBox="1">
              <a:spLocks/>
            </p:cNvSpPr>
            <p:nvPr/>
          </p:nvSpPr>
          <p:spPr>
            <a:xfrm>
              <a:off x="3159462" y="1569196"/>
              <a:ext cx="1242181" cy="646331"/>
            </a:xfrm>
            <a:prstGeom prst="rect">
              <a:avLst/>
            </a:prstGeom>
            <a:solidFill>
              <a:schemeClr val="bg1"/>
            </a:solidFill>
            <a:ln>
              <a:solidFill>
                <a:srgbClr val="5F259F"/>
              </a:solidFill>
            </a:ln>
          </p:spPr>
          <p:txBody>
            <a:bodyPr wrap="square" lIns="91440" tIns="45720" rIns="91440" bIns="45720" rtlCol="0" anchor="t">
              <a:spAutoFit/>
            </a:bodyPr>
            <a:lstStyle/>
            <a:p>
              <a:pPr algn="ctr"/>
              <a:r>
                <a:rPr lang="en-US" b="1" dirty="0">
                  <a:solidFill>
                    <a:srgbClr val="B93DDB"/>
                  </a:solidFill>
                  <a:latin typeface="Times New Roman" panose="02020603050405020304" pitchFamily="18" charset="0"/>
                  <a:cs typeface="Times New Roman" panose="02020603050405020304" pitchFamily="18" charset="0"/>
                </a:rPr>
                <a:t>M2</a:t>
              </a:r>
            </a:p>
            <a:p>
              <a:pPr algn="ctr"/>
              <a:r>
                <a:rPr lang="en-US" b="1" dirty="0">
                  <a:solidFill>
                    <a:srgbClr val="B93DDB"/>
                  </a:solidFill>
                  <a:latin typeface="Times New Roman"/>
                  <a:cs typeface="Times New Roman"/>
                </a:rPr>
                <a:t>2020-21</a:t>
              </a:r>
              <a:endParaRPr lang="en-US" b="1" dirty="0">
                <a:solidFill>
                  <a:srgbClr val="B93DDB"/>
                </a:solidFill>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2159853" y="1780621"/>
            <a:ext cx="2029781" cy="4044116"/>
            <a:chOff x="757647" y="1555131"/>
            <a:chExt cx="2029781" cy="4044116"/>
          </a:xfrm>
        </p:grpSpPr>
        <p:sp>
          <p:nvSpPr>
            <p:cNvPr id="86" name="Rounded Rectangle 85"/>
            <p:cNvSpPr>
              <a:spLocks/>
            </p:cNvSpPr>
            <p:nvPr/>
          </p:nvSpPr>
          <p:spPr bwMode="auto">
            <a:xfrm>
              <a:off x="757647" y="1771314"/>
              <a:ext cx="2029781" cy="442674"/>
            </a:xfrm>
            <a:prstGeom prst="roundRect">
              <a:avLst/>
            </a:prstGeom>
            <a:solidFill>
              <a:schemeClr val="bg1">
                <a:lumMod val="85000"/>
              </a:schemeClr>
            </a:solidFill>
            <a:ln w="22225" cap="flat" cmpd="sng" algn="ctr">
              <a:solidFill>
                <a:srgbClr val="009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dirty="0">
                <a:solidFill>
                  <a:schemeClr val="bg1"/>
                </a:solidFill>
                <a:latin typeface="Arial" charset="0"/>
              </a:endParaRPr>
            </a:p>
          </p:txBody>
        </p:sp>
        <p:grpSp>
          <p:nvGrpSpPr>
            <p:cNvPr id="3" name="Group 9"/>
            <p:cNvGrpSpPr/>
            <p:nvPr/>
          </p:nvGrpSpPr>
          <p:grpSpPr>
            <a:xfrm>
              <a:off x="813926" y="2325309"/>
              <a:ext cx="1924896" cy="933239"/>
              <a:chOff x="2618789" y="2066189"/>
              <a:chExt cx="3045245" cy="1044699"/>
            </a:xfrm>
          </p:grpSpPr>
          <p:sp>
            <p:nvSpPr>
              <p:cNvPr id="8" name="Rectangle 7"/>
              <p:cNvSpPr>
                <a:spLocks/>
              </p:cNvSpPr>
              <p:nvPr/>
            </p:nvSpPr>
            <p:spPr>
              <a:xfrm>
                <a:off x="3549650" y="2525178"/>
                <a:ext cx="1428277" cy="585710"/>
              </a:xfrm>
              <a:prstGeom prst="rect">
                <a:avLst/>
              </a:prstGeom>
              <a:solidFill>
                <a:schemeClr val="bg1"/>
              </a:solidFill>
              <a:ln w="28575">
                <a:solidFill>
                  <a:srgbClr val="0092BC"/>
                </a:solidFill>
              </a:ln>
            </p:spPr>
            <p:txBody>
              <a:bodyPr wrap="none" lIns="91440" tIns="45720" rIns="91440" bIns="45720" anchor="b">
                <a:spAutoFit/>
              </a:bodyPr>
              <a:lstStyle/>
              <a:p>
                <a:pPr algn="ctr"/>
                <a:r>
                  <a:rPr lang="en-US" sz="2800" dirty="0">
                    <a:ln w="1905"/>
                    <a:solidFill>
                      <a:srgbClr val="0070C0"/>
                    </a:solidFill>
                    <a:effectLst>
                      <a:innerShdw blurRad="69850" dist="43180" dir="5400000">
                        <a:srgbClr val="000000">
                          <a:alpha val="65000"/>
                        </a:srgbClr>
                      </a:innerShdw>
                    </a:effectLst>
                  </a:rPr>
                  <a:t>5.0</a:t>
                </a:r>
                <a:r>
                  <a:rPr lang="en-US" sz="2800" b="1" dirty="0">
                    <a:ln w="1905"/>
                    <a:solidFill>
                      <a:srgbClr val="0070C0"/>
                    </a:solidFill>
                    <a:effectLst>
                      <a:innerShdw blurRad="69850" dist="43180" dir="5400000">
                        <a:srgbClr val="000000">
                          <a:alpha val="65000"/>
                        </a:srgbClr>
                      </a:innerShdw>
                    </a:effectLst>
                  </a:rPr>
                  <a:t>%</a:t>
                </a:r>
              </a:p>
            </p:txBody>
          </p:sp>
          <p:sp>
            <p:nvSpPr>
              <p:cNvPr id="5" name="Rounded Rectangle 4"/>
              <p:cNvSpPr>
                <a:spLocks/>
              </p:cNvSpPr>
              <p:nvPr/>
            </p:nvSpPr>
            <p:spPr bwMode="auto">
              <a:xfrm>
                <a:off x="2618789" y="2066189"/>
                <a:ext cx="3045245" cy="571782"/>
              </a:xfrm>
              <a:prstGeom prst="roundRect">
                <a:avLst/>
              </a:prstGeom>
              <a:solidFill>
                <a:srgbClr val="003A70"/>
              </a:solidFill>
              <a:ln w="22225" cap="flat" cmpd="sng" algn="ctr">
                <a:solidFill>
                  <a:srgbClr val="009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2400" dirty="0">
                    <a:solidFill>
                      <a:schemeClr val="bg1"/>
                    </a:solidFill>
                  </a:rPr>
                  <a:t>PERKINS*</a:t>
                </a:r>
                <a:endParaRPr lang="en-US" sz="2400" dirty="0">
                  <a:solidFill>
                    <a:schemeClr val="bg1"/>
                  </a:solidFill>
                  <a:latin typeface="Arial" charset="0"/>
                </a:endParaRPr>
              </a:p>
            </p:txBody>
          </p:sp>
        </p:grpSp>
        <p:grpSp>
          <p:nvGrpSpPr>
            <p:cNvPr id="10" name="Group 11"/>
            <p:cNvGrpSpPr/>
            <p:nvPr/>
          </p:nvGrpSpPr>
          <p:grpSpPr>
            <a:xfrm>
              <a:off x="787832" y="4662372"/>
              <a:ext cx="1947229" cy="936875"/>
              <a:chOff x="83034" y="5084524"/>
              <a:chExt cx="2725619" cy="1011107"/>
            </a:xfrm>
          </p:grpSpPr>
          <p:sp>
            <p:nvSpPr>
              <p:cNvPr id="9" name="Rectangle 8"/>
              <p:cNvSpPr>
                <a:spLocks/>
              </p:cNvSpPr>
              <p:nvPr/>
            </p:nvSpPr>
            <p:spPr>
              <a:xfrm>
                <a:off x="765855" y="5530954"/>
                <a:ext cx="1512765" cy="564677"/>
              </a:xfrm>
              <a:prstGeom prst="rect">
                <a:avLst/>
              </a:prstGeom>
              <a:solidFill>
                <a:schemeClr val="bg1">
                  <a:lumMod val="95000"/>
                </a:schemeClr>
              </a:solidFill>
              <a:ln w="31750">
                <a:solidFill>
                  <a:srgbClr val="0092BC"/>
                </a:solidFill>
              </a:ln>
            </p:spPr>
            <p:txBody>
              <a:bodyPr wrap="none" lIns="91440" tIns="45720" rIns="91440" bIns="45720" anchor="t">
                <a:spAutoFit/>
              </a:bodyPr>
              <a:lstStyle/>
              <a:p>
                <a:pPr algn="ctr"/>
                <a:r>
                  <a:rPr lang="en-US" sz="2800" dirty="0">
                    <a:ln w="1905"/>
                    <a:solidFill>
                      <a:srgbClr val="0070C0"/>
                    </a:solidFill>
                    <a:effectLst>
                      <a:innerShdw blurRad="69850" dist="43180" dir="5400000">
                        <a:srgbClr val="000000">
                          <a:alpha val="65000"/>
                        </a:srgbClr>
                      </a:innerShdw>
                    </a:effectLst>
                  </a:rPr>
                  <a:t>7.08%</a:t>
                </a:r>
              </a:p>
            </p:txBody>
          </p:sp>
          <p:sp>
            <p:nvSpPr>
              <p:cNvPr id="6" name="Rounded Rectangle 5"/>
              <p:cNvSpPr>
                <a:spLocks/>
              </p:cNvSpPr>
              <p:nvPr/>
            </p:nvSpPr>
            <p:spPr bwMode="auto">
              <a:xfrm>
                <a:off x="83034" y="5084524"/>
                <a:ext cx="2725619" cy="477749"/>
              </a:xfrm>
              <a:prstGeom prst="roundRect">
                <a:avLst/>
              </a:prstGeom>
              <a:solidFill>
                <a:srgbClr val="003970"/>
              </a:solidFill>
              <a:ln w="22225" cap="flat" cmpd="sng" algn="ctr">
                <a:solidFill>
                  <a:srgbClr val="009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2000" b="1" dirty="0">
                    <a:solidFill>
                      <a:schemeClr val="bg1"/>
                    </a:solidFill>
                  </a:rPr>
                  <a:t>DIRECT PLUS</a:t>
                </a:r>
                <a:endParaRPr lang="en-US" sz="2000" b="1" dirty="0">
                  <a:solidFill>
                    <a:schemeClr val="bg1"/>
                  </a:solidFill>
                  <a:latin typeface="Arial" charset="0"/>
                </a:endParaRPr>
              </a:p>
            </p:txBody>
          </p:sp>
        </p:grpSp>
        <p:sp>
          <p:nvSpPr>
            <p:cNvPr id="34" name="TextBox 33"/>
            <p:cNvSpPr txBox="1">
              <a:spLocks/>
            </p:cNvSpPr>
            <p:nvPr/>
          </p:nvSpPr>
          <p:spPr>
            <a:xfrm>
              <a:off x="1061708" y="1555131"/>
              <a:ext cx="1400155" cy="646331"/>
            </a:xfrm>
            <a:prstGeom prst="rect">
              <a:avLst/>
            </a:prstGeom>
            <a:solidFill>
              <a:schemeClr val="bg1"/>
            </a:solidFill>
            <a:ln>
              <a:solidFill>
                <a:srgbClr val="0092BC"/>
              </a:solidFill>
            </a:ln>
          </p:spPr>
          <p:txBody>
            <a:bodyPr wrap="square" lIns="91440" tIns="45720" rIns="91440" bIns="45720" rtlCol="0" anchor="t">
              <a:spAutoFit/>
            </a:bodyPr>
            <a:lstStyle/>
            <a:p>
              <a:pPr algn="ctr"/>
              <a:r>
                <a:rPr lang="en-US" b="1" dirty="0">
                  <a:solidFill>
                    <a:srgbClr val="0480FC"/>
                  </a:solidFill>
                  <a:latin typeface="Times New Roman"/>
                  <a:cs typeface="Times New Roman"/>
                </a:rPr>
                <a:t>M1</a:t>
              </a:r>
              <a:endParaRPr lang="en-US" b="1" dirty="0">
                <a:solidFill>
                  <a:srgbClr val="0480FC"/>
                </a:solidFill>
                <a:latin typeface="Times New Roman" panose="02020603050405020304" pitchFamily="18" charset="0"/>
                <a:cs typeface="Times New Roman" panose="02020603050405020304" pitchFamily="18" charset="0"/>
              </a:endParaRPr>
            </a:p>
            <a:p>
              <a:pPr algn="ctr"/>
              <a:r>
                <a:rPr lang="en-US" b="1" dirty="0">
                  <a:solidFill>
                    <a:srgbClr val="0480FC"/>
                  </a:solidFill>
                  <a:latin typeface="Times New Roman"/>
                  <a:cs typeface="Times New Roman"/>
                </a:rPr>
                <a:t>2019-20</a:t>
              </a:r>
              <a:endParaRPr lang="en-US" b="1" dirty="0">
                <a:solidFill>
                  <a:srgbClr val="0480FC"/>
                </a:solidFill>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814543" y="3341054"/>
              <a:ext cx="1928261" cy="1204998"/>
              <a:chOff x="113777" y="1922849"/>
              <a:chExt cx="3281226" cy="1372357"/>
            </a:xfrm>
          </p:grpSpPr>
          <p:sp>
            <p:nvSpPr>
              <p:cNvPr id="7" name="Rectangle 6"/>
              <p:cNvSpPr>
                <a:spLocks/>
              </p:cNvSpPr>
              <p:nvPr/>
            </p:nvSpPr>
            <p:spPr>
              <a:xfrm>
                <a:off x="939695" y="2699317"/>
                <a:ext cx="1839050" cy="595889"/>
              </a:xfrm>
              <a:prstGeom prst="rect">
                <a:avLst/>
              </a:prstGeom>
              <a:solidFill>
                <a:schemeClr val="bg1"/>
              </a:solidFill>
              <a:ln w="31750">
                <a:solidFill>
                  <a:srgbClr val="0092BC"/>
                </a:solidFill>
              </a:ln>
            </p:spPr>
            <p:txBody>
              <a:bodyPr wrap="none" lIns="91440" tIns="45720" rIns="91440" bIns="45720" anchor="ctr">
                <a:spAutoFit/>
              </a:bodyPr>
              <a:lstStyle/>
              <a:p>
                <a:pPr algn="ctr"/>
                <a:r>
                  <a:rPr lang="en-US" sz="2800" dirty="0">
                    <a:ln w="1905"/>
                    <a:solidFill>
                      <a:srgbClr val="0070C0"/>
                    </a:solidFill>
                    <a:effectLst>
                      <a:innerShdw blurRad="69850" dist="43180" dir="5400000">
                        <a:srgbClr val="000000">
                          <a:alpha val="65000"/>
                        </a:srgbClr>
                      </a:innerShdw>
                    </a:effectLst>
                  </a:rPr>
                  <a:t>6.08%</a:t>
                </a:r>
              </a:p>
            </p:txBody>
          </p:sp>
          <p:sp>
            <p:nvSpPr>
              <p:cNvPr id="4" name="Rounded Rectangle 3"/>
              <p:cNvSpPr>
                <a:spLocks/>
              </p:cNvSpPr>
              <p:nvPr/>
            </p:nvSpPr>
            <p:spPr bwMode="auto">
              <a:xfrm>
                <a:off x="113777" y="1922849"/>
                <a:ext cx="3281226" cy="775626"/>
              </a:xfrm>
              <a:prstGeom prst="roundRect">
                <a:avLst/>
              </a:prstGeom>
              <a:solidFill>
                <a:srgbClr val="003970"/>
              </a:solidFill>
              <a:ln w="22225" cap="flat" cmpd="sng" algn="ctr">
                <a:solidFill>
                  <a:srgbClr val="009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1700" b="1" dirty="0">
                    <a:solidFill>
                      <a:schemeClr val="bg1"/>
                    </a:solidFill>
                    <a:latin typeface="Arial" charset="0"/>
                  </a:rPr>
                  <a:t>DIRECT UNSUBSIDIZED</a:t>
                </a:r>
              </a:p>
            </p:txBody>
          </p:sp>
        </p:grpSp>
      </p:grpSp>
      <p:grpSp>
        <p:nvGrpSpPr>
          <p:cNvPr id="27" name="Group 26"/>
          <p:cNvGrpSpPr/>
          <p:nvPr/>
        </p:nvGrpSpPr>
        <p:grpSpPr>
          <a:xfrm>
            <a:off x="6241404" y="1730341"/>
            <a:ext cx="2029781" cy="4132101"/>
            <a:chOff x="4742117" y="1546301"/>
            <a:chExt cx="2029781" cy="4132101"/>
          </a:xfrm>
        </p:grpSpPr>
        <p:sp>
          <p:nvSpPr>
            <p:cNvPr id="89" name="Rounded Rectangle 88"/>
            <p:cNvSpPr>
              <a:spLocks/>
            </p:cNvSpPr>
            <p:nvPr/>
          </p:nvSpPr>
          <p:spPr bwMode="auto">
            <a:xfrm>
              <a:off x="4742117" y="1814387"/>
              <a:ext cx="2029781" cy="442674"/>
            </a:xfrm>
            <a:prstGeom prst="roundRect">
              <a:avLst/>
            </a:prstGeom>
            <a:solidFill>
              <a:schemeClr val="bg1">
                <a:lumMod val="85000"/>
              </a:schemeClr>
            </a:solidFill>
            <a:ln w="222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chemeClr val="bg1"/>
                </a:solidFill>
                <a:latin typeface="Arial" charset="0"/>
              </a:endParaRPr>
            </a:p>
          </p:txBody>
        </p:sp>
        <p:grpSp>
          <p:nvGrpSpPr>
            <p:cNvPr id="18" name="Group 10"/>
            <p:cNvGrpSpPr/>
            <p:nvPr/>
          </p:nvGrpSpPr>
          <p:grpSpPr>
            <a:xfrm>
              <a:off x="4779626" y="3385250"/>
              <a:ext cx="1928261" cy="1226767"/>
              <a:chOff x="294022" y="1885649"/>
              <a:chExt cx="3281226" cy="1397149"/>
            </a:xfrm>
          </p:grpSpPr>
          <p:sp>
            <p:nvSpPr>
              <p:cNvPr id="77" name="Rectangle 76"/>
              <p:cNvSpPr>
                <a:spLocks/>
              </p:cNvSpPr>
              <p:nvPr/>
            </p:nvSpPr>
            <p:spPr>
              <a:xfrm>
                <a:off x="1100711" y="2686910"/>
                <a:ext cx="1839050" cy="595888"/>
              </a:xfrm>
              <a:prstGeom prst="rect">
                <a:avLst/>
              </a:prstGeom>
              <a:solidFill>
                <a:schemeClr val="bg1"/>
              </a:solidFill>
              <a:ln w="31750">
                <a:solidFill>
                  <a:schemeClr val="accent1">
                    <a:lumMod val="50000"/>
                  </a:schemeClr>
                </a:solidFill>
              </a:ln>
            </p:spPr>
            <p:txBody>
              <a:bodyPr wrap="none" lIns="91440" tIns="45720" rIns="91440" bIns="45720" anchor="ctr">
                <a:spAutoFit/>
              </a:bodyPr>
              <a:lstStyle/>
              <a:p>
                <a:pPr algn="ctr"/>
                <a:r>
                  <a:rPr lang="en-US" sz="2800" dirty="0">
                    <a:ln w="1905"/>
                    <a:solidFill>
                      <a:srgbClr val="0229D9"/>
                    </a:solidFill>
                    <a:effectLst>
                      <a:innerShdw blurRad="69850" dist="43180" dir="5400000">
                        <a:srgbClr val="000000">
                          <a:alpha val="65000"/>
                        </a:srgbClr>
                      </a:innerShdw>
                    </a:effectLst>
                  </a:rPr>
                  <a:t>5.28%</a:t>
                </a:r>
              </a:p>
            </p:txBody>
          </p:sp>
          <p:sp>
            <p:nvSpPr>
              <p:cNvPr id="78" name="Rounded Rectangle 77"/>
              <p:cNvSpPr>
                <a:spLocks/>
              </p:cNvSpPr>
              <p:nvPr/>
            </p:nvSpPr>
            <p:spPr bwMode="auto">
              <a:xfrm>
                <a:off x="294022" y="1885649"/>
                <a:ext cx="3281226" cy="775625"/>
              </a:xfrm>
              <a:prstGeom prst="roundRect">
                <a:avLst/>
              </a:prstGeom>
              <a:solidFill>
                <a:srgbClr val="0229D9"/>
              </a:solidFill>
              <a:ln w="222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1700" b="1" dirty="0">
                    <a:solidFill>
                      <a:schemeClr val="bg1"/>
                    </a:solidFill>
                    <a:latin typeface="Arial" charset="0"/>
                  </a:rPr>
                  <a:t>DIRECT UNSUBSIDIZED</a:t>
                </a:r>
              </a:p>
            </p:txBody>
          </p:sp>
        </p:grpSp>
        <p:grpSp>
          <p:nvGrpSpPr>
            <p:cNvPr id="19" name="Group 78"/>
            <p:cNvGrpSpPr/>
            <p:nvPr/>
          </p:nvGrpSpPr>
          <p:grpSpPr>
            <a:xfrm>
              <a:off x="4782990" y="2391281"/>
              <a:ext cx="1924896" cy="922345"/>
              <a:chOff x="2771129" y="2054007"/>
              <a:chExt cx="3045245" cy="1032506"/>
            </a:xfrm>
          </p:grpSpPr>
          <p:sp>
            <p:nvSpPr>
              <p:cNvPr id="80" name="Rectangle 79"/>
              <p:cNvSpPr>
                <a:spLocks/>
              </p:cNvSpPr>
              <p:nvPr/>
            </p:nvSpPr>
            <p:spPr>
              <a:xfrm>
                <a:off x="3583921" y="2500802"/>
                <a:ext cx="1420669" cy="585711"/>
              </a:xfrm>
              <a:prstGeom prst="rect">
                <a:avLst/>
              </a:prstGeom>
              <a:solidFill>
                <a:schemeClr val="bg1"/>
              </a:solidFill>
              <a:ln w="28575">
                <a:solidFill>
                  <a:schemeClr val="accent1">
                    <a:lumMod val="50000"/>
                  </a:schemeClr>
                </a:solidFill>
              </a:ln>
            </p:spPr>
            <p:txBody>
              <a:bodyPr wrap="none" lIns="91440" tIns="45720" rIns="91440" bIns="45720" anchor="b">
                <a:spAutoFit/>
              </a:bodyPr>
              <a:lstStyle/>
              <a:p>
                <a:pPr algn="ctr"/>
                <a:r>
                  <a:rPr lang="en-US" sz="2800" dirty="0">
                    <a:ln w="1905"/>
                    <a:solidFill>
                      <a:srgbClr val="0229D9"/>
                    </a:solidFill>
                    <a:effectLst>
                      <a:innerShdw blurRad="69850" dist="43180" dir="5400000">
                        <a:srgbClr val="000000">
                          <a:alpha val="65000"/>
                        </a:srgbClr>
                      </a:innerShdw>
                    </a:effectLst>
                  </a:rPr>
                  <a:t>5.0%</a:t>
                </a:r>
              </a:p>
            </p:txBody>
          </p:sp>
          <p:sp>
            <p:nvSpPr>
              <p:cNvPr id="81" name="Rounded Rectangle 80"/>
              <p:cNvSpPr>
                <a:spLocks/>
              </p:cNvSpPr>
              <p:nvPr/>
            </p:nvSpPr>
            <p:spPr bwMode="auto">
              <a:xfrm>
                <a:off x="2771129" y="2054007"/>
                <a:ext cx="3045245" cy="571783"/>
              </a:xfrm>
              <a:prstGeom prst="roundRect">
                <a:avLst/>
              </a:prstGeom>
              <a:solidFill>
                <a:srgbClr val="0129D9"/>
              </a:solidFill>
              <a:ln w="222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2400" dirty="0">
                    <a:solidFill>
                      <a:schemeClr val="bg1"/>
                    </a:solidFill>
                  </a:rPr>
                  <a:t>PERKINS*</a:t>
                </a:r>
                <a:endParaRPr lang="en-US" sz="2400" dirty="0">
                  <a:solidFill>
                    <a:schemeClr val="bg1"/>
                  </a:solidFill>
                  <a:latin typeface="Arial" charset="0"/>
                </a:endParaRPr>
              </a:p>
            </p:txBody>
          </p:sp>
        </p:grpSp>
        <p:grpSp>
          <p:nvGrpSpPr>
            <p:cNvPr id="20" name="Group 11"/>
            <p:cNvGrpSpPr/>
            <p:nvPr/>
          </p:nvGrpSpPr>
          <p:grpSpPr>
            <a:xfrm>
              <a:off x="4763455" y="4755327"/>
              <a:ext cx="1947229" cy="923075"/>
              <a:chOff x="226994" y="5123674"/>
              <a:chExt cx="2725619" cy="996214"/>
            </a:xfrm>
          </p:grpSpPr>
          <p:sp>
            <p:nvSpPr>
              <p:cNvPr id="83" name="Rectangle 82"/>
              <p:cNvSpPr>
                <a:spLocks/>
              </p:cNvSpPr>
              <p:nvPr/>
            </p:nvSpPr>
            <p:spPr>
              <a:xfrm>
                <a:off x="960319" y="5555211"/>
                <a:ext cx="1512765" cy="564677"/>
              </a:xfrm>
              <a:prstGeom prst="rect">
                <a:avLst/>
              </a:prstGeom>
              <a:solidFill>
                <a:schemeClr val="bg1"/>
              </a:solidFill>
              <a:ln w="31750">
                <a:solidFill>
                  <a:schemeClr val="accent1">
                    <a:lumMod val="50000"/>
                  </a:schemeClr>
                </a:solidFill>
              </a:ln>
            </p:spPr>
            <p:txBody>
              <a:bodyPr wrap="none" lIns="91440" tIns="45720" rIns="91440" bIns="45720" anchor="t">
                <a:spAutoFit/>
              </a:bodyPr>
              <a:lstStyle/>
              <a:p>
                <a:pPr algn="ctr"/>
                <a:r>
                  <a:rPr lang="en-US" sz="2800" dirty="0">
                    <a:ln w="1905"/>
                    <a:solidFill>
                      <a:srgbClr val="0229D9"/>
                    </a:solidFill>
                    <a:effectLst>
                      <a:innerShdw blurRad="69850" dist="43180" dir="5400000">
                        <a:srgbClr val="000000">
                          <a:alpha val="65000"/>
                        </a:srgbClr>
                      </a:innerShdw>
                    </a:effectLst>
                  </a:rPr>
                  <a:t>6.28%</a:t>
                </a:r>
              </a:p>
            </p:txBody>
          </p:sp>
          <p:sp>
            <p:nvSpPr>
              <p:cNvPr id="84" name="Rounded Rectangle 83"/>
              <p:cNvSpPr>
                <a:spLocks/>
              </p:cNvSpPr>
              <p:nvPr/>
            </p:nvSpPr>
            <p:spPr bwMode="auto">
              <a:xfrm>
                <a:off x="226994" y="5123674"/>
                <a:ext cx="2725619" cy="477749"/>
              </a:xfrm>
              <a:prstGeom prst="roundRect">
                <a:avLst/>
              </a:prstGeom>
              <a:solidFill>
                <a:srgbClr val="0129D9"/>
              </a:solidFill>
              <a:ln w="222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2000" b="1" dirty="0">
                    <a:solidFill>
                      <a:schemeClr val="bg1"/>
                    </a:solidFill>
                  </a:rPr>
                  <a:t>DIRECT PLUS</a:t>
                </a:r>
                <a:endParaRPr lang="en-US" sz="2000" b="1" dirty="0">
                  <a:solidFill>
                    <a:schemeClr val="bg1"/>
                  </a:solidFill>
                  <a:latin typeface="Arial" charset="0"/>
                </a:endParaRPr>
              </a:p>
            </p:txBody>
          </p:sp>
        </p:grpSp>
        <p:sp>
          <p:nvSpPr>
            <p:cNvPr id="85" name="TextBox 84"/>
            <p:cNvSpPr txBox="1">
              <a:spLocks/>
            </p:cNvSpPr>
            <p:nvPr/>
          </p:nvSpPr>
          <p:spPr>
            <a:xfrm>
              <a:off x="5159149" y="1546301"/>
              <a:ext cx="1195717" cy="646331"/>
            </a:xfrm>
            <a:prstGeom prst="rect">
              <a:avLst/>
            </a:prstGeom>
            <a:solidFill>
              <a:schemeClr val="bg1"/>
            </a:solidFill>
            <a:ln>
              <a:solidFill>
                <a:schemeClr val="accent1">
                  <a:lumMod val="50000"/>
                </a:schemeClr>
              </a:solidFill>
            </a:ln>
          </p:spPr>
          <p:txBody>
            <a:bodyPr wrap="square" lIns="91440" tIns="45720" rIns="91440" bIns="45720" rtlCol="0" anchor="t">
              <a:spAutoFit/>
            </a:bodyPr>
            <a:lstStyle/>
            <a:p>
              <a:pPr algn="ctr"/>
              <a:r>
                <a:rPr lang="en-US" b="1" dirty="0">
                  <a:solidFill>
                    <a:srgbClr val="0271E0"/>
                  </a:solidFill>
                  <a:latin typeface="Times New Roman" panose="02020603050405020304" pitchFamily="18" charset="0"/>
                  <a:cs typeface="Times New Roman" panose="02020603050405020304" pitchFamily="18" charset="0"/>
                </a:rPr>
                <a:t>M3</a:t>
              </a:r>
            </a:p>
            <a:p>
              <a:pPr algn="ctr"/>
              <a:r>
                <a:rPr lang="en-US" b="1" dirty="0">
                  <a:solidFill>
                    <a:srgbClr val="0271E0"/>
                  </a:solidFill>
                  <a:latin typeface="Times New Roman"/>
                  <a:cs typeface="Times New Roman"/>
                </a:rPr>
                <a:t>2021-22</a:t>
              </a:r>
              <a:endParaRPr lang="en-US" b="1" dirty="0">
                <a:solidFill>
                  <a:srgbClr val="0271E0"/>
                </a:solidFill>
                <a:latin typeface="Times New Roman" panose="02020603050405020304" pitchFamily="18" charset="0"/>
                <a:cs typeface="Times New Roman" panose="02020603050405020304" pitchFamily="18" charset="0"/>
              </a:endParaRPr>
            </a:p>
          </p:txBody>
        </p:sp>
      </p:grpSp>
      <p:grpSp>
        <p:nvGrpSpPr>
          <p:cNvPr id="28" name="Group 27"/>
          <p:cNvGrpSpPr/>
          <p:nvPr/>
        </p:nvGrpSpPr>
        <p:grpSpPr>
          <a:xfrm>
            <a:off x="8219194" y="1711756"/>
            <a:ext cx="2029781" cy="4187642"/>
            <a:chOff x="6719908" y="1532131"/>
            <a:chExt cx="2029781" cy="4187642"/>
          </a:xfrm>
        </p:grpSpPr>
        <p:sp>
          <p:nvSpPr>
            <p:cNvPr id="41" name="Rounded Rectangle 40"/>
            <p:cNvSpPr>
              <a:spLocks/>
            </p:cNvSpPr>
            <p:nvPr/>
          </p:nvSpPr>
          <p:spPr bwMode="auto">
            <a:xfrm>
              <a:off x="6719908" y="1799030"/>
              <a:ext cx="2029781" cy="442674"/>
            </a:xfrm>
            <a:prstGeom prst="roundRect">
              <a:avLst/>
            </a:prstGeom>
            <a:solidFill>
              <a:schemeClr val="bg1">
                <a:lumMod val="85000"/>
              </a:schemeClr>
            </a:solidFill>
            <a:ln w="22225" cap="flat" cmpd="sng" algn="ctr">
              <a:solidFill>
                <a:srgbClr val="D871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chemeClr val="bg1"/>
                </a:solidFill>
                <a:latin typeface="Arial" charset="0"/>
              </a:endParaRPr>
            </a:p>
          </p:txBody>
        </p:sp>
        <p:grpSp>
          <p:nvGrpSpPr>
            <p:cNvPr id="22" name="Group 10"/>
            <p:cNvGrpSpPr/>
            <p:nvPr/>
          </p:nvGrpSpPr>
          <p:grpSpPr>
            <a:xfrm>
              <a:off x="6757416" y="3389964"/>
              <a:ext cx="1928261" cy="1179599"/>
              <a:chOff x="294022" y="1908379"/>
              <a:chExt cx="3281226" cy="1343430"/>
            </a:xfrm>
          </p:grpSpPr>
          <p:sp>
            <p:nvSpPr>
              <p:cNvPr id="52" name="Rectangle 51"/>
              <p:cNvSpPr>
                <a:spLocks/>
              </p:cNvSpPr>
              <p:nvPr/>
            </p:nvSpPr>
            <p:spPr>
              <a:xfrm>
                <a:off x="1041809" y="2655921"/>
                <a:ext cx="1839050" cy="595888"/>
              </a:xfrm>
              <a:prstGeom prst="rect">
                <a:avLst/>
              </a:prstGeom>
              <a:solidFill>
                <a:schemeClr val="bg1"/>
              </a:solidFill>
              <a:ln w="31750">
                <a:solidFill>
                  <a:srgbClr val="CD6B2B"/>
                </a:solidFill>
              </a:ln>
            </p:spPr>
            <p:txBody>
              <a:bodyPr wrap="none" lIns="91440" tIns="45720" rIns="91440" bIns="45720" anchor="ctr">
                <a:spAutoFit/>
              </a:bodyPr>
              <a:lstStyle/>
              <a:p>
                <a:pPr algn="ctr"/>
                <a:r>
                  <a:rPr lang="en-US" sz="2800" dirty="0">
                    <a:ln w="1905"/>
                    <a:solidFill>
                      <a:srgbClr val="CD6B2B"/>
                    </a:solidFill>
                    <a:effectLst>
                      <a:innerShdw blurRad="69850" dist="43180" dir="5400000">
                        <a:srgbClr val="000000">
                          <a:alpha val="65000"/>
                        </a:srgbClr>
                      </a:innerShdw>
                    </a:effectLst>
                  </a:rPr>
                  <a:t>6.54%</a:t>
                </a:r>
              </a:p>
            </p:txBody>
          </p:sp>
          <p:sp>
            <p:nvSpPr>
              <p:cNvPr id="53" name="Rounded Rectangle 52"/>
              <p:cNvSpPr>
                <a:spLocks/>
              </p:cNvSpPr>
              <p:nvPr/>
            </p:nvSpPr>
            <p:spPr bwMode="auto">
              <a:xfrm>
                <a:off x="294022" y="1908379"/>
                <a:ext cx="3281226" cy="775625"/>
              </a:xfrm>
              <a:prstGeom prst="roundRect">
                <a:avLst/>
              </a:prstGeom>
              <a:solidFill>
                <a:srgbClr val="FF9602"/>
              </a:solidFill>
              <a:ln w="222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1700" b="1" dirty="0">
                    <a:solidFill>
                      <a:schemeClr val="bg1"/>
                    </a:solidFill>
                    <a:latin typeface="Arial" charset="0"/>
                  </a:rPr>
                  <a:t>DIRECT UNSUBSIDIZED</a:t>
                </a:r>
              </a:p>
            </p:txBody>
          </p:sp>
        </p:grpSp>
        <p:grpSp>
          <p:nvGrpSpPr>
            <p:cNvPr id="23" name="Group 78"/>
            <p:cNvGrpSpPr/>
            <p:nvPr/>
          </p:nvGrpSpPr>
          <p:grpSpPr>
            <a:xfrm>
              <a:off x="6771898" y="2386630"/>
              <a:ext cx="1924896" cy="923142"/>
              <a:chOff x="2788718" y="2065862"/>
              <a:chExt cx="3045245" cy="1033398"/>
            </a:xfrm>
          </p:grpSpPr>
          <p:sp>
            <p:nvSpPr>
              <p:cNvPr id="50" name="Rectangle 49"/>
              <p:cNvSpPr>
                <a:spLocks/>
              </p:cNvSpPr>
              <p:nvPr/>
            </p:nvSpPr>
            <p:spPr>
              <a:xfrm>
                <a:off x="3647212" y="2513549"/>
                <a:ext cx="1420669" cy="585711"/>
              </a:xfrm>
              <a:prstGeom prst="rect">
                <a:avLst/>
              </a:prstGeom>
              <a:solidFill>
                <a:schemeClr val="bg1"/>
              </a:solidFill>
              <a:ln w="28575">
                <a:solidFill>
                  <a:srgbClr val="CD6B2B"/>
                </a:solidFill>
              </a:ln>
            </p:spPr>
            <p:txBody>
              <a:bodyPr wrap="none" lIns="91440" tIns="45720" rIns="91440" bIns="45720" anchor="b">
                <a:spAutoFit/>
              </a:bodyPr>
              <a:lstStyle/>
              <a:p>
                <a:pPr algn="ctr"/>
                <a:r>
                  <a:rPr lang="en-US" sz="2800" dirty="0">
                    <a:ln w="1905"/>
                    <a:solidFill>
                      <a:srgbClr val="CD6B2B"/>
                    </a:solidFill>
                    <a:effectLst>
                      <a:innerShdw blurRad="69850" dist="43180" dir="5400000">
                        <a:srgbClr val="000000">
                          <a:alpha val="65000"/>
                        </a:srgbClr>
                      </a:innerShdw>
                    </a:effectLst>
                  </a:rPr>
                  <a:t>5.0%</a:t>
                </a:r>
              </a:p>
            </p:txBody>
          </p:sp>
          <p:sp>
            <p:nvSpPr>
              <p:cNvPr id="51" name="Rounded Rectangle 50"/>
              <p:cNvSpPr>
                <a:spLocks/>
              </p:cNvSpPr>
              <p:nvPr/>
            </p:nvSpPr>
            <p:spPr bwMode="auto">
              <a:xfrm>
                <a:off x="2788718" y="2065862"/>
                <a:ext cx="3045245" cy="571783"/>
              </a:xfrm>
              <a:prstGeom prst="roundRect">
                <a:avLst/>
              </a:prstGeom>
              <a:solidFill>
                <a:srgbClr val="FF9602"/>
              </a:solidFill>
              <a:ln w="222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2400" dirty="0">
                    <a:solidFill>
                      <a:schemeClr val="bg1"/>
                    </a:solidFill>
                  </a:rPr>
                  <a:t>PERKINS*</a:t>
                </a:r>
                <a:endParaRPr lang="en-US" sz="2400" dirty="0">
                  <a:solidFill>
                    <a:schemeClr val="bg1"/>
                  </a:solidFill>
                  <a:latin typeface="Arial" charset="0"/>
                </a:endParaRPr>
              </a:p>
            </p:txBody>
          </p:sp>
        </p:grpSp>
        <p:grpSp>
          <p:nvGrpSpPr>
            <p:cNvPr id="24" name="Group 11"/>
            <p:cNvGrpSpPr/>
            <p:nvPr/>
          </p:nvGrpSpPr>
          <p:grpSpPr>
            <a:xfrm>
              <a:off x="6749565" y="4779279"/>
              <a:ext cx="1947229" cy="940494"/>
              <a:chOff x="238639" y="5165975"/>
              <a:chExt cx="2725619" cy="1015014"/>
            </a:xfrm>
          </p:grpSpPr>
          <p:sp>
            <p:nvSpPr>
              <p:cNvPr id="48" name="Rectangle 47"/>
              <p:cNvSpPr>
                <a:spLocks/>
              </p:cNvSpPr>
              <p:nvPr/>
            </p:nvSpPr>
            <p:spPr>
              <a:xfrm>
                <a:off x="880613" y="5616312"/>
                <a:ext cx="1512765" cy="564677"/>
              </a:xfrm>
              <a:prstGeom prst="rect">
                <a:avLst/>
              </a:prstGeom>
              <a:solidFill>
                <a:schemeClr val="bg1"/>
              </a:solidFill>
              <a:ln w="31750">
                <a:solidFill>
                  <a:srgbClr val="CD6B2B"/>
                </a:solidFill>
              </a:ln>
            </p:spPr>
            <p:txBody>
              <a:bodyPr wrap="none" lIns="91440" tIns="45720" rIns="91440" bIns="45720" anchor="t">
                <a:spAutoFit/>
              </a:bodyPr>
              <a:lstStyle/>
              <a:p>
                <a:pPr algn="ctr"/>
                <a:r>
                  <a:rPr lang="en-US" sz="2800" dirty="0">
                    <a:ln w="1905"/>
                    <a:solidFill>
                      <a:srgbClr val="CD6B2B"/>
                    </a:solidFill>
                    <a:effectLst>
                      <a:innerShdw blurRad="69850" dist="43180" dir="5400000">
                        <a:srgbClr val="000000">
                          <a:alpha val="65000"/>
                        </a:srgbClr>
                      </a:innerShdw>
                    </a:effectLst>
                  </a:rPr>
                  <a:t>7.54%</a:t>
                </a:r>
              </a:p>
            </p:txBody>
          </p:sp>
          <p:sp>
            <p:nvSpPr>
              <p:cNvPr id="49" name="Rounded Rectangle 48"/>
              <p:cNvSpPr>
                <a:spLocks/>
              </p:cNvSpPr>
              <p:nvPr/>
            </p:nvSpPr>
            <p:spPr bwMode="auto">
              <a:xfrm>
                <a:off x="238639" y="5165975"/>
                <a:ext cx="2725619" cy="477749"/>
              </a:xfrm>
              <a:prstGeom prst="roundRect">
                <a:avLst/>
              </a:prstGeom>
              <a:solidFill>
                <a:srgbClr val="FF9603"/>
              </a:solidFill>
              <a:ln w="222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2000" b="1" dirty="0">
                    <a:solidFill>
                      <a:schemeClr val="bg1"/>
                    </a:solidFill>
                  </a:rPr>
                  <a:t>DIRECT PLUS</a:t>
                </a:r>
                <a:endParaRPr lang="en-US" sz="2000" b="1" dirty="0">
                  <a:solidFill>
                    <a:schemeClr val="bg1"/>
                  </a:solidFill>
                  <a:latin typeface="Arial" charset="0"/>
                </a:endParaRPr>
              </a:p>
            </p:txBody>
          </p:sp>
        </p:grpSp>
        <p:sp>
          <p:nvSpPr>
            <p:cNvPr id="47" name="TextBox 46"/>
            <p:cNvSpPr txBox="1">
              <a:spLocks/>
            </p:cNvSpPr>
            <p:nvPr/>
          </p:nvSpPr>
          <p:spPr>
            <a:xfrm>
              <a:off x="7073145" y="1532131"/>
              <a:ext cx="1325815" cy="646331"/>
            </a:xfrm>
            <a:prstGeom prst="rect">
              <a:avLst/>
            </a:prstGeom>
            <a:solidFill>
              <a:schemeClr val="bg1"/>
            </a:solidFill>
            <a:ln>
              <a:solidFill>
                <a:schemeClr val="accent2">
                  <a:lumMod val="75000"/>
                </a:schemeClr>
              </a:solidFill>
            </a:ln>
          </p:spPr>
          <p:txBody>
            <a:bodyPr wrap="square" lIns="91440" tIns="45720" rIns="91440" bIns="45720" rtlCol="0" anchor="t">
              <a:spAutoFit/>
            </a:bodyPr>
            <a:lstStyle/>
            <a:p>
              <a:pPr algn="ctr"/>
              <a:r>
                <a:rPr lang="en-US" b="1" dirty="0">
                  <a:solidFill>
                    <a:srgbClr val="CD6B2B"/>
                  </a:solidFill>
                  <a:latin typeface="Times New Roman" panose="02020603050405020304" pitchFamily="18" charset="0"/>
                  <a:cs typeface="Times New Roman" panose="02020603050405020304" pitchFamily="18" charset="0"/>
                </a:rPr>
                <a:t>M4</a:t>
              </a:r>
            </a:p>
            <a:p>
              <a:pPr algn="ctr"/>
              <a:r>
                <a:rPr lang="en-US" b="1" dirty="0">
                  <a:solidFill>
                    <a:srgbClr val="CD6B2B"/>
                  </a:solidFill>
                  <a:latin typeface="Times New Roman"/>
                  <a:cs typeface="Times New Roman"/>
                </a:rPr>
                <a:t>2022-23</a:t>
              </a:r>
              <a:endParaRPr lang="en-US" b="1" dirty="0">
                <a:solidFill>
                  <a:srgbClr val="CD6B2B"/>
                </a:solidFill>
                <a:latin typeface="Times New Roman" panose="02020603050405020304" pitchFamily="18" charset="0"/>
                <a:cs typeface="Times New Roman" panose="02020603050405020304" pitchFamily="18" charset="0"/>
              </a:endParaRPr>
            </a:p>
          </p:txBody>
        </p:sp>
      </p:grpSp>
      <p:sp>
        <p:nvSpPr>
          <p:cNvPr id="25" name="TextBox 24"/>
          <p:cNvSpPr txBox="1">
            <a:spLocks/>
          </p:cNvSpPr>
          <p:nvPr/>
        </p:nvSpPr>
        <p:spPr>
          <a:xfrm>
            <a:off x="-4031938" y="-3503499"/>
            <a:ext cx="184731" cy="369332"/>
          </a:xfrm>
          <a:prstGeom prst="rect">
            <a:avLst/>
          </a:prstGeom>
          <a:noFill/>
        </p:spPr>
        <p:txBody>
          <a:bodyPr wrap="square" rtlCol="0">
            <a:spAutoFit/>
          </a:bodyPr>
          <a:lstStyle/>
          <a:p>
            <a:endParaRPr lang="en-US" dirty="0"/>
          </a:p>
        </p:txBody>
      </p:sp>
      <p:sp>
        <p:nvSpPr>
          <p:cNvPr id="59" name="Title 1">
            <a:extLst>
              <a:ext uri="{FF2B5EF4-FFF2-40B4-BE49-F238E27FC236}">
                <a16:creationId xmlns:a16="http://schemas.microsoft.com/office/drawing/2014/main" id="{0ED2314A-98F4-4B6B-8854-72285BD813D4}"/>
              </a:ext>
            </a:extLst>
          </p:cNvPr>
          <p:cNvSpPr>
            <a:spLocks noGrp="1"/>
          </p:cNvSpPr>
          <p:nvPr>
            <p:ph type="title"/>
          </p:nvPr>
        </p:nvSpPr>
        <p:spPr>
          <a:xfrm>
            <a:off x="829944" y="576604"/>
            <a:ext cx="10515600" cy="1325563"/>
          </a:xfrm>
        </p:spPr>
        <p:txBody>
          <a:bodyPr/>
          <a:lstStyle/>
          <a:p>
            <a:r>
              <a:rPr lang="en-US" dirty="0">
                <a:solidFill>
                  <a:srgbClr val="7030A0"/>
                </a:solidFill>
                <a:latin typeface="Arial"/>
                <a:cs typeface="Arial"/>
              </a:rPr>
              <a:t>Fixed Interest Rates </a:t>
            </a:r>
            <a:r>
              <a:rPr lang="en-US" sz="2400" i="1" dirty="0">
                <a:solidFill>
                  <a:srgbClr val="7030A0"/>
                </a:solidFill>
                <a:latin typeface="Arial"/>
                <a:cs typeface="Arial"/>
              </a:rPr>
              <a:t>for the Class of </a:t>
            </a:r>
            <a:r>
              <a:rPr lang="en-US" sz="3600" i="1" dirty="0">
                <a:solidFill>
                  <a:srgbClr val="7030A0"/>
                </a:solidFill>
                <a:latin typeface="Arial"/>
                <a:cs typeface="Arial"/>
              </a:rPr>
              <a:t>2023</a:t>
            </a:r>
            <a:endParaRPr lang="en-US" sz="3600" i="1">
              <a:solidFill>
                <a:srgbClr val="7030A0"/>
              </a:solidFill>
            </a:endParaRPr>
          </a:p>
        </p:txBody>
      </p:sp>
    </p:spTree>
    <p:extLst>
      <p:ext uri="{BB962C8B-B14F-4D97-AF65-F5344CB8AC3E}">
        <p14:creationId xmlns:p14="http://schemas.microsoft.com/office/powerpoint/2010/main" val="308995436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32531" y="2357258"/>
            <a:ext cx="3133821" cy="3023336"/>
          </a:xfrm>
          <a:prstGeom prst="rect">
            <a:avLst/>
          </a:prstGeom>
          <a:solidFill>
            <a:srgbClr val="003A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a:off x="2209801" y="2280641"/>
            <a:ext cx="4451507" cy="3837146"/>
          </a:xfrm>
          <a:prstGeom prst="rect">
            <a:avLst/>
          </a:prstGeom>
          <a:gradFill flip="none" rotWithShape="1">
            <a:gsLst>
              <a:gs pos="0">
                <a:srgbClr val="FFFFFF">
                  <a:alpha val="0"/>
                </a:srgbClr>
              </a:gs>
              <a:gs pos="22000">
                <a:srgbClr val="FFFFFF"/>
              </a:gs>
              <a:gs pos="72000">
                <a:srgbClr val="FFFFFF"/>
              </a:gs>
              <a:gs pos="100000">
                <a:srgbClr val="FFFFFF">
                  <a:alpha val="8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88" name="Rectangle 87"/>
          <p:cNvSpPr/>
          <p:nvPr/>
        </p:nvSpPr>
        <p:spPr>
          <a:xfrm>
            <a:off x="1967754" y="2252184"/>
            <a:ext cx="3878947" cy="3121610"/>
          </a:xfrm>
          <a:prstGeom prst="rect">
            <a:avLst/>
          </a:prstGeom>
          <a:gradFill flip="none" rotWithShape="1">
            <a:gsLst>
              <a:gs pos="0">
                <a:srgbClr val="FFFFFF">
                  <a:alpha val="0"/>
                </a:srgbClr>
              </a:gs>
              <a:gs pos="34000">
                <a:srgbClr val="FFFFFF"/>
              </a:gs>
              <a:gs pos="61000">
                <a:srgbClr val="FFFFFF"/>
              </a:gs>
              <a:gs pos="100000">
                <a:srgbClr val="FFFFFF">
                  <a:alpha val="8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57" name="Rectangle 56"/>
          <p:cNvSpPr/>
          <p:nvPr/>
        </p:nvSpPr>
        <p:spPr>
          <a:xfrm>
            <a:off x="6815385" y="1976793"/>
            <a:ext cx="3579869" cy="3590190"/>
          </a:xfrm>
          <a:prstGeom prst="rect">
            <a:avLst/>
          </a:prstGeom>
          <a:solidFill>
            <a:srgbClr val="003A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6048850" y="2284890"/>
            <a:ext cx="4603744" cy="3278108"/>
          </a:xfrm>
          <a:prstGeom prst="rect">
            <a:avLst/>
          </a:prstGeom>
          <a:gradFill flip="none" rotWithShape="1">
            <a:gsLst>
              <a:gs pos="0">
                <a:srgbClr val="FFFFFF">
                  <a:alpha val="0"/>
                </a:srgbClr>
              </a:gs>
              <a:gs pos="28000">
                <a:srgbClr val="FFFFFF"/>
              </a:gs>
              <a:gs pos="75000">
                <a:srgbClr val="FFFFFF"/>
              </a:gs>
              <a:gs pos="100000">
                <a:srgbClr val="FFFFFF">
                  <a:alpha val="8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90" name="Rectangle 89"/>
          <p:cNvSpPr/>
          <p:nvPr/>
        </p:nvSpPr>
        <p:spPr>
          <a:xfrm>
            <a:off x="7268959" y="2632376"/>
            <a:ext cx="3222070" cy="2835456"/>
          </a:xfrm>
          <a:prstGeom prst="rect">
            <a:avLst/>
          </a:prstGeom>
        </p:spPr>
        <p:txBody>
          <a:bodyPr wrap="square" lIns="91440" tIns="45720" rIns="91440" bIns="45720" anchor="t">
            <a:spAutoFit/>
          </a:bodyPr>
          <a:lstStyle/>
          <a:p>
            <a:pPr marL="169545" lvl="1" indent="-169545" defTabSz="889000">
              <a:lnSpc>
                <a:spcPct val="88000"/>
              </a:lnSpc>
              <a:spcBef>
                <a:spcPct val="35000"/>
              </a:spcBef>
              <a:buClr>
                <a:schemeClr val="tx1"/>
              </a:buClr>
            </a:pPr>
            <a:r>
              <a:rPr lang="en-US" sz="2100" b="1" noProof="1">
                <a:solidFill>
                  <a:srgbClr val="004C83"/>
                </a:solidFill>
                <a:latin typeface="Arial"/>
                <a:cs typeface="Arial"/>
              </a:rPr>
              <a:t>Direct Unsubsidized</a:t>
            </a:r>
            <a:endParaRPr lang="en-US" dirty="0">
              <a:latin typeface="Arial"/>
              <a:cs typeface="Arial"/>
            </a:endParaRPr>
          </a:p>
          <a:p>
            <a:pPr marL="169863" lvl="1" indent="-169863" defTabSz="889000">
              <a:lnSpc>
                <a:spcPct val="88000"/>
              </a:lnSpc>
              <a:spcBef>
                <a:spcPct val="35000"/>
              </a:spcBef>
              <a:buClr>
                <a:schemeClr val="tx1"/>
              </a:buClr>
            </a:pPr>
            <a:endParaRPr lang="en-US" sz="600" b="1" noProof="1">
              <a:solidFill>
                <a:srgbClr val="004C83"/>
              </a:solidFill>
              <a:latin typeface="Arial" panose="020B0604020202020204" pitchFamily="34" charset="0"/>
              <a:cs typeface="Arial" panose="020B0604020202020204" pitchFamily="34" charset="0"/>
            </a:endParaRPr>
          </a:p>
          <a:p>
            <a:pPr marL="169545" lvl="1" indent="-169545" defTabSz="889000">
              <a:lnSpc>
                <a:spcPct val="88000"/>
              </a:lnSpc>
              <a:spcBef>
                <a:spcPct val="35000"/>
              </a:spcBef>
              <a:buClr>
                <a:schemeClr val="tx1"/>
              </a:buClr>
            </a:pPr>
            <a:r>
              <a:rPr lang="en-US" sz="2100" b="1" noProof="1">
                <a:solidFill>
                  <a:srgbClr val="004C83"/>
                </a:solidFill>
                <a:latin typeface="Arial"/>
                <a:cs typeface="Arial"/>
              </a:rPr>
              <a:t>Direct PLUS</a:t>
            </a:r>
          </a:p>
          <a:p>
            <a:pPr marL="169863" lvl="1" indent="-169863" defTabSz="889000">
              <a:lnSpc>
                <a:spcPct val="88000"/>
              </a:lnSpc>
              <a:spcBef>
                <a:spcPct val="35000"/>
              </a:spcBef>
              <a:buClr>
                <a:schemeClr val="tx1"/>
              </a:buClr>
            </a:pPr>
            <a:endParaRPr lang="en-US" sz="600" b="1" noProof="1">
              <a:solidFill>
                <a:srgbClr val="004C83"/>
              </a:solidFill>
              <a:latin typeface="Arial" panose="020B0604020202020204" pitchFamily="34" charset="0"/>
              <a:cs typeface="Arial" panose="020B0604020202020204" pitchFamily="34" charset="0"/>
            </a:endParaRPr>
          </a:p>
          <a:p>
            <a:pPr marL="169545" lvl="1" indent="-169545" defTabSz="889000">
              <a:lnSpc>
                <a:spcPct val="88000"/>
              </a:lnSpc>
              <a:spcBef>
                <a:spcPct val="35000"/>
              </a:spcBef>
              <a:buClr>
                <a:schemeClr val="tx1"/>
              </a:buClr>
            </a:pPr>
            <a:r>
              <a:rPr lang="en-US" sz="2100" b="1" noProof="1">
                <a:solidFill>
                  <a:srgbClr val="004C83"/>
                </a:solidFill>
                <a:latin typeface="Arial"/>
                <a:cs typeface="Arial"/>
              </a:rPr>
              <a:t>Private Loans</a:t>
            </a:r>
          </a:p>
          <a:p>
            <a:pPr marL="169863" lvl="1" indent="-169863" defTabSz="889000">
              <a:lnSpc>
                <a:spcPct val="88000"/>
              </a:lnSpc>
              <a:spcBef>
                <a:spcPct val="35000"/>
              </a:spcBef>
              <a:buClr>
                <a:schemeClr val="tx1"/>
              </a:buClr>
            </a:pPr>
            <a:endParaRPr lang="en-US" sz="600" b="1" noProof="1">
              <a:solidFill>
                <a:srgbClr val="004C83"/>
              </a:solidFill>
              <a:latin typeface="Arial" panose="020B0604020202020204" pitchFamily="34" charset="0"/>
              <a:cs typeface="Arial" panose="020B0604020202020204" pitchFamily="34" charset="0"/>
            </a:endParaRPr>
          </a:p>
          <a:p>
            <a:pPr defTabSz="889000">
              <a:lnSpc>
                <a:spcPct val="88000"/>
              </a:lnSpc>
              <a:spcBef>
                <a:spcPct val="35000"/>
              </a:spcBef>
              <a:buClr>
                <a:schemeClr val="tx1"/>
              </a:buClr>
            </a:pPr>
            <a:r>
              <a:rPr lang="en-US" sz="2100" b="1" noProof="1">
                <a:solidFill>
                  <a:srgbClr val="004C83"/>
                </a:solidFill>
                <a:latin typeface="Arial"/>
                <a:cs typeface="Arial"/>
              </a:rPr>
              <a:t>Institutional Loans </a:t>
            </a:r>
            <a:r>
              <a:rPr lang="en-US" sz="1600" i="1" noProof="1">
                <a:solidFill>
                  <a:srgbClr val="004C83"/>
                </a:solidFill>
                <a:latin typeface="Arial"/>
                <a:cs typeface="Arial"/>
              </a:rPr>
              <a:t>(some)</a:t>
            </a:r>
          </a:p>
          <a:p>
            <a:pPr defTabSz="889000">
              <a:lnSpc>
                <a:spcPct val="88000"/>
              </a:lnSpc>
              <a:spcBef>
                <a:spcPct val="35000"/>
              </a:spcBef>
              <a:buClr>
                <a:schemeClr val="tx1"/>
              </a:buClr>
            </a:pPr>
            <a:r>
              <a:rPr lang="en-US" sz="2100" b="1" noProof="1">
                <a:solidFill>
                  <a:srgbClr val="004C83"/>
                </a:solidFill>
                <a:latin typeface="Arial"/>
                <a:cs typeface="Arial"/>
              </a:rPr>
              <a:t>Consolidation Loans</a:t>
            </a:r>
            <a:br>
              <a:rPr lang="en-US" b="1" noProof="1">
                <a:cs typeface="Arial" pitchFamily="34" charset="0"/>
              </a:rPr>
            </a:br>
            <a:r>
              <a:rPr lang="en-US" b="1" i="1" noProof="1">
                <a:solidFill>
                  <a:srgbClr val="004C83"/>
                </a:solidFill>
                <a:latin typeface="Arial"/>
                <a:cs typeface="Arial"/>
              </a:rPr>
              <a:t> </a:t>
            </a:r>
            <a:r>
              <a:rPr lang="en-US" sz="1600" i="1" noProof="1">
                <a:solidFill>
                  <a:srgbClr val="004C83"/>
                </a:solidFill>
                <a:latin typeface="Arial"/>
                <a:cs typeface="Arial"/>
              </a:rPr>
              <a:t>(underlying unsubsidized loans)</a:t>
            </a:r>
          </a:p>
        </p:txBody>
      </p:sp>
      <p:sp>
        <p:nvSpPr>
          <p:cNvPr id="40" name="Rounded Rectangle 39"/>
          <p:cNvSpPr/>
          <p:nvPr/>
        </p:nvSpPr>
        <p:spPr bwMode="gray">
          <a:xfrm>
            <a:off x="6707020" y="1927304"/>
            <a:ext cx="3785838" cy="483294"/>
          </a:xfrm>
          <a:prstGeom prst="roundRect">
            <a:avLst>
              <a:gd name="adj" fmla="val 50000"/>
            </a:avLst>
          </a:prstGeom>
          <a:solidFill>
            <a:schemeClr val="accent2"/>
          </a:solidFill>
          <a:ln>
            <a:noFill/>
          </a:ln>
          <a:effectLst>
            <a:outerShdw blurRad="139700" dist="177800" dir="8400000" algn="tr" rotWithShape="0">
              <a:prstClr val="black">
                <a:alpha val="32000"/>
              </a:prstClr>
            </a:outerShdw>
          </a:effectLst>
          <a:scene3d>
            <a:camera prst="orthographicFront"/>
            <a:lightRig rig="contrasting" dir="t">
              <a:rot lat="0" lon="0" rev="1500000"/>
            </a:lightRig>
          </a:scene3d>
          <a:sp3d prstMaterial="dkEdge">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dirty="0">
                <a:ln/>
                <a:solidFill>
                  <a:srgbClr val="FFFFFF"/>
                </a:solidFill>
                <a:effectLst>
                  <a:outerShdw blurRad="38100" dist="38100" dir="2700000" algn="tl">
                    <a:srgbClr val="000000">
                      <a:alpha val="43137"/>
                    </a:srgbClr>
                  </a:outerShdw>
                </a:effectLst>
                <a:cs typeface="Arial" pitchFamily="34" charset="0"/>
              </a:rPr>
              <a:t>Unsubsidized</a:t>
            </a:r>
          </a:p>
        </p:txBody>
      </p:sp>
      <p:sp>
        <p:nvSpPr>
          <p:cNvPr id="51" name="Rectangle 50"/>
          <p:cNvSpPr/>
          <p:nvPr/>
        </p:nvSpPr>
        <p:spPr>
          <a:xfrm>
            <a:off x="2789769" y="2158448"/>
            <a:ext cx="3055695" cy="2692532"/>
          </a:xfrm>
          <a:prstGeom prst="rect">
            <a:avLst/>
          </a:prstGeom>
        </p:spPr>
        <p:txBody>
          <a:bodyPr wrap="square" lIns="91440" tIns="45720" rIns="91440" bIns="45720" anchor="t">
            <a:spAutoFit/>
          </a:bodyPr>
          <a:lstStyle/>
          <a:p>
            <a:pPr marL="169545" lvl="1" indent="-169545" defTabSz="889000">
              <a:lnSpc>
                <a:spcPct val="88000"/>
              </a:lnSpc>
              <a:spcBef>
                <a:spcPct val="35000"/>
              </a:spcBef>
              <a:buClr>
                <a:schemeClr val="tx1"/>
              </a:buClr>
            </a:pPr>
            <a:endParaRPr lang="en-US" sz="2100" b="1" noProof="1">
              <a:solidFill>
                <a:srgbClr val="004C83"/>
              </a:solidFill>
              <a:latin typeface="Arial"/>
              <a:cs typeface="Arial"/>
            </a:endParaRPr>
          </a:p>
          <a:p>
            <a:pPr marL="169545" lvl="1" indent="-169545" defTabSz="889000">
              <a:lnSpc>
                <a:spcPct val="88000"/>
              </a:lnSpc>
              <a:spcBef>
                <a:spcPct val="35000"/>
              </a:spcBef>
              <a:buClr>
                <a:schemeClr val="tx1"/>
              </a:buClr>
            </a:pPr>
            <a:r>
              <a:rPr lang="en-US" sz="2100" b="1" noProof="1">
                <a:solidFill>
                  <a:srgbClr val="004C83"/>
                </a:solidFill>
                <a:latin typeface="Arial"/>
                <a:cs typeface="Arial"/>
              </a:rPr>
              <a:t>Primary Care Loans</a:t>
            </a:r>
          </a:p>
          <a:p>
            <a:pPr marL="169545" lvl="1" indent="-169545" defTabSz="889000">
              <a:lnSpc>
                <a:spcPct val="88000"/>
              </a:lnSpc>
              <a:spcBef>
                <a:spcPct val="35000"/>
              </a:spcBef>
              <a:buClr>
                <a:schemeClr val="tx1"/>
              </a:buClr>
            </a:pPr>
            <a:r>
              <a:rPr lang="en-US" b="1" noProof="1">
                <a:solidFill>
                  <a:srgbClr val="004C83"/>
                </a:solidFill>
                <a:latin typeface="Arial"/>
                <a:cs typeface="Arial"/>
              </a:rPr>
              <a:t>Loans for Disadvantaged</a:t>
            </a:r>
            <a:r>
              <a:rPr lang="en-US" sz="2000" b="1" noProof="1">
                <a:solidFill>
                  <a:srgbClr val="004C83"/>
                </a:solidFill>
                <a:latin typeface="Arial"/>
                <a:cs typeface="Arial"/>
              </a:rPr>
              <a:t> </a:t>
            </a:r>
            <a:r>
              <a:rPr lang="en-US" b="1" noProof="1">
                <a:solidFill>
                  <a:srgbClr val="004C83"/>
                </a:solidFill>
                <a:latin typeface="Arial"/>
                <a:cs typeface="Arial"/>
              </a:rPr>
              <a:t>Students (LDS)*</a:t>
            </a:r>
          </a:p>
          <a:p>
            <a:pPr defTabSz="889000">
              <a:lnSpc>
                <a:spcPct val="88000"/>
              </a:lnSpc>
              <a:spcBef>
                <a:spcPct val="35000"/>
              </a:spcBef>
              <a:buClr>
                <a:schemeClr val="tx1"/>
              </a:buClr>
            </a:pPr>
            <a:r>
              <a:rPr lang="en-US" sz="2100" b="1" noProof="1">
                <a:solidFill>
                  <a:srgbClr val="004C83"/>
                </a:solidFill>
                <a:latin typeface="Arial"/>
                <a:cs typeface="Arial"/>
              </a:rPr>
              <a:t>Institutional Loans </a:t>
            </a:r>
            <a:r>
              <a:rPr lang="en-US" sz="1600" i="1" noProof="1">
                <a:solidFill>
                  <a:srgbClr val="004C83"/>
                </a:solidFill>
                <a:latin typeface="Arial"/>
                <a:cs typeface="Arial"/>
              </a:rPr>
              <a:t>(some)</a:t>
            </a:r>
          </a:p>
          <a:p>
            <a:pPr defTabSz="889000">
              <a:lnSpc>
                <a:spcPct val="88000"/>
              </a:lnSpc>
              <a:spcBef>
                <a:spcPct val="35000"/>
              </a:spcBef>
              <a:buClr>
                <a:schemeClr val="tx1"/>
              </a:buClr>
            </a:pPr>
            <a:r>
              <a:rPr lang="en-US" sz="2100" b="1" noProof="1">
                <a:solidFill>
                  <a:srgbClr val="004C83"/>
                </a:solidFill>
                <a:latin typeface="Arial"/>
                <a:cs typeface="Arial"/>
              </a:rPr>
              <a:t>Consolidation Loans</a:t>
            </a:r>
            <a:br>
              <a:rPr lang="en-US" b="1" noProof="1">
                <a:cs typeface="Arial" panose="020B0604020202020204" pitchFamily="34" charset="0"/>
              </a:rPr>
            </a:br>
            <a:r>
              <a:rPr lang="en-US" sz="1600" i="1" noProof="1">
                <a:solidFill>
                  <a:srgbClr val="004C83"/>
                </a:solidFill>
                <a:cs typeface="Arial"/>
              </a:rPr>
              <a:t>(underlying subsidized loans)</a:t>
            </a:r>
          </a:p>
        </p:txBody>
      </p:sp>
      <p:sp>
        <p:nvSpPr>
          <p:cNvPr id="58" name="Rounded Rectangle 57"/>
          <p:cNvSpPr/>
          <p:nvPr/>
        </p:nvSpPr>
        <p:spPr bwMode="gray">
          <a:xfrm>
            <a:off x="2405253" y="1929720"/>
            <a:ext cx="3395548" cy="483294"/>
          </a:xfrm>
          <a:prstGeom prst="roundRect">
            <a:avLst>
              <a:gd name="adj" fmla="val 50000"/>
            </a:avLst>
          </a:prstGeom>
          <a:solidFill>
            <a:schemeClr val="accent2"/>
          </a:solidFill>
          <a:ln>
            <a:noFill/>
          </a:ln>
          <a:effectLst>
            <a:outerShdw blurRad="139700" dist="177800" dir="8400000" algn="tr" rotWithShape="0">
              <a:prstClr val="black">
                <a:alpha val="32000"/>
              </a:prstClr>
            </a:outerShdw>
          </a:effectLst>
          <a:scene3d>
            <a:camera prst="orthographicFront"/>
            <a:lightRig rig="contrasting" dir="t">
              <a:rot lat="0" lon="0" rev="1500000"/>
            </a:lightRig>
          </a:scene3d>
          <a:sp3d prstMaterial="dkEdge">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dirty="0">
                <a:ln/>
                <a:solidFill>
                  <a:srgbClr val="FFFFFF"/>
                </a:solidFill>
                <a:effectLst>
                  <a:outerShdw blurRad="38100" dist="38100" dir="2700000" algn="tl">
                    <a:srgbClr val="000000">
                      <a:alpha val="43137"/>
                    </a:srgbClr>
                  </a:outerShdw>
                </a:effectLst>
                <a:cs typeface="Arial" pitchFamily="34" charset="0"/>
              </a:rPr>
              <a:t>Subsidized</a:t>
            </a:r>
          </a:p>
        </p:txBody>
      </p:sp>
      <p:sp>
        <p:nvSpPr>
          <p:cNvPr id="96" name="TG_Oval 39"/>
          <p:cNvSpPr/>
          <p:nvPr/>
        </p:nvSpPr>
        <p:spPr bwMode="gray">
          <a:xfrm>
            <a:off x="2631752" y="3037977"/>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7" name="Rectangle 8"/>
          <p:cNvSpPr>
            <a:spLocks noChangeArrowheads="1"/>
          </p:cNvSpPr>
          <p:nvPr/>
        </p:nvSpPr>
        <p:spPr bwMode="auto">
          <a:xfrm>
            <a:off x="2642221" y="5850886"/>
            <a:ext cx="7803906" cy="312729"/>
          </a:xfrm>
          <a:prstGeom prst="rect">
            <a:avLst/>
          </a:prstGeom>
          <a:noFill/>
          <a:ln w="9525">
            <a:noFill/>
            <a:miter lim="800000"/>
            <a:headEnd/>
            <a:tailEnd/>
          </a:ln>
        </p:spPr>
        <p:txBody>
          <a:bodyPr wrap="square">
            <a:spAutoFit/>
          </a:bodyPr>
          <a:lstStyle/>
          <a:p>
            <a:r>
              <a:rPr lang="en-US" sz="1400" kern="0" dirty="0">
                <a:solidFill>
                  <a:srgbClr val="013A71"/>
                </a:solidFill>
                <a:latin typeface="Arial" panose="020B0604020202020204" pitchFamily="34" charset="0"/>
                <a:cs typeface="Arial" panose="020B0604020202020204" pitchFamily="34" charset="0"/>
              </a:rPr>
              <a:t>* Subsidy and deferment rights are lost in a consolidation loan</a:t>
            </a:r>
          </a:p>
        </p:txBody>
      </p:sp>
      <p:sp>
        <p:nvSpPr>
          <p:cNvPr id="48" name="TG_Oval 39"/>
          <p:cNvSpPr/>
          <p:nvPr/>
        </p:nvSpPr>
        <p:spPr bwMode="gray">
          <a:xfrm>
            <a:off x="2632545" y="2636223"/>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3" name="TG_Oval 39"/>
          <p:cNvSpPr/>
          <p:nvPr/>
        </p:nvSpPr>
        <p:spPr bwMode="gray">
          <a:xfrm>
            <a:off x="2631753" y="3613379"/>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4" name="TG_Oval 39"/>
          <p:cNvSpPr/>
          <p:nvPr/>
        </p:nvSpPr>
        <p:spPr bwMode="gray">
          <a:xfrm>
            <a:off x="2638665" y="4334517"/>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2" name="TG_Oval 39"/>
          <p:cNvSpPr/>
          <p:nvPr/>
        </p:nvSpPr>
        <p:spPr bwMode="gray">
          <a:xfrm>
            <a:off x="7080507" y="2760715"/>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3" name="TG_Oval 39"/>
          <p:cNvSpPr/>
          <p:nvPr/>
        </p:nvSpPr>
        <p:spPr bwMode="gray">
          <a:xfrm>
            <a:off x="7085074" y="3227761"/>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4" name="TG_Oval 39"/>
          <p:cNvSpPr/>
          <p:nvPr/>
        </p:nvSpPr>
        <p:spPr bwMode="gray">
          <a:xfrm>
            <a:off x="7087580" y="3738891"/>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6" name="TG_Oval 39"/>
          <p:cNvSpPr/>
          <p:nvPr/>
        </p:nvSpPr>
        <p:spPr bwMode="gray">
          <a:xfrm>
            <a:off x="7095979" y="4266516"/>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7" name="TG_Oval 39"/>
          <p:cNvSpPr/>
          <p:nvPr/>
        </p:nvSpPr>
        <p:spPr bwMode="gray">
          <a:xfrm>
            <a:off x="7095979" y="4880926"/>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itle 6">
            <a:extLst>
              <a:ext uri="{FF2B5EF4-FFF2-40B4-BE49-F238E27FC236}">
                <a16:creationId xmlns:a16="http://schemas.microsoft.com/office/drawing/2014/main" id="{1C3861E0-9139-404A-98EC-BE2913E8D76A}"/>
              </a:ext>
            </a:extLst>
          </p:cNvPr>
          <p:cNvSpPr>
            <a:spLocks noGrp="1"/>
          </p:cNvSpPr>
          <p:nvPr>
            <p:ph type="title"/>
          </p:nvPr>
        </p:nvSpPr>
        <p:spPr>
          <a:xfrm>
            <a:off x="762489" y="686033"/>
            <a:ext cx="10943296" cy="1325563"/>
          </a:xfrm>
        </p:spPr>
        <p:txBody>
          <a:bodyPr>
            <a:normAutofit/>
          </a:bodyPr>
          <a:lstStyle/>
          <a:p>
            <a:pPr algn="ctr"/>
            <a:r>
              <a:rPr lang="en-US" dirty="0">
                <a:latin typeface="Arial"/>
                <a:cs typeface="Arial"/>
              </a:rPr>
              <a:t>Subsidized Loans vs. Unsubsidized Loans</a:t>
            </a:r>
            <a:br>
              <a:rPr lang="en-US" dirty="0">
                <a:latin typeface="Arial"/>
                <a:cs typeface="Arial"/>
              </a:rPr>
            </a:br>
            <a:r>
              <a:rPr lang="en-US" dirty="0">
                <a:latin typeface="Arial"/>
                <a:cs typeface="Arial"/>
              </a:rPr>
              <a:t>for medical students</a:t>
            </a:r>
            <a:endParaRPr lang="en-US" dirty="0"/>
          </a:p>
        </p:txBody>
      </p:sp>
    </p:spTree>
    <p:extLst>
      <p:ext uri="{BB962C8B-B14F-4D97-AF65-F5344CB8AC3E}">
        <p14:creationId xmlns:p14="http://schemas.microsoft.com/office/powerpoint/2010/main" val="1576786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5"/>
          <p:cNvSpPr>
            <a:spLocks noGrp="1" noChangeArrowheads="1"/>
          </p:cNvSpPr>
          <p:nvPr>
            <p:ph type="title"/>
          </p:nvPr>
        </p:nvSpPr>
        <p:spPr>
          <a:xfrm>
            <a:off x="838200" y="1170125"/>
            <a:ext cx="10515600" cy="1325563"/>
          </a:xfrm>
        </p:spPr>
        <p:txBody>
          <a:bodyPr/>
          <a:lstStyle/>
          <a:p>
            <a:r>
              <a:rPr lang="en-US" dirty="0"/>
              <a:t>Subsidized vs. Unsubsidized</a:t>
            </a:r>
          </a:p>
        </p:txBody>
      </p:sp>
      <p:sp>
        <p:nvSpPr>
          <p:cNvPr id="19460" name="Rectangle 6"/>
          <p:cNvSpPr>
            <a:spLocks noGrp="1" noChangeArrowheads="1"/>
          </p:cNvSpPr>
          <p:nvPr>
            <p:ph idx="1"/>
          </p:nvPr>
        </p:nvSpPr>
        <p:spPr>
          <a:xfrm>
            <a:off x="1081540" y="1601217"/>
            <a:ext cx="10515600" cy="4597107"/>
          </a:xfrm>
        </p:spPr>
        <p:txBody>
          <a:bodyPr>
            <a:noAutofit/>
          </a:bodyPr>
          <a:lstStyle/>
          <a:p>
            <a:endParaRPr lang="en-US" b="1" dirty="0"/>
          </a:p>
          <a:p>
            <a:endParaRPr lang="en-US" b="1" dirty="0">
              <a:solidFill>
                <a:srgbClr val="013A71"/>
              </a:solidFill>
            </a:endParaRPr>
          </a:p>
          <a:p>
            <a:pPr algn="ctr"/>
            <a:r>
              <a:rPr lang="en-US" sz="3200" b="1" dirty="0">
                <a:solidFill>
                  <a:srgbClr val="013A71"/>
                </a:solidFill>
              </a:rPr>
              <a:t>Sub </a:t>
            </a:r>
            <a:r>
              <a:rPr lang="en-US" sz="3200" dirty="0">
                <a:solidFill>
                  <a:srgbClr val="013A71"/>
                </a:solidFill>
                <a:latin typeface="Agency FB" pitchFamily="34" charset="0"/>
              </a:rPr>
              <a:t>• </a:t>
            </a:r>
            <a:r>
              <a:rPr lang="en-US" sz="3200" b="1" dirty="0">
                <a:solidFill>
                  <a:srgbClr val="013A71"/>
                </a:solidFill>
              </a:rPr>
              <a:t>si </a:t>
            </a:r>
            <a:r>
              <a:rPr lang="en-US" sz="3200" dirty="0">
                <a:solidFill>
                  <a:srgbClr val="013A71"/>
                </a:solidFill>
                <a:latin typeface="Agency FB" pitchFamily="34" charset="0"/>
              </a:rPr>
              <a:t>• </a:t>
            </a:r>
            <a:r>
              <a:rPr lang="en-US" sz="3200" b="1" dirty="0">
                <a:solidFill>
                  <a:srgbClr val="013A71"/>
                </a:solidFill>
              </a:rPr>
              <a:t>dy   </a:t>
            </a:r>
            <a:r>
              <a:rPr lang="en-US" sz="3200" dirty="0">
                <a:solidFill>
                  <a:srgbClr val="013A71"/>
                </a:solidFill>
              </a:rPr>
              <a:t>[suhb-si-dee] </a:t>
            </a:r>
            <a:r>
              <a:rPr lang="en-US" sz="3200" i="1" dirty="0">
                <a:solidFill>
                  <a:srgbClr val="013A71"/>
                </a:solidFill>
              </a:rPr>
              <a:t>noun</a:t>
            </a:r>
            <a:r>
              <a:rPr lang="en-US" sz="3200" dirty="0">
                <a:solidFill>
                  <a:srgbClr val="013A71"/>
                </a:solidFill>
              </a:rPr>
              <a:t> - </a:t>
            </a:r>
          </a:p>
          <a:p>
            <a:pPr lvl="2">
              <a:buFont typeface="Wingdings" pitchFamily="2" charset="2"/>
              <a:buNone/>
            </a:pPr>
            <a:endParaRPr lang="en-US" sz="3200" dirty="0">
              <a:solidFill>
                <a:srgbClr val="013A71"/>
              </a:solidFill>
            </a:endParaRPr>
          </a:p>
          <a:p>
            <a:pPr marL="457200" lvl="1" indent="0">
              <a:buNone/>
            </a:pPr>
            <a:r>
              <a:rPr lang="en-US" sz="3200" dirty="0">
                <a:solidFill>
                  <a:srgbClr val="013A71"/>
                </a:solidFill>
              </a:rPr>
              <a:t>Financial assistance granted by the government to cover accruing interest while in-school, in grace, or in a qualifying deferment.</a:t>
            </a:r>
          </a:p>
          <a:p>
            <a:pPr lvl="1" algn="ctr">
              <a:buFontTx/>
              <a:buNone/>
            </a:pPr>
            <a:endParaRPr lang="en-US" sz="3200" dirty="0"/>
          </a:p>
          <a:p>
            <a:endParaRPr lang="en-US" sz="1200" b="1" dirty="0"/>
          </a:p>
          <a:p>
            <a:r>
              <a:rPr lang="en-US" sz="1900" b="1" dirty="0">
                <a:solidFill>
                  <a:srgbClr val="5F259F"/>
                </a:solidFill>
              </a:rPr>
              <a:t>Source: dictionary.com </a:t>
            </a:r>
          </a:p>
          <a:p>
            <a:pPr lvl="1" algn="ctr">
              <a:buFontTx/>
              <a:buNone/>
            </a:pPr>
            <a:endParaRPr lang="en-US" sz="2000" dirty="0"/>
          </a:p>
          <a:p>
            <a:pPr lvl="1">
              <a:buFontTx/>
              <a:buNone/>
            </a:pPr>
            <a:r>
              <a:rPr lang="en-US" sz="1200" dirty="0"/>
              <a:t> </a:t>
            </a:r>
          </a:p>
          <a:p>
            <a:pPr lvl="2">
              <a:buFont typeface="Wingdings" pitchFamily="2" charset="2"/>
              <a:buNone/>
            </a:pPr>
            <a:endParaRPr lang="en-US" sz="1200" dirty="0"/>
          </a:p>
        </p:txBody>
      </p:sp>
    </p:spTree>
    <p:extLst>
      <p:ext uri="{BB962C8B-B14F-4D97-AF65-F5344CB8AC3E}">
        <p14:creationId xmlns:p14="http://schemas.microsoft.com/office/powerpoint/2010/main" val="1650032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858520" y="592448"/>
            <a:ext cx="10515600" cy="1325563"/>
          </a:xfrm>
        </p:spPr>
        <p:txBody>
          <a:bodyPr>
            <a:normAutofit/>
          </a:bodyPr>
          <a:lstStyle/>
          <a:p>
            <a:r>
              <a:rPr lang="en-US" sz="3600" dirty="0"/>
              <a:t>Capitalization</a:t>
            </a:r>
          </a:p>
        </p:txBody>
      </p:sp>
      <p:sp>
        <p:nvSpPr>
          <p:cNvPr id="44036" name="Rectangle 3"/>
          <p:cNvSpPr>
            <a:spLocks noGrp="1" noChangeArrowheads="1"/>
          </p:cNvSpPr>
          <p:nvPr>
            <p:ph idx="1"/>
          </p:nvPr>
        </p:nvSpPr>
        <p:spPr>
          <a:xfrm>
            <a:off x="1081540" y="1704453"/>
            <a:ext cx="10515600" cy="4597107"/>
          </a:xfrm>
        </p:spPr>
        <p:txBody>
          <a:bodyPr>
            <a:normAutofit/>
          </a:bodyPr>
          <a:lstStyle/>
          <a:p>
            <a:r>
              <a:rPr lang="en-US" sz="3200" dirty="0"/>
              <a:t>Addition of unpaid interest to the principal</a:t>
            </a:r>
          </a:p>
          <a:p>
            <a:endParaRPr lang="en-US" sz="3200" b="1" dirty="0"/>
          </a:p>
        </p:txBody>
      </p:sp>
      <p:pic>
        <p:nvPicPr>
          <p:cNvPr id="44037" name="Picture 8" descr="Stack%20of%20money"/>
          <p:cNvPicPr>
            <a:picLocks noChangeAspect="1" noChangeArrowheads="1"/>
          </p:cNvPicPr>
          <p:nvPr/>
        </p:nvPicPr>
        <p:blipFill>
          <a:blip r:embed="rId3" cstate="print"/>
          <a:srcRect r="-1627" b="70540"/>
          <a:stretch>
            <a:fillRect/>
          </a:stretch>
        </p:blipFill>
        <p:spPr bwMode="auto">
          <a:xfrm>
            <a:off x="5265356" y="4708355"/>
            <a:ext cx="1711074" cy="588610"/>
          </a:xfrm>
          <a:prstGeom prst="rect">
            <a:avLst/>
          </a:prstGeom>
          <a:noFill/>
          <a:ln w="9525">
            <a:noFill/>
            <a:miter lim="800000"/>
            <a:headEnd/>
            <a:tailEnd/>
          </a:ln>
        </p:spPr>
      </p:pic>
      <p:sp>
        <p:nvSpPr>
          <p:cNvPr id="44038" name="Rectangle 2"/>
          <p:cNvSpPr>
            <a:spLocks noChangeArrowheads="1"/>
          </p:cNvSpPr>
          <p:nvPr/>
        </p:nvSpPr>
        <p:spPr bwMode="auto">
          <a:xfrm>
            <a:off x="1027282" y="5372762"/>
            <a:ext cx="2197100" cy="646331"/>
          </a:xfrm>
          <a:prstGeom prst="rect">
            <a:avLst/>
          </a:prstGeom>
          <a:solidFill>
            <a:schemeClr val="bg1"/>
          </a:solidFill>
          <a:ln w="22225">
            <a:noFill/>
            <a:miter lim="800000"/>
            <a:headEnd/>
            <a:tailEnd/>
          </a:ln>
        </p:spPr>
        <p:txBody>
          <a:bodyPr anchor="ctr">
            <a:spAutoFit/>
          </a:bodyPr>
          <a:lstStyle/>
          <a:p>
            <a:pPr algn="ctr" eaLnBrk="0" hangingPunct="0"/>
            <a:r>
              <a:rPr lang="en-US" sz="3600" dirty="0">
                <a:solidFill>
                  <a:srgbClr val="013A7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Principal</a:t>
            </a:r>
          </a:p>
        </p:txBody>
      </p:sp>
      <p:sp>
        <p:nvSpPr>
          <p:cNvPr id="44039" name="Rectangle 20"/>
          <p:cNvSpPr>
            <a:spLocks noChangeArrowheads="1"/>
          </p:cNvSpPr>
          <p:nvPr/>
        </p:nvSpPr>
        <p:spPr bwMode="auto">
          <a:xfrm>
            <a:off x="3789575" y="5261903"/>
            <a:ext cx="490840" cy="830997"/>
          </a:xfrm>
          <a:prstGeom prst="rect">
            <a:avLst/>
          </a:prstGeom>
          <a:noFill/>
          <a:ln w="22225">
            <a:noFill/>
            <a:miter lim="800000"/>
            <a:headEnd/>
            <a:tailEnd/>
          </a:ln>
        </p:spPr>
        <p:txBody>
          <a:bodyPr wrap="none">
            <a:spAutoFit/>
          </a:bodyPr>
          <a:lstStyle/>
          <a:p>
            <a:pPr eaLnBrk="0" hangingPunct="0"/>
            <a:r>
              <a:rPr lang="en-US" sz="4800" dirty="0">
                <a:solidFill>
                  <a:srgbClr val="013A71"/>
                </a:solidFill>
                <a:effectLst>
                  <a:outerShdw blurRad="38100" dist="38100" dir="2700000" algn="tl">
                    <a:srgbClr val="000000">
                      <a:alpha val="43137"/>
                    </a:srgbClr>
                  </a:outerShdw>
                </a:effectLst>
              </a:rPr>
              <a:t>+</a:t>
            </a:r>
          </a:p>
        </p:txBody>
      </p:sp>
      <p:sp>
        <p:nvSpPr>
          <p:cNvPr id="44040" name="Rectangle 2"/>
          <p:cNvSpPr>
            <a:spLocks noChangeArrowheads="1"/>
          </p:cNvSpPr>
          <p:nvPr/>
        </p:nvSpPr>
        <p:spPr bwMode="auto">
          <a:xfrm>
            <a:off x="4879334" y="5326788"/>
            <a:ext cx="2165350" cy="646331"/>
          </a:xfrm>
          <a:prstGeom prst="rect">
            <a:avLst/>
          </a:prstGeom>
          <a:solidFill>
            <a:schemeClr val="bg1"/>
          </a:solidFill>
          <a:ln w="22225">
            <a:noFill/>
            <a:miter lim="800000"/>
            <a:headEnd/>
            <a:tailEnd/>
          </a:ln>
        </p:spPr>
        <p:txBody>
          <a:bodyPr anchor="ctr">
            <a:spAutoFit/>
          </a:bodyPr>
          <a:lstStyle/>
          <a:p>
            <a:pPr algn="ctr" eaLnBrk="0" hangingPunct="0"/>
            <a:r>
              <a:rPr lang="en-US" sz="3600" dirty="0">
                <a:solidFill>
                  <a:srgbClr val="013A7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Interest</a:t>
            </a:r>
          </a:p>
        </p:txBody>
      </p:sp>
      <p:sp>
        <p:nvSpPr>
          <p:cNvPr id="44041" name="Rectangle 26"/>
          <p:cNvSpPr>
            <a:spLocks noChangeArrowheads="1"/>
          </p:cNvSpPr>
          <p:nvPr/>
        </p:nvSpPr>
        <p:spPr bwMode="auto">
          <a:xfrm>
            <a:off x="7346693" y="5280428"/>
            <a:ext cx="490840" cy="830997"/>
          </a:xfrm>
          <a:prstGeom prst="rect">
            <a:avLst/>
          </a:prstGeom>
          <a:noFill/>
          <a:ln w="22225">
            <a:noFill/>
            <a:miter lim="800000"/>
            <a:headEnd/>
            <a:tailEnd/>
          </a:ln>
        </p:spPr>
        <p:txBody>
          <a:bodyPr wrap="none">
            <a:spAutoFit/>
          </a:bodyPr>
          <a:lstStyle/>
          <a:p>
            <a:pPr eaLnBrk="0" hangingPunct="0"/>
            <a:r>
              <a:rPr lang="en-US" sz="4800" dirty="0">
                <a:solidFill>
                  <a:srgbClr val="013A71"/>
                </a:solidFill>
                <a:effectLst>
                  <a:outerShdw blurRad="38100" dist="38100" dir="2700000" algn="tl">
                    <a:srgbClr val="000000">
                      <a:alpha val="43137"/>
                    </a:srgbClr>
                  </a:outerShdw>
                </a:effectLst>
              </a:rPr>
              <a:t>=</a:t>
            </a:r>
          </a:p>
        </p:txBody>
      </p:sp>
      <p:sp>
        <p:nvSpPr>
          <p:cNvPr id="24588" name="Rectangle 28"/>
          <p:cNvSpPr>
            <a:spLocks noChangeArrowheads="1"/>
          </p:cNvSpPr>
          <p:nvPr/>
        </p:nvSpPr>
        <p:spPr bwMode="auto">
          <a:xfrm>
            <a:off x="8251245" y="5307061"/>
            <a:ext cx="3838365" cy="646331"/>
          </a:xfrm>
          <a:prstGeom prst="rect">
            <a:avLst/>
          </a:prstGeom>
          <a:solidFill>
            <a:schemeClr val="bg1"/>
          </a:solidFill>
          <a:ln w="22225">
            <a:noFill/>
            <a:miter lim="800000"/>
            <a:headEnd/>
            <a:tailEnd/>
          </a:ln>
        </p:spPr>
        <p:txBody>
          <a:bodyPr wrap="square" anchor="ctr">
            <a:spAutoFit/>
          </a:bodyPr>
          <a:lstStyle/>
          <a:p>
            <a:pPr algn="ctr" eaLnBrk="0" hangingPunct="0">
              <a:defRPr/>
            </a:pPr>
            <a:r>
              <a:rPr lang="en-US" sz="3600" dirty="0">
                <a:solidFill>
                  <a:srgbClr val="013A71"/>
                </a:solidFill>
                <a:effectLst>
                  <a:outerShdw blurRad="38100" dist="38100" dir="2700000" algn="tl">
                    <a:srgbClr val="000000">
                      <a:alpha val="43137"/>
                    </a:srgbClr>
                  </a:outerShdw>
                </a:effectLst>
                <a:latin typeface="Arial" charset="0"/>
              </a:rPr>
              <a:t>Larger Principal</a:t>
            </a:r>
          </a:p>
        </p:txBody>
      </p:sp>
      <p:sp>
        <p:nvSpPr>
          <p:cNvPr id="16" name="Rectangle 15"/>
          <p:cNvSpPr/>
          <p:nvPr/>
        </p:nvSpPr>
        <p:spPr>
          <a:xfrm>
            <a:off x="418796" y="2938089"/>
            <a:ext cx="3070071" cy="923330"/>
          </a:xfrm>
          <a:prstGeom prst="rect">
            <a:avLst/>
          </a:prstGeom>
          <a:noFill/>
        </p:spPr>
        <p:txBody>
          <a:bodyPr wrap="none">
            <a:spAutoFit/>
          </a:bodyPr>
          <a:lstStyle/>
          <a:p>
            <a:pPr algn="ctr" eaLnBrk="0" hangingPunct="0">
              <a:defRPr/>
            </a:pPr>
            <a:r>
              <a:rPr lang="en-US" sz="5400" b="1" dirty="0">
                <a:ln w="0"/>
                <a:solidFill>
                  <a:schemeClr val="accent1">
                    <a:lumMod val="50000"/>
                  </a:schemeClr>
                </a:solidFill>
                <a:effectLst>
                  <a:outerShdw blurRad="38100" dist="25400" dir="5400000" algn="ctr" rotWithShape="0">
                    <a:srgbClr val="6E747A">
                      <a:alpha val="43000"/>
                    </a:srgbClr>
                  </a:outerShdw>
                </a:effectLst>
                <a:latin typeface="Arial" charset="0"/>
              </a:rPr>
              <a:t>$200,000</a:t>
            </a:r>
          </a:p>
        </p:txBody>
      </p:sp>
      <p:sp>
        <p:nvSpPr>
          <p:cNvPr id="17" name="Rectangle 16"/>
          <p:cNvSpPr/>
          <p:nvPr/>
        </p:nvSpPr>
        <p:spPr>
          <a:xfrm>
            <a:off x="8574932" y="2295810"/>
            <a:ext cx="3339377" cy="923330"/>
          </a:xfrm>
          <a:prstGeom prst="rect">
            <a:avLst/>
          </a:prstGeom>
          <a:noFill/>
        </p:spPr>
        <p:txBody>
          <a:bodyPr wrap="none">
            <a:spAutoFit/>
          </a:bodyPr>
          <a:lstStyle/>
          <a:p>
            <a:pPr algn="ctr" eaLnBrk="0" hangingPunct="0">
              <a:defRPr/>
            </a:pPr>
            <a:r>
              <a:rPr lang="en-US" sz="5400" b="1" dirty="0">
                <a:ln w="0"/>
                <a:solidFill>
                  <a:schemeClr val="accent1">
                    <a:lumMod val="50000"/>
                  </a:schemeClr>
                </a:solidFill>
                <a:effectLst>
                  <a:outerShdw blurRad="38100" dist="25400" dir="5400000" algn="ctr" rotWithShape="0">
                    <a:srgbClr val="6E747A">
                      <a:alpha val="43000"/>
                    </a:srgbClr>
                  </a:outerShdw>
                </a:effectLst>
                <a:latin typeface="Arial" charset="0"/>
              </a:rPr>
              <a:t>$208,900*</a:t>
            </a:r>
          </a:p>
        </p:txBody>
      </p:sp>
      <p:sp>
        <p:nvSpPr>
          <p:cNvPr id="18" name="Rectangle 17"/>
          <p:cNvSpPr/>
          <p:nvPr/>
        </p:nvSpPr>
        <p:spPr>
          <a:xfrm>
            <a:off x="4853702" y="3753361"/>
            <a:ext cx="2300630" cy="923330"/>
          </a:xfrm>
          <a:prstGeom prst="rect">
            <a:avLst/>
          </a:prstGeom>
          <a:noFill/>
        </p:spPr>
        <p:txBody>
          <a:bodyPr wrap="none">
            <a:spAutoFit/>
          </a:bodyPr>
          <a:lstStyle/>
          <a:p>
            <a:pPr algn="ctr" eaLnBrk="0" hangingPunct="0">
              <a:defRPr/>
            </a:pPr>
            <a:r>
              <a:rPr lang="en-US" sz="5400" b="1" dirty="0">
                <a:ln w="0"/>
                <a:solidFill>
                  <a:schemeClr val="accent1">
                    <a:lumMod val="50000"/>
                  </a:schemeClr>
                </a:solidFill>
                <a:effectLst>
                  <a:outerShdw blurRad="38100" dist="25400" dir="5400000" algn="ctr" rotWithShape="0">
                    <a:srgbClr val="6E747A">
                      <a:alpha val="43000"/>
                    </a:srgbClr>
                  </a:outerShdw>
                </a:effectLst>
                <a:latin typeface="Arial" charset="0"/>
              </a:rPr>
              <a:t>$8,900</a:t>
            </a:r>
          </a:p>
        </p:txBody>
      </p:sp>
      <p:grpSp>
        <p:nvGrpSpPr>
          <p:cNvPr id="2" name="Group 29"/>
          <p:cNvGrpSpPr>
            <a:grpSpLocks/>
          </p:cNvGrpSpPr>
          <p:nvPr/>
        </p:nvGrpSpPr>
        <p:grpSpPr bwMode="auto">
          <a:xfrm>
            <a:off x="1270295" y="3921309"/>
            <a:ext cx="1711074" cy="1356599"/>
            <a:chOff x="830654" y="3538785"/>
            <a:chExt cx="1785938" cy="1386259"/>
          </a:xfrm>
        </p:grpSpPr>
        <p:pic>
          <p:nvPicPr>
            <p:cNvPr id="44055" name="Picture 8" descr="Stack%20of%20money"/>
            <p:cNvPicPr>
              <a:picLocks noChangeAspect="1" noChangeArrowheads="1"/>
            </p:cNvPicPr>
            <p:nvPr/>
          </p:nvPicPr>
          <p:blipFill>
            <a:blip r:embed="rId3" cstate="print"/>
            <a:srcRect r="-1627" b="70540"/>
            <a:stretch>
              <a:fillRect/>
            </a:stretch>
          </p:blipFill>
          <p:spPr bwMode="auto">
            <a:xfrm>
              <a:off x="830654" y="4310682"/>
              <a:ext cx="1785938" cy="614362"/>
            </a:xfrm>
            <a:prstGeom prst="rect">
              <a:avLst/>
            </a:prstGeom>
            <a:noFill/>
            <a:ln w="9525">
              <a:noFill/>
              <a:miter lim="800000"/>
              <a:headEnd/>
              <a:tailEnd/>
            </a:ln>
          </p:spPr>
        </p:pic>
        <p:pic>
          <p:nvPicPr>
            <p:cNvPr id="44056" name="Picture 8" descr="Stack%20of%20money"/>
            <p:cNvPicPr>
              <a:picLocks noChangeAspect="1" noChangeArrowheads="1"/>
            </p:cNvPicPr>
            <p:nvPr/>
          </p:nvPicPr>
          <p:blipFill>
            <a:blip r:embed="rId3" cstate="print"/>
            <a:srcRect r="-1627" b="70540"/>
            <a:stretch>
              <a:fillRect/>
            </a:stretch>
          </p:blipFill>
          <p:spPr bwMode="auto">
            <a:xfrm>
              <a:off x="830654" y="4049424"/>
              <a:ext cx="1785938" cy="614362"/>
            </a:xfrm>
            <a:prstGeom prst="rect">
              <a:avLst/>
            </a:prstGeom>
            <a:noFill/>
            <a:ln w="9525">
              <a:noFill/>
              <a:miter lim="800000"/>
              <a:headEnd/>
              <a:tailEnd/>
            </a:ln>
          </p:spPr>
        </p:pic>
        <p:pic>
          <p:nvPicPr>
            <p:cNvPr id="44057" name="Picture 8" descr="Stack%20of%20money"/>
            <p:cNvPicPr>
              <a:picLocks noChangeAspect="1" noChangeArrowheads="1"/>
            </p:cNvPicPr>
            <p:nvPr/>
          </p:nvPicPr>
          <p:blipFill>
            <a:blip r:embed="rId3" cstate="print"/>
            <a:srcRect r="-1627" b="70540"/>
            <a:stretch>
              <a:fillRect/>
            </a:stretch>
          </p:blipFill>
          <p:spPr bwMode="auto">
            <a:xfrm>
              <a:off x="830654" y="3776292"/>
              <a:ext cx="1785938" cy="614362"/>
            </a:xfrm>
            <a:prstGeom prst="rect">
              <a:avLst/>
            </a:prstGeom>
            <a:noFill/>
            <a:ln w="9525">
              <a:noFill/>
              <a:miter lim="800000"/>
              <a:headEnd/>
              <a:tailEnd/>
            </a:ln>
          </p:spPr>
        </p:pic>
        <p:pic>
          <p:nvPicPr>
            <p:cNvPr id="44058" name="Picture 8" descr="Stack%20of%20money"/>
            <p:cNvPicPr>
              <a:picLocks noChangeAspect="1" noChangeArrowheads="1"/>
            </p:cNvPicPr>
            <p:nvPr/>
          </p:nvPicPr>
          <p:blipFill>
            <a:blip r:embed="rId3" cstate="print"/>
            <a:srcRect r="-1627" b="70540"/>
            <a:stretch>
              <a:fillRect/>
            </a:stretch>
          </p:blipFill>
          <p:spPr bwMode="auto">
            <a:xfrm>
              <a:off x="830654" y="3538785"/>
              <a:ext cx="1785938" cy="614362"/>
            </a:xfrm>
            <a:prstGeom prst="rect">
              <a:avLst/>
            </a:prstGeom>
            <a:noFill/>
            <a:ln w="9525">
              <a:noFill/>
              <a:miter lim="800000"/>
              <a:headEnd/>
              <a:tailEnd/>
            </a:ln>
          </p:spPr>
        </p:pic>
      </p:grpSp>
      <p:grpSp>
        <p:nvGrpSpPr>
          <p:cNvPr id="3" name="Group 30"/>
          <p:cNvGrpSpPr>
            <a:grpSpLocks/>
          </p:cNvGrpSpPr>
          <p:nvPr/>
        </p:nvGrpSpPr>
        <p:grpSpPr bwMode="auto">
          <a:xfrm>
            <a:off x="8966264" y="3412728"/>
            <a:ext cx="2215542" cy="1884237"/>
            <a:chOff x="6483309" y="3087523"/>
            <a:chExt cx="1785938" cy="1908773"/>
          </a:xfrm>
        </p:grpSpPr>
        <p:pic>
          <p:nvPicPr>
            <p:cNvPr id="44049" name="Picture 8" descr="Stack%20of%20money"/>
            <p:cNvPicPr>
              <a:picLocks noChangeAspect="1" noChangeArrowheads="1"/>
            </p:cNvPicPr>
            <p:nvPr/>
          </p:nvPicPr>
          <p:blipFill>
            <a:blip r:embed="rId3" cstate="print"/>
            <a:srcRect r="-1627" b="70540"/>
            <a:stretch>
              <a:fillRect/>
            </a:stretch>
          </p:blipFill>
          <p:spPr bwMode="auto">
            <a:xfrm>
              <a:off x="6483309" y="4381934"/>
              <a:ext cx="1785938" cy="614362"/>
            </a:xfrm>
            <a:prstGeom prst="rect">
              <a:avLst/>
            </a:prstGeom>
            <a:noFill/>
            <a:ln w="9525">
              <a:noFill/>
              <a:miter lim="800000"/>
              <a:headEnd/>
              <a:tailEnd/>
            </a:ln>
          </p:spPr>
        </p:pic>
        <p:pic>
          <p:nvPicPr>
            <p:cNvPr id="44050" name="Picture 8" descr="Stack%20of%20money"/>
            <p:cNvPicPr>
              <a:picLocks noChangeAspect="1" noChangeArrowheads="1"/>
            </p:cNvPicPr>
            <p:nvPr/>
          </p:nvPicPr>
          <p:blipFill>
            <a:blip r:embed="rId3" cstate="print"/>
            <a:srcRect r="-1627" b="70540"/>
            <a:stretch>
              <a:fillRect/>
            </a:stretch>
          </p:blipFill>
          <p:spPr bwMode="auto">
            <a:xfrm>
              <a:off x="6483309" y="4132551"/>
              <a:ext cx="1785938" cy="614362"/>
            </a:xfrm>
            <a:prstGeom prst="rect">
              <a:avLst/>
            </a:prstGeom>
            <a:noFill/>
            <a:ln w="9525">
              <a:noFill/>
              <a:miter lim="800000"/>
              <a:headEnd/>
              <a:tailEnd/>
            </a:ln>
          </p:spPr>
        </p:pic>
        <p:pic>
          <p:nvPicPr>
            <p:cNvPr id="44051" name="Picture 8" descr="Stack%20of%20money"/>
            <p:cNvPicPr>
              <a:picLocks noChangeAspect="1" noChangeArrowheads="1"/>
            </p:cNvPicPr>
            <p:nvPr/>
          </p:nvPicPr>
          <p:blipFill>
            <a:blip r:embed="rId3" cstate="print"/>
            <a:srcRect r="-1627" b="70540"/>
            <a:stretch>
              <a:fillRect/>
            </a:stretch>
          </p:blipFill>
          <p:spPr bwMode="auto">
            <a:xfrm>
              <a:off x="6483309" y="3895045"/>
              <a:ext cx="1785938" cy="614362"/>
            </a:xfrm>
            <a:prstGeom prst="rect">
              <a:avLst/>
            </a:prstGeom>
            <a:noFill/>
            <a:ln w="9525">
              <a:noFill/>
              <a:miter lim="800000"/>
              <a:headEnd/>
              <a:tailEnd/>
            </a:ln>
          </p:spPr>
        </p:pic>
        <p:pic>
          <p:nvPicPr>
            <p:cNvPr id="44052" name="Picture 8" descr="Stack%20of%20money"/>
            <p:cNvPicPr>
              <a:picLocks noChangeAspect="1" noChangeArrowheads="1"/>
            </p:cNvPicPr>
            <p:nvPr/>
          </p:nvPicPr>
          <p:blipFill>
            <a:blip r:embed="rId3" cstate="print"/>
            <a:srcRect r="-1627" b="70540"/>
            <a:stretch>
              <a:fillRect/>
            </a:stretch>
          </p:blipFill>
          <p:spPr bwMode="auto">
            <a:xfrm>
              <a:off x="6483309" y="3633788"/>
              <a:ext cx="1785938" cy="614362"/>
            </a:xfrm>
            <a:prstGeom prst="rect">
              <a:avLst/>
            </a:prstGeom>
            <a:noFill/>
            <a:ln w="9525">
              <a:noFill/>
              <a:miter lim="800000"/>
              <a:headEnd/>
              <a:tailEnd/>
            </a:ln>
          </p:spPr>
        </p:pic>
        <p:pic>
          <p:nvPicPr>
            <p:cNvPr id="44053" name="Picture 8" descr="Stack%20of%20money"/>
            <p:cNvPicPr>
              <a:picLocks noChangeAspect="1" noChangeArrowheads="1"/>
            </p:cNvPicPr>
            <p:nvPr/>
          </p:nvPicPr>
          <p:blipFill>
            <a:blip r:embed="rId3" cstate="print"/>
            <a:srcRect r="-1627" b="70540"/>
            <a:stretch>
              <a:fillRect/>
            </a:stretch>
          </p:blipFill>
          <p:spPr bwMode="auto">
            <a:xfrm>
              <a:off x="6483309" y="3360655"/>
              <a:ext cx="1785938" cy="614362"/>
            </a:xfrm>
            <a:prstGeom prst="rect">
              <a:avLst/>
            </a:prstGeom>
            <a:noFill/>
            <a:ln w="9525">
              <a:noFill/>
              <a:miter lim="800000"/>
              <a:headEnd/>
              <a:tailEnd/>
            </a:ln>
          </p:spPr>
        </p:pic>
        <p:pic>
          <p:nvPicPr>
            <p:cNvPr id="44054" name="Picture 8" descr="Stack%20of%20money"/>
            <p:cNvPicPr>
              <a:picLocks noChangeAspect="1" noChangeArrowheads="1"/>
            </p:cNvPicPr>
            <p:nvPr/>
          </p:nvPicPr>
          <p:blipFill>
            <a:blip r:embed="rId3" cstate="print"/>
            <a:srcRect r="-1627" b="70540"/>
            <a:stretch>
              <a:fillRect/>
            </a:stretch>
          </p:blipFill>
          <p:spPr bwMode="auto">
            <a:xfrm>
              <a:off x="6483309" y="3087523"/>
              <a:ext cx="1785938" cy="614362"/>
            </a:xfrm>
            <a:prstGeom prst="rect">
              <a:avLst/>
            </a:prstGeom>
            <a:noFill/>
            <a:ln w="9525">
              <a:noFill/>
              <a:miter lim="800000"/>
              <a:headEnd/>
              <a:tailEnd/>
            </a:ln>
          </p:spPr>
        </p:pic>
      </p:grpSp>
      <p:sp>
        <p:nvSpPr>
          <p:cNvPr id="26" name="TextBox 25"/>
          <p:cNvSpPr txBox="1"/>
          <p:nvPr/>
        </p:nvSpPr>
        <p:spPr>
          <a:xfrm>
            <a:off x="2284610" y="6067973"/>
            <a:ext cx="8109459" cy="923330"/>
          </a:xfrm>
          <a:prstGeom prst="rect">
            <a:avLst/>
          </a:prstGeom>
          <a:noFill/>
        </p:spPr>
        <p:txBody>
          <a:bodyPr wrap="square" rtlCol="0">
            <a:spAutoFit/>
          </a:bodyPr>
          <a:lstStyle/>
          <a:p>
            <a:pPr marL="0" lvl="1"/>
            <a:r>
              <a:rPr lang="en-US" sz="1200" kern="0" dirty="0">
                <a:solidFill>
                  <a:srgbClr val="013A71"/>
                </a:solidFill>
              </a:rPr>
              <a:t>*Based on the median education debt level for the Class of 2021 and interest rates from the Class of 2022. Values reflect student loan relief measures in place from 3/13/20 – 8/31/22. Capitalized amount is based on capitalization policy prior to start of student loan relief measures. </a:t>
            </a:r>
          </a:p>
          <a:p>
            <a:endParaRPr lang="en-US" dirty="0">
              <a:solidFill>
                <a:srgbClr val="013A71"/>
              </a:solidFill>
            </a:endParaRPr>
          </a:p>
        </p:txBody>
      </p:sp>
    </p:spTree>
    <p:extLst>
      <p:ext uri="{BB962C8B-B14F-4D97-AF65-F5344CB8AC3E}">
        <p14:creationId xmlns:p14="http://schemas.microsoft.com/office/powerpoint/2010/main" val="290617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BB5CDA8-DB3B-D04B-8689-15843F7A0D4A}"/>
              </a:ext>
            </a:extLst>
          </p:cNvPr>
          <p:cNvSpPr/>
          <p:nvPr/>
        </p:nvSpPr>
        <p:spPr>
          <a:xfrm>
            <a:off x="10781071" y="5345422"/>
            <a:ext cx="1410929" cy="1512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D4A0C96-6541-2942-862A-BF38B8BAA1E0}"/>
              </a:ext>
            </a:extLst>
          </p:cNvPr>
          <p:cNvGrpSpPr/>
          <p:nvPr/>
        </p:nvGrpSpPr>
        <p:grpSpPr>
          <a:xfrm>
            <a:off x="754658" y="1088491"/>
            <a:ext cx="11042281" cy="1334076"/>
            <a:chOff x="398207" y="4675239"/>
            <a:chExt cx="11503742" cy="1563327"/>
          </a:xfrm>
        </p:grpSpPr>
        <p:sp>
          <p:nvSpPr>
            <p:cNvPr id="6" name="Horizontal Scroll 5"/>
            <p:cNvSpPr/>
            <p:nvPr/>
          </p:nvSpPr>
          <p:spPr bwMode="auto">
            <a:xfrm>
              <a:off x="398207" y="4675239"/>
              <a:ext cx="11503742" cy="1563327"/>
            </a:xfrm>
            <a:prstGeom prst="horizontalScroll">
              <a:avLst/>
            </a:prstGeom>
            <a:gradFill>
              <a:gsLst>
                <a:gs pos="0">
                  <a:schemeClr val="accent1">
                    <a:lumMod val="50000"/>
                  </a:schemeClr>
                </a:gs>
                <a:gs pos="50000">
                  <a:schemeClr val="accent1">
                    <a:lumMod val="50000"/>
                  </a:schemeClr>
                </a:gs>
                <a:gs pos="100000">
                  <a:schemeClr val="accent1">
                    <a:lumMod val="50000"/>
                  </a:schemeClr>
                </a:gs>
              </a:gsLst>
            </a:gradFill>
            <a:ln>
              <a:headEnd type="none" w="med" len="med"/>
              <a:tailEnd type="none" w="med" len="med"/>
            </a:ln>
            <a:scene3d>
              <a:camera prst="orthographicFront">
                <a:rot lat="0" lon="0" rev="0"/>
              </a:camera>
              <a:lightRig rig="balanced" dir="t">
                <a:rot lat="0" lon="0" rev="8700000"/>
              </a:lightRig>
            </a:scene3d>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00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endParaRPr>
            </a:p>
          </p:txBody>
        </p:sp>
        <p:sp>
          <p:nvSpPr>
            <p:cNvPr id="7" name="Rectangle 3"/>
            <p:cNvSpPr txBox="1">
              <a:spLocks noChangeArrowheads="1"/>
            </p:cNvSpPr>
            <p:nvPr/>
          </p:nvSpPr>
          <p:spPr>
            <a:xfrm>
              <a:off x="523568" y="5089401"/>
              <a:ext cx="11253020" cy="55177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buClr>
                  <a:schemeClr val="hlink"/>
                </a:buClr>
                <a:tabLst>
                  <a:tab pos="342900" algn="l"/>
                </a:tabLst>
                <a:defRPr/>
              </a:pPr>
              <a:r>
                <a:rPr lang="en-US" sz="3600" b="1" kern="0" dirty="0">
                  <a:solidFill>
                    <a:schemeClr val="bg1"/>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If possible, pay the interest before it capitalizes!</a:t>
              </a:r>
              <a:endParaRPr lang="en-US" sz="3600" b="1" i="1" kern="0" dirty="0">
                <a:solidFill>
                  <a:schemeClr val="bg1"/>
                </a:solidFill>
                <a:latin typeface="Arial" panose="020B0604020202020204" pitchFamily="34" charset="0"/>
                <a:cs typeface="Arial" panose="020B0604020202020204" pitchFamily="34" charset="0"/>
              </a:endParaRPr>
            </a:p>
          </p:txBody>
        </p:sp>
      </p:grpSp>
      <p:sp>
        <p:nvSpPr>
          <p:cNvPr id="8" name="TextBox 7"/>
          <p:cNvSpPr txBox="1"/>
          <p:nvPr/>
        </p:nvSpPr>
        <p:spPr>
          <a:xfrm>
            <a:off x="2111145" y="3955028"/>
            <a:ext cx="5282432" cy="1323439"/>
          </a:xfrm>
          <a:prstGeom prst="rect">
            <a:avLst/>
          </a:prstGeom>
          <a:noFill/>
        </p:spPr>
        <p:txBody>
          <a:bodyPr wrap="square" lIns="91440" tIns="45720" rIns="91440" bIns="45720" rtlCol="0" anchor="t">
            <a:spAutoFit/>
          </a:bodyPr>
          <a:lstStyle/>
          <a:p>
            <a:pPr marL="282575" indent="-171450" algn="ctr">
              <a:buFont typeface="Arial" panose="020B0604020202020204" pitchFamily="34" charset="0"/>
              <a:buChar char="•"/>
            </a:pPr>
            <a:endParaRPr lang="en-US" sz="800" dirty="0">
              <a:solidFill>
                <a:schemeClr val="accent1">
                  <a:lumMod val="50000"/>
                </a:schemeClr>
              </a:solidFill>
            </a:endParaRPr>
          </a:p>
          <a:p>
            <a:pPr marL="111125" algn="ctr"/>
            <a:r>
              <a:rPr lang="en-US" sz="800" dirty="0">
                <a:solidFill>
                  <a:schemeClr val="accent1">
                    <a:lumMod val="50000"/>
                  </a:schemeClr>
                </a:solidFill>
                <a:latin typeface="Arial" panose="020B0604020202020204" pitchFamily="34" charset="0"/>
                <a:cs typeface="Arial" panose="020B0604020202020204" pitchFamily="34" charset="0"/>
              </a:rPr>
              <a:t> </a:t>
            </a:r>
          </a:p>
          <a:p>
            <a:pPr marL="454025" indent="-3429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immediately</a:t>
            </a:r>
          </a:p>
          <a:p>
            <a:pPr marL="282575" indent="-171450">
              <a:buFont typeface="Arial" panose="020B0604020202020204" pitchFamily="34" charset="0"/>
              <a:buChar char="•"/>
            </a:pPr>
            <a:endParaRPr lang="en-US" sz="800" dirty="0">
              <a:solidFill>
                <a:schemeClr val="accent1">
                  <a:lumMod val="50000"/>
                </a:schemeClr>
              </a:solidFill>
              <a:latin typeface="Arial" panose="020B0604020202020204" pitchFamily="34" charset="0"/>
              <a:cs typeface="Arial" panose="020B0604020202020204" pitchFamily="34" charset="0"/>
            </a:endParaRPr>
          </a:p>
          <a:p>
            <a:pPr marL="454025" indent="-3429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towards the highest % rate loan</a:t>
            </a:r>
          </a:p>
          <a:p>
            <a:pPr marL="111125" algn="ctr"/>
            <a:endParaRPr lang="en-US" sz="800" dirty="0">
              <a:solidFill>
                <a:srgbClr val="013A7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2CA3810-DC8C-0446-8725-3DD7F5291AA0}"/>
              </a:ext>
            </a:extLst>
          </p:cNvPr>
          <p:cNvSpPr/>
          <p:nvPr/>
        </p:nvSpPr>
        <p:spPr>
          <a:xfrm>
            <a:off x="1247442" y="2837467"/>
            <a:ext cx="6659312" cy="562823"/>
          </a:xfrm>
          <a:prstGeom prst="rect">
            <a:avLst/>
          </a:prstGeom>
          <a:solidFill>
            <a:srgbClr val="013971"/>
          </a:solidFill>
          <a:ln>
            <a:solidFill>
              <a:srgbClr val="01397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chemeClr val="bg1"/>
                </a:solidFill>
                <a:latin typeface="Arial" panose="020B0604020202020204" pitchFamily="34" charset="0"/>
                <a:cs typeface="Arial" panose="020B0604020202020204" pitchFamily="34" charset="0"/>
              </a:rPr>
              <a:t> 1. Separate from required payments</a:t>
            </a:r>
          </a:p>
        </p:txBody>
      </p:sp>
      <p:sp>
        <p:nvSpPr>
          <p:cNvPr id="11" name="Rectangle 10">
            <a:extLst>
              <a:ext uri="{FF2B5EF4-FFF2-40B4-BE49-F238E27FC236}">
                <a16:creationId xmlns:a16="http://schemas.microsoft.com/office/drawing/2014/main" id="{9BBCE5AF-11B2-D442-92DC-24A834067A94}"/>
              </a:ext>
            </a:extLst>
          </p:cNvPr>
          <p:cNvSpPr/>
          <p:nvPr/>
        </p:nvSpPr>
        <p:spPr>
          <a:xfrm>
            <a:off x="1242186" y="3477274"/>
            <a:ext cx="6659312" cy="562823"/>
          </a:xfrm>
          <a:prstGeom prst="rect">
            <a:avLst/>
          </a:prstGeom>
          <a:solidFill>
            <a:srgbClr val="013971"/>
          </a:solidFill>
          <a:ln>
            <a:solidFill>
              <a:srgbClr val="01397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1125"/>
            <a:r>
              <a:rPr lang="en-US" sz="2800" dirty="0">
                <a:solidFill>
                  <a:schemeClr val="bg1"/>
                </a:solidFill>
                <a:latin typeface="Arial" panose="020B0604020202020204" pitchFamily="34" charset="0"/>
                <a:cs typeface="Arial" panose="020B0604020202020204" pitchFamily="34" charset="0"/>
              </a:rPr>
              <a:t>2. With instructions to apply the monies </a:t>
            </a:r>
          </a:p>
        </p:txBody>
      </p:sp>
      <p:sp>
        <p:nvSpPr>
          <p:cNvPr id="12" name="Rectangle 11">
            <a:extLst>
              <a:ext uri="{FF2B5EF4-FFF2-40B4-BE49-F238E27FC236}">
                <a16:creationId xmlns:a16="http://schemas.microsoft.com/office/drawing/2014/main" id="{B25B6440-7D8F-F946-BF6C-0EA70DD0F98C}"/>
              </a:ext>
            </a:extLst>
          </p:cNvPr>
          <p:cNvSpPr/>
          <p:nvPr/>
        </p:nvSpPr>
        <p:spPr>
          <a:xfrm>
            <a:off x="1287071" y="5405420"/>
            <a:ext cx="6659312" cy="562823"/>
          </a:xfrm>
          <a:prstGeom prst="rect">
            <a:avLst/>
          </a:prstGeom>
          <a:solidFill>
            <a:srgbClr val="013971"/>
          </a:solidFill>
          <a:ln>
            <a:solidFill>
              <a:srgbClr val="01397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1125"/>
            <a:r>
              <a:rPr lang="en-US" sz="2800" dirty="0">
                <a:solidFill>
                  <a:schemeClr val="bg1"/>
                </a:solidFill>
                <a:latin typeface="Arial" panose="020B0604020202020204" pitchFamily="34" charset="0"/>
                <a:cs typeface="Arial" panose="020B0604020202020204" pitchFamily="34" charset="0"/>
              </a:rPr>
              <a:t> 3. Follow-up to see it was done</a:t>
            </a:r>
            <a:endParaRPr lang="en-US" sz="2800" dirty="0">
              <a:solidFill>
                <a:schemeClr val="bg1"/>
              </a:solidFill>
            </a:endParaRPr>
          </a:p>
        </p:txBody>
      </p:sp>
      <p:pic>
        <p:nvPicPr>
          <p:cNvPr id="10" name="Picture 9">
            <a:extLst>
              <a:ext uri="{FF2B5EF4-FFF2-40B4-BE49-F238E27FC236}">
                <a16:creationId xmlns:a16="http://schemas.microsoft.com/office/drawing/2014/main" id="{0C2196B3-22C1-F048-8690-88F7D7AE0A57}"/>
              </a:ext>
            </a:extLst>
          </p:cNvPr>
          <p:cNvPicPr>
            <a:picLocks noChangeAspect="1"/>
          </p:cNvPicPr>
          <p:nvPr/>
        </p:nvPicPr>
        <p:blipFill rotWithShape="1">
          <a:blip r:embed="rId3"/>
          <a:srcRect t="5217"/>
          <a:stretch/>
        </p:blipFill>
        <p:spPr>
          <a:xfrm>
            <a:off x="10068304" y="2702575"/>
            <a:ext cx="1608302" cy="3223130"/>
          </a:xfrm>
          <a:prstGeom prst="rect">
            <a:avLst/>
          </a:prstGeom>
        </p:spPr>
      </p:pic>
      <p:pic>
        <p:nvPicPr>
          <p:cNvPr id="14" name="Picture 13">
            <a:extLst>
              <a:ext uri="{FF2B5EF4-FFF2-40B4-BE49-F238E27FC236}">
                <a16:creationId xmlns:a16="http://schemas.microsoft.com/office/drawing/2014/main" id="{EBF9F051-4D49-7146-8F5B-F99FE89B30B3}"/>
              </a:ext>
            </a:extLst>
          </p:cNvPr>
          <p:cNvPicPr>
            <a:picLocks noChangeAspect="1"/>
          </p:cNvPicPr>
          <p:nvPr/>
        </p:nvPicPr>
        <p:blipFill rotWithShape="1">
          <a:blip r:embed="rId4"/>
          <a:srcRect l="8345" t="16695" r="9154" b="1565"/>
          <a:stretch/>
        </p:blipFill>
        <p:spPr>
          <a:xfrm>
            <a:off x="8499188" y="2860720"/>
            <a:ext cx="1551215" cy="2990270"/>
          </a:xfrm>
          <a:prstGeom prst="rect">
            <a:avLst/>
          </a:prstGeom>
        </p:spPr>
      </p:pic>
    </p:spTree>
    <p:extLst>
      <p:ext uri="{BB962C8B-B14F-4D97-AF65-F5344CB8AC3E}">
        <p14:creationId xmlns:p14="http://schemas.microsoft.com/office/powerpoint/2010/main" val="270878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idx="1"/>
          </p:nvPr>
        </p:nvSpPr>
        <p:spPr>
          <a:xfrm>
            <a:off x="1116616" y="1719201"/>
            <a:ext cx="9999407" cy="4799586"/>
          </a:xfrm>
        </p:spPr>
        <p:txBody>
          <a:bodyPr>
            <a:normAutofit/>
          </a:bodyPr>
          <a:lstStyle/>
          <a:p>
            <a:pPr>
              <a:defRPr/>
            </a:pPr>
            <a:r>
              <a:rPr lang="en-US" sz="3200" dirty="0">
                <a:solidFill>
                  <a:schemeClr val="accent1"/>
                </a:solidFill>
              </a:rPr>
              <a:t>If dropping below half-time or withdrawing</a:t>
            </a:r>
          </a:p>
          <a:p>
            <a:pPr>
              <a:defRPr/>
            </a:pPr>
            <a:endParaRPr lang="en-US" dirty="0">
              <a:solidFill>
                <a:schemeClr val="accent1"/>
              </a:solidFill>
            </a:endParaRPr>
          </a:p>
          <a:p>
            <a:pPr lvl="2">
              <a:buFont typeface="Wingdings" pitchFamily="2" charset="2"/>
              <a:buNone/>
            </a:pPr>
            <a:r>
              <a:rPr lang="en-US" sz="3000" dirty="0"/>
              <a:t>			       </a:t>
            </a:r>
            <a:r>
              <a:rPr lang="en-US" sz="3000" dirty="0">
                <a:solidFill>
                  <a:srgbClr val="013A71"/>
                </a:solidFill>
              </a:rPr>
              <a:t>Contact the Financial Aid Office</a:t>
            </a:r>
          </a:p>
          <a:p>
            <a:pPr lvl="2">
              <a:buFont typeface="Wingdings" pitchFamily="2" charset="2"/>
              <a:buNone/>
            </a:pPr>
            <a:endParaRPr lang="en-US" sz="2400" dirty="0">
              <a:solidFill>
                <a:srgbClr val="013A71"/>
              </a:solidFill>
            </a:endParaRPr>
          </a:p>
          <a:p>
            <a:pPr lvl="2">
              <a:buFont typeface="Wingdings" pitchFamily="2" charset="2"/>
              <a:buNone/>
            </a:pPr>
            <a:r>
              <a:rPr lang="en-US" sz="3000" dirty="0">
                <a:solidFill>
                  <a:srgbClr val="013A71"/>
                </a:solidFill>
              </a:rPr>
              <a:t>			       Exit counseling is required</a:t>
            </a:r>
          </a:p>
          <a:p>
            <a:pPr lvl="2">
              <a:buFont typeface="Wingdings" pitchFamily="2" charset="2"/>
              <a:buNone/>
            </a:pPr>
            <a:r>
              <a:rPr lang="en-US" sz="2400" dirty="0">
                <a:solidFill>
                  <a:srgbClr val="013A71"/>
                </a:solidFill>
              </a:rPr>
              <a:t>				</a:t>
            </a:r>
          </a:p>
          <a:p>
            <a:pPr lvl="2">
              <a:buFont typeface="Wingdings" pitchFamily="2" charset="2"/>
              <a:buNone/>
            </a:pPr>
            <a:r>
              <a:rPr lang="en-US" sz="2400" dirty="0">
                <a:solidFill>
                  <a:srgbClr val="013A71"/>
                </a:solidFill>
              </a:rPr>
              <a:t>			        </a:t>
            </a:r>
            <a:r>
              <a:rPr lang="en-US" sz="3000" dirty="0">
                <a:solidFill>
                  <a:srgbClr val="013A71"/>
                </a:solidFill>
              </a:rPr>
              <a:t>Payments are required </a:t>
            </a:r>
            <a:r>
              <a:rPr lang="en-US" sz="2800" dirty="0">
                <a:solidFill>
                  <a:srgbClr val="013A71"/>
                </a:solidFill>
              </a:rPr>
              <a:t>				                </a:t>
            </a:r>
            <a:r>
              <a:rPr lang="en-US" sz="2800" i="1" dirty="0">
                <a:solidFill>
                  <a:srgbClr val="013A71"/>
                </a:solidFill>
              </a:rPr>
              <a:t>(or grace periods begin)</a:t>
            </a:r>
          </a:p>
        </p:txBody>
      </p:sp>
      <p:pic>
        <p:nvPicPr>
          <p:cNvPr id="6" name="Picture 5" descr="MP900382675.JPG"/>
          <p:cNvPicPr>
            <a:picLocks noChangeAspect="1"/>
          </p:cNvPicPr>
          <p:nvPr/>
        </p:nvPicPr>
        <p:blipFill>
          <a:blip r:embed="rId3" cstate="print"/>
          <a:stretch>
            <a:fillRect/>
          </a:stretch>
        </p:blipFill>
        <p:spPr>
          <a:xfrm>
            <a:off x="1174632" y="2343151"/>
            <a:ext cx="2470993" cy="3153045"/>
          </a:xfrm>
          <a:prstGeom prst="rect">
            <a:avLst/>
          </a:prstGeom>
        </p:spPr>
      </p:pic>
      <p:sp>
        <p:nvSpPr>
          <p:cNvPr id="27651" name="Rectangle 3"/>
          <p:cNvSpPr>
            <a:spLocks noGrp="1" noChangeArrowheads="1"/>
          </p:cNvSpPr>
          <p:nvPr>
            <p:ph type="title"/>
          </p:nvPr>
        </p:nvSpPr>
        <p:spPr>
          <a:xfrm>
            <a:off x="829944" y="607196"/>
            <a:ext cx="10515600" cy="1325563"/>
          </a:xfrm>
          <a:noFill/>
        </p:spPr>
        <p:txBody>
          <a:bodyPr/>
          <a:lstStyle/>
          <a:p>
            <a:r>
              <a:rPr lang="en-US" dirty="0"/>
              <a:t>NOTICE: Repayment Begins</a:t>
            </a:r>
          </a:p>
        </p:txBody>
      </p:sp>
      <p:cxnSp>
        <p:nvCxnSpPr>
          <p:cNvPr id="27652" name="AutoShape 5"/>
          <p:cNvCxnSpPr>
            <a:cxnSpLocks noChangeShapeType="1"/>
            <a:stCxn id="27650" idx="1"/>
            <a:endCxn id="27650" idx="1"/>
          </p:cNvCxnSpPr>
          <p:nvPr/>
        </p:nvCxnSpPr>
        <p:spPr bwMode="auto">
          <a:xfrm>
            <a:off x="1116616" y="4118994"/>
            <a:ext cx="0" cy="0"/>
          </a:xfrm>
          <a:prstGeom prst="straightConnector1">
            <a:avLst/>
          </a:prstGeom>
          <a:noFill/>
          <a:ln w="22225">
            <a:solidFill>
              <a:schemeClr val="tx1"/>
            </a:solidFill>
            <a:round/>
            <a:headEnd/>
            <a:tailEnd/>
          </a:ln>
        </p:spPr>
      </p:cxnSp>
    </p:spTree>
    <p:extLst>
      <p:ext uri="{BB962C8B-B14F-4D97-AF65-F5344CB8AC3E}">
        <p14:creationId xmlns:p14="http://schemas.microsoft.com/office/powerpoint/2010/main" val="1926949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106" y="1613140"/>
            <a:ext cx="9968014" cy="98399"/>
          </a:xfrm>
        </p:spPr>
        <p:txBody>
          <a:bodyPr>
            <a:normAutofit fontScale="90000"/>
          </a:bodyPr>
          <a:lstStyle/>
          <a:p>
            <a:r>
              <a:rPr lang="en-US" dirty="0">
                <a:solidFill>
                  <a:schemeClr val="tx1"/>
                </a:solidFill>
                <a:latin typeface="Arial Rounded MT Bold" panose="020F0704030504030204" pitchFamily="34" charset="0"/>
              </a:rPr>
              <a:t>UofL SOM FA Specifics…</a:t>
            </a:r>
          </a:p>
        </p:txBody>
      </p:sp>
      <p:pic>
        <p:nvPicPr>
          <p:cNvPr id="7" name="Picture 3" descr="Louisville Cardinals - Wikipedia"/>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4195775" y="2375554"/>
            <a:ext cx="3279679" cy="2695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t;strong&gt;University of Louisville&lt;/strong&gt; School of Medicine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7114" y="5244860"/>
            <a:ext cx="2381250" cy="485775"/>
          </a:xfrm>
          <a:prstGeom prst="rect">
            <a:avLst/>
          </a:prstGeom>
        </p:spPr>
      </p:pic>
    </p:spTree>
    <p:extLst>
      <p:ext uri="{BB962C8B-B14F-4D97-AF65-F5344CB8AC3E}">
        <p14:creationId xmlns:p14="http://schemas.microsoft.com/office/powerpoint/2010/main" val="2722800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6CDF1B-78D3-4028-A940-E07E8912EB67}"/>
              </a:ext>
            </a:extLst>
          </p:cNvPr>
          <p:cNvSpPr txBox="1">
            <a:spLocks noChangeArrowheads="1"/>
          </p:cNvSpPr>
          <p:nvPr/>
        </p:nvSpPr>
        <p:spPr bwMode="auto">
          <a:xfrm>
            <a:off x="1524001" y="2995483"/>
            <a:ext cx="9144000" cy="696913"/>
          </a:xfrm>
          <a:prstGeom prst="rect">
            <a:avLst/>
          </a:prstGeom>
          <a:noFill/>
          <a:ln w="9525">
            <a:noFill/>
            <a:miter lim="800000"/>
            <a:headEnd/>
            <a:tailEnd/>
          </a:ln>
          <a:effectLst/>
        </p:spPr>
        <p:txBody>
          <a:bodyPr lIns="90488" tIns="44450" rIns="90488" bIns="44450"/>
          <a:lstStyle/>
          <a:p>
            <a:pPr marL="609600" indent="-609600" algn="ctr">
              <a:lnSpc>
                <a:spcPct val="78000"/>
              </a:lnSpc>
              <a:buClr>
                <a:schemeClr val="tx1"/>
              </a:buClr>
              <a:buSzPct val="90000"/>
              <a:defRPr/>
            </a:pPr>
            <a:r>
              <a:rPr lang="en-US" sz="5400" b="1" kern="0" dirty="0">
                <a:solidFill>
                  <a:srgbClr val="5F259F"/>
                </a:solidFill>
              </a:rPr>
              <a:t>Strategic Borrowing</a:t>
            </a:r>
          </a:p>
        </p:txBody>
      </p:sp>
    </p:spTree>
    <p:extLst>
      <p:ext uri="{BB962C8B-B14F-4D97-AF65-F5344CB8AC3E}">
        <p14:creationId xmlns:p14="http://schemas.microsoft.com/office/powerpoint/2010/main" val="2237995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864" r="2847" b="775"/>
          <a:stretch/>
        </p:blipFill>
        <p:spPr>
          <a:xfrm>
            <a:off x="2620645" y="1981200"/>
            <a:ext cx="6991350" cy="4876800"/>
          </a:xfrm>
        </p:spPr>
      </p:pic>
      <p:sp>
        <p:nvSpPr>
          <p:cNvPr id="41990" name="Rectangle 6"/>
          <p:cNvSpPr>
            <a:spLocks noGrp="1" noChangeArrowheads="1"/>
          </p:cNvSpPr>
          <p:nvPr>
            <p:ph type="title"/>
          </p:nvPr>
        </p:nvSpPr>
        <p:spPr>
          <a:xfrm>
            <a:off x="829024" y="607196"/>
            <a:ext cx="10515600" cy="1325563"/>
          </a:xfrm>
        </p:spPr>
        <p:txBody>
          <a:bodyPr/>
          <a:lstStyle/>
          <a:p>
            <a:r>
              <a:rPr lang="en-US" dirty="0"/>
              <a:t>Borrow Wisely – In The Right Order</a:t>
            </a:r>
          </a:p>
        </p:txBody>
      </p:sp>
    </p:spTree>
    <p:extLst>
      <p:ext uri="{BB962C8B-B14F-4D97-AF65-F5344CB8AC3E}">
        <p14:creationId xmlns:p14="http://schemas.microsoft.com/office/powerpoint/2010/main" val="246759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99145" y="589575"/>
            <a:ext cx="10515600" cy="1325563"/>
          </a:xfrm>
        </p:spPr>
        <p:txBody>
          <a:bodyPr/>
          <a:lstStyle/>
          <a:p>
            <a:r>
              <a:rPr lang="en-US" dirty="0"/>
              <a:t>Borrow Wisely – In The Right Order</a:t>
            </a:r>
          </a:p>
        </p:txBody>
      </p:sp>
      <p:graphicFrame>
        <p:nvGraphicFramePr>
          <p:cNvPr id="4" name="Group 3"/>
          <p:cNvGraphicFramePr>
            <a:graphicFrameLocks noGrp="1"/>
          </p:cNvGraphicFramePr>
          <p:nvPr>
            <p:extLst>
              <p:ext uri="{D42A27DB-BD31-4B8C-83A1-F6EECF244321}">
                <p14:modId xmlns:p14="http://schemas.microsoft.com/office/powerpoint/2010/main" val="2902272266"/>
              </p:ext>
            </p:extLst>
          </p:nvPr>
        </p:nvGraphicFramePr>
        <p:xfrm>
          <a:off x="1992179" y="4828026"/>
          <a:ext cx="7353934" cy="1309453"/>
        </p:xfrm>
        <a:graphic>
          <a:graphicData uri="http://schemas.openxmlformats.org/drawingml/2006/table">
            <a:tbl>
              <a:tblPr/>
              <a:tblGrid>
                <a:gridCol w="1600323">
                  <a:extLst>
                    <a:ext uri="{9D8B030D-6E8A-4147-A177-3AD203B41FA5}">
                      <a16:colId xmlns:a16="http://schemas.microsoft.com/office/drawing/2014/main" val="20000"/>
                    </a:ext>
                  </a:extLst>
                </a:gridCol>
                <a:gridCol w="1861634">
                  <a:extLst>
                    <a:ext uri="{9D8B030D-6E8A-4147-A177-3AD203B41FA5}">
                      <a16:colId xmlns:a16="http://schemas.microsoft.com/office/drawing/2014/main" val="20001"/>
                    </a:ext>
                  </a:extLst>
                </a:gridCol>
                <a:gridCol w="1838352">
                  <a:extLst>
                    <a:ext uri="{9D8B030D-6E8A-4147-A177-3AD203B41FA5}">
                      <a16:colId xmlns:a16="http://schemas.microsoft.com/office/drawing/2014/main" val="20002"/>
                    </a:ext>
                  </a:extLst>
                </a:gridCol>
                <a:gridCol w="2053625">
                  <a:extLst>
                    <a:ext uri="{9D8B030D-6E8A-4147-A177-3AD203B41FA5}">
                      <a16:colId xmlns:a16="http://schemas.microsoft.com/office/drawing/2014/main" val="20003"/>
                    </a:ext>
                  </a:extLst>
                </a:gridCol>
              </a:tblGrid>
              <a:tr h="827852">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400" b="1" i="0" u="none" strike="noStrike" cap="none" normalizeH="0" baseline="0" dirty="0">
                          <a:ln>
                            <a:noFill/>
                          </a:ln>
                          <a:solidFill>
                            <a:schemeClr val="bg1"/>
                          </a:solidFill>
                          <a:effectLst/>
                          <a:latin typeface="Arial" charset="0"/>
                        </a:rPr>
                        <a:t> </a:t>
                      </a:r>
                      <a:r>
                        <a:rPr kumimoji="0" lang="en-US" sz="2200" b="1" i="0" u="none" strike="noStrike" cap="none" normalizeH="0" baseline="0" dirty="0">
                          <a:ln>
                            <a:noFill/>
                          </a:ln>
                          <a:solidFill>
                            <a:schemeClr val="bg1"/>
                          </a:solidFill>
                          <a:effectLst/>
                          <a:latin typeface="Arial" charset="0"/>
                        </a:rPr>
                        <a:t>Private</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259F"/>
                    </a:solid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000" b="1" i="0" u="none" strike="noStrike" cap="none" normalizeH="0" baseline="0" dirty="0">
                          <a:ln>
                            <a:noFill/>
                          </a:ln>
                          <a:solidFill>
                            <a:schemeClr val="bg1"/>
                          </a:solidFill>
                          <a:effectLst/>
                          <a:latin typeface="Arial" charset="0"/>
                        </a:rPr>
                        <a:t>Monthly Payment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259F"/>
                    </a:solid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000" b="1" i="0" u="none" strike="noStrike" cap="none" normalizeH="0" baseline="0" dirty="0">
                          <a:ln>
                            <a:noFill/>
                          </a:ln>
                          <a:solidFill>
                            <a:schemeClr val="bg1"/>
                          </a:solidFill>
                          <a:effectLst/>
                          <a:latin typeface="Arial" charset="0"/>
                        </a:rPr>
                        <a:t>Total          Interest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259F"/>
                    </a:solid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000" b="1" i="0" u="none" strike="noStrike" cap="none" normalizeH="0" baseline="0" dirty="0">
                          <a:ln>
                            <a:noFill/>
                          </a:ln>
                          <a:solidFill>
                            <a:schemeClr val="bg1"/>
                          </a:solidFill>
                          <a:effectLst/>
                          <a:latin typeface="Arial" charset="0"/>
                        </a:rPr>
                        <a:t>Total </a:t>
                      </a:r>
                      <a:br>
                        <a:rPr kumimoji="0" lang="en-US" sz="2000" b="1" i="0" u="none" strike="noStrike" cap="none" normalizeH="0" baseline="0" dirty="0">
                          <a:ln>
                            <a:noFill/>
                          </a:ln>
                          <a:solidFill>
                            <a:schemeClr val="bg1"/>
                          </a:solidFill>
                          <a:effectLst/>
                          <a:latin typeface="Arial" charset="0"/>
                        </a:rPr>
                      </a:br>
                      <a:r>
                        <a:rPr kumimoji="0" lang="en-US" sz="2000" b="1" i="0" u="none" strike="noStrike" cap="none" normalizeH="0" baseline="0" dirty="0">
                          <a:ln>
                            <a:noFill/>
                          </a:ln>
                          <a:solidFill>
                            <a:schemeClr val="bg1"/>
                          </a:solidFill>
                          <a:effectLst/>
                          <a:latin typeface="Arial" charset="0"/>
                        </a:rPr>
                        <a:t>Cost</a:t>
                      </a:r>
                    </a:p>
                  </a:txBody>
                  <a:tcPr anchor="ctr" horzOverflow="overflow">
                    <a:lnL w="12700" cap="flat" cmpd="sng" algn="ctr">
                      <a:solidFill>
                        <a:schemeClr val="bg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259F"/>
                    </a:solidFill>
                  </a:tcPr>
                </a:tc>
                <a:extLst>
                  <a:ext uri="{0D108BD9-81ED-4DB2-BD59-A6C34878D82A}">
                    <a16:rowId xmlns:a16="http://schemas.microsoft.com/office/drawing/2014/main" val="10000"/>
                  </a:ext>
                </a:extLst>
              </a:tr>
              <a:tr h="481601">
                <a:tc>
                  <a:txBody>
                    <a:bodyPr/>
                    <a:lstStyle/>
                    <a:p>
                      <a:pPr marL="0" marR="0" lvl="0" indent="0" algn="l" defTabSz="889000" rtl="0" eaLnBrk="0" fontAlgn="base" latinLnBrk="0" hangingPunct="0">
                        <a:lnSpc>
                          <a:spcPct val="88000"/>
                        </a:lnSpc>
                        <a:spcBef>
                          <a:spcPct val="50000"/>
                        </a:spcBef>
                        <a:spcAft>
                          <a:spcPct val="0"/>
                        </a:spcAft>
                        <a:buClr>
                          <a:schemeClr val="tx1"/>
                        </a:buClr>
                        <a:buSzPct val="90000"/>
                        <a:buFontTx/>
                        <a:buNone/>
                        <a:tabLst/>
                      </a:pPr>
                      <a:r>
                        <a:rPr kumimoji="0" lang="en-US" sz="2400" b="1" i="0" u="none" strike="noStrike" cap="none" normalizeH="0" baseline="0" dirty="0">
                          <a:ln>
                            <a:noFill/>
                          </a:ln>
                          <a:solidFill>
                            <a:srgbClr val="2F74A6"/>
                          </a:solidFill>
                          <a:effectLst/>
                          <a:latin typeface="Arial" charset="0"/>
                        </a:rPr>
                        <a:t>10 Years</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400" b="1" i="0" u="none" strike="noStrike" cap="none" normalizeH="0" baseline="0" dirty="0">
                          <a:ln>
                            <a:noFill/>
                          </a:ln>
                          <a:solidFill>
                            <a:srgbClr val="2F74A6"/>
                          </a:solidFill>
                          <a:effectLst/>
                          <a:latin typeface="Arial" charset="0"/>
                        </a:rPr>
                        <a:t>$588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400" b="1" i="0" u="none" strike="noStrike" cap="none" normalizeH="0" baseline="0" dirty="0">
                          <a:ln>
                            <a:noFill/>
                          </a:ln>
                          <a:solidFill>
                            <a:srgbClr val="2F74A6"/>
                          </a:solidFill>
                          <a:effectLst/>
                          <a:latin typeface="Arial" charset="0"/>
                        </a:rPr>
                        <a:t>$30,500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400" b="1" i="0" u="none" strike="noStrike" cap="none" normalizeH="0" baseline="0" dirty="0">
                          <a:ln>
                            <a:noFill/>
                          </a:ln>
                          <a:solidFill>
                            <a:srgbClr val="2F74A6"/>
                          </a:solidFill>
                          <a:effectLst/>
                          <a:latin typeface="Arial" charset="0"/>
                        </a:rPr>
                        <a:t>$70,500</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5" name="Group 24"/>
          <p:cNvGraphicFramePr>
            <a:graphicFrameLocks/>
          </p:cNvGraphicFramePr>
          <p:nvPr>
            <p:extLst>
              <p:ext uri="{D42A27DB-BD31-4B8C-83A1-F6EECF244321}">
                <p14:modId xmlns:p14="http://schemas.microsoft.com/office/powerpoint/2010/main" val="1834910705"/>
              </p:ext>
            </p:extLst>
          </p:nvPr>
        </p:nvGraphicFramePr>
        <p:xfrm>
          <a:off x="1992179" y="3372543"/>
          <a:ext cx="7393053" cy="1275661"/>
        </p:xfrm>
        <a:graphic>
          <a:graphicData uri="http://schemas.openxmlformats.org/drawingml/2006/table">
            <a:tbl>
              <a:tblPr/>
              <a:tblGrid>
                <a:gridCol w="1631095">
                  <a:extLst>
                    <a:ext uri="{9D8B030D-6E8A-4147-A177-3AD203B41FA5}">
                      <a16:colId xmlns:a16="http://schemas.microsoft.com/office/drawing/2014/main" val="20000"/>
                    </a:ext>
                  </a:extLst>
                </a:gridCol>
                <a:gridCol w="1834982">
                  <a:extLst>
                    <a:ext uri="{9D8B030D-6E8A-4147-A177-3AD203B41FA5}">
                      <a16:colId xmlns:a16="http://schemas.microsoft.com/office/drawing/2014/main" val="20001"/>
                    </a:ext>
                  </a:extLst>
                </a:gridCol>
                <a:gridCol w="1781235">
                  <a:extLst>
                    <a:ext uri="{9D8B030D-6E8A-4147-A177-3AD203B41FA5}">
                      <a16:colId xmlns:a16="http://schemas.microsoft.com/office/drawing/2014/main" val="20002"/>
                    </a:ext>
                  </a:extLst>
                </a:gridCol>
                <a:gridCol w="2145741">
                  <a:extLst>
                    <a:ext uri="{9D8B030D-6E8A-4147-A177-3AD203B41FA5}">
                      <a16:colId xmlns:a16="http://schemas.microsoft.com/office/drawing/2014/main" val="20003"/>
                    </a:ext>
                  </a:extLst>
                </a:gridCol>
              </a:tblGrid>
              <a:tr h="794060">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200" b="1" i="0" u="none" strike="noStrike" cap="none" normalizeH="0" baseline="0" dirty="0">
                          <a:ln>
                            <a:noFill/>
                          </a:ln>
                          <a:solidFill>
                            <a:schemeClr val="bg1"/>
                          </a:solidFill>
                          <a:effectLst/>
                          <a:latin typeface="Arial" charset="0"/>
                        </a:rPr>
                        <a:t>Direct PLUS</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259F"/>
                    </a:solid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000" b="1" i="0" u="none" strike="noStrike" cap="none" normalizeH="0" baseline="0" dirty="0">
                          <a:ln>
                            <a:noFill/>
                          </a:ln>
                          <a:solidFill>
                            <a:schemeClr val="bg1"/>
                          </a:solidFill>
                          <a:effectLst/>
                          <a:latin typeface="Arial" charset="0"/>
                        </a:rPr>
                        <a:t>Monthly Payment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259F"/>
                    </a:solid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000" b="1" i="0" u="none" strike="noStrike" cap="none" normalizeH="0" baseline="0" dirty="0">
                          <a:ln>
                            <a:noFill/>
                          </a:ln>
                          <a:solidFill>
                            <a:schemeClr val="bg1"/>
                          </a:solidFill>
                          <a:effectLst/>
                          <a:latin typeface="Arial" charset="0"/>
                        </a:rPr>
                        <a:t>Total          Interest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259F"/>
                    </a:solid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000" b="1" i="0" u="none" strike="noStrike" cap="none" normalizeH="0" baseline="0" dirty="0">
                          <a:ln>
                            <a:noFill/>
                          </a:ln>
                          <a:solidFill>
                            <a:schemeClr val="bg1"/>
                          </a:solidFill>
                          <a:effectLst/>
                          <a:latin typeface="Arial" charset="0"/>
                        </a:rPr>
                        <a:t>Total               Cost</a:t>
                      </a:r>
                    </a:p>
                  </a:txBody>
                  <a:tcPr anchor="ctr" horzOverflow="overflow">
                    <a:lnL w="12700" cap="flat" cmpd="sng" algn="ctr">
                      <a:solidFill>
                        <a:schemeClr val="bg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259F"/>
                    </a:solidFill>
                  </a:tcPr>
                </a:tc>
                <a:extLst>
                  <a:ext uri="{0D108BD9-81ED-4DB2-BD59-A6C34878D82A}">
                    <a16:rowId xmlns:a16="http://schemas.microsoft.com/office/drawing/2014/main" val="10000"/>
                  </a:ext>
                </a:extLst>
              </a:tr>
              <a:tr h="481601">
                <a:tc>
                  <a:txBody>
                    <a:bodyPr/>
                    <a:lstStyle/>
                    <a:p>
                      <a:pPr marL="0" marR="0" lvl="0" indent="0" algn="l" defTabSz="889000" rtl="0" eaLnBrk="0" fontAlgn="base" latinLnBrk="0" hangingPunct="0">
                        <a:lnSpc>
                          <a:spcPct val="88000"/>
                        </a:lnSpc>
                        <a:spcBef>
                          <a:spcPct val="50000"/>
                        </a:spcBef>
                        <a:spcAft>
                          <a:spcPct val="0"/>
                        </a:spcAft>
                        <a:buClr>
                          <a:schemeClr val="tx1"/>
                        </a:buClr>
                        <a:buSzPct val="90000"/>
                        <a:buFontTx/>
                        <a:buNone/>
                        <a:tabLst/>
                      </a:pPr>
                      <a:r>
                        <a:rPr kumimoji="0" lang="en-US" sz="2400" b="1" i="0" u="none" strike="noStrike" cap="none" normalizeH="0" baseline="0" dirty="0">
                          <a:ln>
                            <a:noFill/>
                          </a:ln>
                          <a:solidFill>
                            <a:srgbClr val="2F74A6"/>
                          </a:solidFill>
                          <a:effectLst/>
                          <a:latin typeface="Arial" charset="0"/>
                        </a:rPr>
                        <a:t>10 Years</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400" b="1" i="0" u="none" strike="noStrike" cap="none" normalizeH="0" baseline="0" dirty="0">
                          <a:ln>
                            <a:noFill/>
                          </a:ln>
                          <a:solidFill>
                            <a:srgbClr val="2F74A6"/>
                          </a:solidFill>
                          <a:effectLst/>
                          <a:latin typeface="Arial" charset="0"/>
                        </a:rPr>
                        <a:t>$476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400" b="1" i="0" u="none" strike="noStrike" cap="none" normalizeH="0" baseline="0" dirty="0">
                          <a:ln>
                            <a:noFill/>
                          </a:ln>
                          <a:solidFill>
                            <a:srgbClr val="2F74A6"/>
                          </a:solidFill>
                          <a:effectLst/>
                          <a:latin typeface="Arial" charset="0"/>
                        </a:rPr>
                        <a:t>$17,100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400" b="1" i="0" u="none" strike="noStrike" cap="none" normalizeH="0" baseline="0" dirty="0">
                          <a:ln>
                            <a:noFill/>
                          </a:ln>
                          <a:solidFill>
                            <a:srgbClr val="2F74A6"/>
                          </a:solidFill>
                          <a:effectLst/>
                          <a:latin typeface="Arial" charset="0"/>
                        </a:rPr>
                        <a:t>$57,100</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6" name="Group 44"/>
          <p:cNvGraphicFramePr>
            <a:graphicFrameLocks noGrp="1"/>
          </p:cNvGraphicFramePr>
          <p:nvPr>
            <p:extLst>
              <p:ext uri="{D42A27DB-BD31-4B8C-83A1-F6EECF244321}">
                <p14:modId xmlns:p14="http://schemas.microsoft.com/office/powerpoint/2010/main" val="613005387"/>
              </p:ext>
            </p:extLst>
          </p:nvPr>
        </p:nvGraphicFramePr>
        <p:xfrm>
          <a:off x="1992179" y="1763439"/>
          <a:ext cx="7471284" cy="1486015"/>
        </p:xfrm>
        <a:graphic>
          <a:graphicData uri="http://schemas.openxmlformats.org/drawingml/2006/table">
            <a:tbl>
              <a:tblPr/>
              <a:tblGrid>
                <a:gridCol w="1551112">
                  <a:extLst>
                    <a:ext uri="{9D8B030D-6E8A-4147-A177-3AD203B41FA5}">
                      <a16:colId xmlns:a16="http://schemas.microsoft.com/office/drawing/2014/main" val="20000"/>
                    </a:ext>
                  </a:extLst>
                </a:gridCol>
                <a:gridCol w="1809172">
                  <a:extLst>
                    <a:ext uri="{9D8B030D-6E8A-4147-A177-3AD203B41FA5}">
                      <a16:colId xmlns:a16="http://schemas.microsoft.com/office/drawing/2014/main" val="20001"/>
                    </a:ext>
                  </a:extLst>
                </a:gridCol>
                <a:gridCol w="1881351">
                  <a:extLst>
                    <a:ext uri="{9D8B030D-6E8A-4147-A177-3AD203B41FA5}">
                      <a16:colId xmlns:a16="http://schemas.microsoft.com/office/drawing/2014/main" val="20002"/>
                    </a:ext>
                  </a:extLst>
                </a:gridCol>
                <a:gridCol w="2229649">
                  <a:extLst>
                    <a:ext uri="{9D8B030D-6E8A-4147-A177-3AD203B41FA5}">
                      <a16:colId xmlns:a16="http://schemas.microsoft.com/office/drawing/2014/main" val="20003"/>
                    </a:ext>
                  </a:extLst>
                </a:gridCol>
              </a:tblGrid>
              <a:tr h="1004414">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Direct Unsub. </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259F"/>
                    </a:solid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0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Monthly Payment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259F"/>
                    </a:solid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0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Total            Interest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5F259F"/>
                    </a:solid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0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Total                Cost</a:t>
                      </a:r>
                    </a:p>
                  </a:txBody>
                  <a:tcPr anchor="ctr" horzOverflow="overflow">
                    <a:lnL w="12700" cap="flat" cmpd="sng" algn="ctr">
                      <a:solidFill>
                        <a:schemeClr val="bg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259F"/>
                    </a:solidFill>
                  </a:tcPr>
                </a:tc>
                <a:extLst>
                  <a:ext uri="{0D108BD9-81ED-4DB2-BD59-A6C34878D82A}">
                    <a16:rowId xmlns:a16="http://schemas.microsoft.com/office/drawing/2014/main" val="10000"/>
                  </a:ext>
                </a:extLst>
              </a:tr>
              <a:tr h="481601">
                <a:tc>
                  <a:txBody>
                    <a:bodyPr/>
                    <a:lstStyle/>
                    <a:p>
                      <a:pPr marL="0" marR="0" lvl="0" indent="0" algn="l" defTabSz="889000" rtl="0" eaLnBrk="0" fontAlgn="base" latinLnBrk="0" hangingPunct="0">
                        <a:lnSpc>
                          <a:spcPct val="88000"/>
                        </a:lnSpc>
                        <a:spcBef>
                          <a:spcPct val="50000"/>
                        </a:spcBef>
                        <a:spcAft>
                          <a:spcPct val="0"/>
                        </a:spcAft>
                        <a:buClr>
                          <a:schemeClr val="tx1"/>
                        </a:buClr>
                        <a:buSzPct val="90000"/>
                        <a:buFontTx/>
                        <a:buNone/>
                        <a:tabLst/>
                      </a:pPr>
                      <a:r>
                        <a:rPr kumimoji="0" lang="en-US" sz="2400" b="1" i="0" u="none" strike="noStrike" cap="none" normalizeH="0" baseline="0" dirty="0">
                          <a:ln>
                            <a:noFill/>
                          </a:ln>
                          <a:solidFill>
                            <a:srgbClr val="2F74A6"/>
                          </a:solidFill>
                          <a:effectLst/>
                          <a:latin typeface="Arial" panose="020B0604020202020204" pitchFamily="34" charset="0"/>
                          <a:cs typeface="Arial" panose="020B0604020202020204" pitchFamily="34" charset="0"/>
                        </a:rPr>
                        <a:t>10 Years</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400" b="1" i="0" u="none" strike="noStrike" cap="none" normalizeH="0" baseline="0" dirty="0">
                          <a:ln>
                            <a:noFill/>
                          </a:ln>
                          <a:solidFill>
                            <a:srgbClr val="2F74A6"/>
                          </a:solidFill>
                          <a:effectLst/>
                          <a:latin typeface="Arial" panose="020B0604020202020204" pitchFamily="34" charset="0"/>
                          <a:cs typeface="Arial" panose="020B0604020202020204" pitchFamily="34" charset="0"/>
                        </a:rPr>
                        <a:t>$455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400" b="1" i="0" u="none" strike="noStrike" cap="none" normalizeH="0" baseline="0" dirty="0">
                          <a:ln>
                            <a:noFill/>
                          </a:ln>
                          <a:solidFill>
                            <a:srgbClr val="2F74A6"/>
                          </a:solidFill>
                          <a:effectLst/>
                          <a:latin typeface="Arial" panose="020B0604020202020204" pitchFamily="34" charset="0"/>
                          <a:cs typeface="Arial" panose="020B0604020202020204" pitchFamily="34" charset="0"/>
                        </a:rPr>
                        <a:t>$14,600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400" b="1" i="0" u="none" strike="noStrike" cap="none" normalizeH="0" baseline="0" dirty="0">
                          <a:ln>
                            <a:noFill/>
                          </a:ln>
                          <a:solidFill>
                            <a:srgbClr val="2F74A6"/>
                          </a:solidFill>
                          <a:effectLst/>
                          <a:latin typeface="Arial" panose="020B0604020202020204" pitchFamily="34" charset="0"/>
                          <a:cs typeface="Arial" panose="020B0604020202020204" pitchFamily="34" charset="0"/>
                        </a:rPr>
                        <a:t>$54,600</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9" name="TextBox 8"/>
          <p:cNvSpPr txBox="1"/>
          <p:nvPr/>
        </p:nvSpPr>
        <p:spPr>
          <a:xfrm rot="20637344">
            <a:off x="8821866" y="2556957"/>
            <a:ext cx="2646194" cy="1384995"/>
          </a:xfrm>
          <a:prstGeom prst="rect">
            <a:avLst/>
          </a:prstGeom>
          <a:solidFill>
            <a:schemeClr val="bg1"/>
          </a:solidFill>
          <a:ln w="38100" cmpd="thickThin">
            <a:solidFill>
              <a:srgbClr val="013A71"/>
            </a:solidFill>
          </a:ln>
        </p:spPr>
        <p:txBody>
          <a:bodyPr wrap="square" rtlCol="0">
            <a:spAutoFit/>
          </a:bodyPr>
          <a:lstStyle/>
          <a:p>
            <a:pPr algn="ctr"/>
            <a:r>
              <a:rPr lang="en-US" sz="2800" b="1" dirty="0">
                <a:solidFill>
                  <a:srgbClr val="0070C0"/>
                </a:solidFill>
                <a:latin typeface="Arial" panose="020B0604020202020204" pitchFamily="34" charset="0"/>
                <a:cs typeface="Arial" panose="020B0604020202020204" pitchFamily="34" charset="0"/>
              </a:rPr>
              <a:t>Additional </a:t>
            </a:r>
          </a:p>
          <a:p>
            <a:pPr algn="ctr"/>
            <a:r>
              <a:rPr lang="en-US" sz="2800" b="1" dirty="0">
                <a:solidFill>
                  <a:srgbClr val="0070C0"/>
                </a:solidFill>
                <a:latin typeface="Arial" panose="020B0604020202020204" pitchFamily="34" charset="0"/>
                <a:cs typeface="Arial" panose="020B0604020202020204" pitchFamily="34" charset="0"/>
              </a:rPr>
              <a:t>Cost</a:t>
            </a:r>
          </a:p>
          <a:p>
            <a:pPr algn="ctr"/>
            <a:r>
              <a:rPr lang="en-US" sz="2800" b="1" dirty="0">
                <a:solidFill>
                  <a:srgbClr val="C00000"/>
                </a:solidFill>
                <a:latin typeface="Arial" panose="020B0604020202020204" pitchFamily="34" charset="0"/>
                <a:cs typeface="Arial" panose="020B0604020202020204" pitchFamily="34" charset="0"/>
              </a:rPr>
              <a:t>+$2,500</a:t>
            </a:r>
          </a:p>
        </p:txBody>
      </p:sp>
      <p:sp>
        <p:nvSpPr>
          <p:cNvPr id="11" name="TextBox 10"/>
          <p:cNvSpPr txBox="1"/>
          <p:nvPr/>
        </p:nvSpPr>
        <p:spPr>
          <a:xfrm rot="20660565">
            <a:off x="9114223" y="4135529"/>
            <a:ext cx="2764702" cy="1384995"/>
          </a:xfrm>
          <a:prstGeom prst="rect">
            <a:avLst/>
          </a:prstGeom>
          <a:solidFill>
            <a:schemeClr val="bg1"/>
          </a:solidFill>
          <a:ln w="38100" cmpd="thickThin">
            <a:solidFill>
              <a:srgbClr val="013A71"/>
            </a:solidFill>
          </a:ln>
        </p:spPr>
        <p:txBody>
          <a:bodyPr wrap="square" rtlCol="0">
            <a:spAutoFit/>
          </a:bodyPr>
          <a:lstStyle/>
          <a:p>
            <a:pPr algn="ctr"/>
            <a:r>
              <a:rPr lang="en-US" sz="2800" b="1" dirty="0">
                <a:solidFill>
                  <a:srgbClr val="0070C0"/>
                </a:solidFill>
                <a:latin typeface="Arial" panose="020B0604020202020204" pitchFamily="34" charset="0"/>
                <a:cs typeface="Arial" panose="020B0604020202020204" pitchFamily="34" charset="0"/>
              </a:rPr>
              <a:t>Additional </a:t>
            </a:r>
          </a:p>
          <a:p>
            <a:pPr algn="ctr"/>
            <a:r>
              <a:rPr lang="en-US" sz="2800" b="1" dirty="0">
                <a:solidFill>
                  <a:srgbClr val="0070C0"/>
                </a:solidFill>
                <a:latin typeface="Arial" panose="020B0604020202020204" pitchFamily="34" charset="0"/>
                <a:cs typeface="Arial" panose="020B0604020202020204" pitchFamily="34" charset="0"/>
              </a:rPr>
              <a:t>Cost</a:t>
            </a:r>
          </a:p>
          <a:p>
            <a:pPr algn="ctr"/>
            <a:r>
              <a:rPr lang="en-US" sz="2800" b="1" dirty="0">
                <a:solidFill>
                  <a:srgbClr val="C00000"/>
                </a:solidFill>
                <a:latin typeface="Arial" panose="020B0604020202020204" pitchFamily="34" charset="0"/>
                <a:cs typeface="Arial" panose="020B0604020202020204" pitchFamily="34" charset="0"/>
              </a:rPr>
              <a:t>+$15,900</a:t>
            </a:r>
          </a:p>
        </p:txBody>
      </p:sp>
    </p:spTree>
    <p:custDataLst>
      <p:tags r:id="rId1"/>
    </p:custDataLst>
    <p:extLst>
      <p:ext uri="{BB962C8B-B14F-4D97-AF65-F5344CB8AC3E}">
        <p14:creationId xmlns:p14="http://schemas.microsoft.com/office/powerpoint/2010/main" val="3381520631"/>
      </p:ext>
    </p:extLst>
  </p:cSld>
  <p:clrMapOvr>
    <a:masterClrMapping/>
  </p:clrMapOvr>
  <p:transition spd="slow" advClick="0" advTm="27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822895" y="587851"/>
            <a:ext cx="10515600" cy="1325563"/>
          </a:xfrm>
        </p:spPr>
        <p:txBody>
          <a:bodyPr/>
          <a:lstStyle/>
          <a:p>
            <a:r>
              <a:rPr lang="en-US" dirty="0"/>
              <a:t>How Will You Borrow?</a:t>
            </a:r>
          </a:p>
        </p:txBody>
      </p:sp>
      <p:sp>
        <p:nvSpPr>
          <p:cNvPr id="39939" name="Rectangle 3"/>
          <p:cNvSpPr>
            <a:spLocks noGrp="1" noChangeArrowheads="1"/>
          </p:cNvSpPr>
          <p:nvPr>
            <p:ph idx="1"/>
          </p:nvPr>
        </p:nvSpPr>
        <p:spPr>
          <a:xfrm>
            <a:off x="1045915" y="1699856"/>
            <a:ext cx="10515600" cy="4597107"/>
          </a:xfrm>
        </p:spPr>
        <p:txBody>
          <a:bodyPr/>
          <a:lstStyle/>
          <a:p>
            <a:r>
              <a:rPr lang="en-US" dirty="0"/>
              <a:t>Do NOT borrow just because you are eligible</a:t>
            </a:r>
          </a:p>
          <a:p>
            <a:endParaRPr lang="en-US" sz="1600" dirty="0"/>
          </a:p>
          <a:p>
            <a:pPr marL="970280" lvl="2" indent="-457200"/>
            <a:r>
              <a:rPr lang="en-US" sz="2600" dirty="0">
                <a:solidFill>
                  <a:srgbClr val="2F74A6"/>
                </a:solidFill>
              </a:rPr>
              <a:t>Borrow what you need, not what you want</a:t>
            </a:r>
            <a:br>
              <a:rPr lang="en-US" dirty="0">
                <a:solidFill>
                  <a:srgbClr val="2F74A6"/>
                </a:solidFill>
              </a:rPr>
            </a:br>
            <a:endParaRPr lang="en-US" sz="1200" dirty="0">
              <a:solidFill>
                <a:srgbClr val="2F74A6"/>
              </a:solidFill>
            </a:endParaRPr>
          </a:p>
          <a:p>
            <a:pPr marL="970280" lvl="2" indent="-457200"/>
            <a:r>
              <a:rPr lang="en-US" sz="2600" dirty="0">
                <a:solidFill>
                  <a:srgbClr val="2F74A6"/>
                </a:solidFill>
              </a:rPr>
              <a:t>Decline loans that exceed your need</a:t>
            </a:r>
            <a:br>
              <a:rPr lang="en-US" sz="2600" dirty="0">
                <a:solidFill>
                  <a:srgbClr val="2F74A6"/>
                </a:solidFill>
              </a:rPr>
            </a:br>
            <a:endParaRPr lang="en-US" dirty="0">
              <a:solidFill>
                <a:srgbClr val="2F74A6"/>
              </a:solidFill>
            </a:endParaRPr>
          </a:p>
          <a:p>
            <a:pPr marL="970280" lvl="2" indent="-457200"/>
            <a:r>
              <a:rPr lang="en-US" sz="2600" dirty="0">
                <a:solidFill>
                  <a:srgbClr val="2F74A6"/>
                </a:solidFill>
              </a:rPr>
              <a:t>Accepting loans may affect eligibility for </a:t>
            </a:r>
            <a:r>
              <a:rPr lang="en-US" sz="2600">
                <a:solidFill>
                  <a:srgbClr val="2F74A6"/>
                </a:solidFill>
              </a:rPr>
              <a:t>other aid</a:t>
            </a:r>
            <a:br>
              <a:rPr lang="en-US" sz="2400" dirty="0">
                <a:solidFill>
                  <a:srgbClr val="2F74A6"/>
                </a:solidFill>
              </a:rPr>
            </a:br>
            <a:endParaRPr lang="en-US" sz="2400" dirty="0">
              <a:solidFill>
                <a:srgbClr val="2F74A6"/>
              </a:solidFill>
            </a:endParaRPr>
          </a:p>
          <a:p>
            <a:pPr lvl="1">
              <a:buFontTx/>
              <a:buNone/>
            </a:pPr>
            <a:endParaRPr lang="en-US" sz="2600" b="1" dirty="0"/>
          </a:p>
        </p:txBody>
      </p:sp>
    </p:spTree>
    <p:extLst>
      <p:ext uri="{BB962C8B-B14F-4D97-AF65-F5344CB8AC3E}">
        <p14:creationId xmlns:p14="http://schemas.microsoft.com/office/powerpoint/2010/main" val="329717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G_Rectangle 36"/>
          <p:cNvSpPr/>
          <p:nvPr/>
        </p:nvSpPr>
        <p:spPr bwMode="gray">
          <a:xfrm>
            <a:off x="5897622" y="2366343"/>
            <a:ext cx="5143311" cy="1548842"/>
          </a:xfrm>
          <a:prstGeom prst="rect">
            <a:avLst/>
          </a:prstGeom>
          <a:gradFill>
            <a:gsLst>
              <a:gs pos="0">
                <a:schemeClr val="accent2">
                  <a:alpha val="70000"/>
                </a:schemeClr>
              </a:gs>
              <a:gs pos="100000">
                <a:srgbClr val="FFFFFF"/>
              </a:gs>
            </a:gsLst>
            <a:lin ang="0" scaled="1"/>
          </a:gradFill>
          <a:ln w="28575">
            <a:noFill/>
          </a:ln>
          <a:effectLst/>
        </p:spPr>
        <p:style>
          <a:lnRef idx="3">
            <a:schemeClr val="lt1"/>
          </a:lnRef>
          <a:fillRef idx="1">
            <a:schemeClr val="accent3"/>
          </a:fillRef>
          <a:effectRef idx="1">
            <a:schemeClr val="accent3"/>
          </a:effectRef>
          <a:fontRef idx="minor">
            <a:schemeClr val="lt1"/>
          </a:fontRef>
        </p:style>
        <p:txBody>
          <a:bodyPr lIns="548640" rIns="274320" rtlCol="0" anchor="ctr"/>
          <a:lstStyle/>
          <a:p>
            <a:pPr marL="342900" indent="-342900" algn="r">
              <a:buFont typeface="Arial" panose="020B0604020202020204" pitchFamily="34" charset="0"/>
              <a:buChar char="•"/>
            </a:pPr>
            <a:r>
              <a:rPr lang="en-US" sz="2400" dirty="0">
                <a:solidFill>
                  <a:schemeClr val="accent1"/>
                </a:solidFill>
                <a:cs typeface="Arial" pitchFamily="34" charset="0"/>
              </a:rPr>
              <a:t>Financial aid office</a:t>
            </a:r>
            <a:endParaRPr lang="en-US" sz="2400" dirty="0">
              <a:solidFill>
                <a:schemeClr val="accent1"/>
              </a:solidFill>
            </a:endParaRPr>
          </a:p>
          <a:p>
            <a:pPr marL="342900" indent="-342900" algn="r">
              <a:buFont typeface="Arial" panose="020B0604020202020204" pitchFamily="34" charset="0"/>
              <a:buChar char="•"/>
            </a:pPr>
            <a:r>
              <a:rPr lang="en-US" sz="2400" dirty="0">
                <a:solidFill>
                  <a:schemeClr val="accent1"/>
                </a:solidFill>
                <a:cs typeface="Arial" pitchFamily="34" charset="0"/>
              </a:rPr>
              <a:t>Family support </a:t>
            </a:r>
          </a:p>
        </p:txBody>
      </p:sp>
      <p:sp>
        <p:nvSpPr>
          <p:cNvPr id="201" name="TG_Rectangle 37"/>
          <p:cNvSpPr/>
          <p:nvPr/>
        </p:nvSpPr>
        <p:spPr bwMode="gray">
          <a:xfrm>
            <a:off x="5162544" y="3976036"/>
            <a:ext cx="7000880" cy="1626902"/>
          </a:xfrm>
          <a:prstGeom prst="rect">
            <a:avLst/>
          </a:prstGeom>
          <a:gradFill>
            <a:gsLst>
              <a:gs pos="0">
                <a:schemeClr val="accent3">
                  <a:alpha val="70000"/>
                </a:schemeClr>
              </a:gs>
              <a:gs pos="100000">
                <a:srgbClr val="FFFFFF"/>
              </a:gs>
            </a:gsLst>
            <a:lin ang="0" scaled="1"/>
          </a:gradFill>
          <a:ln w="28575">
            <a:noFill/>
          </a:ln>
          <a:effectLst/>
        </p:spPr>
        <p:style>
          <a:lnRef idx="3">
            <a:schemeClr val="lt1"/>
          </a:lnRef>
          <a:fillRef idx="1">
            <a:schemeClr val="accent3"/>
          </a:fillRef>
          <a:effectRef idx="1">
            <a:schemeClr val="accent3"/>
          </a:effectRef>
          <a:fontRef idx="minor">
            <a:schemeClr val="lt1"/>
          </a:fontRef>
        </p:style>
        <p:txBody>
          <a:bodyPr lIns="1463040" rIns="274320" rtlCol="0" anchor="ctr"/>
          <a:lstStyle/>
          <a:p>
            <a:pPr marL="285750" indent="-285750" algn="r">
              <a:buFont typeface="Arial" panose="020B0604020202020204" pitchFamily="34" charset="0"/>
              <a:buChar char="•"/>
            </a:pPr>
            <a:r>
              <a:rPr lang="en-US" sz="2400" dirty="0">
                <a:solidFill>
                  <a:schemeClr val="accent2">
                    <a:lumMod val="75000"/>
                  </a:schemeClr>
                </a:solidFill>
                <a:cs typeface="Arial" pitchFamily="34" charset="0"/>
              </a:rPr>
              <a:t>Hospital, county &amp; state </a:t>
            </a:r>
          </a:p>
          <a:p>
            <a:pPr marL="285750" indent="-285750" algn="r">
              <a:buFont typeface="Arial" panose="020B0604020202020204" pitchFamily="34" charset="0"/>
              <a:buChar char="•"/>
            </a:pPr>
            <a:r>
              <a:rPr lang="en-US" sz="2400" dirty="0">
                <a:solidFill>
                  <a:schemeClr val="accent2">
                    <a:lumMod val="75000"/>
                  </a:schemeClr>
                </a:solidFill>
                <a:cs typeface="Arial" pitchFamily="34" charset="0"/>
              </a:rPr>
              <a:t>Income-Driven Repayment </a:t>
            </a:r>
          </a:p>
          <a:p>
            <a:pPr marL="285750" indent="-285750" algn="r">
              <a:buFont typeface="Arial" panose="020B0604020202020204" pitchFamily="34" charset="0"/>
              <a:buChar char="•"/>
            </a:pPr>
            <a:r>
              <a:rPr lang="en-US" sz="2400" dirty="0">
                <a:solidFill>
                  <a:schemeClr val="accent2">
                    <a:lumMod val="75000"/>
                  </a:schemeClr>
                </a:solidFill>
                <a:cs typeface="Arial" pitchFamily="34" charset="0"/>
              </a:rPr>
              <a:t>Public Service Loan Forgiveness</a:t>
            </a:r>
          </a:p>
          <a:p>
            <a:pPr marL="285750" indent="-285750" algn="r">
              <a:buFont typeface="Arial" panose="020B0604020202020204" pitchFamily="34" charset="0"/>
              <a:buChar char="•"/>
            </a:pPr>
            <a:endParaRPr lang="en-US" sz="2400" dirty="0">
              <a:solidFill>
                <a:schemeClr val="tx1">
                  <a:lumMod val="65000"/>
                  <a:lumOff val="35000"/>
                </a:schemeClr>
              </a:solidFill>
              <a:cs typeface="Arial" pitchFamily="34" charset="0"/>
            </a:endParaRPr>
          </a:p>
        </p:txBody>
      </p:sp>
      <p:sp>
        <p:nvSpPr>
          <p:cNvPr id="202" name="TG_Rectangle 38"/>
          <p:cNvSpPr/>
          <p:nvPr/>
        </p:nvSpPr>
        <p:spPr bwMode="gray">
          <a:xfrm>
            <a:off x="242881" y="3976036"/>
            <a:ext cx="5453027" cy="1810884"/>
          </a:xfrm>
          <a:prstGeom prst="rect">
            <a:avLst/>
          </a:prstGeom>
          <a:gradFill flip="none" rotWithShape="1">
            <a:gsLst>
              <a:gs pos="0">
                <a:srgbClr val="FFFFFF"/>
              </a:gs>
              <a:gs pos="100000">
                <a:schemeClr val="accent6"/>
              </a:gs>
            </a:gsLst>
            <a:lin ang="0" scaled="1"/>
            <a:tileRect/>
          </a:gradFill>
          <a:ln w="28575">
            <a:noFill/>
          </a:ln>
          <a:effectLst/>
        </p:spPr>
        <p:style>
          <a:lnRef idx="3">
            <a:schemeClr val="lt1"/>
          </a:lnRef>
          <a:fillRef idx="1">
            <a:schemeClr val="accent3"/>
          </a:fillRef>
          <a:effectRef idx="1">
            <a:schemeClr val="accent3"/>
          </a:effectRef>
          <a:fontRef idx="minor">
            <a:schemeClr val="lt1"/>
          </a:fontRef>
        </p:style>
        <p:txBody>
          <a:bodyPr lIns="274320" rIns="182880" rtlCol="0" anchor="ctr"/>
          <a:lstStyle/>
          <a:p>
            <a:endParaRPr lang="en-US" dirty="0">
              <a:solidFill>
                <a:srgbClr val="8875B7">
                  <a:lumMod val="50000"/>
                </a:srgbClr>
              </a:solidFill>
              <a:cs typeface="Arial" pitchFamily="34" charset="0"/>
            </a:endParaRPr>
          </a:p>
          <a:p>
            <a:pPr marL="285750" indent="-285750">
              <a:buFont typeface="Arial" panose="020B0604020202020204" pitchFamily="34" charset="0"/>
              <a:buChar char="•"/>
            </a:pPr>
            <a:r>
              <a:rPr lang="en-US" sz="2400" dirty="0">
                <a:solidFill>
                  <a:schemeClr val="accent1"/>
                </a:solidFill>
                <a:cs typeface="Arial" pitchFamily="34" charset="0"/>
              </a:rPr>
              <a:t>Cornerstone to avoid            unnecessary  debt              </a:t>
            </a:r>
          </a:p>
          <a:p>
            <a:endParaRPr lang="en-US" sz="1200" dirty="0">
              <a:solidFill>
                <a:schemeClr val="bg2">
                  <a:lumMod val="25000"/>
                </a:schemeClr>
              </a:solidFill>
              <a:cs typeface="Arial" pitchFamily="34" charset="0"/>
            </a:endParaRPr>
          </a:p>
          <a:p>
            <a:pPr marL="342900" indent="-342900">
              <a:buFont typeface="Wingdings" pitchFamily="2" charset="2"/>
              <a:buChar char="Ø"/>
            </a:pPr>
            <a:r>
              <a:rPr lang="en-US" sz="2400" b="1" dirty="0">
                <a:solidFill>
                  <a:schemeClr val="accent1"/>
                </a:solidFill>
                <a:cs typeface="Arial" pitchFamily="34" charset="0"/>
              </a:rPr>
              <a:t>aamc.org/studentbudget</a:t>
            </a:r>
          </a:p>
          <a:p>
            <a:pPr marL="342900" indent="-342900">
              <a:buFont typeface="Wingdings" pitchFamily="2" charset="2"/>
              <a:buChar char="Ø"/>
            </a:pPr>
            <a:r>
              <a:rPr lang="en-US" sz="2400" b="1" dirty="0">
                <a:solidFill>
                  <a:schemeClr val="accent1"/>
                </a:solidFill>
                <a:cs typeface="Arial" pitchFamily="34" charset="0"/>
              </a:rPr>
              <a:t>aamc.org/financialwellness</a:t>
            </a:r>
          </a:p>
          <a:p>
            <a:endParaRPr lang="en-US" dirty="0">
              <a:solidFill>
                <a:srgbClr val="8875B7">
                  <a:lumMod val="50000"/>
                </a:srgbClr>
              </a:solidFill>
              <a:cs typeface="Arial" pitchFamily="34" charset="0"/>
            </a:endParaRPr>
          </a:p>
        </p:txBody>
      </p:sp>
      <p:sp>
        <p:nvSpPr>
          <p:cNvPr id="203" name="TG_Rectangle 35"/>
          <p:cNvSpPr/>
          <p:nvPr/>
        </p:nvSpPr>
        <p:spPr bwMode="gray">
          <a:xfrm>
            <a:off x="242881" y="2266327"/>
            <a:ext cx="5528129" cy="1682480"/>
          </a:xfrm>
          <a:prstGeom prst="rect">
            <a:avLst/>
          </a:prstGeom>
          <a:gradFill flip="none" rotWithShape="1">
            <a:gsLst>
              <a:gs pos="0">
                <a:schemeClr val="accent5">
                  <a:alpha val="70000"/>
                </a:schemeClr>
              </a:gs>
              <a:gs pos="100000">
                <a:srgbClr val="FFFFFF"/>
              </a:gs>
            </a:gsLst>
            <a:lin ang="10800000" scaled="1"/>
            <a:tileRect/>
          </a:gradFill>
          <a:ln w="28575">
            <a:noFill/>
          </a:ln>
          <a:effectLst/>
        </p:spPr>
        <p:style>
          <a:lnRef idx="3">
            <a:schemeClr val="lt1"/>
          </a:lnRef>
          <a:fillRef idx="1">
            <a:schemeClr val="accent3"/>
          </a:fillRef>
          <a:effectRef idx="1">
            <a:schemeClr val="accent3"/>
          </a:effectRef>
          <a:fontRef idx="minor">
            <a:schemeClr val="lt1"/>
          </a:fontRef>
        </p:style>
        <p:txBody>
          <a:bodyPr lIns="274320" rIns="182880" rtlCol="0" anchor="ctr"/>
          <a:lstStyle/>
          <a:p>
            <a:endParaRPr lang="en-US" sz="2400" dirty="0">
              <a:solidFill>
                <a:srgbClr val="D28B64">
                  <a:lumMod val="50000"/>
                </a:srgbClr>
              </a:solidFill>
              <a:cs typeface="Arial" pitchFamily="34" charset="0"/>
            </a:endParaRPr>
          </a:p>
          <a:p>
            <a:pPr marL="342900" indent="-342900">
              <a:buFont typeface="Arial" panose="020B0604020202020204" pitchFamily="34" charset="0"/>
              <a:buChar char="•"/>
            </a:pPr>
            <a:r>
              <a:rPr lang="en-US" sz="2400" dirty="0">
                <a:solidFill>
                  <a:schemeClr val="accent2">
                    <a:lumMod val="75000"/>
                  </a:schemeClr>
                </a:solidFill>
                <a:cs typeface="Arial" pitchFamily="34" charset="0"/>
              </a:rPr>
              <a:t>Faith &amp; civic  organizations</a:t>
            </a:r>
          </a:p>
          <a:p>
            <a:pPr marL="342900" indent="-342900">
              <a:buFont typeface="Arial" panose="020B0604020202020204" pitchFamily="34" charset="0"/>
              <a:buChar char="•"/>
            </a:pPr>
            <a:r>
              <a:rPr lang="en-US" sz="2400" dirty="0">
                <a:solidFill>
                  <a:schemeClr val="accent2">
                    <a:lumMod val="75000"/>
                  </a:schemeClr>
                </a:solidFill>
                <a:cs typeface="Arial" pitchFamily="34" charset="0"/>
              </a:rPr>
              <a:t>Military</a:t>
            </a:r>
          </a:p>
          <a:p>
            <a:pPr marL="342900" indent="-342900">
              <a:buFont typeface="Arial" panose="020B0604020202020204" pitchFamily="34" charset="0"/>
              <a:buChar char="•"/>
            </a:pPr>
            <a:r>
              <a:rPr lang="en-US" sz="2400" dirty="0">
                <a:solidFill>
                  <a:schemeClr val="accent2">
                    <a:lumMod val="75000"/>
                  </a:schemeClr>
                </a:solidFill>
                <a:cs typeface="Arial" pitchFamily="34" charset="0"/>
              </a:rPr>
              <a:t>NHSC S2S</a:t>
            </a:r>
          </a:p>
          <a:p>
            <a:pPr marL="342900" indent="-342900">
              <a:buFont typeface="Arial" panose="020B0604020202020204" pitchFamily="34" charset="0"/>
              <a:buChar char="•"/>
            </a:pPr>
            <a:endParaRPr lang="en-US" sz="800" dirty="0">
              <a:solidFill>
                <a:schemeClr val="accent2">
                  <a:lumMod val="75000"/>
                </a:schemeClr>
              </a:solidFill>
              <a:cs typeface="Arial" pitchFamily="34" charset="0"/>
            </a:endParaRPr>
          </a:p>
          <a:p>
            <a:pPr marL="342900" indent="-342900">
              <a:buFont typeface="Wingdings" pitchFamily="2" charset="2"/>
              <a:buChar char="Ø"/>
            </a:pPr>
            <a:r>
              <a:rPr lang="en-US" sz="2400" b="1" dirty="0">
                <a:solidFill>
                  <a:schemeClr val="accent2">
                    <a:lumMod val="75000"/>
                  </a:schemeClr>
                </a:solidFill>
                <a:cs typeface="Arial" pitchFamily="34" charset="0"/>
              </a:rPr>
              <a:t>   aamc.org/stloan</a:t>
            </a:r>
          </a:p>
          <a:p>
            <a:pPr marL="342900" indent="-342900">
              <a:buFont typeface="Arial" panose="020B0604020202020204" pitchFamily="34" charset="0"/>
              <a:buChar char="•"/>
            </a:pPr>
            <a:endParaRPr lang="en-US" dirty="0">
              <a:solidFill>
                <a:srgbClr val="D28B64">
                  <a:lumMod val="50000"/>
                </a:srgbClr>
              </a:solidFill>
              <a:cs typeface="Arial" pitchFamily="34" charset="0"/>
            </a:endParaRPr>
          </a:p>
        </p:txBody>
      </p:sp>
      <p:grpSp>
        <p:nvGrpSpPr>
          <p:cNvPr id="205" name="Group 25"/>
          <p:cNvGrpSpPr/>
          <p:nvPr/>
        </p:nvGrpSpPr>
        <p:grpSpPr bwMode="gray">
          <a:xfrm>
            <a:off x="4238224" y="2085984"/>
            <a:ext cx="3552049" cy="3677772"/>
            <a:chOff x="2606822" y="2123718"/>
            <a:chExt cx="3952386" cy="3803128"/>
          </a:xfrm>
          <a:effectLst>
            <a:outerShdw blurRad="114300" dist="139700" dir="2700000" algn="tl" rotWithShape="0">
              <a:prstClr val="black">
                <a:alpha val="40000"/>
              </a:prstClr>
            </a:outerShdw>
            <a:reflection blurRad="6350" stA="50000" endA="275" endPos="40000" dist="101600" dir="5400000" sy="-100000" algn="bl" rotWithShape="0"/>
          </a:effectLst>
          <a:scene3d>
            <a:camera prst="orthographicFront"/>
            <a:lightRig rig="glow" dir="t">
              <a:rot lat="0" lon="0" rev="2400000"/>
            </a:lightRig>
          </a:scene3d>
        </p:grpSpPr>
        <p:sp>
          <p:nvSpPr>
            <p:cNvPr id="212" name="TG_Pie 37"/>
            <p:cNvSpPr/>
            <p:nvPr/>
          </p:nvSpPr>
          <p:spPr bwMode="gray">
            <a:xfrm>
              <a:off x="2622328" y="2125092"/>
              <a:ext cx="3936880" cy="3796158"/>
            </a:xfrm>
            <a:prstGeom prst="pie">
              <a:avLst>
                <a:gd name="adj1" fmla="val 16167025"/>
                <a:gd name="adj2" fmla="val 21592877"/>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8100000" scaled="1"/>
              <a:tileRect/>
            </a:gradFill>
            <a:ln/>
            <a:scene3d>
              <a:camera prst="orthographicFront">
                <a:rot lat="0" lon="0" rev="0"/>
              </a:camera>
              <a:lightRig rig="glow" dir="tl">
                <a:rot lat="0" lon="0" rev="900000"/>
              </a:lightRig>
            </a:scene3d>
            <a:sp3d prstMaterial="softEdge">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srgbClr val="000000"/>
                </a:solidFill>
              </a:endParaRPr>
            </a:p>
          </p:txBody>
        </p:sp>
        <p:sp>
          <p:nvSpPr>
            <p:cNvPr id="213" name="TG_Pie 36"/>
            <p:cNvSpPr/>
            <p:nvPr/>
          </p:nvSpPr>
          <p:spPr bwMode="gray">
            <a:xfrm>
              <a:off x="2606822" y="2126484"/>
              <a:ext cx="3936880" cy="3796158"/>
            </a:xfrm>
            <a:prstGeom prst="pie">
              <a:avLst>
                <a:gd name="adj1" fmla="val 10794024"/>
                <a:gd name="adj2" fmla="val 16200000"/>
              </a:avLst>
            </a:prstGeom>
            <a:gradFill flip="none" rotWithShape="1">
              <a:gsLst>
                <a:gs pos="0">
                  <a:schemeClr val="accent5">
                    <a:lumMod val="50000"/>
                  </a:schemeClr>
                </a:gs>
                <a:gs pos="50000">
                  <a:schemeClr val="accent5">
                    <a:lumMod val="75000"/>
                  </a:schemeClr>
                </a:gs>
                <a:gs pos="100000">
                  <a:schemeClr val="accent5"/>
                </a:gs>
              </a:gsLst>
              <a:lin ang="2700000" scaled="1"/>
              <a:tileRect/>
            </a:gradFill>
            <a:ln/>
            <a:scene3d>
              <a:camera prst="orthographicFront">
                <a:rot lat="0" lon="0" rev="0"/>
              </a:camera>
              <a:lightRig rig="glow" dir="tl">
                <a:rot lat="0" lon="0" rev="900000"/>
              </a:lightRig>
            </a:scene3d>
            <a:sp3d prstMaterial="softEdge">
              <a:bevelT w="88900" h="88900"/>
              <a:contourClr>
                <a:schemeClr val="accent4"/>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solidFill>
                  <a:srgbClr val="000000"/>
                </a:solidFill>
              </a:endParaRPr>
            </a:p>
          </p:txBody>
        </p:sp>
        <p:sp>
          <p:nvSpPr>
            <p:cNvPr id="214" name="TG_Pie 39"/>
            <p:cNvSpPr/>
            <p:nvPr/>
          </p:nvSpPr>
          <p:spPr bwMode="gray">
            <a:xfrm>
              <a:off x="2610309" y="2130688"/>
              <a:ext cx="3936880" cy="3796158"/>
            </a:xfrm>
            <a:prstGeom prst="pie">
              <a:avLst>
                <a:gd name="adj1" fmla="val 5393760"/>
                <a:gd name="adj2" fmla="val 10783517"/>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8900000" scaled="1"/>
              <a:tileRect/>
            </a:gradFill>
            <a:ln/>
            <a:scene3d>
              <a:camera prst="orthographicFront">
                <a:rot lat="0" lon="0" rev="0"/>
              </a:camera>
              <a:lightRig rig="glow" dir="tl">
                <a:rot lat="0" lon="0" rev="900000"/>
              </a:lightRig>
            </a:scene3d>
            <a:sp3d prstMaterial="softEdge">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p:txBody>
        </p:sp>
        <p:sp>
          <p:nvSpPr>
            <p:cNvPr id="215" name="TG_Pie 38"/>
            <p:cNvSpPr/>
            <p:nvPr/>
          </p:nvSpPr>
          <p:spPr bwMode="gray">
            <a:xfrm>
              <a:off x="2619214" y="2123718"/>
              <a:ext cx="3936880" cy="3796158"/>
            </a:xfrm>
            <a:prstGeom prst="pie">
              <a:avLst>
                <a:gd name="adj1" fmla="val 9002"/>
                <a:gd name="adj2" fmla="val 5407225"/>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3500000" scaled="1"/>
              <a:tileRect/>
            </a:gradFill>
            <a:ln/>
            <a:scene3d>
              <a:camera prst="orthographicFront">
                <a:rot lat="0" lon="0" rev="0"/>
              </a:camera>
              <a:lightRig rig="glow" dir="tl">
                <a:rot lat="0" lon="0" rev="900000"/>
              </a:lightRig>
            </a:scene3d>
            <a:sp3d prstMaterial="softEdge">
              <a:bevelT w="88900" h="889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p:txBody>
        </p:sp>
      </p:grpSp>
      <p:sp>
        <p:nvSpPr>
          <p:cNvPr id="206" name="TG_Rectangle 42"/>
          <p:cNvSpPr/>
          <p:nvPr/>
        </p:nvSpPr>
        <p:spPr bwMode="gray">
          <a:xfrm rot="20974687">
            <a:off x="4496381" y="2378412"/>
            <a:ext cx="3429463" cy="3050719"/>
          </a:xfrm>
          <a:prstGeom prst="rect">
            <a:avLst/>
          </a:prstGeom>
          <a:noFill/>
        </p:spPr>
        <p:txBody>
          <a:bodyPr spcFirstLastPara="1" wrap="none" lIns="91440" tIns="45720" rIns="91440" bIns="45720" numCol="1">
            <a:prstTxWarp prst="textArchUp">
              <a:avLst>
                <a:gd name="adj" fmla="val 11783263"/>
              </a:avLst>
            </a:prstTxWarp>
            <a:spAutoFit/>
          </a:bodyPr>
          <a:lstStyle/>
          <a:p>
            <a:r>
              <a:rPr lang="en-US" sz="2600" b="1" dirty="0">
                <a:ln w="18415" cmpd="sng">
                  <a:noFill/>
                  <a:prstDash val="solid"/>
                </a:ln>
                <a:solidFill>
                  <a:srgbClr val="FFFFFF"/>
                </a:solidFill>
                <a:effectLst>
                  <a:outerShdw blurRad="63500" dir="3600000" algn="tl" rotWithShape="0">
                    <a:srgbClr val="000000">
                      <a:alpha val="70000"/>
                    </a:srgbClr>
                  </a:outerShdw>
                </a:effectLst>
                <a:latin typeface="Calibri"/>
              </a:rPr>
              <a:t>SCHOLARSHIPS</a:t>
            </a:r>
          </a:p>
        </p:txBody>
      </p:sp>
      <p:sp>
        <p:nvSpPr>
          <p:cNvPr id="207" name="TG_Rectangle 44"/>
          <p:cNvSpPr/>
          <p:nvPr/>
        </p:nvSpPr>
        <p:spPr bwMode="gray">
          <a:xfrm rot="21438977">
            <a:off x="4385041" y="2342818"/>
            <a:ext cx="3139532" cy="3168066"/>
          </a:xfrm>
          <a:prstGeom prst="rect">
            <a:avLst/>
          </a:prstGeom>
          <a:noFill/>
        </p:spPr>
        <p:txBody>
          <a:bodyPr spcFirstLastPara="1" wrap="none" lIns="91440" tIns="45720" rIns="91440" bIns="45720" numCol="1">
            <a:prstTxWarp prst="textArchUp">
              <a:avLst>
                <a:gd name="adj" fmla="val 11694771"/>
              </a:avLst>
            </a:prstTxWarp>
            <a:spAutoFit/>
          </a:bodyPr>
          <a:lstStyle/>
          <a:p>
            <a:pPr algn="r"/>
            <a:r>
              <a:rPr lang="en-US" sz="2600" b="1" dirty="0">
                <a:ln w="18415" cmpd="sng">
                  <a:noFill/>
                  <a:prstDash val="solid"/>
                </a:ln>
                <a:solidFill>
                  <a:srgbClr val="FFFFFF"/>
                </a:solidFill>
                <a:effectLst>
                  <a:outerShdw blurRad="63500" dir="3600000" algn="tl" rotWithShape="0">
                    <a:srgbClr val="000000">
                      <a:alpha val="70000"/>
                    </a:srgbClr>
                  </a:outerShdw>
                </a:effectLst>
                <a:latin typeface="Calibri"/>
              </a:rPr>
              <a:t>SUPPORT</a:t>
            </a:r>
          </a:p>
        </p:txBody>
      </p:sp>
      <p:sp>
        <p:nvSpPr>
          <p:cNvPr id="208" name="TG_Rectangle 45"/>
          <p:cNvSpPr/>
          <p:nvPr/>
        </p:nvSpPr>
        <p:spPr bwMode="gray">
          <a:xfrm>
            <a:off x="4114221" y="2053799"/>
            <a:ext cx="3537107" cy="3442966"/>
          </a:xfrm>
          <a:prstGeom prst="rect">
            <a:avLst/>
          </a:prstGeom>
          <a:noFill/>
        </p:spPr>
        <p:txBody>
          <a:bodyPr spcFirstLastPara="1" wrap="none" lIns="91440" tIns="45720" rIns="91440" bIns="45720" numCol="1">
            <a:prstTxWarp prst="textArchDown">
              <a:avLst>
                <a:gd name="adj" fmla="val 797466"/>
              </a:avLst>
            </a:prstTxWarp>
            <a:spAutoFit/>
          </a:bodyPr>
          <a:lstStyle/>
          <a:p>
            <a:pPr algn="r"/>
            <a:r>
              <a:rPr lang="en-US" sz="2600" b="1" dirty="0">
                <a:ln w="18415" cmpd="sng">
                  <a:noFill/>
                  <a:prstDash val="solid"/>
                </a:ln>
                <a:solidFill>
                  <a:srgbClr val="FFFFFF"/>
                </a:solidFill>
                <a:effectLst>
                  <a:outerShdw blurRad="63500" dir="3600000" algn="tl" rotWithShape="0">
                    <a:srgbClr val="000000">
                      <a:alpha val="70000"/>
                    </a:srgbClr>
                  </a:outerShdw>
                </a:effectLst>
                <a:latin typeface="Calibri"/>
              </a:rPr>
              <a:t>FORGIVENESS</a:t>
            </a:r>
          </a:p>
        </p:txBody>
      </p:sp>
      <p:sp>
        <p:nvSpPr>
          <p:cNvPr id="209" name="TG_Rectangle 46"/>
          <p:cNvSpPr/>
          <p:nvPr/>
        </p:nvSpPr>
        <p:spPr bwMode="gray">
          <a:xfrm>
            <a:off x="4431971" y="2136255"/>
            <a:ext cx="3183345" cy="3321580"/>
          </a:xfrm>
          <a:prstGeom prst="rect">
            <a:avLst/>
          </a:prstGeom>
          <a:noFill/>
        </p:spPr>
        <p:txBody>
          <a:bodyPr spcFirstLastPara="1" wrap="none" lIns="91440" tIns="45720" rIns="91440" bIns="45720" numCol="1">
            <a:prstTxWarp prst="textArchDown">
              <a:avLst>
                <a:gd name="adj" fmla="val 1122244"/>
              </a:avLst>
            </a:prstTxWarp>
            <a:spAutoFit/>
          </a:bodyPr>
          <a:lstStyle/>
          <a:p>
            <a:r>
              <a:rPr lang="en-US" sz="2600" b="1" dirty="0">
                <a:ln w="18415" cmpd="sng">
                  <a:noFill/>
                  <a:prstDash val="solid"/>
                </a:ln>
                <a:solidFill>
                  <a:srgbClr val="FFFFFF"/>
                </a:solidFill>
                <a:effectLst>
                  <a:outerShdw blurRad="63500" dir="3600000" algn="tl" rotWithShape="0">
                    <a:srgbClr val="000000">
                      <a:alpha val="70000"/>
                    </a:srgbClr>
                  </a:outerShdw>
                </a:effectLst>
                <a:latin typeface="Calibri"/>
              </a:rPr>
              <a:t>BUDGETING</a:t>
            </a:r>
          </a:p>
        </p:txBody>
      </p:sp>
      <p:sp>
        <p:nvSpPr>
          <p:cNvPr id="210" name="TG_Oval 19"/>
          <p:cNvSpPr/>
          <p:nvPr/>
        </p:nvSpPr>
        <p:spPr bwMode="gray">
          <a:xfrm>
            <a:off x="5029199" y="2698676"/>
            <a:ext cx="2226768" cy="2481255"/>
          </a:xfrm>
          <a:prstGeom prst="donut">
            <a:avLst>
              <a:gd name="adj" fmla="val 16658"/>
            </a:avLst>
          </a:prstGeom>
          <a:gradFill>
            <a:gsLst>
              <a:gs pos="0">
                <a:schemeClr val="tx1">
                  <a:alpha val="50000"/>
                </a:schemeClr>
              </a:gs>
              <a:gs pos="25000">
                <a:schemeClr val="tx1">
                  <a:lumMod val="65000"/>
                  <a:alpha val="50000"/>
                </a:schemeClr>
              </a:gs>
              <a:gs pos="50000">
                <a:schemeClr val="tx1">
                  <a:lumMod val="50000"/>
                  <a:alpha val="50000"/>
                </a:schemeClr>
              </a:gs>
              <a:gs pos="75000">
                <a:schemeClr val="tx1">
                  <a:lumMod val="65000"/>
                  <a:alpha val="50000"/>
                </a:schemeClr>
              </a:gs>
              <a:gs pos="100000">
                <a:schemeClr val="tx1">
                  <a:alpha val="50000"/>
                </a:schemeClr>
              </a:gs>
            </a:gsLst>
            <a:lin ang="5400000" scaled="0"/>
          </a:gradFill>
          <a:ln w="28575">
            <a:solidFill>
              <a:schemeClr val="lt1">
                <a:alpha val="30000"/>
              </a:schemeClr>
            </a:solidFill>
          </a:ln>
          <a:effectLst>
            <a:outerShdw blurRad="63500" sx="102000" sy="102000" algn="ctr" rotWithShape="0">
              <a:srgbClr val="FFFFFF">
                <a:alpha val="40000"/>
              </a:srgbClr>
            </a:outerShdw>
          </a:effectLst>
          <a:scene3d>
            <a:camera prst="orthographicFront"/>
            <a:lightRig rig="brightRoom" dir="t"/>
          </a:scene3d>
          <a:sp3d prstMaterial="clear">
            <a:bevelT w="635000" h="254000"/>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srgbClr val="FFFFFF"/>
              </a:solidFill>
            </a:endParaRPr>
          </a:p>
        </p:txBody>
      </p:sp>
      <p:sp>
        <p:nvSpPr>
          <p:cNvPr id="211" name="TG_Oval 19"/>
          <p:cNvSpPr/>
          <p:nvPr/>
        </p:nvSpPr>
        <p:spPr bwMode="gray">
          <a:xfrm>
            <a:off x="4743448" y="2714311"/>
            <a:ext cx="2657548" cy="2417439"/>
          </a:xfrm>
          <a:prstGeom prst="ellipse">
            <a:avLst/>
          </a:prstGeom>
          <a:gradFill flip="none" rotWithShape="1">
            <a:gsLst>
              <a:gs pos="0">
                <a:srgbClr val="FFFFFF"/>
              </a:gs>
              <a:gs pos="45000">
                <a:srgbClr val="EAEAEA"/>
              </a:gs>
              <a:gs pos="68000">
                <a:srgbClr val="DDDDDD"/>
              </a:gs>
            </a:gsLst>
            <a:path path="circle">
              <a:fillToRect l="50000" t="50000" r="50000" b="50000"/>
            </a:path>
            <a:tileRect/>
          </a:gradFill>
          <a:ln w="28575">
            <a:noFill/>
          </a:ln>
          <a:effectLst/>
          <a:scene3d>
            <a:camera prst="orthographicFront">
              <a:rot lat="0" lon="0" rev="0"/>
            </a:camera>
            <a:lightRig rig="flat" dir="t">
              <a:rot lat="0" lon="0" rev="6000000"/>
            </a:lightRig>
          </a:scene3d>
          <a:sp3d prstMaterial="flat">
            <a:bevelT w="1143000" h="1143000"/>
            <a:bevelB w="0" h="0"/>
            <a:contourClr>
              <a:schemeClr val="accent3"/>
            </a:contourClr>
          </a:sp3d>
        </p:spPr>
        <p:style>
          <a:lnRef idx="3">
            <a:schemeClr val="lt1"/>
          </a:lnRef>
          <a:fillRef idx="1">
            <a:schemeClr val="accent3"/>
          </a:fillRef>
          <a:effectRef idx="1">
            <a:schemeClr val="accent3"/>
          </a:effectRef>
          <a:fontRef idx="minor">
            <a:schemeClr val="lt1"/>
          </a:fontRef>
        </p:style>
        <p:txBody>
          <a:bodyPr rtlCol="0" anchor="ctr"/>
          <a:lstStyle/>
          <a:p>
            <a:pPr algn="ctr"/>
            <a:r>
              <a:rPr lang="en-US" sz="2600" b="1" dirty="0">
                <a:solidFill>
                  <a:srgbClr val="CB7A4D"/>
                </a:solidFill>
                <a:effectLst>
                  <a:glow rad="101600">
                    <a:srgbClr val="FFFFFF">
                      <a:alpha val="60000"/>
                    </a:srgbClr>
                  </a:glow>
                  <a:outerShdw blurRad="38100" dist="38100" dir="2700000" algn="tl">
                    <a:srgbClr val="000000">
                      <a:alpha val="43137"/>
                    </a:srgbClr>
                  </a:outerShdw>
                </a:effectLst>
              </a:rPr>
              <a:t>Alternatives</a:t>
            </a:r>
            <a:r>
              <a:rPr lang="en-US" sz="2800" b="1" dirty="0">
                <a:solidFill>
                  <a:srgbClr val="CB7A4D"/>
                </a:solidFill>
                <a:effectLst>
                  <a:glow rad="101600">
                    <a:srgbClr val="FFFFFF">
                      <a:alpha val="60000"/>
                    </a:srgbClr>
                  </a:glow>
                  <a:outerShdw blurRad="38100" dist="38100" dir="2700000" algn="tl">
                    <a:srgbClr val="000000">
                      <a:alpha val="43137"/>
                    </a:srgbClr>
                  </a:outerShdw>
                </a:effectLst>
              </a:rPr>
              <a:t> to Debt</a:t>
            </a:r>
            <a:endParaRPr lang="en-US" sz="2800" b="1" cap="all" dirty="0">
              <a:ln w="9000" cmpd="sng">
                <a:solidFill>
                  <a:srgbClr val="C0B144">
                    <a:shade val="50000"/>
                    <a:satMod val="120000"/>
                  </a:srgbClr>
                </a:solidFill>
                <a:prstDash val="solid"/>
              </a:ln>
              <a:solidFill>
                <a:srgbClr val="CB7A4D"/>
              </a:solidFill>
              <a:effectLst>
                <a:glow rad="101600">
                  <a:srgbClr val="FFFFFF">
                    <a:alpha val="60000"/>
                  </a:srgbClr>
                </a:glow>
                <a:outerShdw blurRad="38100" dist="38100" dir="2700000" algn="tl">
                  <a:srgbClr val="000000">
                    <a:alpha val="43137"/>
                  </a:srgbClr>
                </a:outerShdw>
              </a:effectLst>
            </a:endParaRPr>
          </a:p>
        </p:txBody>
      </p:sp>
      <p:sp>
        <p:nvSpPr>
          <p:cNvPr id="29" name="Rectangle 6"/>
          <p:cNvSpPr>
            <a:spLocks noGrp="1" noChangeArrowheads="1"/>
          </p:cNvSpPr>
          <p:nvPr>
            <p:ph type="title"/>
          </p:nvPr>
        </p:nvSpPr>
        <p:spPr>
          <a:xfrm>
            <a:off x="815656" y="600295"/>
            <a:ext cx="10515600" cy="1325563"/>
          </a:xfrm>
        </p:spPr>
        <p:txBody>
          <a:bodyPr>
            <a:noAutofit/>
          </a:bodyPr>
          <a:lstStyle/>
          <a:p>
            <a:r>
              <a:rPr lang="en-US" b="1" dirty="0"/>
              <a:t>Alternatives to Borrowing</a:t>
            </a:r>
          </a:p>
        </p:txBody>
      </p:sp>
      <p:sp>
        <p:nvSpPr>
          <p:cNvPr id="23" name="TextBox 22"/>
          <p:cNvSpPr txBox="1"/>
          <p:nvPr/>
        </p:nvSpPr>
        <p:spPr>
          <a:xfrm>
            <a:off x="7632608" y="5198425"/>
            <a:ext cx="4191214" cy="461665"/>
          </a:xfrm>
          <a:prstGeom prst="rect">
            <a:avLst/>
          </a:prstGeom>
          <a:noFill/>
        </p:spPr>
        <p:txBody>
          <a:bodyPr wrap="square" rtlCol="0">
            <a:spAutoFit/>
          </a:bodyPr>
          <a:lstStyle/>
          <a:p>
            <a:pPr marL="342900" indent="-342900">
              <a:buFont typeface="Wingdings" pitchFamily="2" charset="2"/>
              <a:buChar char="Ø"/>
            </a:pPr>
            <a:r>
              <a:rPr lang="en-US" sz="2400" b="1" dirty="0">
                <a:solidFill>
                  <a:schemeClr val="accent2">
                    <a:lumMod val="75000"/>
                  </a:schemeClr>
                </a:solidFill>
                <a:latin typeface="Calibri" panose="020F0502020204030204" pitchFamily="34" charset="0"/>
              </a:rPr>
              <a:t>aamc.org/first/facts/</a:t>
            </a:r>
            <a:r>
              <a:rPr lang="en-US" sz="2400" b="1" dirty="0" err="1">
                <a:solidFill>
                  <a:schemeClr val="accent2">
                    <a:lumMod val="75000"/>
                  </a:schemeClr>
                </a:solidFill>
                <a:latin typeface="Calibri" panose="020F0502020204030204" pitchFamily="34" charset="0"/>
              </a:rPr>
              <a:t>pslf</a:t>
            </a:r>
            <a:endParaRPr lang="en-US" sz="2400" b="1" dirty="0">
              <a:solidFill>
                <a:schemeClr val="accent2">
                  <a:lumMod val="75000"/>
                </a:schemeClr>
              </a:solidFill>
              <a:latin typeface="Calibri" panose="020F0502020204030204" pitchFamily="34" charset="0"/>
            </a:endParaRPr>
          </a:p>
        </p:txBody>
      </p:sp>
    </p:spTree>
    <p:extLst>
      <p:ext uri="{BB962C8B-B14F-4D97-AF65-F5344CB8AC3E}">
        <p14:creationId xmlns:p14="http://schemas.microsoft.com/office/powerpoint/2010/main" val="392431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6"/>
                                        </p:tgtEl>
                                        <p:attrNameLst>
                                          <p:attrName>style.visibility</p:attrName>
                                        </p:attrNameLst>
                                      </p:cBhvr>
                                      <p:to>
                                        <p:strVal val="visible"/>
                                      </p:to>
                                    </p:set>
                                  </p:childTnLst>
                                </p:cTn>
                              </p:par>
                            </p:childTnLst>
                          </p:cTn>
                        </p:par>
                        <p:par>
                          <p:cTn id="11" fill="hold">
                            <p:stCondLst>
                              <p:cond delay="0"/>
                            </p:stCondLst>
                            <p:childTnLst>
                              <p:par>
                                <p:cTn id="12" presetID="22" presetClass="entr" presetSubtype="2" fill="hold" grpId="0" nodeType="afterEffect">
                                  <p:stCondLst>
                                    <p:cond delay="0"/>
                                  </p:stCondLst>
                                  <p:childTnLst>
                                    <p:set>
                                      <p:cBhvr>
                                        <p:cTn id="13" dur="1" fill="hold">
                                          <p:stCondLst>
                                            <p:cond delay="0"/>
                                          </p:stCondLst>
                                        </p:cTn>
                                        <p:tgtEl>
                                          <p:spTgt spid="203"/>
                                        </p:tgtEl>
                                        <p:attrNameLst>
                                          <p:attrName>style.visibility</p:attrName>
                                        </p:attrNameLst>
                                      </p:cBhvr>
                                      <p:to>
                                        <p:strVal val="visible"/>
                                      </p:to>
                                    </p:set>
                                    <p:animEffect transition="in" filter="wipe(right)">
                                      <p:cBhvr>
                                        <p:cTn id="14" dur="500"/>
                                        <p:tgtEl>
                                          <p:spTgt spid="20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207"/>
                                        </p:tgtEl>
                                        <p:attrNameLst>
                                          <p:attrName>style.visibility</p:attrName>
                                        </p:attrNameLst>
                                      </p:cBhvr>
                                      <p:to>
                                        <p:strVal val="visible"/>
                                      </p:to>
                                    </p:set>
                                    <p:animEffect transition="in" filter="wipe(right)">
                                      <p:cBhvr>
                                        <p:cTn id="19" dur="500"/>
                                        <p:tgtEl>
                                          <p:spTgt spid="20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00"/>
                                        </p:tgtEl>
                                        <p:attrNameLst>
                                          <p:attrName>style.visibility</p:attrName>
                                        </p:attrNameLst>
                                      </p:cBhvr>
                                      <p:to>
                                        <p:strVal val="visible"/>
                                      </p:to>
                                    </p:set>
                                    <p:animEffect transition="in" filter="wipe(left)">
                                      <p:cBhvr>
                                        <p:cTn id="23" dur="500"/>
                                        <p:tgtEl>
                                          <p:spTgt spid="20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8"/>
                                        </p:tgtEl>
                                        <p:attrNameLst>
                                          <p:attrName>style.visibility</p:attrName>
                                        </p:attrNameLst>
                                      </p:cBhvr>
                                      <p:to>
                                        <p:strVal val="visible"/>
                                      </p:to>
                                    </p:set>
                                    <p:animEffect transition="in" filter="wipe(left)">
                                      <p:cBhvr>
                                        <p:cTn id="28" dur="500"/>
                                        <p:tgtEl>
                                          <p:spTgt spid="208"/>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01"/>
                                        </p:tgtEl>
                                        <p:attrNameLst>
                                          <p:attrName>style.visibility</p:attrName>
                                        </p:attrNameLst>
                                      </p:cBhvr>
                                      <p:to>
                                        <p:strVal val="visible"/>
                                      </p:to>
                                    </p:set>
                                    <p:animEffect transition="in" filter="wipe(left)">
                                      <p:cBhvr>
                                        <p:cTn id="32" dur="500"/>
                                        <p:tgtEl>
                                          <p:spTgt spid="201"/>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09"/>
                                        </p:tgtEl>
                                        <p:attrNameLst>
                                          <p:attrName>style.visibility</p:attrName>
                                        </p:attrNameLst>
                                      </p:cBhvr>
                                      <p:to>
                                        <p:strVal val="visible"/>
                                      </p:to>
                                    </p:set>
                                    <p:animEffect transition="in" filter="wipe(left)">
                                      <p:cBhvr>
                                        <p:cTn id="39" dur="500"/>
                                        <p:tgtEl>
                                          <p:spTgt spid="209"/>
                                        </p:tgtEl>
                                      </p:cBhvr>
                                    </p:animEffect>
                                  </p:childTnLst>
                                </p:cTn>
                              </p:par>
                            </p:childTnLst>
                          </p:cTn>
                        </p:par>
                        <p:par>
                          <p:cTn id="40" fill="hold">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202"/>
                                        </p:tgtEl>
                                        <p:attrNameLst>
                                          <p:attrName>style.visibility</p:attrName>
                                        </p:attrNameLst>
                                      </p:cBhvr>
                                      <p:to>
                                        <p:strVal val="visible"/>
                                      </p:to>
                                    </p:set>
                                    <p:animEffect transition="in" filter="wipe(right)">
                                      <p:cBhvr>
                                        <p:cTn id="43"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P spid="201" grpId="0" animBg="1"/>
      <p:bldP spid="202" grpId="0" animBg="1"/>
      <p:bldP spid="203" grpId="0" animBg="1"/>
      <p:bldP spid="206" grpId="0"/>
      <p:bldP spid="207" grpId="0"/>
      <p:bldP spid="208" grpId="0"/>
      <p:bldP spid="209"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375614" y="1536986"/>
            <a:ext cx="7141433" cy="3678350"/>
            <a:chOff x="520950" y="1442409"/>
            <a:chExt cx="8138489" cy="4191905"/>
          </a:xfrm>
        </p:grpSpPr>
        <p:pic>
          <p:nvPicPr>
            <p:cNvPr id="3" name="Picture 2"/>
            <p:cNvPicPr>
              <a:picLocks noChangeAspect="1"/>
            </p:cNvPicPr>
            <p:nvPr/>
          </p:nvPicPr>
          <p:blipFill>
            <a:blip r:embed="rId3"/>
            <a:stretch>
              <a:fillRect/>
            </a:stretch>
          </p:blipFill>
          <p:spPr>
            <a:xfrm>
              <a:off x="4786101" y="1464984"/>
              <a:ext cx="1753335" cy="17533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013" y="1448750"/>
              <a:ext cx="1785802" cy="178580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996" y="1510843"/>
              <a:ext cx="1813660" cy="166161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950" y="3658890"/>
              <a:ext cx="1975424" cy="197542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1474" y="3658890"/>
              <a:ext cx="2030349" cy="1704280"/>
            </a:xfrm>
            <a:prstGeom prst="rect">
              <a:avLst/>
            </a:prstGeom>
          </p:spPr>
        </p:pic>
        <p:pic>
          <p:nvPicPr>
            <p:cNvPr id="8" name="Picture 7"/>
            <p:cNvPicPr>
              <a:picLocks noChangeAspect="1"/>
            </p:cNvPicPr>
            <p:nvPr/>
          </p:nvPicPr>
          <p:blipFill>
            <a:blip r:embed="rId8"/>
            <a:stretch>
              <a:fillRect/>
            </a:stretch>
          </p:blipFill>
          <p:spPr>
            <a:xfrm>
              <a:off x="7125661" y="3658890"/>
              <a:ext cx="1391674" cy="1837010"/>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36923" y="3658890"/>
              <a:ext cx="1833638" cy="1833638"/>
            </a:xfrm>
            <a:prstGeom prst="rect">
              <a:avLst/>
            </a:prstGeom>
          </p:spPr>
        </p:pic>
        <p:pic>
          <p:nvPicPr>
            <p:cNvPr id="10" name="Picture 9" descr="USPHS_Commissioned_Corps_insignia.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49886" y="1442409"/>
              <a:ext cx="1809553" cy="1798485"/>
            </a:xfrm>
            <a:prstGeom prst="rect">
              <a:avLst/>
            </a:prstGeom>
          </p:spPr>
        </p:pic>
      </p:grpSp>
      <p:sp>
        <p:nvSpPr>
          <p:cNvPr id="15" name="Rectangle 14">
            <a:extLst>
              <a:ext uri="{FF2B5EF4-FFF2-40B4-BE49-F238E27FC236}">
                <a16:creationId xmlns:a16="http://schemas.microsoft.com/office/drawing/2014/main" id="{1B77F700-DD51-4B84-809E-942CAA6988E7}"/>
              </a:ext>
            </a:extLst>
          </p:cNvPr>
          <p:cNvSpPr/>
          <p:nvPr/>
        </p:nvSpPr>
        <p:spPr bwMode="auto">
          <a:xfrm>
            <a:off x="2082609" y="5344197"/>
            <a:ext cx="8063747" cy="830997"/>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2400" b="1" dirty="0">
                <a:solidFill>
                  <a:srgbClr val="003A70"/>
                </a:solidFill>
              </a:rPr>
              <a:t>aamc.org/stloan</a:t>
            </a:r>
          </a:p>
          <a:p>
            <a:pPr algn="ctr"/>
            <a:r>
              <a:rPr lang="en-US" sz="2400" b="1" dirty="0">
                <a:solidFill>
                  <a:srgbClr val="003A70"/>
                </a:solidFill>
              </a:rPr>
              <a:t>aamc.org/repayasst</a:t>
            </a:r>
          </a:p>
        </p:txBody>
      </p:sp>
      <p:sp>
        <p:nvSpPr>
          <p:cNvPr id="18" name="Title 1">
            <a:extLst>
              <a:ext uri="{FF2B5EF4-FFF2-40B4-BE49-F238E27FC236}">
                <a16:creationId xmlns:a16="http://schemas.microsoft.com/office/drawing/2014/main" id="{9CFE02F1-C9B3-42C9-9C5D-782D2BEF1A1D}"/>
              </a:ext>
            </a:extLst>
          </p:cNvPr>
          <p:cNvSpPr>
            <a:spLocks noGrp="1"/>
          </p:cNvSpPr>
          <p:nvPr>
            <p:ph type="title"/>
          </p:nvPr>
        </p:nvSpPr>
        <p:spPr>
          <a:xfrm>
            <a:off x="2312894" y="764321"/>
            <a:ext cx="8386762" cy="620712"/>
          </a:xfrm>
        </p:spPr>
        <p:txBody>
          <a:bodyPr/>
          <a:lstStyle/>
          <a:p>
            <a:r>
              <a:rPr lang="en-US" dirty="0"/>
              <a:t>Loan Forgiveness &amp; Repay Assistance</a:t>
            </a:r>
          </a:p>
        </p:txBody>
      </p:sp>
    </p:spTree>
    <p:extLst>
      <p:ext uri="{BB962C8B-B14F-4D97-AF65-F5344CB8AC3E}">
        <p14:creationId xmlns:p14="http://schemas.microsoft.com/office/powerpoint/2010/main" val="3553642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6D980E-38F2-4412-BCD1-D5AA6D18AFA5}"/>
              </a:ext>
            </a:extLst>
          </p:cNvPr>
          <p:cNvSpPr txBox="1">
            <a:spLocks noChangeArrowheads="1"/>
          </p:cNvSpPr>
          <p:nvPr/>
        </p:nvSpPr>
        <p:spPr bwMode="auto">
          <a:xfrm>
            <a:off x="1524001" y="2995483"/>
            <a:ext cx="9144000" cy="696913"/>
          </a:xfrm>
          <a:prstGeom prst="rect">
            <a:avLst/>
          </a:prstGeom>
          <a:noFill/>
          <a:ln w="9525">
            <a:noFill/>
            <a:miter lim="800000"/>
            <a:headEnd/>
            <a:tailEnd/>
          </a:ln>
          <a:effectLst/>
        </p:spPr>
        <p:txBody>
          <a:bodyPr lIns="90488" tIns="44450" rIns="90488" bIns="44450"/>
          <a:lstStyle/>
          <a:p>
            <a:pPr marL="609600" indent="-609600" algn="ctr">
              <a:lnSpc>
                <a:spcPct val="78000"/>
              </a:lnSpc>
              <a:buClr>
                <a:schemeClr val="tx1"/>
              </a:buClr>
              <a:buSzPct val="90000"/>
              <a:defRPr/>
            </a:pPr>
            <a:r>
              <a:rPr lang="en-US" sz="5400" b="1" kern="0" dirty="0">
                <a:solidFill>
                  <a:srgbClr val="5F259F"/>
                </a:solidFill>
              </a:rPr>
              <a:t>Tips and Tricks</a:t>
            </a:r>
          </a:p>
        </p:txBody>
      </p:sp>
    </p:spTree>
    <p:extLst>
      <p:ext uri="{BB962C8B-B14F-4D97-AF65-F5344CB8AC3E}">
        <p14:creationId xmlns:p14="http://schemas.microsoft.com/office/powerpoint/2010/main" val="3448974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1271587" y="1512269"/>
            <a:ext cx="9972675" cy="4597107"/>
          </a:xfrm>
        </p:spPr>
        <p:txBody>
          <a:bodyPr>
            <a:normAutofit/>
          </a:bodyPr>
          <a:lstStyle/>
          <a:p>
            <a:pPr marL="1046163" lvl="2" indent="-533400">
              <a:buNone/>
            </a:pPr>
            <a:endParaRPr lang="en-US" dirty="0"/>
          </a:p>
          <a:p>
            <a:pPr marL="1046163" lvl="2" indent="-533400">
              <a:buNone/>
            </a:pPr>
            <a:endParaRPr lang="en-US" dirty="0"/>
          </a:p>
          <a:p>
            <a:pPr marL="1046163" lvl="2" indent="-533400">
              <a:buNone/>
            </a:pPr>
            <a:endParaRPr lang="en-US" dirty="0"/>
          </a:p>
          <a:p>
            <a:pPr marL="1046163" lvl="2" indent="-533400">
              <a:buNone/>
            </a:pPr>
            <a:endParaRPr lang="en-US" dirty="0"/>
          </a:p>
          <a:p>
            <a:pPr marL="1046163" lvl="2" indent="-533400">
              <a:buNone/>
            </a:pPr>
            <a:endParaRPr lang="en-US" dirty="0"/>
          </a:p>
          <a:p>
            <a:pPr marL="1046163" lvl="2" indent="-533400">
              <a:buNone/>
            </a:pPr>
            <a:endParaRPr lang="en-US" dirty="0"/>
          </a:p>
          <a:p>
            <a:pPr marL="1046163" lvl="2" indent="-533400">
              <a:buNone/>
            </a:pPr>
            <a:endParaRPr lang="en-US" dirty="0"/>
          </a:p>
          <a:p>
            <a:pPr marL="1046163" lvl="2" indent="-533400">
              <a:buNone/>
            </a:pPr>
            <a:endParaRPr lang="en-US" dirty="0"/>
          </a:p>
          <a:p>
            <a:pPr marL="1046163" lvl="2" indent="-533400">
              <a:buNone/>
            </a:pPr>
            <a:endParaRPr lang="en-US" dirty="0"/>
          </a:p>
          <a:p>
            <a:pPr marL="1046163" lvl="2" indent="-533400">
              <a:buNone/>
            </a:pPr>
            <a:endParaRPr lang="en-US" dirty="0"/>
          </a:p>
          <a:p>
            <a:pPr marL="1046163" lvl="2" indent="-533400">
              <a:buNone/>
            </a:pPr>
            <a:endParaRPr lang="en-US" dirty="0"/>
          </a:p>
          <a:p>
            <a:pPr marL="1046163" lvl="2" indent="-533400">
              <a:buNone/>
            </a:pPr>
            <a:endParaRPr lang="en-US" sz="1200" dirty="0"/>
          </a:p>
          <a:p>
            <a:pPr marL="647700" lvl="1" indent="-533400" algn="ctr">
              <a:buNone/>
            </a:pPr>
            <a:r>
              <a:rPr lang="en-US" sz="3600" i="1" dirty="0">
                <a:solidFill>
                  <a:srgbClr val="013A71"/>
                </a:solidFill>
              </a:rPr>
              <a:t>“Live like a student while you are a student…”</a:t>
            </a:r>
          </a:p>
          <a:p>
            <a:pPr marL="533400" indent="-533400"/>
            <a:endParaRPr lang="en-US" i="1" dirty="0">
              <a:solidFill>
                <a:srgbClr val="0099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6569" y="2091374"/>
            <a:ext cx="6442710" cy="3180363"/>
          </a:xfrm>
          <a:prstGeom prst="rect">
            <a:avLst/>
          </a:prstGeom>
        </p:spPr>
      </p:pic>
      <p:sp>
        <p:nvSpPr>
          <p:cNvPr id="45058" name="Rectangle 2"/>
          <p:cNvSpPr>
            <a:spLocks noGrp="1" noChangeArrowheads="1"/>
          </p:cNvSpPr>
          <p:nvPr>
            <p:ph type="title"/>
          </p:nvPr>
        </p:nvSpPr>
        <p:spPr>
          <a:xfrm>
            <a:off x="833438" y="594365"/>
            <a:ext cx="10515600" cy="1325563"/>
          </a:xfrm>
        </p:spPr>
        <p:txBody>
          <a:bodyPr/>
          <a:lstStyle/>
          <a:p>
            <a:r>
              <a:rPr lang="en-US" dirty="0"/>
              <a:t>How to Create a Spending Plan </a:t>
            </a:r>
          </a:p>
        </p:txBody>
      </p:sp>
    </p:spTree>
    <p:extLst>
      <p:ext uri="{BB962C8B-B14F-4D97-AF65-F5344CB8AC3E}">
        <p14:creationId xmlns:p14="http://schemas.microsoft.com/office/powerpoint/2010/main" val="1829542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A63735-A843-1C40-ABF9-E2418B32A9EB}"/>
              </a:ext>
            </a:extLst>
          </p:cNvPr>
          <p:cNvGrpSpPr/>
          <p:nvPr/>
        </p:nvGrpSpPr>
        <p:grpSpPr>
          <a:xfrm>
            <a:off x="2883021" y="1868915"/>
            <a:ext cx="3625785" cy="3479477"/>
            <a:chOff x="744658" y="1903481"/>
            <a:chExt cx="3625785" cy="3479477"/>
          </a:xfrm>
        </p:grpSpPr>
        <p:pic>
          <p:nvPicPr>
            <p:cNvPr id="8" name="Picture 7" descr="Computer.jpg"/>
            <p:cNvPicPr>
              <a:picLocks noChangeAspect="1"/>
            </p:cNvPicPr>
            <p:nvPr/>
          </p:nvPicPr>
          <p:blipFill>
            <a:blip r:embed="rId3" cstate="print"/>
            <a:srcRect l="12303" r="12619" b="3232"/>
            <a:stretch>
              <a:fillRect/>
            </a:stretch>
          </p:blipFill>
          <p:spPr>
            <a:xfrm>
              <a:off x="744658" y="1903481"/>
              <a:ext cx="3625785" cy="3479477"/>
            </a:xfrm>
            <a:prstGeom prst="rect">
              <a:avLst/>
            </a:prstGeom>
            <a:effectLst>
              <a:outerShdw blurRad="50800" dist="50800" dir="5400000" algn="ctr" rotWithShape="0">
                <a:schemeClr val="bg1">
                  <a:alpha val="0"/>
                </a:schemeClr>
              </a:outerShdw>
            </a:effectLst>
          </p:spPr>
        </p:pic>
        <p:pic>
          <p:nvPicPr>
            <p:cNvPr id="9" name="Picture 8">
              <a:extLst>
                <a:ext uri="{FF2B5EF4-FFF2-40B4-BE49-F238E27FC236}">
                  <a16:creationId xmlns:a16="http://schemas.microsoft.com/office/drawing/2014/main" id="{344F4818-12DF-FC40-9595-A8B042917C0F}"/>
                </a:ext>
              </a:extLst>
            </p:cNvPr>
            <p:cNvPicPr>
              <a:picLocks noChangeAspect="1"/>
            </p:cNvPicPr>
            <p:nvPr/>
          </p:nvPicPr>
          <p:blipFill rotWithShape="1">
            <a:blip r:embed="rId4"/>
            <a:srcRect r="5614"/>
            <a:stretch/>
          </p:blipFill>
          <p:spPr>
            <a:xfrm>
              <a:off x="1095767" y="2222330"/>
              <a:ext cx="2877177" cy="1981370"/>
            </a:xfrm>
            <a:prstGeom prst="rect">
              <a:avLst/>
            </a:prstGeom>
          </p:spPr>
        </p:pic>
      </p:grpSp>
      <p:sp>
        <p:nvSpPr>
          <p:cNvPr id="46085" name="Rectangle 7"/>
          <p:cNvSpPr>
            <a:spLocks noGrp="1" noChangeArrowheads="1"/>
          </p:cNvSpPr>
          <p:nvPr>
            <p:ph type="title"/>
          </p:nvPr>
        </p:nvSpPr>
        <p:spPr>
          <a:xfrm>
            <a:off x="858520" y="600296"/>
            <a:ext cx="10515600" cy="1325563"/>
          </a:xfrm>
          <a:noFill/>
        </p:spPr>
        <p:txBody>
          <a:bodyPr/>
          <a:lstStyle/>
          <a:p>
            <a:r>
              <a:rPr lang="en-US" dirty="0"/>
              <a:t>Resources to Create a Spending Plan</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2181" y="1801680"/>
            <a:ext cx="2387851" cy="2984813"/>
          </a:xfrm>
          <a:prstGeom prst="rect">
            <a:avLst/>
          </a:prstGeom>
          <a:noFill/>
          <a:ln w="9525">
            <a:solidFill>
              <a:schemeClr val="tx1"/>
            </a:solidFill>
            <a:miter lim="800000"/>
            <a:headEnd/>
            <a:tailEnd/>
          </a:ln>
          <a:effectLst>
            <a:outerShdw blurRad="101600" dist="127000" dir="2700000" algn="tl" rotWithShape="0">
              <a:srgbClr val="000000">
                <a:alpha val="40000"/>
              </a:srgbClr>
            </a:outerShdw>
          </a:effec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5231" y="2211634"/>
            <a:ext cx="2387851" cy="2984813"/>
          </a:xfrm>
          <a:prstGeom prst="rect">
            <a:avLst/>
          </a:prstGeom>
          <a:noFill/>
          <a:ln w="9525">
            <a:solidFill>
              <a:schemeClr val="tx1"/>
            </a:solidFill>
            <a:miter lim="800000"/>
            <a:headEnd/>
            <a:tailEnd/>
          </a:ln>
          <a:effectLst>
            <a:outerShdw blurRad="101600" dist="127000" dir="2700000" algn="tl" rotWithShape="0">
              <a:srgbClr val="000000">
                <a:alpha val="40000"/>
              </a:srgbClr>
            </a:outerShdw>
          </a:effectLst>
        </p:spPr>
      </p:pic>
      <p:sp>
        <p:nvSpPr>
          <p:cNvPr id="11" name="Rectangle 10">
            <a:extLst>
              <a:ext uri="{FF2B5EF4-FFF2-40B4-BE49-F238E27FC236}">
                <a16:creationId xmlns:a16="http://schemas.microsoft.com/office/drawing/2014/main" id="{C1156E39-F7A8-45A5-B81A-ED8B3CEF96C6}"/>
              </a:ext>
            </a:extLst>
          </p:cNvPr>
          <p:cNvSpPr/>
          <p:nvPr/>
        </p:nvSpPr>
        <p:spPr bwMode="auto">
          <a:xfrm>
            <a:off x="0" y="4824509"/>
            <a:ext cx="12192000" cy="58477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3200" b="1" dirty="0">
                <a:solidFill>
                  <a:srgbClr val="003A70"/>
                </a:solidFill>
                <a:latin typeface="Arial" panose="020B0604020202020204" pitchFamily="34" charset="0"/>
                <a:cs typeface="Arial" panose="020B0604020202020204" pitchFamily="34" charset="0"/>
              </a:rPr>
              <a:t>aamc.org/financialwellness</a:t>
            </a:r>
          </a:p>
        </p:txBody>
      </p:sp>
      <p:sp>
        <p:nvSpPr>
          <p:cNvPr id="13" name="Rectangle 12">
            <a:extLst>
              <a:ext uri="{FF2B5EF4-FFF2-40B4-BE49-F238E27FC236}">
                <a16:creationId xmlns:a16="http://schemas.microsoft.com/office/drawing/2014/main" id="{FA9743D5-4741-4B50-9DB4-820BF26C97A5}"/>
              </a:ext>
            </a:extLst>
          </p:cNvPr>
          <p:cNvSpPr/>
          <p:nvPr/>
        </p:nvSpPr>
        <p:spPr bwMode="auto">
          <a:xfrm>
            <a:off x="0" y="5516565"/>
            <a:ext cx="12192000" cy="58477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3200" b="1" dirty="0">
                <a:solidFill>
                  <a:srgbClr val="003A70"/>
                </a:solidFill>
                <a:latin typeface="Arial" panose="020B0604020202020204" pitchFamily="34" charset="0"/>
                <a:cs typeface="Arial" panose="020B0604020202020204" pitchFamily="34" charset="0"/>
              </a:rPr>
              <a:t>aamc.org/studentbudget</a:t>
            </a:r>
          </a:p>
        </p:txBody>
      </p:sp>
    </p:spTree>
    <p:extLst>
      <p:ext uri="{BB962C8B-B14F-4D97-AF65-F5344CB8AC3E}">
        <p14:creationId xmlns:p14="http://schemas.microsoft.com/office/powerpoint/2010/main" val="386924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ouse.jpg"/>
          <p:cNvPicPr>
            <a:picLocks noChangeAspect="1"/>
          </p:cNvPicPr>
          <p:nvPr/>
        </p:nvPicPr>
        <p:blipFill>
          <a:blip r:embed="rId3" cstate="print">
            <a:extLst>
              <a:ext uri="{28A0092B-C50C-407E-A947-70E740481C1C}">
                <a14:useLocalDpi xmlns:a14="http://schemas.microsoft.com/office/drawing/2010/main" val="0"/>
              </a:ext>
            </a:extLst>
          </a:blip>
          <a:srcRect l="15977" r="15783" b="4203"/>
          <a:stretch>
            <a:fillRect/>
          </a:stretch>
        </p:blipFill>
        <p:spPr bwMode="auto">
          <a:xfrm>
            <a:off x="8568875" y="1847094"/>
            <a:ext cx="3379840" cy="316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6" name="Rectangle 2"/>
          <p:cNvSpPr>
            <a:spLocks noGrp="1" noChangeArrowheads="1"/>
          </p:cNvSpPr>
          <p:nvPr>
            <p:ph type="title"/>
          </p:nvPr>
        </p:nvSpPr>
        <p:spPr>
          <a:xfrm>
            <a:off x="682175" y="871687"/>
            <a:ext cx="7886700" cy="1325563"/>
          </a:xfrm>
        </p:spPr>
        <p:txBody>
          <a:bodyPr/>
          <a:lstStyle/>
          <a:p>
            <a:r>
              <a:rPr lang="en-US" dirty="0"/>
              <a:t>The Basics of Budgeting</a:t>
            </a:r>
          </a:p>
        </p:txBody>
      </p:sp>
      <p:sp>
        <p:nvSpPr>
          <p:cNvPr id="7" name="TextBox 6"/>
          <p:cNvSpPr txBox="1"/>
          <p:nvPr/>
        </p:nvSpPr>
        <p:spPr>
          <a:xfrm>
            <a:off x="3679935" y="2175718"/>
            <a:ext cx="4740165" cy="646331"/>
          </a:xfrm>
          <a:prstGeom prst="rect">
            <a:avLst/>
          </a:prstGeom>
          <a:noFill/>
        </p:spPr>
        <p:txBody>
          <a:bodyPr wrap="square" rtlCol="0">
            <a:spAutoFit/>
          </a:bodyPr>
          <a:lstStyle/>
          <a:p>
            <a:r>
              <a:rPr lang="en-US" sz="3600" dirty="0">
                <a:solidFill>
                  <a:srgbClr val="013A7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Your Total Income</a:t>
            </a:r>
          </a:p>
        </p:txBody>
      </p:sp>
      <p:sp>
        <p:nvSpPr>
          <p:cNvPr id="8" name="TextBox 7"/>
          <p:cNvSpPr txBox="1"/>
          <p:nvPr/>
        </p:nvSpPr>
        <p:spPr>
          <a:xfrm>
            <a:off x="3638552" y="3032168"/>
            <a:ext cx="5015864" cy="646331"/>
          </a:xfrm>
          <a:prstGeom prst="rect">
            <a:avLst/>
          </a:prstGeom>
          <a:noFill/>
        </p:spPr>
        <p:txBody>
          <a:bodyPr wrap="square" rtlCol="0">
            <a:spAutoFit/>
          </a:bodyPr>
          <a:lstStyle/>
          <a:p>
            <a:r>
              <a:rPr lang="en-US" sz="3600" dirty="0">
                <a:solidFill>
                  <a:srgbClr val="013A7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Your Total Expenses</a:t>
            </a:r>
          </a:p>
        </p:txBody>
      </p:sp>
      <p:sp>
        <p:nvSpPr>
          <p:cNvPr id="9" name="TextBox 8"/>
          <p:cNvSpPr txBox="1"/>
          <p:nvPr/>
        </p:nvSpPr>
        <p:spPr>
          <a:xfrm>
            <a:off x="2507867" y="4201474"/>
            <a:ext cx="6146548" cy="646331"/>
          </a:xfrm>
          <a:prstGeom prst="rect">
            <a:avLst/>
          </a:prstGeom>
          <a:noFill/>
        </p:spPr>
        <p:txBody>
          <a:bodyPr wrap="square" rtlCol="0">
            <a:spAutoFit/>
          </a:bodyPr>
          <a:lstStyle/>
          <a:p>
            <a:r>
              <a:rPr lang="en-US" sz="3600" dirty="0">
                <a:solidFill>
                  <a:srgbClr val="013A7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Your Discretionary Income</a:t>
            </a:r>
          </a:p>
        </p:txBody>
      </p:sp>
      <p:cxnSp>
        <p:nvCxnSpPr>
          <p:cNvPr id="12" name="Straight Connector 11"/>
          <p:cNvCxnSpPr/>
          <p:nvPr/>
        </p:nvCxnSpPr>
        <p:spPr bwMode="auto">
          <a:xfrm flipV="1">
            <a:off x="2765534" y="3880868"/>
            <a:ext cx="5654566" cy="31513"/>
          </a:xfrm>
          <a:prstGeom prst="line">
            <a:avLst/>
          </a:prstGeom>
          <a:noFill/>
          <a:ln w="104775" cap="flat" cmpd="sng" algn="ctr">
            <a:solidFill>
              <a:srgbClr val="013A71"/>
            </a:solidFill>
            <a:prstDash val="solid"/>
            <a:round/>
            <a:headEnd type="none" w="med" len="med"/>
            <a:tailEnd type="none" w="med" len="med"/>
          </a:ln>
          <a:effectLst/>
        </p:spPr>
      </p:cxnSp>
      <p:sp>
        <p:nvSpPr>
          <p:cNvPr id="15" name="Minus 14"/>
          <p:cNvSpPr/>
          <p:nvPr/>
        </p:nvSpPr>
        <p:spPr bwMode="auto">
          <a:xfrm>
            <a:off x="2860995" y="3142455"/>
            <a:ext cx="347022" cy="394140"/>
          </a:xfrm>
          <a:prstGeom prst="mathMinus">
            <a:avLst/>
          </a:prstGeom>
          <a:solidFill>
            <a:schemeClr val="tx2"/>
          </a:solidFill>
          <a:ln w="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eaLnBrk="0" fontAlgn="base" hangingPunct="0">
              <a:spcBef>
                <a:spcPct val="0"/>
              </a:spcBef>
              <a:spcAft>
                <a:spcPct val="0"/>
              </a:spcAft>
            </a:pPr>
            <a:endParaRPr lang="en-US" sz="2000" b="1" dirty="0">
              <a:solidFill>
                <a:srgbClr val="013A71"/>
              </a:solidFill>
              <a:latin typeface="Arial" charset="0"/>
            </a:endParaRPr>
          </a:p>
        </p:txBody>
      </p:sp>
    </p:spTree>
    <p:extLst>
      <p:ext uri="{BB962C8B-B14F-4D97-AF65-F5344CB8AC3E}">
        <p14:creationId xmlns:p14="http://schemas.microsoft.com/office/powerpoint/2010/main" val="589255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0233A9C-9EBC-4E25-B9EC-EA689A0D8F24}"/>
              </a:ext>
            </a:extLst>
          </p:cNvPr>
          <p:cNvSpPr>
            <a:spLocks noGrp="1"/>
          </p:cNvSpPr>
          <p:nvPr>
            <p:ph type="title"/>
          </p:nvPr>
        </p:nvSpPr>
        <p:spPr>
          <a:xfrm>
            <a:off x="834770" y="595466"/>
            <a:ext cx="10515600" cy="1325563"/>
          </a:xfrm>
        </p:spPr>
        <p:txBody>
          <a:bodyPr/>
          <a:lstStyle/>
          <a:p>
            <a:r>
              <a:rPr lang="en-US" dirty="0">
                <a:solidFill>
                  <a:srgbClr val="FF0000"/>
                </a:solidFill>
                <a:latin typeface="Arial Rounded MT Bold" panose="020F0704030504030204" pitchFamily="34" charset="0"/>
              </a:rPr>
              <a:t>SOM Financial Aid Staff</a:t>
            </a:r>
            <a:endParaRPr lang="en-US" dirty="0">
              <a:latin typeface="Arial" panose="020B0604020202020204" pitchFamily="34" charset="0"/>
              <a:cs typeface="Arial" panose="020B0604020202020204" pitchFamily="34" charset="0"/>
            </a:endParaRPr>
          </a:p>
        </p:txBody>
      </p:sp>
      <p:graphicFrame>
        <p:nvGraphicFramePr>
          <p:cNvPr id="32773" name="Content Placeholder 2">
            <a:extLst>
              <a:ext uri="{FF2B5EF4-FFF2-40B4-BE49-F238E27FC236}">
                <a16:creationId xmlns:a16="http://schemas.microsoft.com/office/drawing/2014/main" id="{F7DA5C21-22F6-6B86-396F-EA1314BDE5B8}"/>
              </a:ext>
            </a:extLst>
          </p:cNvPr>
          <p:cNvGraphicFramePr>
            <a:graphicFrameLocks noGrp="1"/>
          </p:cNvGraphicFramePr>
          <p:nvPr>
            <p:ph idx="1"/>
          </p:nvPr>
        </p:nvGraphicFramePr>
        <p:xfrm>
          <a:off x="1013451" y="1921029"/>
          <a:ext cx="8452049" cy="41964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08081A43-D6AD-0308-583B-D30933EBC610}"/>
              </a:ext>
            </a:extLst>
          </p:cNvPr>
          <p:cNvPicPr>
            <a:picLocks noChangeAspect="1"/>
          </p:cNvPicPr>
          <p:nvPr/>
        </p:nvPicPr>
        <p:blipFill>
          <a:blip r:embed="rId8"/>
          <a:stretch>
            <a:fillRect/>
          </a:stretch>
        </p:blipFill>
        <p:spPr>
          <a:xfrm>
            <a:off x="8141069" y="1921029"/>
            <a:ext cx="2767824" cy="2298391"/>
          </a:xfrm>
          <a:prstGeom prst="rect">
            <a:avLst/>
          </a:prstGeom>
        </p:spPr>
      </p:pic>
    </p:spTree>
    <p:extLst>
      <p:ext uri="{BB962C8B-B14F-4D97-AF65-F5344CB8AC3E}">
        <p14:creationId xmlns:p14="http://schemas.microsoft.com/office/powerpoint/2010/main" val="1401987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ight Brace 22"/>
          <p:cNvSpPr/>
          <p:nvPr/>
        </p:nvSpPr>
        <p:spPr bwMode="auto">
          <a:xfrm>
            <a:off x="5821284" y="2991525"/>
            <a:ext cx="731520" cy="3291840"/>
          </a:xfrm>
          <a:prstGeom prst="rightBrace">
            <a:avLst/>
          </a:prstGeom>
          <a:noFill/>
          <a:ln w="44450" cap="flat" cmpd="sng" algn="ctr">
            <a:solidFill>
              <a:srgbClr val="013A7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dirty="0">
              <a:solidFill>
                <a:schemeClr val="bg1"/>
              </a:solidFill>
              <a:latin typeface="Arial" charset="0"/>
            </a:endParaRPr>
          </a:p>
        </p:txBody>
      </p:sp>
      <p:pic>
        <p:nvPicPr>
          <p:cNvPr id="11" name="Picture 2" descr="http://myurifemme.com/wp-content/uploads/2013/07/Health-Benefits-of-Coff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4525" y="2940227"/>
            <a:ext cx="4326759" cy="3367762"/>
          </a:xfrm>
          <a:prstGeom prst="rect">
            <a:avLst/>
          </a:prstGeom>
          <a:noFill/>
          <a:extLst>
            <a:ext uri="{909E8E84-426E-40dd-AFC4-6F175D3DCCD1}">
              <a14:hiddenFill xmlns="" xmlns:a14="http://schemas.microsoft.com/office/drawing/2010/main">
                <a:solidFill>
                  <a:srgbClr val="FFFFFF"/>
                </a:solidFill>
              </a14:hiddenFill>
            </a:ext>
          </a:extLst>
        </p:spPr>
      </p:pic>
      <p:sp>
        <p:nvSpPr>
          <p:cNvPr id="48130" name="Rectangle 2"/>
          <p:cNvSpPr>
            <a:spLocks noGrp="1" noChangeArrowheads="1"/>
          </p:cNvSpPr>
          <p:nvPr>
            <p:ph type="title"/>
          </p:nvPr>
        </p:nvSpPr>
        <p:spPr>
          <a:xfrm>
            <a:off x="858521" y="614578"/>
            <a:ext cx="10515600" cy="1325563"/>
          </a:xfrm>
        </p:spPr>
        <p:txBody>
          <a:bodyPr/>
          <a:lstStyle/>
          <a:p>
            <a:r>
              <a:rPr lang="en-US" dirty="0"/>
              <a:t>Spending Wants: Leaks</a:t>
            </a:r>
          </a:p>
        </p:txBody>
      </p:sp>
      <p:sp>
        <p:nvSpPr>
          <p:cNvPr id="10348547" name="Rectangle 3"/>
          <p:cNvSpPr>
            <a:spLocks noGrp="1" noChangeArrowheads="1"/>
          </p:cNvSpPr>
          <p:nvPr>
            <p:ph idx="1"/>
          </p:nvPr>
        </p:nvSpPr>
        <p:spPr>
          <a:xfrm>
            <a:off x="1081540" y="1683723"/>
            <a:ext cx="10515600" cy="4597107"/>
          </a:xfrm>
        </p:spPr>
        <p:txBody>
          <a:bodyPr/>
          <a:lstStyle/>
          <a:p>
            <a:r>
              <a:rPr lang="en-US" altLang="en-US" b="1" dirty="0"/>
              <a:t>Small amounts add up over time</a:t>
            </a:r>
            <a:endParaRPr lang="en-US" altLang="en-US" sz="1200" dirty="0"/>
          </a:p>
          <a:p>
            <a:r>
              <a:rPr lang="en-US" altLang="en-US" dirty="0">
                <a:solidFill>
                  <a:srgbClr val="7030A0"/>
                </a:solidFill>
              </a:rPr>
              <a:t>  It may not seem like much in the short term</a:t>
            </a:r>
          </a:p>
          <a:p>
            <a:endParaRPr lang="en-US" sz="1200" dirty="0"/>
          </a:p>
        </p:txBody>
      </p:sp>
      <p:graphicFrame>
        <p:nvGraphicFramePr>
          <p:cNvPr id="9" name="Diagram 8"/>
          <p:cNvGraphicFramePr/>
          <p:nvPr>
            <p:extLst>
              <p:ext uri="{D42A27DB-BD31-4B8C-83A1-F6EECF244321}">
                <p14:modId xmlns:p14="http://schemas.microsoft.com/office/powerpoint/2010/main" val="2433860879"/>
              </p:ext>
            </p:extLst>
          </p:nvPr>
        </p:nvGraphicFramePr>
        <p:xfrm>
          <a:off x="2378176" y="5553908"/>
          <a:ext cx="2157744" cy="6540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p:cNvSpPr txBox="1"/>
          <p:nvPr/>
        </p:nvSpPr>
        <p:spPr>
          <a:xfrm>
            <a:off x="6734341" y="3060295"/>
            <a:ext cx="4981409" cy="2365712"/>
          </a:xfrm>
          <a:prstGeom prst="rect">
            <a:avLst/>
          </a:prstGeom>
          <a:noFill/>
        </p:spPr>
        <p:txBody>
          <a:bodyPr wrap="square" rtlCol="0">
            <a:spAutoFit/>
          </a:bodyPr>
          <a:lstStyle/>
          <a:p>
            <a:pPr algn="ctr">
              <a:lnSpc>
                <a:spcPct val="150000"/>
              </a:lnSpc>
            </a:pPr>
            <a:r>
              <a:rPr lang="en-US" sz="3400" b="1" dirty="0">
                <a:solidFill>
                  <a:srgbClr val="013A71"/>
                </a:solidFill>
              </a:rPr>
              <a:t>$5/day, 5 days/week</a:t>
            </a:r>
          </a:p>
          <a:p>
            <a:pPr algn="ctr">
              <a:lnSpc>
                <a:spcPct val="150000"/>
              </a:lnSpc>
            </a:pPr>
            <a:r>
              <a:rPr lang="en-US" sz="3400" b="1" dirty="0">
                <a:solidFill>
                  <a:srgbClr val="013A71"/>
                </a:solidFill>
              </a:rPr>
              <a:t>$100/month, 10 months</a:t>
            </a:r>
          </a:p>
          <a:p>
            <a:pPr algn="ctr">
              <a:lnSpc>
                <a:spcPct val="150000"/>
              </a:lnSpc>
            </a:pPr>
            <a:r>
              <a:rPr lang="en-US" sz="3400" b="1" dirty="0">
                <a:solidFill>
                  <a:srgbClr val="013A71"/>
                </a:solidFill>
              </a:rPr>
              <a:t>$1,000/year x 4 years = </a:t>
            </a:r>
          </a:p>
        </p:txBody>
      </p:sp>
      <p:graphicFrame>
        <p:nvGraphicFramePr>
          <p:cNvPr id="12" name="Diagram 11">
            <a:extLst>
              <a:ext uri="{FF2B5EF4-FFF2-40B4-BE49-F238E27FC236}">
                <a16:creationId xmlns:a16="http://schemas.microsoft.com/office/drawing/2014/main" id="{0F5326B5-D3E8-6F43-A96D-59ADBEE0F99F}"/>
              </a:ext>
            </a:extLst>
          </p:cNvPr>
          <p:cNvGraphicFramePr/>
          <p:nvPr>
            <p:extLst>
              <p:ext uri="{D42A27DB-BD31-4B8C-83A1-F6EECF244321}">
                <p14:modId xmlns:p14="http://schemas.microsoft.com/office/powerpoint/2010/main" val="4292141586"/>
              </p:ext>
            </p:extLst>
          </p:nvPr>
        </p:nvGraphicFramePr>
        <p:xfrm>
          <a:off x="8146173" y="5612844"/>
          <a:ext cx="2157744" cy="65406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05543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p:txBody>
          <a:bodyPr/>
          <a:lstStyle/>
          <a:p>
            <a:pPr algn="ctr">
              <a:lnSpc>
                <a:spcPct val="78000"/>
              </a:lnSpc>
              <a:spcBef>
                <a:spcPct val="0"/>
              </a:spcBef>
              <a:buClr>
                <a:schemeClr val="hlink"/>
              </a:buClr>
              <a:tabLst>
                <a:tab pos="342900" algn="l"/>
              </a:tabLst>
            </a:pPr>
            <a:endParaRPr lang="en-US" sz="4400" dirty="0">
              <a:solidFill>
                <a:schemeClr val="bg1"/>
              </a:solidFill>
            </a:endParaRPr>
          </a:p>
          <a:p>
            <a:pPr algn="ctr">
              <a:lnSpc>
                <a:spcPct val="78000"/>
              </a:lnSpc>
              <a:spcBef>
                <a:spcPct val="0"/>
              </a:spcBef>
              <a:buClr>
                <a:schemeClr val="hlink"/>
              </a:buClr>
              <a:tabLst>
                <a:tab pos="342900" algn="l"/>
              </a:tabLst>
            </a:pPr>
            <a:br>
              <a:rPr lang="en-US" sz="5400" i="1" dirty="0">
                <a:solidFill>
                  <a:schemeClr val="bg1"/>
                </a:solidFill>
              </a:rPr>
            </a:br>
            <a:endParaRPr lang="en-US" sz="5400" i="1" dirty="0">
              <a:solidFill>
                <a:schemeClr val="bg1"/>
              </a:solidFill>
            </a:endParaRPr>
          </a:p>
        </p:txBody>
      </p:sp>
      <p:pic>
        <p:nvPicPr>
          <p:cNvPr id="3" name="Picture 2" descr="iStock_000003128442Small.jpg"/>
          <p:cNvPicPr>
            <a:picLocks noChangeAspect="1"/>
          </p:cNvPicPr>
          <p:nvPr/>
        </p:nvPicPr>
        <p:blipFill>
          <a:blip r:embed="rId3" cstate="print"/>
          <a:srcRect b="10837"/>
          <a:stretch>
            <a:fillRect/>
          </a:stretch>
        </p:blipFill>
        <p:spPr>
          <a:xfrm>
            <a:off x="1998744" y="1497981"/>
            <a:ext cx="8285952" cy="4916637"/>
          </a:xfrm>
          <a:prstGeom prst="rect">
            <a:avLst/>
          </a:prstGeom>
          <a:ln>
            <a:noFill/>
          </a:ln>
          <a:effectLst>
            <a:softEdge rad="112500"/>
          </a:effectLst>
        </p:spPr>
      </p:pic>
      <p:sp>
        <p:nvSpPr>
          <p:cNvPr id="4" name="TextBox 3"/>
          <p:cNvSpPr txBox="1"/>
          <p:nvPr/>
        </p:nvSpPr>
        <p:spPr>
          <a:xfrm>
            <a:off x="1615440" y="4681557"/>
            <a:ext cx="9052560" cy="1261884"/>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haroni" pitchFamily="2" charset="-79"/>
                <a:cs typeface="Aharoni" pitchFamily="2" charset="-79"/>
              </a:rPr>
              <a:t>  Are Credit Cards Bad?</a:t>
            </a:r>
          </a:p>
          <a:p>
            <a:pPr algn="ctr"/>
            <a:endParaRPr lang="en-US" sz="2800" dirty="0"/>
          </a:p>
        </p:txBody>
      </p:sp>
    </p:spTree>
    <p:extLst>
      <p:ext uri="{BB962C8B-B14F-4D97-AF65-F5344CB8AC3E}">
        <p14:creationId xmlns:p14="http://schemas.microsoft.com/office/powerpoint/2010/main" val="570720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MPPH02737J0000[1]"/>
          <p:cNvPicPr>
            <a:picLocks noChangeAspect="1" noChangeArrowheads="1"/>
          </p:cNvPicPr>
          <p:nvPr/>
        </p:nvPicPr>
        <p:blipFill>
          <a:blip r:embed="rId3" cstate="print"/>
          <a:srcRect/>
          <a:stretch>
            <a:fillRect/>
          </a:stretch>
        </p:blipFill>
        <p:spPr bwMode="auto">
          <a:xfrm>
            <a:off x="1900755" y="2712756"/>
            <a:ext cx="8373979" cy="3448732"/>
          </a:xfrm>
          <a:prstGeom prst="rect">
            <a:avLst/>
          </a:prstGeom>
          <a:solidFill>
            <a:schemeClr val="bg1">
              <a:alpha val="0"/>
            </a:schemeClr>
          </a:solidFill>
          <a:ln w="9525">
            <a:noFill/>
            <a:miter lim="800000"/>
            <a:headEnd/>
            <a:tailEnd/>
          </a:ln>
          <a:effectLst>
            <a:outerShdw blurRad="50800" dist="50800" dir="5400000" algn="ctr" rotWithShape="0">
              <a:schemeClr val="bg1">
                <a:alpha val="0"/>
              </a:schemeClr>
            </a:outerShdw>
          </a:effectLst>
        </p:spPr>
      </p:pic>
      <p:sp>
        <p:nvSpPr>
          <p:cNvPr id="2" name="Title 1"/>
          <p:cNvSpPr>
            <a:spLocks noGrp="1"/>
          </p:cNvSpPr>
          <p:nvPr>
            <p:ph type="title"/>
          </p:nvPr>
        </p:nvSpPr>
        <p:spPr>
          <a:xfrm>
            <a:off x="829945" y="598930"/>
            <a:ext cx="10515600" cy="1325563"/>
          </a:xfrm>
        </p:spPr>
        <p:txBody>
          <a:bodyPr/>
          <a:lstStyle/>
          <a:p>
            <a:r>
              <a:rPr lang="en-US" dirty="0"/>
              <a:t>The Minimum Payment Trap</a:t>
            </a:r>
          </a:p>
        </p:txBody>
      </p:sp>
      <p:sp>
        <p:nvSpPr>
          <p:cNvPr id="11" name="Content Placeholder 2"/>
          <p:cNvSpPr>
            <a:spLocks noGrp="1"/>
          </p:cNvSpPr>
          <p:nvPr>
            <p:ph idx="1"/>
          </p:nvPr>
        </p:nvSpPr>
        <p:spPr>
          <a:xfrm>
            <a:off x="829945" y="1845384"/>
            <a:ext cx="10515600" cy="2430020"/>
          </a:xfrm>
        </p:spPr>
        <p:txBody>
          <a:bodyPr/>
          <a:lstStyle/>
          <a:p>
            <a:pPr algn="ctr"/>
            <a:r>
              <a:rPr lang="en-US" sz="3600" b="1" dirty="0"/>
              <a:t>$5,000 balance with an 18% interest rate </a:t>
            </a:r>
            <a:br>
              <a:rPr lang="en-US" b="1" dirty="0"/>
            </a:br>
            <a:r>
              <a:rPr lang="en-US" i="1" dirty="0">
                <a:solidFill>
                  <a:srgbClr val="008000"/>
                </a:solidFill>
              </a:rPr>
              <a:t>(Making minimum monthly payments)</a:t>
            </a:r>
            <a:endParaRPr lang="en-US" b="1" dirty="0"/>
          </a:p>
        </p:txBody>
      </p:sp>
      <p:sp>
        <p:nvSpPr>
          <p:cNvPr id="5" name="TextBox 4"/>
          <p:cNvSpPr txBox="1"/>
          <p:nvPr/>
        </p:nvSpPr>
        <p:spPr>
          <a:xfrm>
            <a:off x="914604" y="6022989"/>
            <a:ext cx="1763624" cy="276999"/>
          </a:xfrm>
          <a:prstGeom prst="rect">
            <a:avLst/>
          </a:prstGeom>
          <a:noFill/>
        </p:spPr>
        <p:txBody>
          <a:bodyPr wrap="none" rtlCol="0">
            <a:spAutoFit/>
          </a:bodyPr>
          <a:lstStyle/>
          <a:p>
            <a:r>
              <a:rPr lang="en-US" sz="1200" dirty="0">
                <a:solidFill>
                  <a:srgbClr val="013A71"/>
                </a:solidFill>
                <a:latin typeface="Arial" panose="020B0604020202020204" pitchFamily="34" charset="0"/>
                <a:cs typeface="Arial" panose="020B0604020202020204" pitchFamily="34" charset="0"/>
              </a:rPr>
              <a:t>Source: BankRate.com</a:t>
            </a:r>
          </a:p>
        </p:txBody>
      </p:sp>
    </p:spTree>
    <p:extLst>
      <p:ext uri="{BB962C8B-B14F-4D97-AF65-F5344CB8AC3E}">
        <p14:creationId xmlns:p14="http://schemas.microsoft.com/office/powerpoint/2010/main" val="338088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7374" y="1571626"/>
            <a:ext cx="8215313" cy="4972050"/>
          </a:xfrm>
          <a:prstGeom prst="rect">
            <a:avLst/>
          </a:prstGeom>
        </p:spPr>
      </p:pic>
      <p:sp>
        <p:nvSpPr>
          <p:cNvPr id="7" name="TextBox 6">
            <a:extLst>
              <a:ext uri="{FF2B5EF4-FFF2-40B4-BE49-F238E27FC236}">
                <a16:creationId xmlns:a16="http://schemas.microsoft.com/office/drawing/2014/main" id="{974F37F3-A2D5-48C4-83AA-43FCA97CF8DD}"/>
              </a:ext>
            </a:extLst>
          </p:cNvPr>
          <p:cNvSpPr txBox="1"/>
          <p:nvPr/>
        </p:nvSpPr>
        <p:spPr>
          <a:xfrm>
            <a:off x="2161223" y="5994617"/>
            <a:ext cx="1763624" cy="276999"/>
          </a:xfrm>
          <a:prstGeom prst="rect">
            <a:avLst/>
          </a:prstGeom>
          <a:noFill/>
        </p:spPr>
        <p:txBody>
          <a:bodyPr wrap="none" rtlCol="0">
            <a:spAutoFit/>
          </a:bodyPr>
          <a:lstStyle/>
          <a:p>
            <a:r>
              <a:rPr lang="en-US" sz="1200" dirty="0">
                <a:solidFill>
                  <a:srgbClr val="C6BEDE"/>
                </a:solidFill>
                <a:latin typeface="Arial" panose="020B0604020202020204" pitchFamily="34" charset="0"/>
                <a:cs typeface="Arial" panose="020B0604020202020204" pitchFamily="34" charset="0"/>
              </a:rPr>
              <a:t>Source: BankRate.com</a:t>
            </a:r>
          </a:p>
        </p:txBody>
      </p:sp>
      <p:sp>
        <p:nvSpPr>
          <p:cNvPr id="8" name="Title 1">
            <a:extLst>
              <a:ext uri="{FF2B5EF4-FFF2-40B4-BE49-F238E27FC236}">
                <a16:creationId xmlns:a16="http://schemas.microsoft.com/office/drawing/2014/main" id="{997F8FAC-40F1-1243-9A9D-5FC7C49FFFAE}"/>
              </a:ext>
            </a:extLst>
          </p:cNvPr>
          <p:cNvSpPr>
            <a:spLocks noGrp="1"/>
          </p:cNvSpPr>
          <p:nvPr>
            <p:ph type="title"/>
          </p:nvPr>
        </p:nvSpPr>
        <p:spPr>
          <a:xfrm>
            <a:off x="829945" y="598930"/>
            <a:ext cx="10515600" cy="1325563"/>
          </a:xfrm>
        </p:spPr>
        <p:txBody>
          <a:bodyPr/>
          <a:lstStyle/>
          <a:p>
            <a:r>
              <a:rPr lang="en-US" dirty="0"/>
              <a:t>The Minimum Payment Trap</a:t>
            </a:r>
          </a:p>
        </p:txBody>
      </p:sp>
    </p:spTree>
    <p:extLst>
      <p:ext uri="{BB962C8B-B14F-4D97-AF65-F5344CB8AC3E}">
        <p14:creationId xmlns:p14="http://schemas.microsoft.com/office/powerpoint/2010/main" val="4004124824"/>
      </p:ext>
    </p:extLst>
  </p:cSld>
  <p:clrMapOvr>
    <a:masterClrMapping/>
  </p:clrMapOvr>
  <p:transition>
    <p:wheel spokes="2"/>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5627F5-E471-4CBE-8EDD-B9DCCFA8A655}"/>
              </a:ext>
            </a:extLst>
          </p:cNvPr>
          <p:cNvSpPr txBox="1">
            <a:spLocks noChangeArrowheads="1"/>
          </p:cNvSpPr>
          <p:nvPr/>
        </p:nvSpPr>
        <p:spPr bwMode="auto">
          <a:xfrm>
            <a:off x="1524001" y="2995483"/>
            <a:ext cx="9144000" cy="696913"/>
          </a:xfrm>
          <a:prstGeom prst="rect">
            <a:avLst/>
          </a:prstGeom>
          <a:noFill/>
          <a:ln w="9525">
            <a:noFill/>
            <a:miter lim="800000"/>
            <a:headEnd/>
            <a:tailEnd/>
          </a:ln>
          <a:effectLst/>
        </p:spPr>
        <p:txBody>
          <a:bodyPr lIns="90488" tIns="44450" rIns="90488" bIns="44450"/>
          <a:lstStyle/>
          <a:p>
            <a:pPr marL="609600" indent="-609600" algn="ctr">
              <a:lnSpc>
                <a:spcPct val="78000"/>
              </a:lnSpc>
              <a:buClr>
                <a:schemeClr val="tx1"/>
              </a:buClr>
              <a:buSzPct val="90000"/>
              <a:defRPr/>
            </a:pPr>
            <a:r>
              <a:rPr lang="en-US" sz="5400" b="1" kern="0" dirty="0">
                <a:solidFill>
                  <a:srgbClr val="5F259F"/>
                </a:solidFill>
              </a:rPr>
              <a:t>Credit: Understand &amp; Protect </a:t>
            </a:r>
          </a:p>
        </p:txBody>
      </p:sp>
    </p:spTree>
    <p:extLst>
      <p:ext uri="{BB962C8B-B14F-4D97-AF65-F5344CB8AC3E}">
        <p14:creationId xmlns:p14="http://schemas.microsoft.com/office/powerpoint/2010/main" val="2592977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036680" y="1633439"/>
            <a:ext cx="8643900" cy="4864781"/>
            <a:chOff x="655560" y="1361966"/>
            <a:chExt cx="8643900" cy="4864781"/>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47" t="3411"/>
            <a:stretch/>
          </p:blipFill>
          <p:spPr>
            <a:xfrm>
              <a:off x="655560" y="1453199"/>
              <a:ext cx="8009910" cy="471794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0065" y="1361966"/>
              <a:ext cx="3842965" cy="71133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9918" y="2167568"/>
              <a:ext cx="3767911" cy="77272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8090" y="3849777"/>
              <a:ext cx="3451370" cy="80151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6203" y="4724202"/>
              <a:ext cx="3352855" cy="780844"/>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8178" y="5489347"/>
              <a:ext cx="3742007" cy="737400"/>
            </a:xfrm>
            <a:prstGeom prst="rect">
              <a:avLst/>
            </a:prstGeom>
          </p:spPr>
        </p:pic>
      </p:grpSp>
      <p:sp>
        <p:nvSpPr>
          <p:cNvPr id="2051" name="Text Box 3"/>
          <p:cNvSpPr txBox="1">
            <a:spLocks noChangeArrowheads="1"/>
          </p:cNvSpPr>
          <p:nvPr/>
        </p:nvSpPr>
        <p:spPr bwMode="auto">
          <a:xfrm>
            <a:off x="2572410" y="3437311"/>
            <a:ext cx="989373" cy="646331"/>
          </a:xfrm>
          <a:prstGeom prst="rect">
            <a:avLst/>
          </a:prstGeom>
          <a:noFill/>
          <a:ln w="9525">
            <a:noFill/>
            <a:miter lim="800000"/>
            <a:headEnd/>
            <a:tailEnd/>
          </a:ln>
        </p:spPr>
        <p:txBody>
          <a:bodyPr wrap="none">
            <a:spAutoFit/>
          </a:bodyPr>
          <a:lstStyle/>
          <a:p>
            <a:r>
              <a:rPr lang="en-US" sz="3600" b="1" dirty="0">
                <a:solidFill>
                  <a:schemeClr val="bg1"/>
                </a:solidFill>
                <a:cs typeface="Arial" charset="0"/>
              </a:rPr>
              <a:t>35%</a:t>
            </a:r>
          </a:p>
        </p:txBody>
      </p:sp>
      <p:sp>
        <p:nvSpPr>
          <p:cNvPr id="2052" name="Text Box 4"/>
          <p:cNvSpPr txBox="1">
            <a:spLocks noChangeArrowheads="1"/>
          </p:cNvSpPr>
          <p:nvPr/>
        </p:nvSpPr>
        <p:spPr bwMode="auto">
          <a:xfrm>
            <a:off x="4667862" y="2674403"/>
            <a:ext cx="1110133" cy="646331"/>
          </a:xfrm>
          <a:prstGeom prst="rect">
            <a:avLst/>
          </a:prstGeom>
          <a:noFill/>
          <a:ln w="9525">
            <a:noFill/>
            <a:miter lim="800000"/>
            <a:headEnd/>
            <a:tailEnd/>
          </a:ln>
        </p:spPr>
        <p:txBody>
          <a:bodyPr wrap="square">
            <a:spAutoFit/>
          </a:bodyPr>
          <a:lstStyle/>
          <a:p>
            <a:r>
              <a:rPr lang="en-US" sz="3600" b="1" dirty="0">
                <a:solidFill>
                  <a:schemeClr val="bg1"/>
                </a:solidFill>
                <a:cs typeface="Arial" charset="0"/>
              </a:rPr>
              <a:t>30%</a:t>
            </a:r>
          </a:p>
        </p:txBody>
      </p:sp>
      <p:sp>
        <p:nvSpPr>
          <p:cNvPr id="2053" name="Text Box 5"/>
          <p:cNvSpPr txBox="1">
            <a:spLocks noChangeArrowheads="1"/>
          </p:cNvSpPr>
          <p:nvPr/>
        </p:nvSpPr>
        <p:spPr bwMode="auto">
          <a:xfrm>
            <a:off x="5483563" y="4088609"/>
            <a:ext cx="1017622" cy="646331"/>
          </a:xfrm>
          <a:prstGeom prst="rect">
            <a:avLst/>
          </a:prstGeom>
          <a:noFill/>
          <a:ln w="9525">
            <a:noFill/>
            <a:miter lim="800000"/>
            <a:headEnd/>
            <a:tailEnd/>
          </a:ln>
        </p:spPr>
        <p:txBody>
          <a:bodyPr wrap="square">
            <a:spAutoFit/>
          </a:bodyPr>
          <a:lstStyle/>
          <a:p>
            <a:r>
              <a:rPr lang="en-US" sz="3600" b="1" dirty="0">
                <a:solidFill>
                  <a:schemeClr val="bg1"/>
                </a:solidFill>
                <a:cs typeface="Arial" charset="0"/>
              </a:rPr>
              <a:t>15%</a:t>
            </a:r>
          </a:p>
        </p:txBody>
      </p:sp>
      <p:sp>
        <p:nvSpPr>
          <p:cNvPr id="2054" name="Text Box 6"/>
          <p:cNvSpPr txBox="1">
            <a:spLocks noChangeArrowheads="1"/>
          </p:cNvSpPr>
          <p:nvPr/>
        </p:nvSpPr>
        <p:spPr bwMode="auto">
          <a:xfrm>
            <a:off x="4654377" y="4855477"/>
            <a:ext cx="1036124" cy="646331"/>
          </a:xfrm>
          <a:prstGeom prst="rect">
            <a:avLst/>
          </a:prstGeom>
          <a:noFill/>
          <a:ln w="9525">
            <a:noFill/>
            <a:miter lim="800000"/>
            <a:headEnd/>
            <a:tailEnd/>
          </a:ln>
        </p:spPr>
        <p:txBody>
          <a:bodyPr wrap="square">
            <a:spAutoFit/>
          </a:bodyPr>
          <a:lstStyle/>
          <a:p>
            <a:r>
              <a:rPr lang="en-US" sz="3600" b="1" dirty="0">
                <a:solidFill>
                  <a:schemeClr val="bg1"/>
                </a:solidFill>
                <a:cs typeface="Arial" charset="0"/>
              </a:rPr>
              <a:t>10%</a:t>
            </a:r>
          </a:p>
        </p:txBody>
      </p:sp>
      <p:sp>
        <p:nvSpPr>
          <p:cNvPr id="2055" name="Text Box 7"/>
          <p:cNvSpPr txBox="1">
            <a:spLocks noChangeArrowheads="1"/>
          </p:cNvSpPr>
          <p:nvPr/>
        </p:nvSpPr>
        <p:spPr bwMode="auto">
          <a:xfrm>
            <a:off x="3524404" y="4850511"/>
            <a:ext cx="1087109" cy="646331"/>
          </a:xfrm>
          <a:prstGeom prst="rect">
            <a:avLst/>
          </a:prstGeom>
          <a:noFill/>
          <a:ln w="9525">
            <a:noFill/>
            <a:miter lim="800000"/>
            <a:headEnd/>
            <a:tailEnd/>
          </a:ln>
        </p:spPr>
        <p:txBody>
          <a:bodyPr wrap="square">
            <a:spAutoFit/>
          </a:bodyPr>
          <a:lstStyle/>
          <a:p>
            <a:r>
              <a:rPr lang="en-US" sz="3600" b="1" dirty="0">
                <a:solidFill>
                  <a:schemeClr val="bg1"/>
                </a:solidFill>
                <a:cs typeface="Arial" charset="0"/>
              </a:rPr>
              <a:t>10%</a:t>
            </a:r>
          </a:p>
        </p:txBody>
      </p:sp>
      <p:sp>
        <p:nvSpPr>
          <p:cNvPr id="2071" name="Rectangle 23"/>
          <p:cNvSpPr>
            <a:spLocks noGrp="1" noChangeArrowheads="1"/>
          </p:cNvSpPr>
          <p:nvPr>
            <p:ph type="title"/>
          </p:nvPr>
        </p:nvSpPr>
        <p:spPr>
          <a:xfrm>
            <a:off x="775978" y="591628"/>
            <a:ext cx="10515600" cy="1325563"/>
          </a:xfrm>
          <a:noFill/>
        </p:spPr>
        <p:txBody>
          <a:bodyPr>
            <a:normAutofit/>
          </a:bodyPr>
          <a:lstStyle/>
          <a:p>
            <a:r>
              <a:rPr lang="en-US" dirty="0"/>
              <a:t>A FICO Score is Based On</a:t>
            </a:r>
          </a:p>
        </p:txBody>
      </p:sp>
    </p:spTree>
    <p:extLst>
      <p:ext uri="{BB962C8B-B14F-4D97-AF65-F5344CB8AC3E}">
        <p14:creationId xmlns:p14="http://schemas.microsoft.com/office/powerpoint/2010/main" val="2094461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N8139.lowres.jpg"/>
          <p:cNvPicPr>
            <a:picLocks noChangeAspect="1"/>
          </p:cNvPicPr>
          <p:nvPr/>
        </p:nvPicPr>
        <p:blipFill>
          <a:blip r:embed="rId3" cstate="print"/>
          <a:stretch>
            <a:fillRect/>
          </a:stretch>
        </p:blipFill>
        <p:spPr>
          <a:xfrm>
            <a:off x="0" y="1497981"/>
            <a:ext cx="2621411" cy="4831567"/>
          </a:xfrm>
          <a:prstGeom prst="rect">
            <a:avLst/>
          </a:prstGeom>
        </p:spPr>
      </p:pic>
      <p:sp>
        <p:nvSpPr>
          <p:cNvPr id="54274" name="Rectangle 2"/>
          <p:cNvSpPr>
            <a:spLocks noGrp="1" noChangeArrowheads="1"/>
          </p:cNvSpPr>
          <p:nvPr>
            <p:ph type="title"/>
          </p:nvPr>
        </p:nvSpPr>
        <p:spPr>
          <a:xfrm>
            <a:off x="799142" y="588864"/>
            <a:ext cx="10515600" cy="1325563"/>
          </a:xfrm>
        </p:spPr>
        <p:txBody>
          <a:bodyPr>
            <a:normAutofit/>
          </a:bodyPr>
          <a:lstStyle/>
          <a:p>
            <a:r>
              <a:rPr lang="en-US" dirty="0"/>
              <a:t>How to Improve Your Score</a:t>
            </a:r>
          </a:p>
        </p:txBody>
      </p:sp>
      <p:sp>
        <p:nvSpPr>
          <p:cNvPr id="54275" name="Rectangle 3"/>
          <p:cNvSpPr>
            <a:spLocks noGrp="1" noChangeArrowheads="1"/>
          </p:cNvSpPr>
          <p:nvPr>
            <p:ph idx="1"/>
          </p:nvPr>
        </p:nvSpPr>
        <p:spPr>
          <a:xfrm>
            <a:off x="1919519" y="1823434"/>
            <a:ext cx="9599546" cy="4597107"/>
          </a:xfrm>
        </p:spPr>
        <p:txBody>
          <a:bodyPr/>
          <a:lstStyle/>
          <a:p>
            <a:r>
              <a:rPr lang="en-US" b="1" dirty="0"/>
              <a:t>During medical school, these simple steps will help. </a:t>
            </a:r>
            <a:endParaRPr lang="en-US" sz="1200" dirty="0">
              <a:solidFill>
                <a:srgbClr val="336600"/>
              </a:solidFill>
            </a:endParaRPr>
          </a:p>
          <a:p>
            <a:pPr lvl="2">
              <a:buFont typeface="Wingdings" pitchFamily="2" charset="2"/>
              <a:buNone/>
            </a:pPr>
            <a:endParaRPr lang="en-US" dirty="0">
              <a:solidFill>
                <a:srgbClr val="009900"/>
              </a:solidFill>
            </a:endParaRPr>
          </a:p>
          <a:p>
            <a:pPr lvl="2">
              <a:buFont typeface="Wingdings" pitchFamily="2" charset="2"/>
              <a:buNone/>
            </a:pPr>
            <a:endParaRPr lang="en-US" dirty="0">
              <a:solidFill>
                <a:srgbClr val="336600"/>
              </a:solidFill>
            </a:endParaRPr>
          </a:p>
          <a:p>
            <a:pPr lvl="2">
              <a:buFont typeface="Wingdings" pitchFamily="2" charset="2"/>
              <a:buNone/>
            </a:pPr>
            <a:endParaRPr lang="en-US" sz="2400" dirty="0">
              <a:solidFill>
                <a:srgbClr val="336600"/>
              </a:solidFill>
            </a:endParaRPr>
          </a:p>
        </p:txBody>
      </p:sp>
      <p:sp>
        <p:nvSpPr>
          <p:cNvPr id="8" name="TextBox 7"/>
          <p:cNvSpPr txBox="1"/>
          <p:nvPr/>
        </p:nvSpPr>
        <p:spPr>
          <a:xfrm>
            <a:off x="3331314" y="2789518"/>
            <a:ext cx="9541537" cy="2923877"/>
          </a:xfrm>
          <a:prstGeom prst="rect">
            <a:avLst/>
          </a:prstGeom>
          <a:noFill/>
        </p:spPr>
        <p:txBody>
          <a:bodyPr wrap="square" rtlCol="0">
            <a:spAutoFit/>
          </a:bodyPr>
          <a:lstStyle/>
          <a:p>
            <a:pPr marL="0" lvl="2"/>
            <a:r>
              <a:rPr lang="en-US" sz="3600" dirty="0">
                <a:solidFill>
                  <a:srgbClr val="013A71"/>
                </a:solidFill>
                <a:latin typeface="Arial" panose="020B0604020202020204" pitchFamily="34" charset="0"/>
                <a:cs typeface="Arial" panose="020B0604020202020204" pitchFamily="34" charset="0"/>
              </a:rPr>
              <a:t>Pay bills on time</a:t>
            </a:r>
          </a:p>
          <a:p>
            <a:endParaRPr lang="en-US" sz="2400" dirty="0">
              <a:solidFill>
                <a:srgbClr val="013A71"/>
              </a:solidFill>
              <a:latin typeface="Arial" panose="020B0604020202020204" pitchFamily="34" charset="0"/>
              <a:cs typeface="Arial" panose="020B0604020202020204" pitchFamily="34" charset="0"/>
            </a:endParaRPr>
          </a:p>
          <a:p>
            <a:pPr marL="0" lvl="2"/>
            <a:r>
              <a:rPr lang="en-US" sz="3600" dirty="0">
                <a:solidFill>
                  <a:srgbClr val="013A71"/>
                </a:solidFill>
                <a:latin typeface="Arial" panose="020B0604020202020204" pitchFamily="34" charset="0"/>
                <a:cs typeface="Arial" panose="020B0604020202020204" pitchFamily="34" charset="0"/>
              </a:rPr>
              <a:t>Pay down debt on lines of credit</a:t>
            </a:r>
          </a:p>
          <a:p>
            <a:endParaRPr lang="en-US" sz="2400" dirty="0">
              <a:solidFill>
                <a:srgbClr val="013A71"/>
              </a:solidFill>
              <a:latin typeface="Arial" panose="020B0604020202020204" pitchFamily="34" charset="0"/>
              <a:cs typeface="Arial" panose="020B0604020202020204" pitchFamily="34" charset="0"/>
            </a:endParaRPr>
          </a:p>
          <a:p>
            <a:pPr marL="0" lvl="2"/>
            <a:r>
              <a:rPr lang="en-US" sz="3600" dirty="0">
                <a:solidFill>
                  <a:srgbClr val="013A71"/>
                </a:solidFill>
                <a:latin typeface="Arial" panose="020B0604020202020204" pitchFamily="34" charset="0"/>
                <a:cs typeface="Arial" panose="020B0604020202020204" pitchFamily="34" charset="0"/>
              </a:rPr>
              <a:t>Apply for credit sparingly</a:t>
            </a:r>
          </a:p>
          <a:p>
            <a:endParaRPr lang="en-US" sz="2800" dirty="0"/>
          </a:p>
        </p:txBody>
      </p:sp>
    </p:spTree>
    <p:extLst>
      <p:ext uri="{BB962C8B-B14F-4D97-AF65-F5344CB8AC3E}">
        <p14:creationId xmlns:p14="http://schemas.microsoft.com/office/powerpoint/2010/main" val="39970476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website&#10;&#10;Description automatically generated">
            <a:extLst>
              <a:ext uri="{FF2B5EF4-FFF2-40B4-BE49-F238E27FC236}">
                <a16:creationId xmlns:a16="http://schemas.microsoft.com/office/drawing/2014/main" id="{D8BBBD35-703F-0414-0461-9A5C46EC5C24}"/>
              </a:ext>
            </a:extLst>
          </p:cNvPr>
          <p:cNvPicPr>
            <a:picLocks noChangeAspect="1"/>
          </p:cNvPicPr>
          <p:nvPr/>
        </p:nvPicPr>
        <p:blipFill>
          <a:blip r:embed="rId3"/>
          <a:stretch>
            <a:fillRect/>
          </a:stretch>
        </p:blipFill>
        <p:spPr>
          <a:xfrm>
            <a:off x="3718" y="20309"/>
            <a:ext cx="12184563" cy="6835967"/>
          </a:xfrm>
          <a:prstGeom prst="rect">
            <a:avLst/>
          </a:prstGeom>
        </p:spPr>
      </p:pic>
      <p:sp>
        <p:nvSpPr>
          <p:cNvPr id="9" name="Rectangle 8">
            <a:extLst>
              <a:ext uri="{FF2B5EF4-FFF2-40B4-BE49-F238E27FC236}">
                <a16:creationId xmlns:a16="http://schemas.microsoft.com/office/drawing/2014/main" id="{A58F6C13-8BE8-41EA-B81F-11471734BFBD}"/>
              </a:ext>
            </a:extLst>
          </p:cNvPr>
          <p:cNvSpPr/>
          <p:nvPr/>
        </p:nvSpPr>
        <p:spPr bwMode="auto">
          <a:xfrm>
            <a:off x="2881" y="6210292"/>
            <a:ext cx="12189119" cy="646331"/>
          </a:xfrm>
          <a:prstGeom prst="rect">
            <a:avLst/>
          </a:prstGeom>
          <a:solidFill>
            <a:srgbClr val="FFCB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defTabSz="457200">
              <a:defRPr/>
            </a:pPr>
            <a:r>
              <a:rPr lang="en-US" sz="3600" b="1" dirty="0">
                <a:solidFill>
                  <a:srgbClr val="013971"/>
                </a:solidFill>
                <a:latin typeface="Calibri"/>
              </a:rPr>
              <a:t>annualcreditreport.com</a:t>
            </a:r>
          </a:p>
        </p:txBody>
      </p:sp>
      <p:sp>
        <p:nvSpPr>
          <p:cNvPr id="4" name="Text Box 3">
            <a:extLst>
              <a:ext uri="{FF2B5EF4-FFF2-40B4-BE49-F238E27FC236}">
                <a16:creationId xmlns:a16="http://schemas.microsoft.com/office/drawing/2014/main" id="{13FB134F-AF1B-1312-126B-357D06045C8E}"/>
              </a:ext>
            </a:extLst>
          </p:cNvPr>
          <p:cNvSpPr txBox="1">
            <a:spLocks noChangeArrowheads="1"/>
          </p:cNvSpPr>
          <p:nvPr/>
        </p:nvSpPr>
        <p:spPr bwMode="auto">
          <a:xfrm>
            <a:off x="3675394" y="343326"/>
            <a:ext cx="4785756" cy="1631216"/>
          </a:xfrm>
          <a:prstGeom prst="rect">
            <a:avLst/>
          </a:prstGeom>
          <a:solidFill>
            <a:srgbClr val="FFC000"/>
          </a:solidFill>
          <a:ln w="22225">
            <a:noFill/>
            <a:miter lim="800000"/>
            <a:headEnd/>
            <a:tailEnd/>
          </a:ln>
        </p:spPr>
        <p:txBody>
          <a:bodyPr wrap="square" lIns="91440" tIns="45720" rIns="91440" bIns="45720" anchor="t">
            <a:spAutoFit/>
          </a:bodyPr>
          <a:lstStyle/>
          <a:p>
            <a:pPr algn="ctr" eaLnBrk="0" hangingPunct="0">
              <a:spcBef>
                <a:spcPct val="50000"/>
              </a:spcBef>
            </a:pPr>
            <a:r>
              <a:rPr lang="en-US" sz="5000" b="1" dirty="0">
                <a:solidFill>
                  <a:srgbClr val="013A71"/>
                </a:solidFill>
                <a:latin typeface="Arial"/>
                <a:cs typeface="Arial"/>
              </a:rPr>
              <a:t>Check your </a:t>
            </a:r>
            <a:br>
              <a:rPr lang="en-US" sz="5000" b="1" dirty="0">
                <a:latin typeface="Arial" panose="020B0604020202020204" pitchFamily="34" charset="0"/>
                <a:cs typeface="Arial" panose="020B0604020202020204" pitchFamily="34" charset="0"/>
              </a:rPr>
            </a:br>
            <a:r>
              <a:rPr lang="en-US" sz="5000" b="1" dirty="0">
                <a:solidFill>
                  <a:srgbClr val="013A71"/>
                </a:solidFill>
                <a:latin typeface="Arial"/>
                <a:cs typeface="Arial"/>
              </a:rPr>
              <a:t>Credit Report </a:t>
            </a:r>
            <a:endParaRPr lang="en-US" sz="5000" b="1" dirty="0">
              <a:solidFill>
                <a:srgbClr val="013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66409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D805C-D0A0-433A-83B6-54925B60A6A1}"/>
              </a:ext>
            </a:extLst>
          </p:cNvPr>
          <p:cNvSpPr>
            <a:spLocks noGrp="1"/>
          </p:cNvSpPr>
          <p:nvPr>
            <p:ph type="title"/>
          </p:nvPr>
        </p:nvSpPr>
        <p:spPr>
          <a:xfrm>
            <a:off x="2953483" y="446530"/>
            <a:ext cx="7886700" cy="1325563"/>
          </a:xfrm>
        </p:spPr>
        <p:txBody>
          <a:bodyPr/>
          <a:lstStyle/>
          <a:p>
            <a:r>
              <a:rPr lang="en-US" dirty="0"/>
              <a:t>Support Along The Way</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2335" y="1952509"/>
            <a:ext cx="3556108" cy="619951"/>
          </a:xfrm>
          <a:prstGeom prst="rect">
            <a:avLst/>
          </a:prstGeom>
          <a:ln>
            <a:noFill/>
          </a:ln>
          <a:effectLst>
            <a:outerShdw blurRad="190500" algn="tl" rotWithShape="0">
              <a:srgbClr val="000000">
                <a:alpha val="70000"/>
              </a:srgbClr>
            </a:outerShdw>
          </a:effectLst>
        </p:spPr>
      </p:pic>
      <p:cxnSp>
        <p:nvCxnSpPr>
          <p:cNvPr id="44" name="Straight Arrow Connector 43"/>
          <p:cNvCxnSpPr/>
          <p:nvPr/>
        </p:nvCxnSpPr>
        <p:spPr bwMode="auto">
          <a:xfrm flipV="1">
            <a:off x="6040821" y="2751796"/>
            <a:ext cx="23649" cy="777765"/>
          </a:xfrm>
          <a:prstGeom prst="straightConnector1">
            <a:avLst/>
          </a:prstGeom>
          <a:noFill/>
          <a:ln w="22225" cap="flat" cmpd="sng" algn="ctr">
            <a:solidFill>
              <a:schemeClr val="tx1"/>
            </a:solidFill>
            <a:prstDash val="solid"/>
            <a:round/>
            <a:headEnd type="none" w="med" len="med"/>
            <a:tailEnd type="arrow"/>
          </a:ln>
          <a:effectLst/>
        </p:spPr>
      </p:cxnSp>
      <p:grpSp>
        <p:nvGrpSpPr>
          <p:cNvPr id="3" name="Group 59"/>
          <p:cNvGrpSpPr/>
          <p:nvPr/>
        </p:nvGrpSpPr>
        <p:grpSpPr>
          <a:xfrm>
            <a:off x="6233878" y="3809146"/>
            <a:ext cx="4375639" cy="2280485"/>
            <a:chOff x="4602848" y="3080987"/>
            <a:chExt cx="4375639" cy="2280485"/>
          </a:xfrm>
        </p:grpSpPr>
        <p:cxnSp>
          <p:nvCxnSpPr>
            <p:cNvPr id="22" name="Straight Arrow Connector 21"/>
            <p:cNvCxnSpPr>
              <a:cxnSpLocks/>
            </p:cNvCxnSpPr>
            <p:nvPr/>
          </p:nvCxnSpPr>
          <p:spPr bwMode="auto">
            <a:xfrm>
              <a:off x="4602848" y="3080987"/>
              <a:ext cx="1453213" cy="825422"/>
            </a:xfrm>
            <a:prstGeom prst="straightConnector1">
              <a:avLst/>
            </a:prstGeom>
            <a:noFill/>
            <a:ln w="22225" cap="flat" cmpd="sng" algn="ctr">
              <a:solidFill>
                <a:schemeClr val="tx1"/>
              </a:solidFill>
              <a:prstDash val="solid"/>
              <a:round/>
              <a:headEnd type="none" w="med" len="med"/>
              <a:tailEnd type="arrow"/>
            </a:ln>
            <a:effectLst/>
          </p:spPr>
        </p:cxnSp>
        <p:grpSp>
          <p:nvGrpSpPr>
            <p:cNvPr id="4" name="Group 51"/>
            <p:cNvGrpSpPr/>
            <p:nvPr/>
          </p:nvGrpSpPr>
          <p:grpSpPr>
            <a:xfrm>
              <a:off x="6202447" y="3468824"/>
              <a:ext cx="2776040" cy="1892648"/>
              <a:chOff x="6202447" y="3468824"/>
              <a:chExt cx="2776040" cy="1892648"/>
            </a:xfrm>
          </p:grpSpPr>
          <p:pic>
            <p:nvPicPr>
              <p:cNvPr id="101377" name="Picture 1"/>
              <p:cNvPicPr>
                <a:picLocks noChangeAspect="1" noChangeArrowheads="1"/>
              </p:cNvPicPr>
              <p:nvPr/>
            </p:nvPicPr>
            <p:blipFill>
              <a:blip r:embed="rId5" cstate="print"/>
              <a:srcRect/>
              <a:stretch>
                <a:fillRect/>
              </a:stretch>
            </p:blipFill>
            <p:spPr bwMode="auto">
              <a:xfrm>
                <a:off x="6632673" y="3468824"/>
                <a:ext cx="1876511" cy="1491343"/>
              </a:xfrm>
              <a:prstGeom prst="rect">
                <a:avLst/>
              </a:prstGeom>
              <a:noFill/>
              <a:ln w="38100">
                <a:solidFill>
                  <a:srgbClr val="013A71"/>
                </a:solidFill>
                <a:miter lim="800000"/>
                <a:headEnd/>
                <a:tailEnd/>
              </a:ln>
            </p:spPr>
          </p:pic>
          <p:sp>
            <p:nvSpPr>
              <p:cNvPr id="50" name="TextBox 49"/>
              <p:cNvSpPr txBox="1"/>
              <p:nvPr/>
            </p:nvSpPr>
            <p:spPr>
              <a:xfrm>
                <a:off x="6202447" y="4961362"/>
                <a:ext cx="2776040" cy="400110"/>
              </a:xfrm>
              <a:prstGeom prst="rect">
                <a:avLst/>
              </a:prstGeom>
              <a:solidFill>
                <a:srgbClr val="A7C1C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000" b="1" dirty="0">
                    <a:solidFill>
                      <a:srgbClr val="013A71"/>
                    </a:solidFill>
                    <a:latin typeface="Arial" panose="020B0604020202020204" pitchFamily="34" charset="0"/>
                    <a:cs typeface="Arial" panose="020B0604020202020204" pitchFamily="34" charset="0"/>
                  </a:rPr>
                  <a:t>StudentAid.gov</a:t>
                </a:r>
              </a:p>
            </p:txBody>
          </p:sp>
        </p:grpSp>
      </p:grpSp>
      <p:grpSp>
        <p:nvGrpSpPr>
          <p:cNvPr id="5" name="Group 72"/>
          <p:cNvGrpSpPr/>
          <p:nvPr/>
        </p:nvGrpSpPr>
        <p:grpSpPr>
          <a:xfrm>
            <a:off x="4152514" y="1562872"/>
            <a:ext cx="4095750" cy="1840497"/>
            <a:chOff x="2537661" y="1550405"/>
            <a:chExt cx="4095750" cy="1840497"/>
          </a:xfrm>
          <a:scene3d>
            <a:camera prst="orthographicFront">
              <a:rot lat="0" lon="0" rev="0"/>
            </a:camera>
            <a:lightRig rig="contrasting" dir="t">
              <a:rot lat="0" lon="0" rev="1500000"/>
            </a:lightRig>
          </a:scene3d>
        </p:grpSpPr>
        <p:cxnSp>
          <p:nvCxnSpPr>
            <p:cNvPr id="67" name="Straight Arrow Connector 66"/>
            <p:cNvCxnSpPr/>
            <p:nvPr/>
          </p:nvCxnSpPr>
          <p:spPr bwMode="auto">
            <a:xfrm flipH="1" flipV="1">
              <a:off x="4514850" y="2286000"/>
              <a:ext cx="19050" cy="1104902"/>
            </a:xfrm>
            <a:prstGeom prst="straightConnector1">
              <a:avLst/>
            </a:prstGeom>
            <a:noFill/>
            <a:ln w="22225" cap="flat" cmpd="sng" algn="ctr">
              <a:noFill/>
              <a:prstDash val="solid"/>
              <a:round/>
              <a:headEnd type="none" w="med" len="med"/>
              <a:tailEnd type="arrow"/>
            </a:ln>
            <a:effectLst>
              <a:outerShdw blurRad="149987" dist="250190" dir="8460000" algn="ctr">
                <a:srgbClr val="000000">
                  <a:alpha val="28000"/>
                </a:srgbClr>
              </a:outerShdw>
            </a:effectLst>
            <a:sp3d prstMaterial="metal">
              <a:bevelT w="88900" h="88900"/>
            </a:sp3d>
          </p:spPr>
        </p:cxnSp>
        <p:sp>
          <p:nvSpPr>
            <p:cNvPr id="55" name="TextBox 54"/>
            <p:cNvSpPr txBox="1"/>
            <p:nvPr/>
          </p:nvSpPr>
          <p:spPr>
            <a:xfrm>
              <a:off x="2537661" y="1550405"/>
              <a:ext cx="4095750" cy="400110"/>
            </a:xfrm>
            <a:prstGeom prst="rect">
              <a:avLst/>
            </a:prstGeom>
            <a:solidFill>
              <a:srgbClr val="A7C1C1"/>
            </a:solidFill>
            <a:ln>
              <a:noFill/>
            </a:ln>
            <a:effectLst>
              <a:outerShdw blurRad="149987" dist="250190" dir="8460000" algn="ctr">
                <a:srgbClr val="000000">
                  <a:alpha val="28000"/>
                </a:srgbClr>
              </a:outerShdw>
            </a:effectLst>
            <a:sp3d prstMaterial="metal">
              <a:bevelT w="88900" h="88900"/>
            </a:sp3d>
          </p:spPr>
          <p:txBody>
            <a:bodyPr wrap="square" rtlCol="0">
              <a:spAutoFit/>
            </a:bodyPr>
            <a:lstStyle/>
            <a:p>
              <a:pPr algn="ctr"/>
              <a:r>
                <a:rPr lang="en-US" sz="2000" b="1" dirty="0">
                  <a:solidFill>
                    <a:srgbClr val="013A71"/>
                  </a:solidFill>
                  <a:latin typeface="Arial" panose="020B0604020202020204" pitchFamily="34" charset="0"/>
                  <a:cs typeface="Arial" panose="020B0604020202020204" pitchFamily="34" charset="0"/>
                </a:rPr>
                <a:t>StudentAid.gov/feedback</a:t>
              </a:r>
            </a:p>
          </p:txBody>
        </p:sp>
      </p:grpSp>
      <p:cxnSp>
        <p:nvCxnSpPr>
          <p:cNvPr id="28" name="Straight Arrow Connector 27"/>
          <p:cNvCxnSpPr/>
          <p:nvPr/>
        </p:nvCxnSpPr>
        <p:spPr bwMode="auto">
          <a:xfrm>
            <a:off x="6057901" y="4090550"/>
            <a:ext cx="19051" cy="1562100"/>
          </a:xfrm>
          <a:prstGeom prst="straightConnector1">
            <a:avLst/>
          </a:prstGeom>
          <a:noFill/>
          <a:ln w="22225" cap="flat" cmpd="sng" algn="ctr">
            <a:solidFill>
              <a:schemeClr val="tx1"/>
            </a:solidFill>
            <a:prstDash val="solid"/>
            <a:round/>
            <a:headEnd type="none" w="med" len="med"/>
            <a:tailEnd type="arrow"/>
          </a:ln>
          <a:effectLst/>
        </p:spPr>
      </p:cxnSp>
      <p:cxnSp>
        <p:nvCxnSpPr>
          <p:cNvPr id="18" name="Straight Arrow Connector 17"/>
          <p:cNvCxnSpPr>
            <a:cxnSpLocks/>
          </p:cNvCxnSpPr>
          <p:nvPr/>
        </p:nvCxnSpPr>
        <p:spPr bwMode="auto">
          <a:xfrm flipH="1" flipV="1">
            <a:off x="4254713" y="2916282"/>
            <a:ext cx="1427764" cy="737181"/>
          </a:xfrm>
          <a:prstGeom prst="straightConnector1">
            <a:avLst/>
          </a:prstGeom>
          <a:noFill/>
          <a:ln w="22225" cap="flat" cmpd="sng" algn="ctr">
            <a:solidFill>
              <a:schemeClr val="tx1"/>
            </a:solidFill>
            <a:prstDash val="solid"/>
            <a:round/>
            <a:headEnd type="none" w="med" len="med"/>
            <a:tailEnd type="arrow"/>
          </a:ln>
          <a:effectLst/>
        </p:spPr>
      </p:cxnSp>
      <p:grpSp>
        <p:nvGrpSpPr>
          <p:cNvPr id="10" name="Group 37"/>
          <p:cNvGrpSpPr/>
          <p:nvPr/>
        </p:nvGrpSpPr>
        <p:grpSpPr>
          <a:xfrm>
            <a:off x="6690925" y="1962982"/>
            <a:ext cx="4825705" cy="1775898"/>
            <a:chOff x="3902411" y="1503316"/>
            <a:chExt cx="4825705" cy="1775898"/>
          </a:xfrm>
        </p:grpSpPr>
        <p:grpSp>
          <p:nvGrpSpPr>
            <p:cNvPr id="12" name="Group 68"/>
            <p:cNvGrpSpPr/>
            <p:nvPr/>
          </p:nvGrpSpPr>
          <p:grpSpPr>
            <a:xfrm>
              <a:off x="3902411" y="1503316"/>
              <a:ext cx="3597819" cy="1677980"/>
              <a:chOff x="3902411" y="1484266"/>
              <a:chExt cx="3597819" cy="1677980"/>
            </a:xfrm>
          </p:grpSpPr>
          <p:grpSp>
            <p:nvGrpSpPr>
              <p:cNvPr id="13" name="Group 58"/>
              <p:cNvGrpSpPr/>
              <p:nvPr/>
            </p:nvGrpSpPr>
            <p:grpSpPr>
              <a:xfrm>
                <a:off x="3902411" y="1484266"/>
                <a:ext cx="3597819" cy="1677980"/>
                <a:chOff x="3902411" y="1484266"/>
                <a:chExt cx="3597819" cy="1677980"/>
              </a:xfrm>
            </p:grpSpPr>
            <p:cxnSp>
              <p:nvCxnSpPr>
                <p:cNvPr id="20" name="Straight Arrow Connector 19"/>
                <p:cNvCxnSpPr>
                  <a:cxnSpLocks/>
                </p:cNvCxnSpPr>
                <p:nvPr/>
              </p:nvCxnSpPr>
              <p:spPr bwMode="auto">
                <a:xfrm flipV="1">
                  <a:off x="3902411" y="2660432"/>
                  <a:ext cx="996166" cy="501814"/>
                </a:xfrm>
                <a:prstGeom prst="straightConnector1">
                  <a:avLst/>
                </a:prstGeom>
                <a:noFill/>
                <a:ln w="22225" cap="flat" cmpd="sng" algn="ctr">
                  <a:solidFill>
                    <a:schemeClr val="tx1"/>
                  </a:solidFill>
                  <a:prstDash val="solid"/>
                  <a:round/>
                  <a:headEnd type="none" w="med" len="med"/>
                  <a:tailEnd type="arrow"/>
                </a:ln>
                <a:effectLst/>
              </p:spPr>
            </p:cxnSp>
            <p:grpSp>
              <p:nvGrpSpPr>
                <p:cNvPr id="14" name="Group 44"/>
                <p:cNvGrpSpPr/>
                <p:nvPr/>
              </p:nvGrpSpPr>
              <p:grpSpPr>
                <a:xfrm>
                  <a:off x="6509565" y="1484266"/>
                  <a:ext cx="990665" cy="1393045"/>
                  <a:chOff x="7552644" y="1626106"/>
                  <a:chExt cx="990665" cy="1393045"/>
                </a:xfrm>
              </p:grpSpPr>
              <p:sp>
                <p:nvSpPr>
                  <p:cNvPr id="46" name="Rounded Rectangle 45"/>
                  <p:cNvSpPr/>
                  <p:nvPr/>
                </p:nvSpPr>
                <p:spPr bwMode="auto">
                  <a:xfrm>
                    <a:off x="7552644" y="1626106"/>
                    <a:ext cx="990665" cy="442674"/>
                  </a:xfrm>
                  <a:prstGeom prst="roundRect">
                    <a:avLst/>
                  </a:prstGeom>
                  <a:solidFill>
                    <a:srgbClr val="A7C1C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dirty="0">
                      <a:solidFill>
                        <a:schemeClr val="bg1"/>
                      </a:solidFill>
                      <a:latin typeface="Arial" charset="0"/>
                    </a:endParaRPr>
                  </a:p>
                </p:txBody>
              </p:sp>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4377" y="1738991"/>
                    <a:ext cx="339912" cy="1280160"/>
                  </a:xfrm>
                  <a:prstGeom prst="rect">
                    <a:avLst/>
                  </a:prstGeom>
                  <a:ln>
                    <a:noFill/>
                  </a:ln>
                  <a:effectLst>
                    <a:outerShdw blurRad="190500" algn="tl" rotWithShape="0">
                      <a:srgbClr val="000000">
                        <a:alpha val="70000"/>
                      </a:srgbClr>
                    </a:outerShdw>
                  </a:effectLst>
                </p:spPr>
              </p:pic>
            </p:grpSp>
          </p:grpSp>
          <p:pic>
            <p:nvPicPr>
              <p:cNvPr id="68" name="Picture 6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5220" y="1579234"/>
                <a:ext cx="353216" cy="1226355"/>
              </a:xfrm>
              <a:prstGeom prst="rect">
                <a:avLst/>
              </a:prstGeom>
              <a:ln>
                <a:noFill/>
              </a:ln>
              <a:effectLst>
                <a:outerShdw blurRad="190500" algn="tl" rotWithShape="0">
                  <a:srgbClr val="000000">
                    <a:alpha val="70000"/>
                  </a:srgbClr>
                </a:outerShdw>
              </a:effectLst>
            </p:spPr>
          </p:pic>
        </p:grpSp>
        <p:sp>
          <p:nvSpPr>
            <p:cNvPr id="37" name="TextBox 36"/>
            <p:cNvSpPr txBox="1"/>
            <p:nvPr/>
          </p:nvSpPr>
          <p:spPr>
            <a:xfrm>
              <a:off x="5715000" y="2879104"/>
              <a:ext cx="3013116" cy="400110"/>
            </a:xfrm>
            <a:prstGeom prst="rect">
              <a:avLst/>
            </a:prstGeom>
            <a:solidFill>
              <a:srgbClr val="A7C1C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000" b="1" dirty="0">
                  <a:solidFill>
                    <a:srgbClr val="013A71"/>
                  </a:solidFill>
                  <a:latin typeface="Arial" panose="020B0604020202020204" pitchFamily="34" charset="0"/>
                  <a:cs typeface="Arial" panose="020B0604020202020204" pitchFamily="34" charset="0"/>
                </a:rPr>
                <a:t>Financial Aid Office </a:t>
              </a:r>
            </a:p>
          </p:txBody>
        </p:sp>
      </p:grpSp>
      <p:cxnSp>
        <p:nvCxnSpPr>
          <p:cNvPr id="26" name="Straight Arrow Connector 25"/>
          <p:cNvCxnSpPr>
            <a:cxnSpLocks/>
          </p:cNvCxnSpPr>
          <p:nvPr/>
        </p:nvCxnSpPr>
        <p:spPr bwMode="auto">
          <a:xfrm flipH="1">
            <a:off x="4019836" y="3842505"/>
            <a:ext cx="1724772" cy="773581"/>
          </a:xfrm>
          <a:prstGeom prst="straightConnector1">
            <a:avLst/>
          </a:prstGeom>
          <a:noFill/>
          <a:ln w="22225" cap="flat" cmpd="sng" algn="ctr">
            <a:solidFill>
              <a:schemeClr val="tx1"/>
            </a:solidFill>
            <a:prstDash val="solid"/>
            <a:round/>
            <a:headEnd type="none" w="med" len="med"/>
            <a:tailEnd type="arrow"/>
          </a:ln>
          <a:effectLst/>
        </p:spPr>
      </p:cxnSp>
      <p:sp>
        <p:nvSpPr>
          <p:cNvPr id="11" name="Oval 10"/>
          <p:cNvSpPr/>
          <p:nvPr/>
        </p:nvSpPr>
        <p:spPr bwMode="auto">
          <a:xfrm>
            <a:off x="5135522" y="3482970"/>
            <a:ext cx="1781730" cy="562630"/>
          </a:xfrm>
          <a:prstGeom prst="ellipse">
            <a:avLst/>
          </a:prstGeom>
          <a:solidFill>
            <a:srgbClr val="A7C1C1"/>
          </a:solidFill>
          <a:ln w="222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dirty="0">
              <a:solidFill>
                <a:schemeClr val="bg1"/>
              </a:solidFill>
              <a:latin typeface="Arial" charset="0"/>
            </a:endParaRPr>
          </a:p>
        </p:txBody>
      </p:sp>
      <p:sp>
        <p:nvSpPr>
          <p:cNvPr id="40" name="TextBox 39"/>
          <p:cNvSpPr txBox="1"/>
          <p:nvPr/>
        </p:nvSpPr>
        <p:spPr>
          <a:xfrm>
            <a:off x="4442164" y="5690756"/>
            <a:ext cx="3051700" cy="1015663"/>
          </a:xfrm>
          <a:prstGeom prst="rect">
            <a:avLst/>
          </a:prstGeom>
          <a:solidFill>
            <a:srgbClr val="A7C1C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000" b="1" dirty="0">
                <a:solidFill>
                  <a:srgbClr val="013A71"/>
                </a:solidFill>
                <a:latin typeface="Arial" panose="020B0604020202020204" pitchFamily="34" charset="0"/>
                <a:cs typeface="Arial" panose="020B0604020202020204" pitchFamily="34" charset="0"/>
              </a:rPr>
              <a:t>MedLoans Organizer &amp; Calculator</a:t>
            </a:r>
          </a:p>
          <a:p>
            <a:pPr algn="ctr"/>
            <a:r>
              <a:rPr lang="en-US" sz="2000" b="1" dirty="0">
                <a:solidFill>
                  <a:srgbClr val="013A71"/>
                </a:solidFill>
                <a:latin typeface="Arial" panose="020B0604020202020204" pitchFamily="34" charset="0"/>
                <a:cs typeface="Arial" panose="020B0604020202020204" pitchFamily="34" charset="0"/>
              </a:rPr>
              <a:t>aamc.org/medloans</a:t>
            </a: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81852" y="3563643"/>
            <a:ext cx="1080994" cy="1480456"/>
          </a:xfrm>
          <a:prstGeom prst="rect">
            <a:avLst/>
          </a:prstGeom>
        </p:spPr>
      </p:pic>
      <p:grpSp>
        <p:nvGrpSpPr>
          <p:cNvPr id="6" name="Group 5">
            <a:extLst>
              <a:ext uri="{FF2B5EF4-FFF2-40B4-BE49-F238E27FC236}">
                <a16:creationId xmlns:a16="http://schemas.microsoft.com/office/drawing/2014/main" id="{6E78A220-C900-2F44-AF4E-62E408B2BB12}"/>
              </a:ext>
            </a:extLst>
          </p:cNvPr>
          <p:cNvGrpSpPr/>
          <p:nvPr/>
        </p:nvGrpSpPr>
        <p:grpSpPr>
          <a:xfrm>
            <a:off x="856003" y="4319150"/>
            <a:ext cx="3321941" cy="1768612"/>
            <a:chOff x="79168" y="4085915"/>
            <a:chExt cx="2656923" cy="1793030"/>
          </a:xfrm>
        </p:grpSpPr>
        <p:pic>
          <p:nvPicPr>
            <p:cNvPr id="31" name="Picture 30" descr="iStock_000009821646XSmall.jpg"/>
            <p:cNvPicPr>
              <a:picLocks noChangeAspect="1"/>
            </p:cNvPicPr>
            <p:nvPr/>
          </p:nvPicPr>
          <p:blipFill>
            <a:blip r:embed="rId9" cstate="print"/>
            <a:srcRect l="4576" t="4933" r="34341" b="5517"/>
            <a:stretch>
              <a:fillRect/>
            </a:stretch>
          </p:blipFill>
          <p:spPr>
            <a:xfrm>
              <a:off x="503425" y="4085915"/>
              <a:ext cx="1669213" cy="1793014"/>
            </a:xfrm>
            <a:prstGeom prst="rect">
              <a:avLst/>
            </a:prstGeom>
            <a:noFill/>
            <a:ln w="38100">
              <a:noFill/>
              <a:miter lim="800000"/>
              <a:headEnd/>
              <a:tailEnd/>
            </a:ln>
          </p:spPr>
        </p:pic>
        <p:sp>
          <p:nvSpPr>
            <p:cNvPr id="41" name="TextBox 40"/>
            <p:cNvSpPr txBox="1"/>
            <p:nvPr/>
          </p:nvSpPr>
          <p:spPr>
            <a:xfrm>
              <a:off x="79168" y="5478835"/>
              <a:ext cx="2656923" cy="400110"/>
            </a:xfrm>
            <a:prstGeom prst="rect">
              <a:avLst/>
            </a:prstGeom>
            <a:solidFill>
              <a:srgbClr val="A7C1C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000" b="1" dirty="0">
                  <a:solidFill>
                    <a:srgbClr val="013A71"/>
                  </a:solidFill>
                  <a:latin typeface="Arial" panose="020B0604020202020204" pitchFamily="34" charset="0"/>
                  <a:cs typeface="Arial" panose="020B0604020202020204" pitchFamily="34" charset="0"/>
                </a:rPr>
                <a:t>aamc.org/FIRST</a:t>
              </a:r>
            </a:p>
          </p:txBody>
        </p:sp>
        <p:pic>
          <p:nvPicPr>
            <p:cNvPr id="21" name="Picture 20"/>
            <p:cNvPicPr>
              <a:picLocks noChangeAspect="1"/>
            </p:cNvPicPr>
            <p:nvPr/>
          </p:nvPicPr>
          <p:blipFill>
            <a:blip r:embed="rId10" cstate="print"/>
            <a:stretch>
              <a:fillRect/>
            </a:stretch>
          </p:blipFill>
          <p:spPr>
            <a:xfrm>
              <a:off x="654370" y="4298869"/>
              <a:ext cx="1364628" cy="979906"/>
            </a:xfrm>
            <a:prstGeom prst="rect">
              <a:avLst/>
            </a:prstGeom>
          </p:spPr>
        </p:pic>
      </p:grpSp>
      <p:grpSp>
        <p:nvGrpSpPr>
          <p:cNvPr id="39" name="Group 37"/>
          <p:cNvGrpSpPr/>
          <p:nvPr/>
        </p:nvGrpSpPr>
        <p:grpSpPr>
          <a:xfrm>
            <a:off x="760572" y="2077620"/>
            <a:ext cx="3668321" cy="1775898"/>
            <a:chOff x="4580329" y="1503316"/>
            <a:chExt cx="3668321" cy="1775898"/>
          </a:xfrm>
        </p:grpSpPr>
        <p:grpSp>
          <p:nvGrpSpPr>
            <p:cNvPr id="45" name="Group 68"/>
            <p:cNvGrpSpPr/>
            <p:nvPr/>
          </p:nvGrpSpPr>
          <p:grpSpPr>
            <a:xfrm>
              <a:off x="6509565" y="1503316"/>
              <a:ext cx="990665" cy="1393045"/>
              <a:chOff x="6509565" y="1484266"/>
              <a:chExt cx="990665" cy="1393045"/>
            </a:xfrm>
          </p:grpSpPr>
          <p:grpSp>
            <p:nvGrpSpPr>
              <p:cNvPr id="53" name="Group 44"/>
              <p:cNvGrpSpPr/>
              <p:nvPr/>
            </p:nvGrpSpPr>
            <p:grpSpPr>
              <a:xfrm>
                <a:off x="6509565" y="1484266"/>
                <a:ext cx="990665" cy="1393045"/>
                <a:chOff x="7552644" y="1626106"/>
                <a:chExt cx="990665" cy="1393045"/>
              </a:xfrm>
            </p:grpSpPr>
            <p:sp>
              <p:nvSpPr>
                <p:cNvPr id="54" name="Rounded Rectangle 53"/>
                <p:cNvSpPr/>
                <p:nvPr/>
              </p:nvSpPr>
              <p:spPr bwMode="auto">
                <a:xfrm>
                  <a:off x="7552644" y="1626106"/>
                  <a:ext cx="990665" cy="442674"/>
                </a:xfrm>
                <a:prstGeom prst="roundRect">
                  <a:avLst/>
                </a:prstGeom>
                <a:solidFill>
                  <a:srgbClr val="A7C1C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dirty="0">
                    <a:solidFill>
                      <a:schemeClr val="bg1"/>
                    </a:solidFill>
                    <a:latin typeface="Arial" charset="0"/>
                  </a:endParaRPr>
                </a:p>
              </p:txBody>
            </p:sp>
            <p:pic>
              <p:nvPicPr>
                <p:cNvPr id="56" name="Picture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4377" y="1738991"/>
                  <a:ext cx="339912" cy="1280160"/>
                </a:xfrm>
                <a:prstGeom prst="rect">
                  <a:avLst/>
                </a:prstGeom>
                <a:ln>
                  <a:noFill/>
                </a:ln>
                <a:effectLst>
                  <a:outerShdw blurRad="190500" algn="tl" rotWithShape="0">
                    <a:srgbClr val="000000">
                      <a:alpha val="70000"/>
                    </a:srgbClr>
                  </a:outerShdw>
                </a:effectLst>
              </p:spPr>
            </p:pic>
          </p:grpSp>
          <p:pic>
            <p:nvPicPr>
              <p:cNvPr id="51" name="Pictur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5220" y="1579234"/>
                <a:ext cx="353216" cy="1226355"/>
              </a:xfrm>
              <a:prstGeom prst="rect">
                <a:avLst/>
              </a:prstGeom>
              <a:ln>
                <a:noFill/>
              </a:ln>
              <a:effectLst>
                <a:outerShdw blurRad="190500" algn="tl" rotWithShape="0">
                  <a:srgbClr val="000000">
                    <a:alpha val="70000"/>
                  </a:srgbClr>
                </a:outerShdw>
              </a:effectLst>
            </p:spPr>
          </p:pic>
        </p:grpSp>
        <p:sp>
          <p:nvSpPr>
            <p:cNvPr id="47" name="TextBox 46"/>
            <p:cNvSpPr txBox="1"/>
            <p:nvPr/>
          </p:nvSpPr>
          <p:spPr>
            <a:xfrm>
              <a:off x="4580329" y="2879104"/>
              <a:ext cx="3668321" cy="400110"/>
            </a:xfrm>
            <a:prstGeom prst="rect">
              <a:avLst/>
            </a:prstGeom>
            <a:solidFill>
              <a:srgbClr val="A7C1C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000" b="1" dirty="0">
                  <a:solidFill>
                    <a:srgbClr val="013A71"/>
                  </a:solidFill>
                  <a:latin typeface="Arial" panose="020B0604020202020204" pitchFamily="34" charset="0"/>
                  <a:cs typeface="Arial" panose="020B0604020202020204" pitchFamily="34" charset="0"/>
                </a:rPr>
                <a:t>aamc.org/advocacy/meded</a:t>
              </a:r>
            </a:p>
          </p:txBody>
        </p:sp>
      </p:grpSp>
    </p:spTree>
    <p:custDataLst>
      <p:tags r:id="rId1"/>
    </p:custDataLst>
    <p:extLst>
      <p:ext uri="{BB962C8B-B14F-4D97-AF65-F5344CB8AC3E}">
        <p14:creationId xmlns:p14="http://schemas.microsoft.com/office/powerpoint/2010/main" val="481771997"/>
      </p:ext>
    </p:extLst>
  </p:cSld>
  <p:clrMapOvr>
    <a:masterClrMapping/>
  </p:clrMapOvr>
  <mc:AlternateContent xmlns:mc="http://schemas.openxmlformats.org/markup-compatibility/2006" xmlns:p14="http://schemas.microsoft.com/office/powerpoint/2010/main">
    <mc:Choice Requires="p14">
      <p:transition spd="slow" p14:dur="2000" advTm="17932"/>
    </mc:Choice>
    <mc:Fallback xmlns="">
      <p:transition spd="slow" advTm="179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628650"/>
            <a:ext cx="10515600" cy="1325563"/>
          </a:xfrm>
        </p:spPr>
        <p:txBody>
          <a:bodyPr/>
          <a:lstStyle/>
          <a:p>
            <a:r>
              <a:rPr lang="en-US" dirty="0"/>
              <a:t>QUESTIONS</a:t>
            </a:r>
          </a:p>
        </p:txBody>
      </p:sp>
      <p:pic>
        <p:nvPicPr>
          <p:cNvPr id="4" name="Picture 3" descr="Asking Defining Questions - Excelsior College OW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5623" y="1478279"/>
            <a:ext cx="9004663" cy="5122817"/>
          </a:xfrm>
          <a:prstGeom prst="rect">
            <a:avLst/>
          </a:prstGeom>
        </p:spPr>
      </p:pic>
    </p:spTree>
    <p:extLst>
      <p:ext uri="{BB962C8B-B14F-4D97-AF65-F5344CB8AC3E}">
        <p14:creationId xmlns:p14="http://schemas.microsoft.com/office/powerpoint/2010/main" val="953610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23ACC-3965-77FD-9DA2-1C85FA63A9CB}"/>
              </a:ext>
            </a:extLst>
          </p:cNvPr>
          <p:cNvSpPr>
            <a:spLocks noGrp="1"/>
          </p:cNvSpPr>
          <p:nvPr>
            <p:ph type="title"/>
          </p:nvPr>
        </p:nvSpPr>
        <p:spPr>
          <a:xfrm>
            <a:off x="2143310" y="332941"/>
            <a:ext cx="10515600" cy="1325563"/>
          </a:xfrm>
        </p:spPr>
        <p:txBody>
          <a:bodyPr/>
          <a:lstStyle/>
          <a:p>
            <a:r>
              <a:rPr lang="en-US" dirty="0"/>
              <a:t>Functions of Different offices:</a:t>
            </a:r>
          </a:p>
        </p:txBody>
      </p:sp>
      <p:sp>
        <p:nvSpPr>
          <p:cNvPr id="5" name="Text Placeholder 4">
            <a:extLst>
              <a:ext uri="{FF2B5EF4-FFF2-40B4-BE49-F238E27FC236}">
                <a16:creationId xmlns:a16="http://schemas.microsoft.com/office/drawing/2014/main" id="{62C5B49D-8BFC-20AB-6D19-67BF0F699F8A}"/>
              </a:ext>
            </a:extLst>
          </p:cNvPr>
          <p:cNvSpPr txBox="1">
            <a:spLocks/>
          </p:cNvSpPr>
          <p:nvPr/>
        </p:nvSpPr>
        <p:spPr>
          <a:xfrm>
            <a:off x="354889" y="1419678"/>
            <a:ext cx="5201330" cy="2859676"/>
          </a:xfrm>
          <a:prstGeom prst="rect">
            <a:avLst/>
          </a:prstGeom>
          <a:ln w="41275" cmpd="dbl">
            <a:solidFill>
              <a:srgbClr val="B4015C"/>
            </a:solid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B4015C"/>
                </a:solidFill>
              </a:rPr>
              <a:t>SOM - Financial Aid:</a:t>
            </a:r>
          </a:p>
          <a:p>
            <a:pPr marL="342900" indent="-342900"/>
            <a:r>
              <a:rPr lang="en-US" sz="2000" dirty="0">
                <a:solidFill>
                  <a:srgbClr val="B4015C"/>
                </a:solidFill>
              </a:rPr>
              <a:t>Assist with account questions</a:t>
            </a:r>
          </a:p>
          <a:p>
            <a:pPr marL="342900" indent="-342900"/>
            <a:r>
              <a:rPr lang="en-US" sz="2000" dirty="0">
                <a:solidFill>
                  <a:srgbClr val="B4015C"/>
                </a:solidFill>
              </a:rPr>
              <a:t>Additional loan offers/loan reductions</a:t>
            </a:r>
          </a:p>
          <a:p>
            <a:pPr marL="342900" indent="-342900"/>
            <a:r>
              <a:rPr lang="en-US" sz="2000" dirty="0">
                <a:solidFill>
                  <a:srgbClr val="B4015C"/>
                </a:solidFill>
              </a:rPr>
              <a:t>Post internal awards</a:t>
            </a:r>
            <a:endParaRPr lang="en-US" dirty="0">
              <a:solidFill>
                <a:srgbClr val="B4015C"/>
              </a:solidFill>
            </a:endParaRPr>
          </a:p>
          <a:p>
            <a:pPr marL="342900" indent="-342900"/>
            <a:r>
              <a:rPr lang="en-US" sz="2000" dirty="0">
                <a:solidFill>
                  <a:srgbClr val="B4015C"/>
                </a:solidFill>
                <a:latin typeface="Arial"/>
                <a:cs typeface="Arial"/>
              </a:rPr>
              <a:t>Billing for NHSC</a:t>
            </a:r>
          </a:p>
          <a:p>
            <a:pPr marL="342900" indent="-342900"/>
            <a:r>
              <a:rPr lang="en-US" sz="2000" dirty="0">
                <a:solidFill>
                  <a:srgbClr val="B4015C"/>
                </a:solidFill>
                <a:latin typeface="Arial"/>
                <a:cs typeface="Arial"/>
              </a:rPr>
              <a:t>Counseling</a:t>
            </a:r>
          </a:p>
          <a:p>
            <a:pPr marL="342900" indent="-342900"/>
            <a:r>
              <a:rPr lang="en-US" sz="2000" dirty="0">
                <a:solidFill>
                  <a:srgbClr val="B4015C"/>
                </a:solidFill>
                <a:latin typeface="Arial"/>
                <a:cs typeface="Arial"/>
              </a:rPr>
              <a:t>Financial Literacy Events</a:t>
            </a:r>
          </a:p>
        </p:txBody>
      </p:sp>
      <p:sp>
        <p:nvSpPr>
          <p:cNvPr id="6" name="Text Placeholder 2">
            <a:extLst>
              <a:ext uri="{FF2B5EF4-FFF2-40B4-BE49-F238E27FC236}">
                <a16:creationId xmlns:a16="http://schemas.microsoft.com/office/drawing/2014/main" id="{2BD82E3C-99A9-C417-E7FB-B1A67BA7C723}"/>
              </a:ext>
            </a:extLst>
          </p:cNvPr>
          <p:cNvSpPr txBox="1">
            <a:spLocks/>
          </p:cNvSpPr>
          <p:nvPr/>
        </p:nvSpPr>
        <p:spPr bwMode="auto">
          <a:xfrm>
            <a:off x="6096000" y="1419678"/>
            <a:ext cx="5148716" cy="2296792"/>
          </a:xfrm>
          <a:prstGeom prst="rect">
            <a:avLst/>
          </a:prstGeom>
          <a:solidFill>
            <a:schemeClr val="bg1"/>
          </a:solidFill>
          <a:ln w="41275" cmpd="dbl">
            <a:solidFill>
              <a:srgbClr val="00B050"/>
            </a:solidFill>
          </a:ln>
        </p:spPr>
        <p:txBody>
          <a:bodyPr vert="horz" wrap="square" lIns="91440" tIns="45720" rIns="91440" bIns="45720" numCol="1" rtlCol="0" anchor="t" anchorCtr="0" compatLnSpc="1">
            <a:prstTxWarp prst="textNoShape">
              <a:avLst/>
            </a:prstTxWarp>
            <a:normAutofit lnSpcReduction="10000"/>
          </a:bodyPr>
          <a:lstStyle>
            <a:lvl1pPr marL="0" indent="0" algn="l" rtl="0" eaLnBrk="0" fontAlgn="base" hangingPunct="0">
              <a:lnSpc>
                <a:spcPct val="90000"/>
              </a:lnSpc>
              <a:spcBef>
                <a:spcPts val="1000"/>
              </a:spcBef>
              <a:spcAft>
                <a:spcPct val="0"/>
              </a:spcAft>
              <a:buFontTx/>
              <a:buNone/>
              <a:defRPr sz="2800" kern="1200" baseline="0">
                <a:solidFill>
                  <a:srgbClr val="003A70"/>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B050"/>
                </a:solidFill>
              </a:rPr>
              <a:t>Bursar’s office:</a:t>
            </a:r>
          </a:p>
          <a:p>
            <a:pPr marL="342900" indent="-342900">
              <a:buFont typeface="Arial" panose="020B0604020202020204" pitchFamily="34" charset="0"/>
              <a:buChar char="•"/>
            </a:pPr>
            <a:r>
              <a:rPr lang="en-US" sz="2000" dirty="0">
                <a:solidFill>
                  <a:srgbClr val="00B050"/>
                </a:solidFill>
              </a:rPr>
              <a:t>Student Billing</a:t>
            </a:r>
          </a:p>
          <a:p>
            <a:pPr marL="342900" indent="-342900">
              <a:buFont typeface="Arial" panose="020B0604020202020204" pitchFamily="34" charset="0"/>
              <a:buChar char="•"/>
            </a:pPr>
            <a:r>
              <a:rPr lang="en-US" sz="2000" dirty="0">
                <a:solidFill>
                  <a:srgbClr val="00B050"/>
                </a:solidFill>
                <a:latin typeface="Arial"/>
                <a:cs typeface="Arial"/>
              </a:rPr>
              <a:t>Refunds (Student Choice -  Nelnet)</a:t>
            </a:r>
          </a:p>
          <a:p>
            <a:pPr marL="342900" indent="-342900">
              <a:buFont typeface="Arial" panose="020B0604020202020204" pitchFamily="34" charset="0"/>
              <a:buChar char="•"/>
            </a:pPr>
            <a:r>
              <a:rPr lang="en-US" sz="2000" dirty="0">
                <a:solidFill>
                  <a:srgbClr val="00B050"/>
                </a:solidFill>
              </a:rPr>
              <a:t>Third Party Billing</a:t>
            </a:r>
          </a:p>
          <a:p>
            <a:pPr marL="800100" lvl="1"/>
            <a:r>
              <a:rPr lang="en-US" sz="1600" dirty="0">
                <a:solidFill>
                  <a:srgbClr val="00B050"/>
                </a:solidFill>
                <a:latin typeface="Arial"/>
                <a:cs typeface="Arial"/>
              </a:rPr>
              <a:t>VA and Military HPSP</a:t>
            </a:r>
          </a:p>
          <a:p>
            <a:pPr marL="342900" indent="-342900">
              <a:buFont typeface="Arial" panose="020B0604020202020204" pitchFamily="34" charset="0"/>
              <a:buChar char="•"/>
            </a:pPr>
            <a:r>
              <a:rPr lang="en-US" sz="2000" dirty="0">
                <a:solidFill>
                  <a:srgbClr val="00B050"/>
                </a:solidFill>
                <a:latin typeface="Arial"/>
                <a:cs typeface="Arial"/>
              </a:rPr>
              <a:t>Takes payments</a:t>
            </a:r>
          </a:p>
        </p:txBody>
      </p:sp>
      <p:sp>
        <p:nvSpPr>
          <p:cNvPr id="7" name="Content Placeholder 3">
            <a:extLst>
              <a:ext uri="{FF2B5EF4-FFF2-40B4-BE49-F238E27FC236}">
                <a16:creationId xmlns:a16="http://schemas.microsoft.com/office/drawing/2014/main" id="{7791AA50-61EA-CBB1-AA0D-7C94C26B493A}"/>
              </a:ext>
            </a:extLst>
          </p:cNvPr>
          <p:cNvSpPr txBox="1">
            <a:spLocks/>
          </p:cNvSpPr>
          <p:nvPr/>
        </p:nvSpPr>
        <p:spPr>
          <a:xfrm>
            <a:off x="354889" y="4360096"/>
            <a:ext cx="5157787" cy="1716613"/>
          </a:xfrm>
          <a:prstGeom prst="rect">
            <a:avLst/>
          </a:prstGeom>
          <a:ln w="41275" cmpd="thinThick">
            <a:solidFill>
              <a:srgbClr val="7030A0"/>
            </a:solid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7030A0"/>
                </a:solidFill>
              </a:rPr>
              <a:t>Campus Health Services:</a:t>
            </a:r>
          </a:p>
          <a:p>
            <a:r>
              <a:rPr lang="en-US" sz="2000" dirty="0">
                <a:solidFill>
                  <a:srgbClr val="7030A0"/>
                </a:solidFill>
              </a:rPr>
              <a:t>Waving Major Medical Insurance</a:t>
            </a:r>
          </a:p>
          <a:p>
            <a:r>
              <a:rPr lang="en-US" sz="2000" dirty="0">
                <a:solidFill>
                  <a:srgbClr val="7030A0"/>
                </a:solidFill>
              </a:rPr>
              <a:t>Questions regarding medical coverage</a:t>
            </a:r>
          </a:p>
          <a:p>
            <a:endParaRPr lang="en-US" sz="2400" b="1" dirty="0">
              <a:solidFill>
                <a:srgbClr val="7030A0"/>
              </a:solidFill>
            </a:endParaRPr>
          </a:p>
        </p:txBody>
      </p:sp>
      <p:sp>
        <p:nvSpPr>
          <p:cNvPr id="8" name="Content Placeholder 5">
            <a:extLst>
              <a:ext uri="{FF2B5EF4-FFF2-40B4-BE49-F238E27FC236}">
                <a16:creationId xmlns:a16="http://schemas.microsoft.com/office/drawing/2014/main" id="{39D4BF52-280F-4A91-CD7C-A6F47F557FC4}"/>
              </a:ext>
            </a:extLst>
          </p:cNvPr>
          <p:cNvSpPr txBox="1">
            <a:spLocks/>
          </p:cNvSpPr>
          <p:nvPr/>
        </p:nvSpPr>
        <p:spPr>
          <a:xfrm>
            <a:off x="6096000" y="3739391"/>
            <a:ext cx="5183188" cy="2841813"/>
          </a:xfrm>
          <a:prstGeom prst="rect">
            <a:avLst/>
          </a:prstGeom>
          <a:ln w="41275" cap="sq" cmpd="thinThick">
            <a:solidFill>
              <a:srgbClr val="0070C0"/>
            </a:solid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70C0"/>
                </a:solidFill>
              </a:rPr>
              <a:t>Main Campus Financial Aid:</a:t>
            </a:r>
          </a:p>
          <a:p>
            <a:r>
              <a:rPr lang="en-US" sz="2400" dirty="0">
                <a:solidFill>
                  <a:srgbClr val="0070C0"/>
                </a:solidFill>
              </a:rPr>
              <a:t>Clear Conflicting info on FAFSA</a:t>
            </a:r>
          </a:p>
          <a:p>
            <a:r>
              <a:rPr lang="en-US" sz="2400" dirty="0">
                <a:solidFill>
                  <a:srgbClr val="0070C0"/>
                </a:solidFill>
              </a:rPr>
              <a:t>Process Verification</a:t>
            </a:r>
          </a:p>
          <a:p>
            <a:r>
              <a:rPr lang="en-US" sz="2400" dirty="0">
                <a:solidFill>
                  <a:srgbClr val="0070C0"/>
                </a:solidFill>
              </a:rPr>
              <a:t>Clears Citizenship</a:t>
            </a:r>
          </a:p>
          <a:p>
            <a:r>
              <a:rPr lang="en-US" sz="2400" dirty="0">
                <a:solidFill>
                  <a:srgbClr val="0070C0"/>
                </a:solidFill>
              </a:rPr>
              <a:t>Posts outside scholarships</a:t>
            </a:r>
          </a:p>
          <a:p>
            <a:r>
              <a:rPr lang="en-US" sz="2400" dirty="0">
                <a:solidFill>
                  <a:srgbClr val="0070C0"/>
                </a:solidFill>
              </a:rPr>
              <a:t>Packaging processing</a:t>
            </a:r>
          </a:p>
        </p:txBody>
      </p:sp>
    </p:spTree>
    <p:extLst>
      <p:ext uri="{BB962C8B-B14F-4D97-AF65-F5344CB8AC3E}">
        <p14:creationId xmlns:p14="http://schemas.microsoft.com/office/powerpoint/2010/main" val="442102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txBox="1">
            <a:spLocks/>
          </p:cNvSpPr>
          <p:nvPr/>
        </p:nvSpPr>
        <p:spPr>
          <a:xfrm>
            <a:off x="296091" y="1689904"/>
            <a:ext cx="11025052" cy="5081832"/>
          </a:xfrm>
          <a:prstGeom prst="rect">
            <a:avLst/>
          </a:prstGeom>
        </p:spPr>
        <p:txBody>
          <a:bodyPr/>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latin typeface="Arial Rounded MT Bold" panose="020F0704030504030204" pitchFamily="34" charset="0"/>
              </a:rPr>
              <a:t>We Make Financial Literacy Fun!</a:t>
            </a:r>
          </a:p>
          <a:p>
            <a:pPr marL="0" indent="0" algn="ctr">
              <a:buNone/>
            </a:pPr>
            <a:endParaRPr lang="en-US" dirty="0"/>
          </a:p>
          <a:p>
            <a:pPr>
              <a:buFont typeface="Wingdings" panose="05000000000000000000" pitchFamily="2" charset="2"/>
              <a:buChar char="Ø"/>
            </a:pPr>
            <a:r>
              <a:rPr lang="en-US" dirty="0">
                <a:latin typeface="Arial Rounded MT Bold" panose="020F0704030504030204" pitchFamily="34" charset="0"/>
              </a:rPr>
              <a:t>M1 - The Price is Right! - Topic: Goals and Budgeting (Fall)</a:t>
            </a:r>
          </a:p>
          <a:p>
            <a:pPr>
              <a:buFont typeface="Wingdings" panose="05000000000000000000" pitchFamily="2" charset="2"/>
              <a:buChar char="Ø"/>
            </a:pPr>
            <a:r>
              <a:rPr lang="en-US" dirty="0">
                <a:latin typeface="Arial Rounded MT Bold" panose="020F0704030504030204" pitchFamily="34" charset="0"/>
              </a:rPr>
              <a:t>M1 - Fashion $</a:t>
            </a:r>
            <a:r>
              <a:rPr lang="en-US" dirty="0" err="1">
                <a:latin typeface="Arial Rounded MT Bold" panose="020F0704030504030204" pitchFamily="34" charset="0"/>
              </a:rPr>
              <a:t>ense</a:t>
            </a:r>
            <a:r>
              <a:rPr lang="en-US" dirty="0">
                <a:latin typeface="Arial Rounded MT Bold" panose="020F0704030504030204" pitchFamily="34" charset="0"/>
              </a:rPr>
              <a:t> Show (Spring) College competition - “Doing More with Less”- Celebrity SOM Judges</a:t>
            </a:r>
          </a:p>
          <a:p>
            <a:pPr>
              <a:buFont typeface="Wingdings" panose="05000000000000000000" pitchFamily="2" charset="2"/>
              <a:buChar char="Ø"/>
            </a:pPr>
            <a:r>
              <a:rPr lang="en-US" dirty="0">
                <a:latin typeface="Arial Rounded MT Bold" panose="020F0704030504030204" pitchFamily="34" charset="0"/>
              </a:rPr>
              <a:t>M2 - So You Want To Be a Millionaire? - Credit Reports and Scores</a:t>
            </a:r>
          </a:p>
          <a:p>
            <a:pPr>
              <a:buFont typeface="Wingdings" panose="05000000000000000000" pitchFamily="2" charset="2"/>
              <a:buChar char="Ø"/>
            </a:pPr>
            <a:r>
              <a:rPr lang="en-US" dirty="0">
                <a:latin typeface="Arial Rounded MT Bold" panose="020F0704030504030204" pitchFamily="34" charset="0"/>
              </a:rPr>
              <a:t>Various emails about AAMC Financial Literacy Webinars</a:t>
            </a:r>
          </a:p>
          <a:p>
            <a:pPr>
              <a:buFont typeface="Wingdings" panose="05000000000000000000" pitchFamily="2" charset="2"/>
              <a:buChar char="Ø"/>
            </a:pPr>
            <a:r>
              <a:rPr lang="en-US" dirty="0">
                <a:latin typeface="Arial Rounded MT Bold" panose="020F0704030504030204" pitchFamily="34" charset="0"/>
              </a:rPr>
              <a:t>Financial Wellness programing</a:t>
            </a:r>
          </a:p>
          <a:p>
            <a:pPr>
              <a:buFont typeface="Wingdings" panose="05000000000000000000" pitchFamily="2" charset="2"/>
              <a:buChar char="Ø"/>
            </a:pPr>
            <a:r>
              <a:rPr lang="en-US" dirty="0">
                <a:latin typeface="Arial Rounded MT Bold" panose="020F0704030504030204" pitchFamily="34" charset="0"/>
              </a:rPr>
              <a:t>New M4 elective course</a:t>
            </a:r>
          </a:p>
        </p:txBody>
      </p:sp>
      <p:pic>
        <p:nvPicPr>
          <p:cNvPr id="4" name="Picture 3" descr="&lt;strong&gt;Financial Literacy&lt;/strong&gt; 10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6031" y="4962665"/>
            <a:ext cx="3546590" cy="1288754"/>
          </a:xfrm>
          <a:prstGeom prst="rect">
            <a:avLst/>
          </a:prstGeom>
        </p:spPr>
      </p:pic>
      <p:sp>
        <p:nvSpPr>
          <p:cNvPr id="5" name="Title 2"/>
          <p:cNvSpPr txBox="1">
            <a:spLocks/>
          </p:cNvSpPr>
          <p:nvPr/>
        </p:nvSpPr>
        <p:spPr>
          <a:xfrm>
            <a:off x="1770685" y="1065404"/>
            <a:ext cx="8386762" cy="462455"/>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200" b="1" i="0" kern="1200">
                <a:solidFill>
                  <a:schemeClr val="tx1"/>
                </a:solidFill>
                <a:latin typeface="Arial" charset="0"/>
                <a:ea typeface="Arial" charset="0"/>
                <a:cs typeface="Arial" charset="0"/>
              </a:defRPr>
            </a:lvl1pPr>
          </a:lstStyle>
          <a:p>
            <a:r>
              <a:rPr lang="en-US" dirty="0"/>
              <a:t> Financial Literacy Provided by our Office:</a:t>
            </a:r>
          </a:p>
        </p:txBody>
      </p:sp>
    </p:spTree>
    <p:extLst>
      <p:ext uri="{BB962C8B-B14F-4D97-AF65-F5344CB8AC3E}">
        <p14:creationId xmlns:p14="http://schemas.microsoft.com/office/powerpoint/2010/main" val="1805305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7BBA09C-2A27-70A0-F35D-CAC9C48DB396}"/>
              </a:ext>
            </a:extLst>
          </p:cNvPr>
          <p:cNvSpPr>
            <a:spLocks noGrp="1"/>
          </p:cNvSpPr>
          <p:nvPr>
            <p:ph type="title"/>
          </p:nvPr>
        </p:nvSpPr>
        <p:spPr>
          <a:xfrm>
            <a:off x="835025" y="595313"/>
            <a:ext cx="10515600" cy="588594"/>
          </a:xfrm>
        </p:spPr>
        <p:txBody>
          <a:bodyPr vert="horz" lIns="91440" tIns="45720" rIns="91440" bIns="45720" rtlCol="0" anchor="ctr">
            <a:normAutofit/>
          </a:bodyPr>
          <a:lstStyle/>
          <a:p>
            <a:r>
              <a:rPr lang="en-US" sz="3600" b="1" kern="1200" dirty="0">
                <a:solidFill>
                  <a:srgbClr val="FFFFFF"/>
                </a:solidFill>
                <a:latin typeface="+mj-lt"/>
                <a:ea typeface="+mj-ea"/>
                <a:cs typeface="+mj-cs"/>
              </a:rPr>
              <a:t>1 year</a:t>
            </a:r>
          </a:p>
        </p:txBody>
      </p:sp>
      <p:sp>
        <p:nvSpPr>
          <p:cNvPr id="6" name="Title 1">
            <a:extLst>
              <a:ext uri="{FF2B5EF4-FFF2-40B4-BE49-F238E27FC236}">
                <a16:creationId xmlns:a16="http://schemas.microsoft.com/office/drawing/2014/main" id="{8E383533-AEFF-900F-C489-454E32DE8459}"/>
              </a:ext>
            </a:extLst>
          </p:cNvPr>
          <p:cNvSpPr txBox="1">
            <a:spLocks/>
          </p:cNvSpPr>
          <p:nvPr/>
        </p:nvSpPr>
        <p:spPr>
          <a:xfrm>
            <a:off x="1284855" y="662730"/>
            <a:ext cx="10515600" cy="8190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sz="3600" dirty="0">
                <a:solidFill>
                  <a:srgbClr val="00B050"/>
                </a:solidFill>
                <a:latin typeface="+mj-lt"/>
                <a:ea typeface="+mj-ea"/>
                <a:cs typeface="+mj-cs"/>
              </a:rPr>
              <a:t>23-24 Cost of Attendance</a:t>
            </a:r>
            <a:r>
              <a:rPr lang="en-US" sz="3600" dirty="0">
                <a:solidFill>
                  <a:srgbClr val="00B050"/>
                </a:solidFill>
              </a:rPr>
              <a:t> (COA)</a:t>
            </a:r>
            <a:r>
              <a:rPr lang="en-US" sz="3600" dirty="0">
                <a:solidFill>
                  <a:srgbClr val="00B050"/>
                </a:solidFill>
                <a:latin typeface="+mj-lt"/>
                <a:ea typeface="+mj-ea"/>
                <a:cs typeface="+mj-cs"/>
              </a:rPr>
              <a:t> Details – M1 year</a:t>
            </a:r>
          </a:p>
        </p:txBody>
      </p:sp>
      <p:sp>
        <p:nvSpPr>
          <p:cNvPr id="8" name="Content Placeholder 6">
            <a:extLst>
              <a:ext uri="{FF2B5EF4-FFF2-40B4-BE49-F238E27FC236}">
                <a16:creationId xmlns:a16="http://schemas.microsoft.com/office/drawing/2014/main" id="{85A9A49D-6CA9-F746-A357-F4AA0BD974C8}"/>
              </a:ext>
            </a:extLst>
          </p:cNvPr>
          <p:cNvSpPr txBox="1">
            <a:spLocks/>
          </p:cNvSpPr>
          <p:nvPr/>
        </p:nvSpPr>
        <p:spPr>
          <a:xfrm>
            <a:off x="557500" y="1405732"/>
            <a:ext cx="5091847" cy="2774949"/>
          </a:xfrm>
          <a:custGeom>
            <a:avLst/>
            <a:gdLst>
              <a:gd name="connsiteX0" fmla="*/ 0 w 5091847"/>
              <a:gd name="connsiteY0" fmla="*/ 0 h 2774949"/>
              <a:gd name="connsiteX1" fmla="*/ 667598 w 5091847"/>
              <a:gd name="connsiteY1" fmla="*/ 0 h 2774949"/>
              <a:gd name="connsiteX2" fmla="*/ 1335195 w 5091847"/>
              <a:gd name="connsiteY2" fmla="*/ 0 h 2774949"/>
              <a:gd name="connsiteX3" fmla="*/ 1900956 w 5091847"/>
              <a:gd name="connsiteY3" fmla="*/ 0 h 2774949"/>
              <a:gd name="connsiteX4" fmla="*/ 2517635 w 5091847"/>
              <a:gd name="connsiteY4" fmla="*/ 0 h 2774949"/>
              <a:gd name="connsiteX5" fmla="*/ 3032478 w 5091847"/>
              <a:gd name="connsiteY5" fmla="*/ 0 h 2774949"/>
              <a:gd name="connsiteX6" fmla="*/ 3598239 w 5091847"/>
              <a:gd name="connsiteY6" fmla="*/ 0 h 2774949"/>
              <a:gd name="connsiteX7" fmla="*/ 4265836 w 5091847"/>
              <a:gd name="connsiteY7" fmla="*/ 0 h 2774949"/>
              <a:gd name="connsiteX8" fmla="*/ 5091847 w 5091847"/>
              <a:gd name="connsiteY8" fmla="*/ 0 h 2774949"/>
              <a:gd name="connsiteX9" fmla="*/ 5091847 w 5091847"/>
              <a:gd name="connsiteY9" fmla="*/ 582739 h 2774949"/>
              <a:gd name="connsiteX10" fmla="*/ 5091847 w 5091847"/>
              <a:gd name="connsiteY10" fmla="*/ 1082230 h 2774949"/>
              <a:gd name="connsiteX11" fmla="*/ 5091847 w 5091847"/>
              <a:gd name="connsiteY11" fmla="*/ 1609470 h 2774949"/>
              <a:gd name="connsiteX12" fmla="*/ 5091847 w 5091847"/>
              <a:gd name="connsiteY12" fmla="*/ 2164460 h 2774949"/>
              <a:gd name="connsiteX13" fmla="*/ 5091847 w 5091847"/>
              <a:gd name="connsiteY13" fmla="*/ 2774949 h 2774949"/>
              <a:gd name="connsiteX14" fmla="*/ 4424249 w 5091847"/>
              <a:gd name="connsiteY14" fmla="*/ 2774949 h 2774949"/>
              <a:gd name="connsiteX15" fmla="*/ 3858489 w 5091847"/>
              <a:gd name="connsiteY15" fmla="*/ 2774949 h 2774949"/>
              <a:gd name="connsiteX16" fmla="*/ 3292728 w 5091847"/>
              <a:gd name="connsiteY16" fmla="*/ 2774949 h 2774949"/>
              <a:gd name="connsiteX17" fmla="*/ 2726967 w 5091847"/>
              <a:gd name="connsiteY17" fmla="*/ 2774949 h 2774949"/>
              <a:gd name="connsiteX18" fmla="*/ 2161206 w 5091847"/>
              <a:gd name="connsiteY18" fmla="*/ 2774949 h 2774949"/>
              <a:gd name="connsiteX19" fmla="*/ 1646364 w 5091847"/>
              <a:gd name="connsiteY19" fmla="*/ 2774949 h 2774949"/>
              <a:gd name="connsiteX20" fmla="*/ 1029685 w 5091847"/>
              <a:gd name="connsiteY20" fmla="*/ 2774949 h 2774949"/>
              <a:gd name="connsiteX21" fmla="*/ 0 w 5091847"/>
              <a:gd name="connsiteY21" fmla="*/ 2774949 h 2774949"/>
              <a:gd name="connsiteX22" fmla="*/ 0 w 5091847"/>
              <a:gd name="connsiteY22" fmla="*/ 2164460 h 2774949"/>
              <a:gd name="connsiteX23" fmla="*/ 0 w 5091847"/>
              <a:gd name="connsiteY23" fmla="*/ 1581721 h 2774949"/>
              <a:gd name="connsiteX24" fmla="*/ 0 w 5091847"/>
              <a:gd name="connsiteY24" fmla="*/ 971232 h 2774949"/>
              <a:gd name="connsiteX25" fmla="*/ 0 w 5091847"/>
              <a:gd name="connsiteY25" fmla="*/ 0 h 277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91847" h="2774949" fill="none" extrusionOk="0">
                <a:moveTo>
                  <a:pt x="0" y="0"/>
                </a:moveTo>
                <a:cubicBezTo>
                  <a:pt x="226282" y="-10037"/>
                  <a:pt x="348399" y="30977"/>
                  <a:pt x="667598" y="0"/>
                </a:cubicBezTo>
                <a:cubicBezTo>
                  <a:pt x="986797" y="-30977"/>
                  <a:pt x="1148622" y="38548"/>
                  <a:pt x="1335195" y="0"/>
                </a:cubicBezTo>
                <a:cubicBezTo>
                  <a:pt x="1521768" y="-38548"/>
                  <a:pt x="1698325" y="33036"/>
                  <a:pt x="1900956" y="0"/>
                </a:cubicBezTo>
                <a:cubicBezTo>
                  <a:pt x="2103587" y="-33036"/>
                  <a:pt x="2301571" y="35634"/>
                  <a:pt x="2517635" y="0"/>
                </a:cubicBezTo>
                <a:cubicBezTo>
                  <a:pt x="2733699" y="-35634"/>
                  <a:pt x="2780357" y="21519"/>
                  <a:pt x="3032478" y="0"/>
                </a:cubicBezTo>
                <a:cubicBezTo>
                  <a:pt x="3284599" y="-21519"/>
                  <a:pt x="3402287" y="43098"/>
                  <a:pt x="3598239" y="0"/>
                </a:cubicBezTo>
                <a:cubicBezTo>
                  <a:pt x="3794191" y="-43098"/>
                  <a:pt x="4048846" y="18323"/>
                  <a:pt x="4265836" y="0"/>
                </a:cubicBezTo>
                <a:cubicBezTo>
                  <a:pt x="4482826" y="-18323"/>
                  <a:pt x="4839700" y="34090"/>
                  <a:pt x="5091847" y="0"/>
                </a:cubicBezTo>
                <a:cubicBezTo>
                  <a:pt x="5134642" y="185572"/>
                  <a:pt x="5050028" y="316813"/>
                  <a:pt x="5091847" y="582739"/>
                </a:cubicBezTo>
                <a:cubicBezTo>
                  <a:pt x="5133666" y="848665"/>
                  <a:pt x="5088846" y="936381"/>
                  <a:pt x="5091847" y="1082230"/>
                </a:cubicBezTo>
                <a:cubicBezTo>
                  <a:pt x="5094848" y="1228079"/>
                  <a:pt x="5076933" y="1467372"/>
                  <a:pt x="5091847" y="1609470"/>
                </a:cubicBezTo>
                <a:cubicBezTo>
                  <a:pt x="5106761" y="1751568"/>
                  <a:pt x="5074968" y="2030803"/>
                  <a:pt x="5091847" y="2164460"/>
                </a:cubicBezTo>
                <a:cubicBezTo>
                  <a:pt x="5108726" y="2298117"/>
                  <a:pt x="5045977" y="2480581"/>
                  <a:pt x="5091847" y="2774949"/>
                </a:cubicBezTo>
                <a:cubicBezTo>
                  <a:pt x="4901461" y="2780717"/>
                  <a:pt x="4718601" y="2753974"/>
                  <a:pt x="4424249" y="2774949"/>
                </a:cubicBezTo>
                <a:cubicBezTo>
                  <a:pt x="4129897" y="2795924"/>
                  <a:pt x="4091324" y="2751225"/>
                  <a:pt x="3858489" y="2774949"/>
                </a:cubicBezTo>
                <a:cubicBezTo>
                  <a:pt x="3625654" y="2798673"/>
                  <a:pt x="3418117" y="2743234"/>
                  <a:pt x="3292728" y="2774949"/>
                </a:cubicBezTo>
                <a:cubicBezTo>
                  <a:pt x="3167339" y="2806664"/>
                  <a:pt x="2978412" y="2712138"/>
                  <a:pt x="2726967" y="2774949"/>
                </a:cubicBezTo>
                <a:cubicBezTo>
                  <a:pt x="2475522" y="2837760"/>
                  <a:pt x="2429682" y="2735321"/>
                  <a:pt x="2161206" y="2774949"/>
                </a:cubicBezTo>
                <a:cubicBezTo>
                  <a:pt x="1892730" y="2814577"/>
                  <a:pt x="1775978" y="2722997"/>
                  <a:pt x="1646364" y="2774949"/>
                </a:cubicBezTo>
                <a:cubicBezTo>
                  <a:pt x="1516750" y="2826901"/>
                  <a:pt x="1288551" y="2719750"/>
                  <a:pt x="1029685" y="2774949"/>
                </a:cubicBezTo>
                <a:cubicBezTo>
                  <a:pt x="770819" y="2830148"/>
                  <a:pt x="449754" y="2698704"/>
                  <a:pt x="0" y="2774949"/>
                </a:cubicBezTo>
                <a:cubicBezTo>
                  <a:pt x="-28080" y="2516890"/>
                  <a:pt x="46253" y="2292245"/>
                  <a:pt x="0" y="2164460"/>
                </a:cubicBezTo>
                <a:cubicBezTo>
                  <a:pt x="-46253" y="2036675"/>
                  <a:pt x="15780" y="1779678"/>
                  <a:pt x="0" y="1581721"/>
                </a:cubicBezTo>
                <a:cubicBezTo>
                  <a:pt x="-15780" y="1383764"/>
                  <a:pt x="14823" y="1274336"/>
                  <a:pt x="0" y="971232"/>
                </a:cubicBezTo>
                <a:cubicBezTo>
                  <a:pt x="-14823" y="668128"/>
                  <a:pt x="93270" y="317249"/>
                  <a:pt x="0" y="0"/>
                </a:cubicBezTo>
                <a:close/>
              </a:path>
              <a:path w="5091847" h="2774949" stroke="0" extrusionOk="0">
                <a:moveTo>
                  <a:pt x="0" y="0"/>
                </a:moveTo>
                <a:cubicBezTo>
                  <a:pt x="175433" y="-45349"/>
                  <a:pt x="393066" y="33134"/>
                  <a:pt x="514842" y="0"/>
                </a:cubicBezTo>
                <a:cubicBezTo>
                  <a:pt x="636618" y="-33134"/>
                  <a:pt x="803856" y="22671"/>
                  <a:pt x="927848" y="0"/>
                </a:cubicBezTo>
                <a:cubicBezTo>
                  <a:pt x="1051840" y="-22671"/>
                  <a:pt x="1436522" y="69453"/>
                  <a:pt x="1595445" y="0"/>
                </a:cubicBezTo>
                <a:cubicBezTo>
                  <a:pt x="1754368" y="-69453"/>
                  <a:pt x="1886867" y="1672"/>
                  <a:pt x="2110288" y="0"/>
                </a:cubicBezTo>
                <a:cubicBezTo>
                  <a:pt x="2333709" y="-1672"/>
                  <a:pt x="2498026" y="57501"/>
                  <a:pt x="2625130" y="0"/>
                </a:cubicBezTo>
                <a:cubicBezTo>
                  <a:pt x="2752234" y="-57501"/>
                  <a:pt x="2963725" y="31145"/>
                  <a:pt x="3292728" y="0"/>
                </a:cubicBezTo>
                <a:cubicBezTo>
                  <a:pt x="3621731" y="-31145"/>
                  <a:pt x="3630363" y="3134"/>
                  <a:pt x="3756652" y="0"/>
                </a:cubicBezTo>
                <a:cubicBezTo>
                  <a:pt x="3882941" y="-3134"/>
                  <a:pt x="4102044" y="26318"/>
                  <a:pt x="4424249" y="0"/>
                </a:cubicBezTo>
                <a:cubicBezTo>
                  <a:pt x="4746454" y="-26318"/>
                  <a:pt x="4861926" y="9655"/>
                  <a:pt x="5091847" y="0"/>
                </a:cubicBezTo>
                <a:cubicBezTo>
                  <a:pt x="5151318" y="151908"/>
                  <a:pt x="5040167" y="370994"/>
                  <a:pt x="5091847" y="554990"/>
                </a:cubicBezTo>
                <a:cubicBezTo>
                  <a:pt x="5143527" y="738986"/>
                  <a:pt x="5048664" y="947867"/>
                  <a:pt x="5091847" y="1109980"/>
                </a:cubicBezTo>
                <a:cubicBezTo>
                  <a:pt x="5135030" y="1272093"/>
                  <a:pt x="5069764" y="1441363"/>
                  <a:pt x="5091847" y="1692719"/>
                </a:cubicBezTo>
                <a:cubicBezTo>
                  <a:pt x="5113930" y="1944075"/>
                  <a:pt x="5047739" y="2003617"/>
                  <a:pt x="5091847" y="2164460"/>
                </a:cubicBezTo>
                <a:cubicBezTo>
                  <a:pt x="5135955" y="2325303"/>
                  <a:pt x="5021556" y="2618968"/>
                  <a:pt x="5091847" y="2774949"/>
                </a:cubicBezTo>
                <a:cubicBezTo>
                  <a:pt x="4820133" y="2793872"/>
                  <a:pt x="4670346" y="2763361"/>
                  <a:pt x="4526086" y="2774949"/>
                </a:cubicBezTo>
                <a:cubicBezTo>
                  <a:pt x="4381826" y="2786537"/>
                  <a:pt x="4094206" y="2713066"/>
                  <a:pt x="3960325" y="2774949"/>
                </a:cubicBezTo>
                <a:cubicBezTo>
                  <a:pt x="3826444" y="2836832"/>
                  <a:pt x="3506535" y="2707588"/>
                  <a:pt x="3292728" y="2774949"/>
                </a:cubicBezTo>
                <a:cubicBezTo>
                  <a:pt x="3078921" y="2842310"/>
                  <a:pt x="2933058" y="2751805"/>
                  <a:pt x="2726967" y="2774949"/>
                </a:cubicBezTo>
                <a:cubicBezTo>
                  <a:pt x="2520876" y="2798093"/>
                  <a:pt x="2422469" y="2734888"/>
                  <a:pt x="2313962" y="2774949"/>
                </a:cubicBezTo>
                <a:cubicBezTo>
                  <a:pt x="2205456" y="2815010"/>
                  <a:pt x="1972142" y="2773854"/>
                  <a:pt x="1850038" y="2774949"/>
                </a:cubicBezTo>
                <a:cubicBezTo>
                  <a:pt x="1727934" y="2776044"/>
                  <a:pt x="1426698" y="2739854"/>
                  <a:pt x="1182440" y="2774949"/>
                </a:cubicBezTo>
                <a:cubicBezTo>
                  <a:pt x="938182" y="2810044"/>
                  <a:pt x="735227" y="2741082"/>
                  <a:pt x="616679" y="2774949"/>
                </a:cubicBezTo>
                <a:cubicBezTo>
                  <a:pt x="498131" y="2808816"/>
                  <a:pt x="289768" y="2723009"/>
                  <a:pt x="0" y="2774949"/>
                </a:cubicBezTo>
                <a:cubicBezTo>
                  <a:pt x="-20675" y="2576671"/>
                  <a:pt x="40850" y="2395716"/>
                  <a:pt x="0" y="2219959"/>
                </a:cubicBezTo>
                <a:cubicBezTo>
                  <a:pt x="-40850" y="2044202"/>
                  <a:pt x="14702" y="1859313"/>
                  <a:pt x="0" y="1748218"/>
                </a:cubicBezTo>
                <a:cubicBezTo>
                  <a:pt x="-14702" y="1637123"/>
                  <a:pt x="18906" y="1386626"/>
                  <a:pt x="0" y="1276477"/>
                </a:cubicBezTo>
                <a:cubicBezTo>
                  <a:pt x="-18906" y="1166328"/>
                  <a:pt x="69875" y="881569"/>
                  <a:pt x="0" y="693737"/>
                </a:cubicBezTo>
                <a:cubicBezTo>
                  <a:pt x="-69875" y="505905"/>
                  <a:pt x="22961" y="262642"/>
                  <a:pt x="0" y="0"/>
                </a:cubicBezTo>
                <a:close/>
              </a:path>
            </a:pathLst>
          </a:custGeom>
          <a:ln>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wrap="square" lIns="91440" tIns="45720" rIns="91440" bIns="45720" rtlCol="0" anchor="t">
            <a:normAutofit fontScale="92500" lnSpcReduction="1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eaLnBrk="1" hangingPunct="1"/>
            <a:r>
              <a:rPr lang="en-US" sz="1900" b="1" u="sng" dirty="0">
                <a:latin typeface="+mn-lt"/>
                <a:cs typeface="+mn-cs"/>
              </a:rPr>
              <a:t>Bursar’s Office Bill </a:t>
            </a:r>
            <a:r>
              <a:rPr lang="en-US" sz="1900" b="1" u="sng" dirty="0">
                <a:solidFill>
                  <a:srgbClr val="FF0000"/>
                </a:solidFill>
                <a:latin typeface="+mn-lt"/>
                <a:cs typeface="+mn-cs"/>
              </a:rPr>
              <a:t>Fall 23</a:t>
            </a:r>
          </a:p>
          <a:p>
            <a:pPr eaLnBrk="1" hangingPunct="1"/>
            <a:r>
              <a:rPr lang="en-US" sz="1900" dirty="0">
                <a:latin typeface="+mn-lt"/>
                <a:cs typeface="+mn-cs"/>
              </a:rPr>
              <a:t>$22,241  </a:t>
            </a:r>
            <a:r>
              <a:rPr lang="en-US" sz="1900" b="1" dirty="0">
                <a:latin typeface="+mn-lt"/>
                <a:cs typeface="+mn-cs"/>
              </a:rPr>
              <a:t>KY-R Tuition</a:t>
            </a:r>
          </a:p>
          <a:p>
            <a:pPr eaLnBrk="1" hangingPunct="1"/>
            <a:r>
              <a:rPr lang="en-US" sz="1900" dirty="0">
                <a:latin typeface="+mn-lt"/>
                <a:cs typeface="+mn-cs"/>
              </a:rPr>
              <a:t>$625       Technology Fee</a:t>
            </a:r>
          </a:p>
          <a:p>
            <a:pPr eaLnBrk="1" hangingPunct="1"/>
            <a:r>
              <a:rPr lang="en-US" sz="1900" dirty="0">
                <a:latin typeface="+mn-lt"/>
                <a:cs typeface="+mn-cs"/>
              </a:rPr>
              <a:t>$52.50    HSC Health Fee</a:t>
            </a:r>
          </a:p>
          <a:p>
            <a:pPr eaLnBrk="1" hangingPunct="1"/>
            <a:r>
              <a:rPr lang="en-US" sz="1900" dirty="0">
                <a:latin typeface="+mn-lt"/>
                <a:cs typeface="+mn-cs"/>
              </a:rPr>
              <a:t>$98         UofL Recreation Fee</a:t>
            </a:r>
          </a:p>
          <a:p>
            <a:pPr eaLnBrk="1" hangingPunct="1"/>
            <a:r>
              <a:rPr lang="en-US" sz="1900" dirty="0">
                <a:latin typeface="+mn-lt"/>
                <a:cs typeface="+mn-cs"/>
              </a:rPr>
              <a:t>$55         Disability Insurance Fee</a:t>
            </a:r>
          </a:p>
          <a:p>
            <a:pPr eaLnBrk="1" hangingPunct="1"/>
            <a:r>
              <a:rPr lang="en-US" sz="1900" u="sng" dirty="0">
                <a:latin typeface="+mn-lt"/>
                <a:cs typeface="+mn-cs"/>
              </a:rPr>
              <a:t>$1617    Major Medical Health Ins. </a:t>
            </a:r>
            <a:r>
              <a:rPr lang="en-US" sz="1900" u="sng" dirty="0">
                <a:solidFill>
                  <a:srgbClr val="FF0000"/>
                </a:solidFill>
                <a:latin typeface="+mn-lt"/>
                <a:cs typeface="+mn-cs"/>
              </a:rPr>
              <a:t>(waive?)</a:t>
            </a:r>
          </a:p>
          <a:p>
            <a:pPr marL="0" indent="0" eaLnBrk="1" hangingPunct="1">
              <a:buNone/>
            </a:pPr>
            <a:r>
              <a:rPr lang="en-US" sz="1900" b="1" dirty="0">
                <a:latin typeface="+mn-lt"/>
                <a:cs typeface="+mn-cs"/>
              </a:rPr>
              <a:t>        $24,688.50 Total Billed Fall 23</a:t>
            </a:r>
          </a:p>
          <a:p>
            <a:pPr eaLnBrk="1" hangingPunct="1"/>
            <a:endParaRPr lang="en-US" sz="1300" dirty="0">
              <a:latin typeface="+mn-lt"/>
              <a:cs typeface="+mn-cs"/>
            </a:endParaRPr>
          </a:p>
        </p:txBody>
      </p:sp>
      <p:sp>
        <p:nvSpPr>
          <p:cNvPr id="9" name="Content Placeholder 7">
            <a:extLst>
              <a:ext uri="{FF2B5EF4-FFF2-40B4-BE49-F238E27FC236}">
                <a16:creationId xmlns:a16="http://schemas.microsoft.com/office/drawing/2014/main" id="{F2B109B8-7C0F-F985-E481-4A98A6E58035}"/>
              </a:ext>
            </a:extLst>
          </p:cNvPr>
          <p:cNvSpPr txBox="1">
            <a:spLocks/>
          </p:cNvSpPr>
          <p:nvPr/>
        </p:nvSpPr>
        <p:spPr>
          <a:xfrm>
            <a:off x="6231556" y="1334295"/>
            <a:ext cx="5402944" cy="2917825"/>
          </a:xfrm>
          <a:custGeom>
            <a:avLst/>
            <a:gdLst>
              <a:gd name="connsiteX0" fmla="*/ 0 w 5402944"/>
              <a:gd name="connsiteY0" fmla="*/ 0 h 2917825"/>
              <a:gd name="connsiteX1" fmla="*/ 486265 w 5402944"/>
              <a:gd name="connsiteY1" fmla="*/ 0 h 2917825"/>
              <a:gd name="connsiteX2" fmla="*/ 864471 w 5402944"/>
              <a:gd name="connsiteY2" fmla="*/ 0 h 2917825"/>
              <a:gd name="connsiteX3" fmla="*/ 1512824 w 5402944"/>
              <a:gd name="connsiteY3" fmla="*/ 0 h 2917825"/>
              <a:gd name="connsiteX4" fmla="*/ 1999089 w 5402944"/>
              <a:gd name="connsiteY4" fmla="*/ 0 h 2917825"/>
              <a:gd name="connsiteX5" fmla="*/ 2485354 w 5402944"/>
              <a:gd name="connsiteY5" fmla="*/ 0 h 2917825"/>
              <a:gd name="connsiteX6" fmla="*/ 3133708 w 5402944"/>
              <a:gd name="connsiteY6" fmla="*/ 0 h 2917825"/>
              <a:gd name="connsiteX7" fmla="*/ 3565943 w 5402944"/>
              <a:gd name="connsiteY7" fmla="*/ 0 h 2917825"/>
              <a:gd name="connsiteX8" fmla="*/ 4214296 w 5402944"/>
              <a:gd name="connsiteY8" fmla="*/ 0 h 2917825"/>
              <a:gd name="connsiteX9" fmla="*/ 4862650 w 5402944"/>
              <a:gd name="connsiteY9" fmla="*/ 0 h 2917825"/>
              <a:gd name="connsiteX10" fmla="*/ 5402944 w 5402944"/>
              <a:gd name="connsiteY10" fmla="*/ 0 h 2917825"/>
              <a:gd name="connsiteX11" fmla="*/ 5402944 w 5402944"/>
              <a:gd name="connsiteY11" fmla="*/ 641922 h 2917825"/>
              <a:gd name="connsiteX12" fmla="*/ 5402944 w 5402944"/>
              <a:gd name="connsiteY12" fmla="*/ 1254665 h 2917825"/>
              <a:gd name="connsiteX13" fmla="*/ 5402944 w 5402944"/>
              <a:gd name="connsiteY13" fmla="*/ 1750695 h 2917825"/>
              <a:gd name="connsiteX14" fmla="*/ 5402944 w 5402944"/>
              <a:gd name="connsiteY14" fmla="*/ 2334260 h 2917825"/>
              <a:gd name="connsiteX15" fmla="*/ 5402944 w 5402944"/>
              <a:gd name="connsiteY15" fmla="*/ 2917825 h 2917825"/>
              <a:gd name="connsiteX16" fmla="*/ 4862650 w 5402944"/>
              <a:gd name="connsiteY16" fmla="*/ 2917825 h 2917825"/>
              <a:gd name="connsiteX17" fmla="*/ 4214296 w 5402944"/>
              <a:gd name="connsiteY17" fmla="*/ 2917825 h 2917825"/>
              <a:gd name="connsiteX18" fmla="*/ 3674002 w 5402944"/>
              <a:gd name="connsiteY18" fmla="*/ 2917825 h 2917825"/>
              <a:gd name="connsiteX19" fmla="*/ 3295796 w 5402944"/>
              <a:gd name="connsiteY19" fmla="*/ 2917825 h 2917825"/>
              <a:gd name="connsiteX20" fmla="*/ 2863560 w 5402944"/>
              <a:gd name="connsiteY20" fmla="*/ 2917825 h 2917825"/>
              <a:gd name="connsiteX21" fmla="*/ 2215207 w 5402944"/>
              <a:gd name="connsiteY21" fmla="*/ 2917825 h 2917825"/>
              <a:gd name="connsiteX22" fmla="*/ 1674913 w 5402944"/>
              <a:gd name="connsiteY22" fmla="*/ 2917825 h 2917825"/>
              <a:gd name="connsiteX23" fmla="*/ 1242677 w 5402944"/>
              <a:gd name="connsiteY23" fmla="*/ 2917825 h 2917825"/>
              <a:gd name="connsiteX24" fmla="*/ 702383 w 5402944"/>
              <a:gd name="connsiteY24" fmla="*/ 2917825 h 2917825"/>
              <a:gd name="connsiteX25" fmla="*/ 0 w 5402944"/>
              <a:gd name="connsiteY25" fmla="*/ 2917825 h 2917825"/>
              <a:gd name="connsiteX26" fmla="*/ 0 w 5402944"/>
              <a:gd name="connsiteY26" fmla="*/ 2421795 h 2917825"/>
              <a:gd name="connsiteX27" fmla="*/ 0 w 5402944"/>
              <a:gd name="connsiteY27" fmla="*/ 1809052 h 2917825"/>
              <a:gd name="connsiteX28" fmla="*/ 0 w 5402944"/>
              <a:gd name="connsiteY28" fmla="*/ 1283843 h 2917825"/>
              <a:gd name="connsiteX29" fmla="*/ 0 w 5402944"/>
              <a:gd name="connsiteY29" fmla="*/ 641921 h 2917825"/>
              <a:gd name="connsiteX30" fmla="*/ 0 w 5402944"/>
              <a:gd name="connsiteY30" fmla="*/ 0 h 29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02944" h="2917825" extrusionOk="0">
                <a:moveTo>
                  <a:pt x="0" y="0"/>
                </a:moveTo>
                <a:cubicBezTo>
                  <a:pt x="129982" y="-57184"/>
                  <a:pt x="336758" y="21192"/>
                  <a:pt x="486265" y="0"/>
                </a:cubicBezTo>
                <a:cubicBezTo>
                  <a:pt x="635772" y="-21192"/>
                  <a:pt x="753323" y="36043"/>
                  <a:pt x="864471" y="0"/>
                </a:cubicBezTo>
                <a:cubicBezTo>
                  <a:pt x="975619" y="-36043"/>
                  <a:pt x="1329251" y="54442"/>
                  <a:pt x="1512824" y="0"/>
                </a:cubicBezTo>
                <a:cubicBezTo>
                  <a:pt x="1696397" y="-54442"/>
                  <a:pt x="1828957" y="11434"/>
                  <a:pt x="1999089" y="0"/>
                </a:cubicBezTo>
                <a:cubicBezTo>
                  <a:pt x="2169221" y="-11434"/>
                  <a:pt x="2310361" y="53292"/>
                  <a:pt x="2485354" y="0"/>
                </a:cubicBezTo>
                <a:cubicBezTo>
                  <a:pt x="2660347" y="-53292"/>
                  <a:pt x="2942568" y="3474"/>
                  <a:pt x="3133708" y="0"/>
                </a:cubicBezTo>
                <a:cubicBezTo>
                  <a:pt x="3324848" y="-3474"/>
                  <a:pt x="3467954" y="29396"/>
                  <a:pt x="3565943" y="0"/>
                </a:cubicBezTo>
                <a:cubicBezTo>
                  <a:pt x="3663932" y="-29396"/>
                  <a:pt x="3911142" y="10901"/>
                  <a:pt x="4214296" y="0"/>
                </a:cubicBezTo>
                <a:cubicBezTo>
                  <a:pt x="4517450" y="-10901"/>
                  <a:pt x="4631824" y="12370"/>
                  <a:pt x="4862650" y="0"/>
                </a:cubicBezTo>
                <a:cubicBezTo>
                  <a:pt x="5093476" y="-12370"/>
                  <a:pt x="5253708" y="716"/>
                  <a:pt x="5402944" y="0"/>
                </a:cubicBezTo>
                <a:cubicBezTo>
                  <a:pt x="5456631" y="281314"/>
                  <a:pt x="5329106" y="483975"/>
                  <a:pt x="5402944" y="641922"/>
                </a:cubicBezTo>
                <a:cubicBezTo>
                  <a:pt x="5476782" y="799869"/>
                  <a:pt x="5377187" y="981431"/>
                  <a:pt x="5402944" y="1254665"/>
                </a:cubicBezTo>
                <a:cubicBezTo>
                  <a:pt x="5428701" y="1527899"/>
                  <a:pt x="5378025" y="1639638"/>
                  <a:pt x="5402944" y="1750695"/>
                </a:cubicBezTo>
                <a:cubicBezTo>
                  <a:pt x="5427863" y="1861752"/>
                  <a:pt x="5368071" y="2174632"/>
                  <a:pt x="5402944" y="2334260"/>
                </a:cubicBezTo>
                <a:cubicBezTo>
                  <a:pt x="5437817" y="2493888"/>
                  <a:pt x="5353337" y="2751738"/>
                  <a:pt x="5402944" y="2917825"/>
                </a:cubicBezTo>
                <a:cubicBezTo>
                  <a:pt x="5183281" y="2959699"/>
                  <a:pt x="5005481" y="2907303"/>
                  <a:pt x="4862650" y="2917825"/>
                </a:cubicBezTo>
                <a:cubicBezTo>
                  <a:pt x="4719819" y="2928347"/>
                  <a:pt x="4512589" y="2907379"/>
                  <a:pt x="4214296" y="2917825"/>
                </a:cubicBezTo>
                <a:cubicBezTo>
                  <a:pt x="3916003" y="2928271"/>
                  <a:pt x="3856614" y="2898700"/>
                  <a:pt x="3674002" y="2917825"/>
                </a:cubicBezTo>
                <a:cubicBezTo>
                  <a:pt x="3491390" y="2936950"/>
                  <a:pt x="3421027" y="2911963"/>
                  <a:pt x="3295796" y="2917825"/>
                </a:cubicBezTo>
                <a:cubicBezTo>
                  <a:pt x="3170565" y="2923687"/>
                  <a:pt x="3076418" y="2906696"/>
                  <a:pt x="2863560" y="2917825"/>
                </a:cubicBezTo>
                <a:cubicBezTo>
                  <a:pt x="2650702" y="2928954"/>
                  <a:pt x="2409684" y="2843928"/>
                  <a:pt x="2215207" y="2917825"/>
                </a:cubicBezTo>
                <a:cubicBezTo>
                  <a:pt x="2020730" y="2991722"/>
                  <a:pt x="1881796" y="2896338"/>
                  <a:pt x="1674913" y="2917825"/>
                </a:cubicBezTo>
                <a:cubicBezTo>
                  <a:pt x="1468030" y="2939312"/>
                  <a:pt x="1390915" y="2874159"/>
                  <a:pt x="1242677" y="2917825"/>
                </a:cubicBezTo>
                <a:cubicBezTo>
                  <a:pt x="1094439" y="2961491"/>
                  <a:pt x="920125" y="2909655"/>
                  <a:pt x="702383" y="2917825"/>
                </a:cubicBezTo>
                <a:cubicBezTo>
                  <a:pt x="484641" y="2925995"/>
                  <a:pt x="150927" y="2912837"/>
                  <a:pt x="0" y="2917825"/>
                </a:cubicBezTo>
                <a:cubicBezTo>
                  <a:pt x="-25398" y="2733190"/>
                  <a:pt x="32767" y="2528311"/>
                  <a:pt x="0" y="2421795"/>
                </a:cubicBezTo>
                <a:cubicBezTo>
                  <a:pt x="-32767" y="2315279"/>
                  <a:pt x="14070" y="2107565"/>
                  <a:pt x="0" y="1809052"/>
                </a:cubicBezTo>
                <a:cubicBezTo>
                  <a:pt x="-14070" y="1510539"/>
                  <a:pt x="22534" y="1430598"/>
                  <a:pt x="0" y="1283843"/>
                </a:cubicBezTo>
                <a:cubicBezTo>
                  <a:pt x="-22534" y="1137088"/>
                  <a:pt x="51805" y="860969"/>
                  <a:pt x="0" y="641921"/>
                </a:cubicBezTo>
                <a:cubicBezTo>
                  <a:pt x="-51805" y="422873"/>
                  <a:pt x="20709" y="319051"/>
                  <a:pt x="0" y="0"/>
                </a:cubicBezTo>
                <a:close/>
              </a:path>
            </a:pathLst>
          </a:custGeom>
          <a:noFill/>
          <a:ln>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u="sng" dirty="0"/>
              <a:t>Bursar’s Office Bill </a:t>
            </a:r>
            <a:r>
              <a:rPr lang="en-US" sz="1800" b="1" u="sng" dirty="0">
                <a:solidFill>
                  <a:srgbClr val="FF0000"/>
                </a:solidFill>
              </a:rPr>
              <a:t>Spring 24</a:t>
            </a:r>
          </a:p>
          <a:p>
            <a:r>
              <a:rPr lang="en-US" sz="1800" dirty="0"/>
              <a:t>$22,241  </a:t>
            </a:r>
            <a:r>
              <a:rPr lang="en-US" sz="1800" b="1" dirty="0"/>
              <a:t>KY-R Tuition</a:t>
            </a:r>
          </a:p>
          <a:p>
            <a:r>
              <a:rPr lang="en-US" sz="1800" dirty="0"/>
              <a:t>$625       Technology Fee</a:t>
            </a:r>
            <a:endParaRPr lang="en-US" sz="1800" u="sng" dirty="0"/>
          </a:p>
          <a:p>
            <a:r>
              <a:rPr lang="en-US" sz="1800" dirty="0"/>
              <a:t>$52.50    HSC Health Fee</a:t>
            </a:r>
          </a:p>
          <a:p>
            <a:r>
              <a:rPr lang="en-US" sz="1800" dirty="0"/>
              <a:t>$98         UofL Recreation Fee</a:t>
            </a:r>
          </a:p>
          <a:p>
            <a:r>
              <a:rPr lang="en-US" sz="1800" dirty="0"/>
              <a:t> 0            Disability Insurance Fee (</a:t>
            </a:r>
            <a:r>
              <a:rPr lang="en-US" sz="1800" b="1" i="1" dirty="0"/>
              <a:t>not billed in spring</a:t>
            </a:r>
            <a:r>
              <a:rPr lang="en-US" sz="1800" dirty="0"/>
              <a:t>)</a:t>
            </a:r>
          </a:p>
          <a:p>
            <a:r>
              <a:rPr lang="en-US" sz="1800" u="sng" dirty="0"/>
              <a:t>$1617    Major Medical Health Ins. </a:t>
            </a:r>
            <a:r>
              <a:rPr lang="en-US" sz="1800" u="sng" dirty="0">
                <a:solidFill>
                  <a:srgbClr val="FF0000"/>
                </a:solidFill>
              </a:rPr>
              <a:t>(waive?)</a:t>
            </a:r>
          </a:p>
          <a:p>
            <a:pPr marL="0" indent="0">
              <a:buFont typeface="Arial" panose="020B0604020202020204" pitchFamily="34" charset="0"/>
              <a:buNone/>
            </a:pPr>
            <a:r>
              <a:rPr lang="en-US" sz="1800" b="1" dirty="0"/>
              <a:t>     $24,633.50 Total Billed Spring 24</a:t>
            </a:r>
          </a:p>
          <a:p>
            <a:endParaRPr lang="en-US" sz="1300" b="1" u="sng" dirty="0"/>
          </a:p>
        </p:txBody>
      </p:sp>
      <p:sp>
        <p:nvSpPr>
          <p:cNvPr id="11" name="Content Placeholder 8">
            <a:extLst>
              <a:ext uri="{FF2B5EF4-FFF2-40B4-BE49-F238E27FC236}">
                <a16:creationId xmlns:a16="http://schemas.microsoft.com/office/drawing/2014/main" id="{A6FB3B81-1290-23FC-3C9F-9BF2A1F0FC57}"/>
              </a:ext>
            </a:extLst>
          </p:cNvPr>
          <p:cNvSpPr txBox="1">
            <a:spLocks/>
          </p:cNvSpPr>
          <p:nvPr/>
        </p:nvSpPr>
        <p:spPr>
          <a:xfrm>
            <a:off x="1005840" y="4402506"/>
            <a:ext cx="10515600" cy="2229599"/>
          </a:xfrm>
          <a:prstGeom prst="rect">
            <a:avLst/>
          </a:prstGeom>
          <a:ln>
            <a:solidFill>
              <a:schemeClr val="accent1"/>
            </a:solidFill>
            <a:prstDash val="sysDash"/>
          </a:ln>
        </p:spPr>
        <p:txBody>
          <a:bodyPr wrap="square"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u="sng" dirty="0"/>
              <a:t>Not billed, but in your (M1) 23-24 COA</a:t>
            </a:r>
          </a:p>
          <a:p>
            <a:r>
              <a:rPr lang="en-US" sz="1600" b="1" dirty="0"/>
              <a:t>$1,308    M1 Books &amp; Supplies &amp; Equipment</a:t>
            </a:r>
          </a:p>
          <a:p>
            <a:r>
              <a:rPr lang="en-US" sz="1600" b="1" dirty="0"/>
              <a:t>$26,710  Living Expenses </a:t>
            </a:r>
            <a:r>
              <a:rPr lang="en-US" sz="1600" dirty="0"/>
              <a:t>(</a:t>
            </a:r>
            <a:r>
              <a:rPr lang="en-US" sz="1600" i="1" dirty="0"/>
              <a:t>Includes Major Medical Health Ins., $3234 total</a:t>
            </a:r>
            <a:r>
              <a:rPr lang="en-US" sz="1600" dirty="0"/>
              <a:t>) </a:t>
            </a:r>
          </a:p>
          <a:p>
            <a:pPr marL="0" indent="0">
              <a:buFont typeface="Arial" panose="020B0604020202020204" pitchFamily="34" charset="0"/>
              <a:buNone/>
            </a:pPr>
            <a:r>
              <a:rPr lang="en-US" sz="1600" b="1" u="sng" dirty="0"/>
              <a:t>Living Expenses includes</a:t>
            </a:r>
            <a:r>
              <a:rPr lang="en-US" sz="1600" dirty="0"/>
              <a:t>: </a:t>
            </a:r>
            <a:r>
              <a:rPr lang="en-US" sz="1600" i="1" dirty="0"/>
              <a:t>Room &amp; Board, Transportation, Major Medical Insurance, Personal Expenses &amp; Loan fees </a:t>
            </a:r>
          </a:p>
          <a:p>
            <a:pPr marL="0" indent="0">
              <a:buFont typeface="Arial" panose="020B0604020202020204" pitchFamily="34" charset="0"/>
              <a:buNone/>
            </a:pPr>
            <a:r>
              <a:rPr lang="en-US" sz="1600" b="1" i="1" dirty="0">
                <a:solidFill>
                  <a:srgbClr val="FF0000"/>
                </a:solidFill>
              </a:rPr>
              <a:t>Total M1 COA: $74,106</a:t>
            </a:r>
          </a:p>
          <a:p>
            <a:pPr marL="0" indent="0">
              <a:buFont typeface="Arial" panose="020B0604020202020204" pitchFamily="34" charset="0"/>
              <a:buNone/>
            </a:pPr>
            <a:r>
              <a:rPr lang="en-US" sz="1600" b="1" i="1" dirty="0">
                <a:solidFill>
                  <a:srgbClr val="FF0000"/>
                </a:solidFill>
              </a:rPr>
              <a:t>Total M1 COA Non-Resident tuition: $97,188</a:t>
            </a:r>
          </a:p>
          <a:p>
            <a:pPr marL="0" indent="0">
              <a:buFont typeface="Arial" panose="020B0604020202020204" pitchFamily="34" charset="0"/>
              <a:buNone/>
            </a:pPr>
            <a:endParaRPr lang="en-US" sz="1300" i="1" dirty="0"/>
          </a:p>
        </p:txBody>
      </p:sp>
    </p:spTree>
    <p:extLst>
      <p:ext uri="{BB962C8B-B14F-4D97-AF65-F5344CB8AC3E}">
        <p14:creationId xmlns:p14="http://schemas.microsoft.com/office/powerpoint/2010/main" val="3445341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Rectangle 3"/>
          <p:cNvSpPr>
            <a:spLocks noGrp="1" noChangeArrowheads="1"/>
          </p:cNvSpPr>
          <p:nvPr>
            <p:ph type="body" sz="quarter" idx="10"/>
          </p:nvPr>
        </p:nvSpPr>
        <p:spPr>
          <a:xfrm>
            <a:off x="924026" y="625642"/>
            <a:ext cx="10972800" cy="6120214"/>
          </a:xfrm>
        </p:spPr>
        <p:txBody>
          <a:bodyPr>
            <a:noAutofit/>
          </a:bodyPr>
          <a:lstStyle/>
          <a:p>
            <a:pPr marL="0" indent="0" algn="ctr">
              <a:lnSpc>
                <a:spcPct val="78000"/>
              </a:lnSpc>
              <a:spcBef>
                <a:spcPct val="0"/>
              </a:spcBef>
              <a:buClr>
                <a:schemeClr val="hlink"/>
              </a:buClr>
              <a:tabLst>
                <a:tab pos="342900" algn="l"/>
              </a:tabLst>
            </a:pPr>
            <a:endParaRPr lang="en-US" sz="2000" dirty="0">
              <a:solidFill>
                <a:schemeClr val="bg1"/>
              </a:solidFill>
            </a:endParaRPr>
          </a:p>
          <a:p>
            <a:pPr marL="0" indent="0" algn="ctr">
              <a:lnSpc>
                <a:spcPct val="78000"/>
              </a:lnSpc>
              <a:spcBef>
                <a:spcPct val="0"/>
              </a:spcBef>
              <a:buClr>
                <a:schemeClr val="hlink"/>
              </a:buClr>
              <a:buNone/>
              <a:tabLst>
                <a:tab pos="342900" algn="l"/>
              </a:tabLst>
            </a:pPr>
            <a:r>
              <a:rPr lang="en-US" sz="4400" dirty="0">
                <a:solidFill>
                  <a:srgbClr val="00B050"/>
                </a:solidFill>
              </a:rPr>
              <a:t>Financial Aid Helpful Hints</a:t>
            </a:r>
          </a:p>
          <a:p>
            <a:pPr marL="0" indent="0" algn="ctr">
              <a:lnSpc>
                <a:spcPct val="78000"/>
              </a:lnSpc>
              <a:spcBef>
                <a:spcPct val="0"/>
              </a:spcBef>
              <a:buClr>
                <a:schemeClr val="hlink"/>
              </a:buClr>
              <a:buNone/>
              <a:tabLst>
                <a:tab pos="342900" algn="l"/>
              </a:tabLst>
            </a:pPr>
            <a:endParaRPr lang="en-US" sz="1200" dirty="0">
              <a:solidFill>
                <a:srgbClr val="013A71"/>
              </a:solidFill>
            </a:endParaRPr>
          </a:p>
          <a:p>
            <a:pPr>
              <a:lnSpc>
                <a:spcPct val="100000"/>
              </a:lnSpc>
              <a:spcBef>
                <a:spcPct val="0"/>
              </a:spcBef>
              <a:buClr>
                <a:schemeClr val="hlink"/>
              </a:buClr>
              <a:tabLst>
                <a:tab pos="342900" algn="l"/>
              </a:tabLst>
            </a:pPr>
            <a:r>
              <a:rPr lang="en-US" sz="1600" dirty="0">
                <a:solidFill>
                  <a:srgbClr val="013A71"/>
                </a:solidFill>
              </a:rPr>
              <a:t>#1 Develop a </a:t>
            </a:r>
            <a:r>
              <a:rPr lang="en-US" sz="1600" dirty="0">
                <a:solidFill>
                  <a:srgbClr val="FF0000"/>
                </a:solidFill>
              </a:rPr>
              <a:t>Budget !!!</a:t>
            </a:r>
            <a:r>
              <a:rPr lang="en-US" sz="1600" dirty="0">
                <a:solidFill>
                  <a:srgbClr val="013A71"/>
                </a:solidFill>
              </a:rPr>
              <a:t> </a:t>
            </a:r>
            <a:r>
              <a:rPr lang="en-US" sz="1600" i="1" dirty="0">
                <a:solidFill>
                  <a:srgbClr val="013A71"/>
                </a:solidFill>
              </a:rPr>
              <a:t>Just do it!</a:t>
            </a:r>
          </a:p>
          <a:p>
            <a:pPr>
              <a:lnSpc>
                <a:spcPct val="100000"/>
              </a:lnSpc>
              <a:spcBef>
                <a:spcPct val="0"/>
              </a:spcBef>
              <a:buClr>
                <a:schemeClr val="hlink"/>
              </a:buClr>
              <a:tabLst>
                <a:tab pos="342900" algn="l"/>
              </a:tabLst>
            </a:pPr>
            <a:endParaRPr lang="en-US" sz="1600" dirty="0">
              <a:solidFill>
                <a:srgbClr val="013A71"/>
              </a:solidFill>
            </a:endParaRPr>
          </a:p>
          <a:p>
            <a:pPr>
              <a:lnSpc>
                <a:spcPct val="100000"/>
              </a:lnSpc>
              <a:spcBef>
                <a:spcPct val="0"/>
              </a:spcBef>
              <a:buClr>
                <a:schemeClr val="hlink"/>
              </a:buClr>
              <a:tabLst>
                <a:tab pos="342900" algn="l"/>
              </a:tabLst>
            </a:pPr>
            <a:r>
              <a:rPr lang="en-US" sz="1600" dirty="0">
                <a:solidFill>
                  <a:srgbClr val="FF0000"/>
                </a:solidFill>
              </a:rPr>
              <a:t>Ask SOM Financial Aid</a:t>
            </a:r>
            <a:r>
              <a:rPr lang="en-US" sz="1600" dirty="0">
                <a:solidFill>
                  <a:srgbClr val="013A71"/>
                </a:solidFill>
              </a:rPr>
              <a:t>, don’t assume or take the advice from a fellow classmate to answer your questions. </a:t>
            </a:r>
            <a:r>
              <a:rPr lang="en-US" sz="1600" i="1" dirty="0">
                <a:solidFill>
                  <a:srgbClr val="013A71"/>
                </a:solidFill>
              </a:rPr>
              <a:t>There are no stupid or wrong questions!</a:t>
            </a:r>
          </a:p>
          <a:p>
            <a:pPr>
              <a:lnSpc>
                <a:spcPct val="100000"/>
              </a:lnSpc>
              <a:spcBef>
                <a:spcPct val="0"/>
              </a:spcBef>
              <a:buClr>
                <a:schemeClr val="hlink"/>
              </a:buClr>
              <a:tabLst>
                <a:tab pos="342900" algn="l"/>
              </a:tabLst>
            </a:pPr>
            <a:endParaRPr lang="en-US" sz="1600" dirty="0">
              <a:solidFill>
                <a:srgbClr val="013A71"/>
              </a:solidFill>
            </a:endParaRPr>
          </a:p>
          <a:p>
            <a:pPr>
              <a:lnSpc>
                <a:spcPct val="100000"/>
              </a:lnSpc>
              <a:spcBef>
                <a:spcPct val="0"/>
              </a:spcBef>
              <a:buClr>
                <a:schemeClr val="hlink"/>
              </a:buClr>
              <a:tabLst>
                <a:tab pos="342900" algn="l"/>
              </a:tabLst>
            </a:pPr>
            <a:r>
              <a:rPr lang="en-US" sz="1600" dirty="0">
                <a:solidFill>
                  <a:srgbClr val="013A71"/>
                </a:solidFill>
              </a:rPr>
              <a:t>If you originally received or borrowed less than your full allowed Cost of Attendance (COA), </a:t>
            </a:r>
            <a:r>
              <a:rPr lang="en-US" sz="1600" dirty="0">
                <a:solidFill>
                  <a:srgbClr val="FF0000"/>
                </a:solidFill>
              </a:rPr>
              <a:t>you can request previously declined loans</a:t>
            </a:r>
            <a:r>
              <a:rPr lang="en-US" sz="1600" dirty="0">
                <a:solidFill>
                  <a:srgbClr val="013A71"/>
                </a:solidFill>
              </a:rPr>
              <a:t>, contact our office!</a:t>
            </a:r>
          </a:p>
          <a:p>
            <a:pPr>
              <a:lnSpc>
                <a:spcPct val="100000"/>
              </a:lnSpc>
              <a:spcBef>
                <a:spcPct val="0"/>
              </a:spcBef>
              <a:buClr>
                <a:schemeClr val="hlink"/>
              </a:buClr>
              <a:tabLst>
                <a:tab pos="342900" algn="l"/>
              </a:tabLst>
            </a:pPr>
            <a:endParaRPr lang="en-US" sz="1600" dirty="0">
              <a:solidFill>
                <a:srgbClr val="013A71"/>
              </a:solidFill>
            </a:endParaRPr>
          </a:p>
          <a:p>
            <a:pPr>
              <a:lnSpc>
                <a:spcPct val="100000"/>
              </a:lnSpc>
              <a:spcBef>
                <a:spcPct val="0"/>
              </a:spcBef>
              <a:buClr>
                <a:schemeClr val="hlink"/>
              </a:buClr>
              <a:tabLst>
                <a:tab pos="342900" algn="l"/>
              </a:tabLst>
            </a:pPr>
            <a:r>
              <a:rPr lang="en-US" sz="1600" dirty="0">
                <a:solidFill>
                  <a:srgbClr val="013A71"/>
                </a:solidFill>
              </a:rPr>
              <a:t>If you are having any financial issues or concerns throughout medical school, </a:t>
            </a:r>
            <a:r>
              <a:rPr lang="en-US" sz="1600" dirty="0">
                <a:solidFill>
                  <a:srgbClr val="FF0000"/>
                </a:solidFill>
              </a:rPr>
              <a:t>contact our office</a:t>
            </a:r>
            <a:r>
              <a:rPr lang="en-US" sz="1600" dirty="0">
                <a:solidFill>
                  <a:srgbClr val="013A71"/>
                </a:solidFill>
              </a:rPr>
              <a:t>. SOM FA will do everything we can to assist you. Unfortunately, an answer may be “no” based on federal aid regulations, but it never hurts to inquire. </a:t>
            </a:r>
            <a:r>
              <a:rPr lang="en-US" sz="1600" i="1" dirty="0">
                <a:solidFill>
                  <a:srgbClr val="013A71"/>
                </a:solidFill>
              </a:rPr>
              <a:t>You don’t know unless you ask!</a:t>
            </a:r>
          </a:p>
          <a:p>
            <a:pPr>
              <a:lnSpc>
                <a:spcPct val="100000"/>
              </a:lnSpc>
              <a:spcBef>
                <a:spcPct val="0"/>
              </a:spcBef>
              <a:buClr>
                <a:schemeClr val="hlink"/>
              </a:buClr>
              <a:tabLst>
                <a:tab pos="342900" algn="l"/>
              </a:tabLst>
            </a:pPr>
            <a:endParaRPr lang="en-US" sz="1600" dirty="0">
              <a:solidFill>
                <a:srgbClr val="013A71"/>
              </a:solidFill>
            </a:endParaRPr>
          </a:p>
          <a:p>
            <a:pPr>
              <a:lnSpc>
                <a:spcPct val="100000"/>
              </a:lnSpc>
              <a:spcBef>
                <a:spcPct val="0"/>
              </a:spcBef>
              <a:buClr>
                <a:schemeClr val="hlink"/>
              </a:buClr>
              <a:tabLst>
                <a:tab pos="342900" algn="l"/>
              </a:tabLst>
            </a:pPr>
            <a:r>
              <a:rPr lang="en-US" sz="1600" dirty="0">
                <a:solidFill>
                  <a:srgbClr val="013A71"/>
                </a:solidFill>
                <a:latin typeface="Arial"/>
                <a:cs typeface="Arial"/>
              </a:rPr>
              <a:t>If possible, </a:t>
            </a:r>
            <a:r>
              <a:rPr lang="en-US" sz="1600" dirty="0">
                <a:solidFill>
                  <a:srgbClr val="FF0000"/>
                </a:solidFill>
                <a:latin typeface="Arial"/>
                <a:cs typeface="Arial"/>
              </a:rPr>
              <a:t>plan for a backup financial assistance option</a:t>
            </a:r>
            <a:r>
              <a:rPr lang="en-US" sz="1600" dirty="0">
                <a:solidFill>
                  <a:srgbClr val="013A71"/>
                </a:solidFill>
                <a:latin typeface="Arial"/>
                <a:cs typeface="Arial"/>
              </a:rPr>
              <a:t>, </a:t>
            </a:r>
            <a:r>
              <a:rPr lang="en-US" sz="1600" b="1" dirty="0">
                <a:solidFill>
                  <a:srgbClr val="013A71"/>
                </a:solidFill>
                <a:latin typeface="Arial"/>
                <a:cs typeface="Arial"/>
              </a:rPr>
              <a:t>before </a:t>
            </a:r>
            <a:r>
              <a:rPr lang="en-US" sz="1600" dirty="0">
                <a:solidFill>
                  <a:srgbClr val="013A71"/>
                </a:solidFill>
                <a:latin typeface="Arial"/>
                <a:cs typeface="Arial"/>
              </a:rPr>
              <a:t>the unexpected happens.</a:t>
            </a:r>
          </a:p>
          <a:p>
            <a:pPr marL="0" indent="0">
              <a:lnSpc>
                <a:spcPct val="100000"/>
              </a:lnSpc>
              <a:spcBef>
                <a:spcPct val="0"/>
              </a:spcBef>
              <a:buClr>
                <a:schemeClr val="hlink"/>
              </a:buClr>
              <a:buNone/>
              <a:tabLst>
                <a:tab pos="342900" algn="l"/>
              </a:tabLst>
            </a:pPr>
            <a:r>
              <a:rPr lang="en-US" sz="1600" dirty="0">
                <a:solidFill>
                  <a:srgbClr val="013A71"/>
                </a:solidFill>
              </a:rPr>
              <a:t>  </a:t>
            </a:r>
          </a:p>
          <a:p>
            <a:pPr>
              <a:lnSpc>
                <a:spcPct val="100000"/>
              </a:lnSpc>
              <a:spcBef>
                <a:spcPct val="0"/>
              </a:spcBef>
              <a:buClr>
                <a:schemeClr val="hlink"/>
              </a:buClr>
              <a:tabLst>
                <a:tab pos="342900" algn="l"/>
              </a:tabLst>
            </a:pPr>
            <a:r>
              <a:rPr lang="en-US" sz="1600" dirty="0">
                <a:solidFill>
                  <a:srgbClr val="013A71"/>
                </a:solidFill>
              </a:rPr>
              <a:t>Remember to </a:t>
            </a:r>
            <a:r>
              <a:rPr lang="en-US" sz="1600" dirty="0">
                <a:solidFill>
                  <a:srgbClr val="FF0000"/>
                </a:solidFill>
              </a:rPr>
              <a:t>save for lump sum expenses </a:t>
            </a:r>
            <a:r>
              <a:rPr lang="en-US" sz="1600" dirty="0">
                <a:solidFill>
                  <a:srgbClr val="013A71"/>
                </a:solidFill>
              </a:rPr>
              <a:t>from your first disbursement</a:t>
            </a:r>
          </a:p>
          <a:p>
            <a:pPr marL="0" indent="0">
              <a:lnSpc>
                <a:spcPct val="100000"/>
              </a:lnSpc>
              <a:spcBef>
                <a:spcPct val="0"/>
              </a:spcBef>
              <a:buClr>
                <a:schemeClr val="hlink"/>
              </a:buClr>
              <a:buNone/>
              <a:tabLst>
                <a:tab pos="342900" algn="l"/>
              </a:tabLst>
            </a:pPr>
            <a:r>
              <a:rPr lang="en-US" sz="1600" dirty="0">
                <a:solidFill>
                  <a:srgbClr val="013A71"/>
                </a:solidFill>
              </a:rPr>
              <a:t>  </a:t>
            </a:r>
          </a:p>
          <a:p>
            <a:pPr>
              <a:lnSpc>
                <a:spcPct val="100000"/>
              </a:lnSpc>
              <a:spcBef>
                <a:spcPct val="0"/>
              </a:spcBef>
              <a:buClr>
                <a:schemeClr val="hlink"/>
              </a:buClr>
              <a:tabLst>
                <a:tab pos="342900" algn="l"/>
              </a:tabLst>
            </a:pPr>
            <a:r>
              <a:rPr lang="en-US" sz="1600" dirty="0">
                <a:solidFill>
                  <a:srgbClr val="FF0000"/>
                </a:solidFill>
              </a:rPr>
              <a:t>Attend</a:t>
            </a:r>
            <a:r>
              <a:rPr lang="en-US" sz="1600" dirty="0">
                <a:solidFill>
                  <a:srgbClr val="013A71"/>
                </a:solidFill>
              </a:rPr>
              <a:t> Financial Wellness &amp; Literacy programs! </a:t>
            </a:r>
            <a:r>
              <a:rPr lang="en-US" sz="1600" i="1" dirty="0">
                <a:solidFill>
                  <a:srgbClr val="013A71"/>
                </a:solidFill>
              </a:rPr>
              <a:t>Fun, informative, prizes and lunch! </a:t>
            </a:r>
          </a:p>
          <a:p>
            <a:pPr>
              <a:lnSpc>
                <a:spcPct val="100000"/>
              </a:lnSpc>
              <a:spcBef>
                <a:spcPct val="0"/>
              </a:spcBef>
              <a:buClr>
                <a:schemeClr val="hlink"/>
              </a:buClr>
              <a:tabLst>
                <a:tab pos="342900" algn="l"/>
              </a:tabLst>
            </a:pPr>
            <a:endParaRPr lang="en-US" sz="1600" dirty="0">
              <a:solidFill>
                <a:srgbClr val="013A71"/>
              </a:solidFill>
            </a:endParaRPr>
          </a:p>
          <a:p>
            <a:pPr>
              <a:lnSpc>
                <a:spcPct val="100000"/>
              </a:lnSpc>
              <a:spcBef>
                <a:spcPct val="0"/>
              </a:spcBef>
              <a:buClr>
                <a:schemeClr val="hlink"/>
              </a:buClr>
              <a:tabLst>
                <a:tab pos="342900" algn="l"/>
              </a:tabLst>
            </a:pPr>
            <a:r>
              <a:rPr lang="en-US" sz="1600" dirty="0">
                <a:solidFill>
                  <a:srgbClr val="013A71"/>
                </a:solidFill>
              </a:rPr>
              <a:t>Make a financial plan for </a:t>
            </a:r>
            <a:r>
              <a:rPr lang="en-US" sz="1600" dirty="0">
                <a:solidFill>
                  <a:srgbClr val="FF0000"/>
                </a:solidFill>
              </a:rPr>
              <a:t>summer! </a:t>
            </a:r>
          </a:p>
          <a:p>
            <a:pPr marL="0" indent="0" algn="ctr">
              <a:lnSpc>
                <a:spcPct val="78000"/>
              </a:lnSpc>
              <a:spcBef>
                <a:spcPct val="0"/>
              </a:spcBef>
              <a:buClr>
                <a:schemeClr val="hlink"/>
              </a:buClr>
              <a:tabLst>
                <a:tab pos="342900" algn="l"/>
              </a:tabLst>
            </a:pPr>
            <a:endParaRPr lang="en-US" sz="1600" dirty="0">
              <a:solidFill>
                <a:schemeClr val="bg1"/>
              </a:solidFill>
            </a:endParaRPr>
          </a:p>
          <a:p>
            <a:pPr marL="0" indent="0" algn="ctr">
              <a:lnSpc>
                <a:spcPct val="78000"/>
              </a:lnSpc>
              <a:spcBef>
                <a:spcPct val="0"/>
              </a:spcBef>
              <a:buClr>
                <a:schemeClr val="hlink"/>
              </a:buClr>
              <a:buNone/>
              <a:tabLst>
                <a:tab pos="342900" algn="l"/>
              </a:tabLst>
            </a:pPr>
            <a:br>
              <a:rPr lang="en-US" sz="5400" i="1" dirty="0">
                <a:solidFill>
                  <a:schemeClr val="bg1"/>
                </a:solidFill>
              </a:rPr>
            </a:br>
            <a:endParaRPr lang="en-US" sz="5400" i="1" dirty="0">
              <a:solidFill>
                <a:schemeClr val="bg1"/>
              </a:solidFill>
            </a:endParaRPr>
          </a:p>
        </p:txBody>
      </p:sp>
    </p:spTree>
    <p:extLst>
      <p:ext uri="{BB962C8B-B14F-4D97-AF65-F5344CB8AC3E}">
        <p14:creationId xmlns:p14="http://schemas.microsoft.com/office/powerpoint/2010/main" val="734730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8" y="365125"/>
            <a:ext cx="9440332" cy="1325563"/>
          </a:xfrm>
        </p:spPr>
        <p:txBody>
          <a:bodyPr>
            <a:normAutofit/>
          </a:bodyPr>
          <a:lstStyle/>
          <a:p>
            <a:r>
              <a:rPr lang="en-US" sz="4200" dirty="0"/>
              <a:t>Most frequently asked questions…</a:t>
            </a:r>
          </a:p>
        </p:txBody>
      </p:sp>
      <p:pic>
        <p:nvPicPr>
          <p:cNvPr id="5" name="Picture 4" descr="&lt;strong&gt;University of Louisville&lt;/strong&gt; School of Medicine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34637"/>
            <a:ext cx="914400" cy="186537"/>
          </a:xfrm>
          <a:prstGeom prst="rect">
            <a:avLst/>
          </a:prstGeom>
        </p:spPr>
      </p:pic>
      <p:sp>
        <p:nvSpPr>
          <p:cNvPr id="3" name="Content Placeholder 2"/>
          <p:cNvSpPr>
            <a:spLocks noGrp="1"/>
          </p:cNvSpPr>
          <p:nvPr>
            <p:ph idx="1"/>
          </p:nvPr>
        </p:nvSpPr>
        <p:spPr>
          <a:xfrm>
            <a:off x="316398" y="1304858"/>
            <a:ext cx="11723570" cy="5188017"/>
          </a:xfrm>
        </p:spPr>
        <p:txBody>
          <a:bodyPr>
            <a:normAutofit/>
          </a:bodyPr>
          <a:lstStyle/>
          <a:p>
            <a:pPr marL="0" indent="0">
              <a:buNone/>
            </a:pPr>
            <a:r>
              <a:rPr lang="en-US" sz="1400" dirty="0">
                <a:latin typeface="Arial Rounded MT Bold" panose="020F0704030504030204" pitchFamily="34" charset="0"/>
              </a:rPr>
              <a:t>I forgot to submit my FAFSA, now </a:t>
            </a:r>
            <a:r>
              <a:rPr lang="en-US" sz="1400" b="1" dirty="0">
                <a:latin typeface="Arial Rounded MT Bold" panose="020F0704030504030204" pitchFamily="34" charset="0"/>
              </a:rPr>
              <a:t>what</a:t>
            </a:r>
            <a:r>
              <a:rPr lang="en-US" sz="1400" dirty="0">
                <a:latin typeface="Arial Rounded MT Bold" panose="020F0704030504030204" pitchFamily="34" charset="0"/>
              </a:rPr>
              <a:t> do I do? </a:t>
            </a:r>
          </a:p>
          <a:p>
            <a:pPr marL="0" indent="0">
              <a:buNone/>
            </a:pPr>
            <a:r>
              <a:rPr lang="en-US" sz="1400" i="1" dirty="0">
                <a:solidFill>
                  <a:srgbClr val="00B050"/>
                </a:solidFill>
                <a:latin typeface="Arial Rounded MT Bold" panose="020F0704030504030204" pitchFamily="34" charset="0"/>
              </a:rPr>
              <a:t>File the appropriate FAFSA as soon as possible!  </a:t>
            </a:r>
          </a:p>
          <a:p>
            <a:pPr marL="0" indent="0">
              <a:buNone/>
            </a:pPr>
            <a:r>
              <a:rPr lang="en-US" sz="1400" dirty="0">
                <a:latin typeface="Arial Rounded MT Bold" panose="020F0704030504030204" pitchFamily="34" charset="0"/>
              </a:rPr>
              <a:t>When should I expect my refund? </a:t>
            </a:r>
          </a:p>
          <a:p>
            <a:pPr marL="0" indent="0">
              <a:buNone/>
            </a:pPr>
            <a:r>
              <a:rPr lang="en-US" sz="1400" dirty="0">
                <a:solidFill>
                  <a:srgbClr val="00B050"/>
                </a:solidFill>
                <a:latin typeface="Arial Rounded MT Bold" panose="020F0704030504030204" pitchFamily="34" charset="0"/>
              </a:rPr>
              <a:t>M1 &amp; M2 </a:t>
            </a:r>
            <a:r>
              <a:rPr lang="en-US" sz="1400" i="1" dirty="0">
                <a:solidFill>
                  <a:srgbClr val="00B050"/>
                </a:solidFill>
                <a:latin typeface="Arial Rounded MT Bold" panose="020F0704030504030204" pitchFamily="34" charset="0"/>
              </a:rPr>
              <a:t>Financial Aid </a:t>
            </a:r>
            <a:r>
              <a:rPr lang="en-US" sz="1400" i="1" u="sng" dirty="0">
                <a:solidFill>
                  <a:srgbClr val="00B050"/>
                </a:solidFill>
                <a:latin typeface="Arial Rounded MT Bold" panose="020F0704030504030204" pitchFamily="34" charset="0"/>
              </a:rPr>
              <a:t>First</a:t>
            </a:r>
            <a:r>
              <a:rPr lang="en-US" sz="1400" i="1" dirty="0">
                <a:solidFill>
                  <a:srgbClr val="00B050"/>
                </a:solidFill>
                <a:latin typeface="Arial Rounded MT Bold" panose="020F0704030504030204" pitchFamily="34" charset="0"/>
              </a:rPr>
              <a:t> Disbursement today! Bursar’s Office Refund/Residual 3-5 days after aid disbursement</a:t>
            </a:r>
          </a:p>
          <a:p>
            <a:pPr marL="0" indent="0">
              <a:buNone/>
            </a:pPr>
            <a:r>
              <a:rPr lang="en-US" sz="1400" dirty="0">
                <a:latin typeface="Arial Rounded MT Bold" panose="020F0704030504030204" pitchFamily="34" charset="0"/>
              </a:rPr>
              <a:t>How do I request my loans to be re-offered? </a:t>
            </a:r>
          </a:p>
          <a:p>
            <a:pPr marL="0" indent="0">
              <a:buNone/>
            </a:pPr>
            <a:r>
              <a:rPr lang="en-US" sz="1400" i="1" dirty="0">
                <a:solidFill>
                  <a:srgbClr val="00B050"/>
                </a:solidFill>
                <a:latin typeface="Arial Rounded MT Bold" panose="020F0704030504030204" pitchFamily="34" charset="0"/>
              </a:rPr>
              <a:t>Contact SOM FA at 502-852-5187</a:t>
            </a:r>
          </a:p>
          <a:p>
            <a:pPr marL="0" indent="0">
              <a:buNone/>
            </a:pPr>
            <a:r>
              <a:rPr lang="en-US" sz="1400" dirty="0">
                <a:latin typeface="Arial Rounded MT Bold" panose="020F0704030504030204" pitchFamily="34" charset="0"/>
              </a:rPr>
              <a:t>Why haven’t my loans disbursed? </a:t>
            </a:r>
            <a:r>
              <a:rPr lang="en-US" sz="1400" i="1" dirty="0">
                <a:solidFill>
                  <a:srgbClr val="00B050"/>
                </a:solidFill>
                <a:latin typeface="Arial Rounded MT Bold" panose="020F0704030504030204" pitchFamily="34" charset="0"/>
              </a:rPr>
              <a:t>Many possible reasons…some examples are:</a:t>
            </a:r>
          </a:p>
          <a:p>
            <a:pPr>
              <a:buFont typeface="Wingdings" panose="05000000000000000000" pitchFamily="2" charset="2"/>
              <a:buChar char="Ø"/>
            </a:pPr>
            <a:r>
              <a:rPr lang="en-US" sz="1200" i="1" dirty="0">
                <a:solidFill>
                  <a:srgbClr val="00B050"/>
                </a:solidFill>
                <a:latin typeface="Arial Rounded MT Bold" panose="020F0704030504030204" pitchFamily="34" charset="0"/>
              </a:rPr>
              <a:t>UofL did not receive your FAFSA, or you have not filed it yet</a:t>
            </a:r>
          </a:p>
          <a:p>
            <a:pPr>
              <a:buFont typeface="Wingdings" panose="05000000000000000000" pitchFamily="2" charset="2"/>
              <a:buChar char="Ø"/>
            </a:pPr>
            <a:r>
              <a:rPr lang="en-US" sz="1200" i="1" dirty="0">
                <a:solidFill>
                  <a:srgbClr val="00B050"/>
                </a:solidFill>
                <a:latin typeface="Arial Rounded MT Bold" panose="020F0704030504030204" pitchFamily="34" charset="0"/>
              </a:rPr>
              <a:t>Not packaged yet - late FAFSA or other issue</a:t>
            </a:r>
          </a:p>
          <a:p>
            <a:pPr>
              <a:buFont typeface="Wingdings" panose="05000000000000000000" pitchFamily="2" charset="2"/>
              <a:buChar char="Ø"/>
            </a:pPr>
            <a:r>
              <a:rPr lang="en-US" sz="1200" i="1" dirty="0">
                <a:solidFill>
                  <a:srgbClr val="00B050"/>
                </a:solidFill>
                <a:latin typeface="Arial Rounded MT Bold" panose="020F0704030504030204" pitchFamily="34" charset="0"/>
              </a:rPr>
              <a:t>Did not accept loans on ULink, or recently did it</a:t>
            </a:r>
          </a:p>
          <a:p>
            <a:pPr>
              <a:buFont typeface="Wingdings" panose="05000000000000000000" pitchFamily="2" charset="2"/>
              <a:buChar char="Ø"/>
            </a:pPr>
            <a:r>
              <a:rPr lang="en-US" sz="1200" i="1" dirty="0">
                <a:solidFill>
                  <a:srgbClr val="00B050"/>
                </a:solidFill>
                <a:latin typeface="Arial Rounded MT Bold" panose="020F0704030504030204" pitchFamily="34" charset="0"/>
              </a:rPr>
              <a:t>Did not complete Loan Entrance or Loan MPN at </a:t>
            </a:r>
            <a:r>
              <a:rPr lang="en-US" sz="1200" i="1" u="sng" dirty="0">
                <a:solidFill>
                  <a:srgbClr val="00B050"/>
                </a:solidFill>
                <a:latin typeface="Arial Rounded MT Bold" panose="020F0704030504030204" pitchFamily="34" charset="0"/>
              </a:rPr>
              <a:t>www.studentaid.gov </a:t>
            </a:r>
          </a:p>
          <a:p>
            <a:pPr>
              <a:buFont typeface="Wingdings" panose="05000000000000000000" pitchFamily="2" charset="2"/>
              <a:buChar char="Ø"/>
            </a:pPr>
            <a:r>
              <a:rPr lang="en-US" sz="1200" i="1" dirty="0">
                <a:solidFill>
                  <a:srgbClr val="00B050"/>
                </a:solidFill>
                <a:latin typeface="Arial Rounded MT Bold" panose="020F0704030504030204" pitchFamily="34" charset="0"/>
              </a:rPr>
              <a:t>Did not sign up for Bursar’s Office refund process via Student Choice - Nelnet</a:t>
            </a:r>
          </a:p>
          <a:p>
            <a:pPr>
              <a:buFont typeface="Wingdings" panose="05000000000000000000" pitchFamily="2" charset="2"/>
              <a:buChar char="Ø"/>
            </a:pPr>
            <a:r>
              <a:rPr lang="en-US" sz="1200" i="1" dirty="0">
                <a:solidFill>
                  <a:srgbClr val="00B050"/>
                </a:solidFill>
                <a:latin typeface="Arial Rounded MT Bold" panose="020F0704030504030204" pitchFamily="34" charset="0"/>
              </a:rPr>
              <a:t>Expired MPN </a:t>
            </a:r>
          </a:p>
          <a:p>
            <a:pPr>
              <a:buFont typeface="Wingdings" panose="05000000000000000000" pitchFamily="2" charset="2"/>
              <a:buChar char="Ø"/>
            </a:pPr>
            <a:r>
              <a:rPr lang="en-US" sz="1200" i="1" dirty="0">
                <a:solidFill>
                  <a:srgbClr val="00B050"/>
                </a:solidFill>
                <a:latin typeface="Arial Rounded MT Bold" panose="020F0704030504030204" pitchFamily="34" charset="0"/>
              </a:rPr>
              <a:t>Various other issues, contact us for help!</a:t>
            </a:r>
          </a:p>
          <a:p>
            <a:pPr marL="0" indent="0">
              <a:buNone/>
            </a:pPr>
            <a:r>
              <a:rPr lang="en-US" sz="1400" dirty="0">
                <a:latin typeface="Arial Rounded MT Bold" panose="020F0704030504030204" pitchFamily="34" charset="0"/>
              </a:rPr>
              <a:t>How do I waive the health insurance, or the health insurance charge is still on my account! </a:t>
            </a:r>
          </a:p>
          <a:p>
            <a:pPr marL="0" indent="0">
              <a:buNone/>
            </a:pPr>
            <a:r>
              <a:rPr lang="en-US" sz="1400" dirty="0">
                <a:solidFill>
                  <a:srgbClr val="00B050"/>
                </a:solidFill>
                <a:latin typeface="Arial Rounded MT Bold" panose="020F0704030504030204" pitchFamily="34" charset="0"/>
              </a:rPr>
              <a:t>You will receive emails each semester providing the instructions from Academic Health Plans, for additional questions regarding the health insurance, c</a:t>
            </a:r>
            <a:r>
              <a:rPr lang="en-US" sz="1400" i="1" dirty="0">
                <a:solidFill>
                  <a:srgbClr val="00B050"/>
                </a:solidFill>
                <a:latin typeface="Arial Rounded MT Bold" panose="020F0704030504030204" pitchFamily="34" charset="0"/>
              </a:rPr>
              <a:t>ontact Campus Health Services at 502-852-6519</a:t>
            </a:r>
          </a:p>
          <a:p>
            <a:endParaRPr lang="en-US" sz="1100" i="1" dirty="0">
              <a:latin typeface="Arial Rounded MT Bold" panose="020F0704030504030204" pitchFamily="34" charset="0"/>
            </a:endParaRPr>
          </a:p>
        </p:txBody>
      </p:sp>
    </p:spTree>
    <p:extLst>
      <p:ext uri="{BB962C8B-B14F-4D97-AF65-F5344CB8AC3E}">
        <p14:creationId xmlns:p14="http://schemas.microsoft.com/office/powerpoint/2010/main" val="3955792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2|6|3.1|4.4"/>
</p:tagLst>
</file>

<file path=ppt/tags/tag2.xml><?xml version="1.0" encoding="utf-8"?>
<p:tagLst xmlns:a="http://schemas.openxmlformats.org/drawingml/2006/main" xmlns:r="http://schemas.openxmlformats.org/officeDocument/2006/relationships" xmlns:p="http://schemas.openxmlformats.org/presentationml/2006/main">
  <p:tag name="TIMING" val="|6.2|2.9|1.6|1.7|1.2"/>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422DAE0B086D499069C43711C39DC4" ma:contentTypeVersion="18" ma:contentTypeDescription="Create a new document." ma:contentTypeScope="" ma:versionID="ede6583dbd1b0fcf7ad931887ccd7694">
  <xsd:schema xmlns:xsd="http://www.w3.org/2001/XMLSchema" xmlns:xs="http://www.w3.org/2001/XMLSchema" xmlns:p="http://schemas.microsoft.com/office/2006/metadata/properties" xmlns:ns1="http://schemas.microsoft.com/sharepoint/v3" xmlns:ns2="c7f0aba0-92f5-4f64-a3f6-ef6519218e1b" xmlns:ns3="c7388626-e078-4e0a-b78f-d3903d4750c3" targetNamespace="http://schemas.microsoft.com/office/2006/metadata/properties" ma:root="true" ma:fieldsID="9f49f65a1344c9f16777edf290eadff4" ns1:_="" ns2:_="" ns3:_="">
    <xsd:import namespace="http://schemas.microsoft.com/sharepoint/v3"/>
    <xsd:import namespace="c7f0aba0-92f5-4f64-a3f6-ef6519218e1b"/>
    <xsd:import namespace="c7388626-e078-4e0a-b78f-d3903d4750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EventHashCode" minOccurs="0"/>
                <xsd:element ref="ns2:MediaServiceGenerationTime" minOccurs="0"/>
                <xsd:element ref="ns2:MediaServiceAutoKeyPoints" minOccurs="0"/>
                <xsd:element ref="ns2:MediaServiceKeyPoints" minOccurs="0"/>
                <xsd:element ref="ns2:MediaServiceLocation"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f0aba0-92f5-4f64-a3f6-ef6519218e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da1ba52-7d3b-4811-9808-5c9985ea513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7388626-e078-4e0a-b78f-d3903d4750c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2d9559ee-de50-4ea9-8d6d-f24727dbf4aa}" ma:internalName="TaxCatchAll" ma:showField="CatchAllData" ma:web="c7388626-e078-4e0a-b78f-d3903d4750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4C5649-1941-4984-A273-C4EF908F4A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7f0aba0-92f5-4f64-a3f6-ef6519218e1b"/>
    <ds:schemaRef ds:uri="c7388626-e078-4e0a-b78f-d3903d4750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1BA9CA-57D4-402D-BEF3-73388FE449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40455</TotalTime>
  <Words>7008</Words>
  <Application>Microsoft Office PowerPoint</Application>
  <PresentationFormat>Widescreen</PresentationFormat>
  <Paragraphs>699</Paragraphs>
  <Slides>49</Slides>
  <Notes>41</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49</vt:i4>
      </vt:variant>
    </vt:vector>
  </HeadingPairs>
  <TitlesOfParts>
    <vt:vector size="66" baseType="lpstr">
      <vt:lpstr>Agency FB</vt:lpstr>
      <vt:lpstr>Aharoni</vt:lpstr>
      <vt:lpstr>Arial</vt:lpstr>
      <vt:lpstr>Arial Rounded MT Bold</vt:lpstr>
      <vt:lpstr>Calibri</vt:lpstr>
      <vt:lpstr>Calibri Light</vt:lpstr>
      <vt:lpstr>Noto Serif</vt:lpstr>
      <vt:lpstr>Times New Roman</vt:lpstr>
      <vt:lpstr>Wingdings</vt:lpstr>
      <vt:lpstr>1_Office Theme</vt:lpstr>
      <vt:lpstr>7_Custom Design</vt:lpstr>
      <vt:lpstr>5_Custom Design</vt:lpstr>
      <vt:lpstr>Custom Design</vt:lpstr>
      <vt:lpstr>1_Custom Design</vt:lpstr>
      <vt:lpstr>Office Theme</vt:lpstr>
      <vt:lpstr>Office Theme</vt:lpstr>
      <vt:lpstr>6_Custom Design</vt:lpstr>
      <vt:lpstr>PowerPoint Presentation</vt:lpstr>
      <vt:lpstr>PowerPoint Presentation</vt:lpstr>
      <vt:lpstr>UofL SOM FA Specifics…</vt:lpstr>
      <vt:lpstr>SOM Financial Aid Staff</vt:lpstr>
      <vt:lpstr>Functions of Different offices:</vt:lpstr>
      <vt:lpstr>PowerPoint Presentation</vt:lpstr>
      <vt:lpstr>1 year</vt:lpstr>
      <vt:lpstr>PowerPoint Presentation</vt:lpstr>
      <vt:lpstr>Most frequently asked questions…</vt:lpstr>
      <vt:lpstr>PowerPoint Presentation</vt:lpstr>
      <vt:lpstr>PowerPoint Presentation</vt:lpstr>
      <vt:lpstr>PowerPoint Presentation</vt:lpstr>
      <vt:lpstr>Complete Entrance Counseling:</vt:lpstr>
      <vt:lpstr>Master Promissory Note (MPN)</vt:lpstr>
      <vt:lpstr>Rights and Responsibilities</vt:lpstr>
      <vt:lpstr>         Direct Unsubsidized &amp; Grad/Plus </vt:lpstr>
      <vt:lpstr>   Federal Loan Origination Fees</vt:lpstr>
      <vt:lpstr>Class of 2022 Indebtedness</vt:lpstr>
      <vt:lpstr>Indebtedness</vt:lpstr>
      <vt:lpstr>PowerPoint Presentation</vt:lpstr>
      <vt:lpstr>Know Your Numbers</vt:lpstr>
      <vt:lpstr>A Serious Obligation</vt:lpstr>
      <vt:lpstr>Consequence of Late Payments</vt:lpstr>
      <vt:lpstr>Fixed Interest Rates for the Class of 2023</vt:lpstr>
      <vt:lpstr>Subsidized Loans vs. Unsubsidized Loans for medical students</vt:lpstr>
      <vt:lpstr>Subsidized vs. Unsubsidized</vt:lpstr>
      <vt:lpstr>Capitalization</vt:lpstr>
      <vt:lpstr>PowerPoint Presentation</vt:lpstr>
      <vt:lpstr>NOTICE: Repayment Begins</vt:lpstr>
      <vt:lpstr>PowerPoint Presentation</vt:lpstr>
      <vt:lpstr>Borrow Wisely – In The Right Order</vt:lpstr>
      <vt:lpstr>Borrow Wisely – In The Right Order</vt:lpstr>
      <vt:lpstr>How Will You Borrow?</vt:lpstr>
      <vt:lpstr>Alternatives to Borrowing</vt:lpstr>
      <vt:lpstr>Loan Forgiveness &amp; Repay Assistance</vt:lpstr>
      <vt:lpstr>PowerPoint Presentation</vt:lpstr>
      <vt:lpstr>How to Create a Spending Plan </vt:lpstr>
      <vt:lpstr>Resources to Create a Spending Plan</vt:lpstr>
      <vt:lpstr>The Basics of Budgeting</vt:lpstr>
      <vt:lpstr>Spending Wants: Leaks</vt:lpstr>
      <vt:lpstr>PowerPoint Presentation</vt:lpstr>
      <vt:lpstr>The Minimum Payment Trap</vt:lpstr>
      <vt:lpstr>The Minimum Payment Trap</vt:lpstr>
      <vt:lpstr>PowerPoint Presentation</vt:lpstr>
      <vt:lpstr>A FICO Score is Based On</vt:lpstr>
      <vt:lpstr>How to Improve Your Score</vt:lpstr>
      <vt:lpstr>PowerPoint Presentation</vt:lpstr>
      <vt:lpstr>Support Along The Way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Repayment Strategies Renaissance School of Medicine - Stony Brook University</dc:title>
  <dc:creator>Julie Gilbert</dc:creator>
  <cp:lastModifiedBy>Hall, Angela</cp:lastModifiedBy>
  <cp:revision>399</cp:revision>
  <cp:lastPrinted>2020-06-23T19:26:48Z</cp:lastPrinted>
  <dcterms:created xsi:type="dcterms:W3CDTF">2020-02-25T17:35:11Z</dcterms:created>
  <dcterms:modified xsi:type="dcterms:W3CDTF">2023-07-24T15:07:36Z</dcterms:modified>
</cp:coreProperties>
</file>