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7" r:id="rId25"/>
    <p:sldId id="282" r:id="rId26"/>
    <p:sldId id="816" r:id="rId27"/>
    <p:sldId id="817" r:id="rId28"/>
    <p:sldId id="16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42BA2-3E10-47BD-9547-C90C5122F0EE}" v="10" dt="2024-07-26T15:14:22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Angela" userId="uz1xkKIyHG2l4KVgelhXqLnvmYR3b2yWknTS9x6ERF8=" providerId="None" clId="Web-{CF042BA2-3E10-47BD-9547-C90C5122F0EE}"/>
    <pc:docChg chg="modSld">
      <pc:chgData name="Hall, Angela" userId="uz1xkKIyHG2l4KVgelhXqLnvmYR3b2yWknTS9x6ERF8=" providerId="None" clId="Web-{CF042BA2-3E10-47BD-9547-C90C5122F0EE}" dt="2024-07-26T15:14:22.325" v="9"/>
      <pc:docMkLst>
        <pc:docMk/>
      </pc:docMkLst>
      <pc:sldChg chg="delSp">
        <pc:chgData name="Hall, Angela" userId="uz1xkKIyHG2l4KVgelhXqLnvmYR3b2yWknTS9x6ERF8=" providerId="None" clId="Web-{CF042BA2-3E10-47BD-9547-C90C5122F0EE}" dt="2024-07-26T15:13:28.526" v="0"/>
        <pc:sldMkLst>
          <pc:docMk/>
          <pc:sldMk cId="841459264" sldId="256"/>
        </pc:sldMkLst>
        <pc:picChg chg="del">
          <ac:chgData name="Hall, Angela" userId="uz1xkKIyHG2l4KVgelhXqLnvmYR3b2yWknTS9x6ERF8=" providerId="None" clId="Web-{CF042BA2-3E10-47BD-9547-C90C5122F0EE}" dt="2024-07-26T15:13:28.526" v="0"/>
          <ac:picMkLst>
            <pc:docMk/>
            <pc:sldMk cId="841459264" sldId="256"/>
            <ac:picMk id="6" creationId="{DA00C8E0-F1B0-ABB2-CCAA-57FD3F6D980B}"/>
          </ac:picMkLst>
        </pc:picChg>
      </pc:sldChg>
      <pc:sldChg chg="addSp delSp modSp">
        <pc:chgData name="Hall, Angela" userId="uz1xkKIyHG2l4KVgelhXqLnvmYR3b2yWknTS9x6ERF8=" providerId="None" clId="Web-{CF042BA2-3E10-47BD-9547-C90C5122F0EE}" dt="2024-07-26T15:14:22.325" v="9"/>
        <pc:sldMkLst>
          <pc:docMk/>
          <pc:sldMk cId="4062766288" sldId="257"/>
        </pc:sldMkLst>
        <pc:spChg chg="add del mod">
          <ac:chgData name="Hall, Angela" userId="uz1xkKIyHG2l4KVgelhXqLnvmYR3b2yWknTS9x6ERF8=" providerId="None" clId="Web-{CF042BA2-3E10-47BD-9547-C90C5122F0EE}" dt="2024-07-26T15:14:22.325" v="9"/>
          <ac:spMkLst>
            <pc:docMk/>
            <pc:sldMk cId="4062766288" sldId="257"/>
            <ac:spMk id="3" creationId="{F59EC76F-F5F9-663C-8358-AF7F007F9C00}"/>
          </ac:spMkLst>
        </pc:spChg>
        <pc:picChg chg="del">
          <ac:chgData name="Hall, Angela" userId="uz1xkKIyHG2l4KVgelhXqLnvmYR3b2yWknTS9x6ERF8=" providerId="None" clId="Web-{CF042BA2-3E10-47BD-9547-C90C5122F0EE}" dt="2024-07-26T15:13:32.636" v="1"/>
          <ac:picMkLst>
            <pc:docMk/>
            <pc:sldMk cId="4062766288" sldId="257"/>
            <ac:picMk id="6" creationId="{03EA09F2-DBF7-C5EF-ACA6-AE84F2EACC60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3:37.276" v="2"/>
        <pc:sldMkLst>
          <pc:docMk/>
          <pc:sldMk cId="2696670732" sldId="260"/>
        </pc:sldMkLst>
        <pc:picChg chg="del">
          <ac:chgData name="Hall, Angela" userId="uz1xkKIyHG2l4KVgelhXqLnvmYR3b2yWknTS9x6ERF8=" providerId="None" clId="Web-{CF042BA2-3E10-47BD-9547-C90C5122F0EE}" dt="2024-07-26T15:13:37.276" v="2"/>
          <ac:picMkLst>
            <pc:docMk/>
            <pc:sldMk cId="2696670732" sldId="260"/>
            <ac:picMk id="6" creationId="{863E374B-6FE3-34CD-96CB-73B841886DD4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3:48.652" v="4"/>
        <pc:sldMkLst>
          <pc:docMk/>
          <pc:sldMk cId="2963050980" sldId="265"/>
        </pc:sldMkLst>
        <pc:picChg chg="del">
          <ac:chgData name="Hall, Angela" userId="uz1xkKIyHG2l4KVgelhXqLnvmYR3b2yWknTS9x6ERF8=" providerId="None" clId="Web-{CF042BA2-3E10-47BD-9547-C90C5122F0EE}" dt="2024-07-26T15:13:48.652" v="4"/>
          <ac:picMkLst>
            <pc:docMk/>
            <pc:sldMk cId="2963050980" sldId="265"/>
            <ac:picMk id="6" creationId="{ACCC409A-F272-FB24-E8D8-C2607ED5D18E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3:54.292" v="5"/>
        <pc:sldMkLst>
          <pc:docMk/>
          <pc:sldMk cId="1761558893" sldId="267"/>
        </pc:sldMkLst>
        <pc:picChg chg="del">
          <ac:chgData name="Hall, Angela" userId="uz1xkKIyHG2l4KVgelhXqLnvmYR3b2yWknTS9x6ERF8=" providerId="None" clId="Web-{CF042BA2-3E10-47BD-9547-C90C5122F0EE}" dt="2024-07-26T15:13:54.292" v="5"/>
          <ac:picMkLst>
            <pc:docMk/>
            <pc:sldMk cId="1761558893" sldId="267"/>
            <ac:picMk id="5" creationId="{3226E2FB-D059-BD30-4A01-CB7DF9749E65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3:58.871" v="6"/>
        <pc:sldMkLst>
          <pc:docMk/>
          <pc:sldMk cId="1900141489" sldId="270"/>
        </pc:sldMkLst>
        <pc:picChg chg="del">
          <ac:chgData name="Hall, Angela" userId="uz1xkKIyHG2l4KVgelhXqLnvmYR3b2yWknTS9x6ERF8=" providerId="None" clId="Web-{CF042BA2-3E10-47BD-9547-C90C5122F0EE}" dt="2024-07-26T15:13:58.871" v="6"/>
          <ac:picMkLst>
            <pc:docMk/>
            <pc:sldMk cId="1900141489" sldId="270"/>
            <ac:picMk id="5" creationId="{0CC24355-F55E-1D36-7E4F-1D4A63443ED9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4:02.902" v="7"/>
        <pc:sldMkLst>
          <pc:docMk/>
          <pc:sldMk cId="1737807849" sldId="273"/>
        </pc:sldMkLst>
        <pc:picChg chg="del">
          <ac:chgData name="Hall, Angela" userId="uz1xkKIyHG2l4KVgelhXqLnvmYR3b2yWknTS9x6ERF8=" providerId="None" clId="Web-{CF042BA2-3E10-47BD-9547-C90C5122F0EE}" dt="2024-07-26T15:14:02.902" v="7"/>
          <ac:picMkLst>
            <pc:docMk/>
            <pc:sldMk cId="1737807849" sldId="273"/>
            <ac:picMk id="5" creationId="{16A9EC32-212E-6018-79E5-0400EF7E2E77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4:06.996" v="8"/>
        <pc:sldMkLst>
          <pc:docMk/>
          <pc:sldMk cId="3318596357" sldId="279"/>
        </pc:sldMkLst>
        <pc:picChg chg="del">
          <ac:chgData name="Hall, Angela" userId="uz1xkKIyHG2l4KVgelhXqLnvmYR3b2yWknTS9x6ERF8=" providerId="None" clId="Web-{CF042BA2-3E10-47BD-9547-C90C5122F0EE}" dt="2024-07-26T15:14:06.996" v="8"/>
          <ac:picMkLst>
            <pc:docMk/>
            <pc:sldMk cId="3318596357" sldId="279"/>
            <ac:picMk id="3" creationId="{26A37EA7-6F26-9CBE-9012-56144A096379}"/>
          </ac:picMkLst>
        </pc:picChg>
      </pc:sldChg>
      <pc:sldChg chg="delSp">
        <pc:chgData name="Hall, Angela" userId="uz1xkKIyHG2l4KVgelhXqLnvmYR3b2yWknTS9x6ERF8=" providerId="None" clId="Web-{CF042BA2-3E10-47BD-9547-C90C5122F0EE}" dt="2024-07-26T15:13:42.776" v="3"/>
        <pc:sldMkLst>
          <pc:docMk/>
          <pc:sldMk cId="3158714785" sldId="280"/>
        </pc:sldMkLst>
        <pc:picChg chg="del">
          <ac:chgData name="Hall, Angela" userId="uz1xkKIyHG2l4KVgelhXqLnvmYR3b2yWknTS9x6ERF8=" providerId="None" clId="Web-{CF042BA2-3E10-47BD-9547-C90C5122F0EE}" dt="2024-07-26T15:13:42.776" v="3"/>
          <ac:picMkLst>
            <pc:docMk/>
            <pc:sldMk cId="3158714785" sldId="280"/>
            <ac:picMk id="5" creationId="{0FBAF0DA-8AC0-AE39-23F7-67DD3548448D}"/>
          </ac:picMkLst>
        </pc:picChg>
      </pc:sldChg>
    </pc:docChg>
  </pc:docChgLst>
  <pc:docChgLst>
    <pc:chgData name="Hall, Angela" userId="uz1xkKIyHG2l4KVgelhXqLnvmYR3b2yWknTS9x6ERF8=" providerId="None" clId="Web-{FEB16840-071B-4F48-89C7-922FA4CFDA19}"/>
    <pc:docChg chg="modSld">
      <pc:chgData name="Hall, Angela" userId="uz1xkKIyHG2l4KVgelhXqLnvmYR3b2yWknTS9x6ERF8=" providerId="None" clId="Web-{FEB16840-071B-4F48-89C7-922FA4CFDA19}" dt="2024-07-23T18:09:33.338" v="3"/>
      <pc:docMkLst>
        <pc:docMk/>
      </pc:docMkLst>
      <pc:sldChg chg="delSp delAnim">
        <pc:chgData name="Hall, Angela" userId="uz1xkKIyHG2l4KVgelhXqLnvmYR3b2yWknTS9x6ERF8=" providerId="None" clId="Web-{FEB16840-071B-4F48-89C7-922FA4CFDA19}" dt="2024-07-23T18:09:33.338" v="3"/>
        <pc:sldMkLst>
          <pc:docMk/>
          <pc:sldMk cId="198283414" sldId="817"/>
        </pc:sldMkLst>
        <pc:spChg chg="del topLvl">
          <ac:chgData name="Hall, Angela" userId="uz1xkKIyHG2l4KVgelhXqLnvmYR3b2yWknTS9x6ERF8=" providerId="None" clId="Web-{FEB16840-071B-4F48-89C7-922FA4CFDA19}" dt="2024-07-23T18:09:33.338" v="3"/>
          <ac:spMkLst>
            <pc:docMk/>
            <pc:sldMk cId="198283414" sldId="817"/>
            <ac:spMk id="43" creationId="{C987AEDE-C2CC-E9A9-9A39-3C3309F6529C}"/>
          </ac:spMkLst>
        </pc:spChg>
        <pc:spChg chg="del topLvl">
          <ac:chgData name="Hall, Angela" userId="uz1xkKIyHG2l4KVgelhXqLnvmYR3b2yWknTS9x6ERF8=" providerId="None" clId="Web-{FEB16840-071B-4F48-89C7-922FA4CFDA19}" dt="2024-07-23T18:09:31.010" v="2"/>
          <ac:spMkLst>
            <pc:docMk/>
            <pc:sldMk cId="198283414" sldId="817"/>
            <ac:spMk id="46" creationId="{1B7B0A42-A1A3-0C14-4B3D-636EF1FE0B5E}"/>
          </ac:spMkLst>
        </pc:spChg>
        <pc:grpChg chg="del">
          <ac:chgData name="Hall, Angela" userId="uz1xkKIyHG2l4KVgelhXqLnvmYR3b2yWknTS9x6ERF8=" providerId="None" clId="Web-{FEB16840-071B-4F48-89C7-922FA4CFDA19}" dt="2024-07-23T18:09:31.010" v="2"/>
          <ac:grpSpMkLst>
            <pc:docMk/>
            <pc:sldMk cId="198283414" sldId="817"/>
            <ac:grpSpMk id="41" creationId="{902E52F6-35CD-8149-87F4-D0D7A999138F}"/>
          </ac:grpSpMkLst>
        </pc:grpChg>
        <pc:grpChg chg="del">
          <ac:chgData name="Hall, Angela" userId="uz1xkKIyHG2l4KVgelhXqLnvmYR3b2yWknTS9x6ERF8=" providerId="None" clId="Web-{FEB16840-071B-4F48-89C7-922FA4CFDA19}" dt="2024-07-23T18:09:25.682" v="0"/>
          <ac:grpSpMkLst>
            <pc:docMk/>
            <pc:sldMk cId="198283414" sldId="817"/>
            <ac:grpSpMk id="42" creationId="{7F16E9EB-5DA5-9B84-EE78-D9AC766EFCAE}"/>
          </ac:grpSpMkLst>
        </pc:grpChg>
        <pc:grpChg chg="del">
          <ac:chgData name="Hall, Angela" userId="uz1xkKIyHG2l4KVgelhXqLnvmYR3b2yWknTS9x6ERF8=" providerId="None" clId="Web-{FEB16840-071B-4F48-89C7-922FA4CFDA19}" dt="2024-07-23T18:09:28.604" v="1"/>
          <ac:grpSpMkLst>
            <pc:docMk/>
            <pc:sldMk cId="198283414" sldId="817"/>
            <ac:grpSpMk id="44" creationId="{1F980CCE-0944-2BC0-1B0D-BF6D00AE5F3A}"/>
          </ac:grpSpMkLst>
        </pc:grpChg>
        <pc:picChg chg="del">
          <ac:chgData name="Hall, Angela" userId="uz1xkKIyHG2l4KVgelhXqLnvmYR3b2yWknTS9x6ERF8=" providerId="None" clId="Web-{FEB16840-071B-4F48-89C7-922FA4CFDA19}" dt="2024-07-23T18:09:25.682" v="0"/>
          <ac:picMkLst>
            <pc:docMk/>
            <pc:sldMk cId="198283414" sldId="817"/>
            <ac:picMk id="45" creationId="{AD088500-DE0C-4AF5-CDA3-9A692D4AFD15}"/>
          </ac:picMkLst>
        </pc:picChg>
        <pc:picChg chg="del">
          <ac:chgData name="Hall, Angela" userId="uz1xkKIyHG2l4KVgelhXqLnvmYR3b2yWknTS9x6ERF8=" providerId="None" clId="Web-{FEB16840-071B-4F48-89C7-922FA4CFDA19}" dt="2024-07-23T18:09:28.604" v="1"/>
          <ac:picMkLst>
            <pc:docMk/>
            <pc:sldMk cId="198283414" sldId="817"/>
            <ac:picMk id="47" creationId="{6DF25603-18F1-9CAB-8057-1BD23F67DD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69326-70C9-6C47-8981-D033506BECD1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BA2C7-06B3-2A4E-A5BA-50A480BB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6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F5123-DB39-4998-92F8-664DF295EE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1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ADB33A1-1C0F-0B41-99C0-F811B3C9C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12574" y="2019413"/>
            <a:ext cx="3942202" cy="202774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D6AAA9-1EA3-4A4F-8230-76E28D46C214}"/>
              </a:ext>
            </a:extLst>
          </p:cNvPr>
          <p:cNvCxnSpPr/>
          <p:nvPr userDrawn="1"/>
        </p:nvCxnSpPr>
        <p:spPr>
          <a:xfrm>
            <a:off x="5337546" y="2456121"/>
            <a:ext cx="0" cy="11908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20317" y="2514887"/>
            <a:ext cx="4593265" cy="1063256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4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</a:t>
            </a:r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CE5102-9208-9E40-8E53-36066ADA1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E7529FB-87E0-584A-8BA5-A1C34C4C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35B5C1-978C-8C48-80DE-5ACA3EBC0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3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47930-19AC-CD42-A1F2-8CF10ED19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A8CA3-F184-6A4E-8B93-C8E71E3D46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77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3912-2EAC-BC46-8A13-16D4C3B06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FF2A55-1C91-BE4E-9F30-F37C6463B2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2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hart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15F00-3CE7-4344-9563-F750CE6FE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2458B-FA0B-CF43-A098-C02AA004F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C5E7825-BC06-A74A-B318-AB5F6C915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DAE4088-3D86-814B-971E-13ADC950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38B03C-500C-CE4F-B48F-D544C8CD82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8472" y="1917290"/>
            <a:ext cx="5983768" cy="2584809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“SHORT LENGTH QUOTE LOREM IPSUM DOLER SIT AMET CURABITUR BLANDIT TEMPUS PORTITOR.”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F7D67B8-4DED-4B45-812E-667E76CFA3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8472" y="4810760"/>
            <a:ext cx="38227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b="1" i="0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FIRST LAST NAME, TITLE</a:t>
            </a:r>
          </a:p>
        </p:txBody>
      </p:sp>
    </p:spTree>
    <p:extLst>
      <p:ext uri="{BB962C8B-B14F-4D97-AF65-F5344CB8AC3E}">
        <p14:creationId xmlns:p14="http://schemas.microsoft.com/office/powerpoint/2010/main" val="12853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o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D7C8-2256-6645-8132-2136D4DA6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89704"/>
            <a:ext cx="7230602" cy="3372772"/>
          </a:xfrm>
        </p:spPr>
        <p:txBody>
          <a:bodyPr anchor="b">
            <a:noAutofit/>
          </a:bodyPr>
          <a:lstStyle>
            <a:lvl1pPr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“Click to edit Master title style”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EBC8ED5-C8B6-FF44-BC7D-D55B6C807C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850" y="4815840"/>
            <a:ext cx="4786313" cy="38576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260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C5A230F4-35F8-6D43-909E-3F273606B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02092B-E43E-174D-829C-3AFF68FF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22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8689F91-72D8-6747-A445-394CAFD30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525E03-D8FF-784E-A33B-3690B9B190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4008C4C5-A83E-854B-B6AB-E48E07EE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F5EAD-B73D-314E-8E45-4964A58524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65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C84C-6423-8E48-9C7A-39CC630A1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0287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581A9D-4386-314C-8624-3A525D35B9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3822291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198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EFF54-9761-9847-BCD7-9E1406988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DAFC8-1762-4F47-B956-A9121D881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400" y="334772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01.01.2022</a:t>
            </a:r>
          </a:p>
        </p:txBody>
      </p:sp>
    </p:spTree>
    <p:extLst>
      <p:ext uri="{BB962C8B-B14F-4D97-AF65-F5344CB8AC3E}">
        <p14:creationId xmlns:p14="http://schemas.microsoft.com/office/powerpoint/2010/main" val="1513808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A2E25B-F4AE-7945-9010-1846CAC71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63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HEADLINE LOREM IPSUM DOLER SIT AMET CURABITUR BLANDIT TEMPUS PORTITOR.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AEA6A-AF49-D446-B936-7347C5BEA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17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Shor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6162368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884903"/>
            <a:ext cx="6162367" cy="2260343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HEADLINE LOREM IPSUM DOLER SIT AMET CURABITUR BLANDIT TEMPUS PORTITOR.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FD6C0-98E1-9C47-AB49-D25DF869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CE5DCD-5D1A-484D-AADC-2A70C34FC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red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602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127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2375" y="0"/>
            <a:ext cx="6469626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2431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0EA43D-E33E-7D43-93FA-82F44C876E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5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image AL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C0C83-5B9F-2D43-8B6A-B36072893B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6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48CCD-FA85-0A4B-B6EA-F14CC34903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7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imag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39853AF-EC0E-A44F-8B9E-151CC6D4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937EBE-C1F8-A44B-8E62-5A6B67706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5BDDABA-C480-294B-A9C3-E2EF45BA53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January 1st,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DF89F-EF35-F148-BE05-63FB33B56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36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0471" y="3323303"/>
            <a:ext cx="4156587" cy="285366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0471" y="609601"/>
            <a:ext cx="4038600" cy="253564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585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0B8C52B-1F7F-FC40-B5FB-71A1FA47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BC65A1-1B56-3B41-9F4A-B84365698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image AL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68263" y="2772697"/>
            <a:ext cx="3438832" cy="322498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262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305368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D199E36-2A71-BD4E-AC75-2790769F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F667A-2849-6741-8FD0-5F5C812012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92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558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8167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AE9-125A-EB48-9892-E4F876E15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08558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01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3647EBE-2F75-4648-A475-10CC72F9D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8310" y="3057525"/>
            <a:ext cx="6272979" cy="31194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E15B609-97D9-7C42-A3A0-91EE73A519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310" y="609601"/>
            <a:ext cx="6272979" cy="2212257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03860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6134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_4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08076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_4 imag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7217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_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D38BB-3AE3-CE42-AD2B-187BB93C97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7950" y="1"/>
            <a:ext cx="4464050" cy="30578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6321C0-258F-D34E-BE40-4EED71D3F2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53399" y="3057525"/>
            <a:ext cx="4038600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5525EF-4A76-B245-A49A-4C8B530C8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9037" y="2772697"/>
            <a:ext cx="3084873" cy="3500284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400"/>
            </a:lvl2pPr>
            <a:lvl3pPr marL="914400" indent="0" algn="l">
              <a:buFontTx/>
              <a:buNone/>
              <a:defRPr sz="1400"/>
            </a:lvl3pPr>
            <a:lvl4pPr marL="1371600" indent="0" algn="l">
              <a:buFontTx/>
              <a:buNone/>
              <a:defRPr sz="1400"/>
            </a:lvl4pPr>
            <a:lvl5pPr marL="1828800" indent="0" algn="l">
              <a:buFontTx/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08B9E01-F96C-5D4D-942E-F823304667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036" y="681037"/>
            <a:ext cx="3360174" cy="1934344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 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portitor</a:t>
            </a:r>
            <a:r>
              <a:rPr lang="en-US" dirty="0"/>
              <a:t>.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8E24DD8-E3CB-C44E-B124-2FED3EAC17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05313" y="0"/>
            <a:ext cx="3322637" cy="3057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3D30A8-A144-EF45-AFF8-031FA5665C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05313" y="3057525"/>
            <a:ext cx="3748087" cy="38004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140350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172D222-ADBB-CC43-A533-6DE9AE0ED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53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red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143A94-0A37-9440-939E-6AF593CE56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C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C048D0-1836-F948-BB96-269312D8DC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5032" y="1733107"/>
            <a:ext cx="5723860" cy="192571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073A25-DD07-1340-B4B7-17B1037975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5032" y="3997960"/>
            <a:ext cx="2606675" cy="422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January 1st,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7A4FE-7771-6C43-B3F3-5E1562B98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04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3C2215A-9195-A94C-B8A0-C7292555D6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413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6CAC61-9525-7A49-828C-A1522F65F5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0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black AL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B4989B-B4BB-964B-82F6-FB1545C28C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5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47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35577" y="3022003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5577" y="2269571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2E953D-43EE-A141-8B63-89E362573F4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32955" y="3017795"/>
            <a:ext cx="3320845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B343060-2AD6-134F-8A99-204EFA6375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32955" y="2265363"/>
            <a:ext cx="3320845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C45948-1A02-2848-8588-4732A2AD978A}"/>
              </a:ext>
            </a:extLst>
          </p:cNvPr>
          <p:cNvCxnSpPr/>
          <p:nvPr userDrawn="1"/>
        </p:nvCxnSpPr>
        <p:spPr>
          <a:xfrm>
            <a:off x="4286864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7244F8-F3EC-3E4A-AAF1-1409EA2551C9}"/>
              </a:ext>
            </a:extLst>
          </p:cNvPr>
          <p:cNvCxnSpPr/>
          <p:nvPr userDrawn="1"/>
        </p:nvCxnSpPr>
        <p:spPr>
          <a:xfrm>
            <a:off x="7900219" y="2265363"/>
            <a:ext cx="0" cy="38797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DE6B4A2E-7D2F-354E-98DA-AD1F10B6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E9CCA7D-DF41-9247-827A-01249FA6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olumns_white 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017795"/>
            <a:ext cx="2789903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14461" y="882466"/>
            <a:ext cx="6056662" cy="1154756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42D1BFE-5068-1940-8E51-E9C1FC60955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014461" y="3022003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FF33B68-64E6-C341-B24A-1178161650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14461" y="2269571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63D3D37-AAAC-F648-B9CC-BB866887442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298723" y="3017795"/>
            <a:ext cx="2988997" cy="3127366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 lang="en-US" sz="16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1CA54EE8-9480-804E-A890-1ADFA7558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98723" y="2265363"/>
            <a:ext cx="2988997" cy="694147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65B1A84-3196-554A-A801-26C3736695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882466"/>
            <a:ext cx="2949575" cy="183538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30964279-42E7-9C4A-9068-DC846E79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3A8103-F25B-0145-9E10-E90306046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60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58728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199997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 points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7A17D1-E46A-5C43-A8C2-07C98D08DE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7A76E7-3B12-0146-91FE-2A5B5EBED2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64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 points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7A17D1-E46A-5C43-A8C2-07C98D08DE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201710"/>
            <a:ext cx="8227142" cy="4051606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A3FCBAC-32A4-994B-B4B0-066131203B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1" y="882466"/>
            <a:ext cx="8227142" cy="115654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0EF49D9-56C2-EF41-8E3E-962E613F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B93B2-10FF-2B4F-B6B9-CB5816076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2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F53E1-0C1F-D14A-A0A7-9F5F21256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0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71ECA7-C5A5-8C46-9330-594E1EED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2190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6EB14-AFEA-D04B-BCED-FEBC0D831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0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469FC-0E0A-C749-9D2D-59991BD62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0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Title_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90FB-1758-E642-BEC1-6C7F7AC7A7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804" y="2126511"/>
            <a:ext cx="10664457" cy="845289"/>
          </a:xfrm>
        </p:spPr>
        <p:txBody>
          <a:bodyPr lIns="0" anchor="ctr" anchorCtr="0">
            <a:noAutofit/>
          </a:bodyPr>
          <a:lstStyle>
            <a:lvl1pPr algn="l">
              <a:defRPr sz="54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2CC69-AC84-CF4C-8FCE-EE48C4FC53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06249" y="5396801"/>
            <a:ext cx="2391275" cy="12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04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AE58-2FC2-2046-9198-986F1C36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54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BD17D5CF-7D3D-7B45-B019-8CF04F7F8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E1C699-F204-EF4E-970B-D106C4E3E9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0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323900"/>
            <a:ext cx="7582786" cy="192571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8072-7F74-D04A-A7DC-247EB2F93D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2422" y="6421980"/>
            <a:ext cx="2025650" cy="27305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C52D16-6F0B-2F4B-A990-688D17CC62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428999"/>
            <a:ext cx="7667847" cy="2747963"/>
          </a:xfr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lang="en-US" sz="20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8FB3BE4-9704-9F42-BC65-C600E320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CD77FF-0183-2946-A7F6-80EA31398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13537" y="6330734"/>
            <a:ext cx="1356764" cy="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E63F-6339-AE45-9E3C-F99BC6D167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D0AD883-A2AC-594C-9673-3B3A8203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4F59AA-A1FA-9846-B375-7F97A556BF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FE8CA-AEB5-2843-A832-23EFF7A0D1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234099"/>
            <a:ext cx="10559902" cy="2903942"/>
          </a:xfrm>
        </p:spPr>
        <p:txBody>
          <a:bodyPr anchor="t">
            <a:normAutofit/>
          </a:bodyPr>
          <a:lstStyle>
            <a:lvl1pPr marL="342900" indent="-342900"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lang="en-US" sz="2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/>
              <a:t>Click to edit master text styles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Nullam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dolor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nibh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ultricies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vehicula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ut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id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Aenean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eu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leo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</a:t>
            </a:r>
          </a:p>
          <a:p>
            <a:endParaRPr lang="en-US" dirty="0">
              <a:solidFill>
                <a:srgbClr val="FFFFFF"/>
              </a:solidFill>
              <a:effectLst/>
              <a:latin typeface="Helvetica" pitchFamily="2" charset="0"/>
            </a:endParaRPr>
          </a:p>
          <a:p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Pellentesque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ornare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sem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lacinia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quam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venenatis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vestibulum. Lorem ipsum dolor sit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amet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consectetur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adipiscing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elit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. Cum sociis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natoque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penatibus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et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magnis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dis parturient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montes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effectLst/>
                <a:latin typeface="Helvetica" pitchFamily="2" charset="0"/>
              </a:rPr>
              <a:t>ridiculus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 mus.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9644B-9DD6-B842-9E09-61AC441BB4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882466"/>
            <a:ext cx="10103069" cy="1156541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 LONG VERSION WITH MULTIPLE LINES.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D764882-F38C-2A48-B02D-293EBA46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65363"/>
            <a:ext cx="10560050" cy="8128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AEBA0E-C468-B448-9981-7B2DF210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0F537D-3999-6B45-A697-B1031DD15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13537" y="6330734"/>
            <a:ext cx="1356764" cy="4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02C32-C0CD-7147-9116-6362E8C5B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4C2B-D5F6-2D41-9FF2-9C6FF0AD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D453-C143-CC4B-8EA5-2D84DB4BF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7779-AE75-3845-820E-933D1A3560A8}" type="datetime1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66BC3-528D-6A42-A7CB-B95ED3730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8F9-78A8-874D-9598-92670A028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F72C-5ACC-BF44-8A77-29ED5F2D2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53" r:id="rId11"/>
    <p:sldLayoutId id="2147483671" r:id="rId12"/>
    <p:sldLayoutId id="2147483672" r:id="rId13"/>
    <p:sldLayoutId id="2147483673" r:id="rId14"/>
    <p:sldLayoutId id="2147483651" r:id="rId15"/>
    <p:sldLayoutId id="2147483652" r:id="rId16"/>
    <p:sldLayoutId id="2147483674" r:id="rId17"/>
    <p:sldLayoutId id="2147483675" r:id="rId18"/>
    <p:sldLayoutId id="2147483679" r:id="rId19"/>
    <p:sldLayoutId id="2147483676" r:id="rId20"/>
    <p:sldLayoutId id="2147483677" r:id="rId21"/>
    <p:sldLayoutId id="2147483678" r:id="rId22"/>
    <p:sldLayoutId id="2147483683" r:id="rId23"/>
    <p:sldLayoutId id="2147483681" r:id="rId24"/>
    <p:sldLayoutId id="2147483682" r:id="rId25"/>
    <p:sldLayoutId id="2147483680" r:id="rId26"/>
    <p:sldLayoutId id="2147483695" r:id="rId27"/>
    <p:sldLayoutId id="2147483684" r:id="rId28"/>
    <p:sldLayoutId id="2147483696" r:id="rId29"/>
    <p:sldLayoutId id="2147483685" r:id="rId30"/>
    <p:sldLayoutId id="2147483697" r:id="rId31"/>
    <p:sldLayoutId id="2147483654" r:id="rId32"/>
    <p:sldLayoutId id="2147483686" r:id="rId33"/>
    <p:sldLayoutId id="2147483687" r:id="rId34"/>
    <p:sldLayoutId id="2147483698" r:id="rId35"/>
    <p:sldLayoutId id="2147483699" r:id="rId36"/>
    <p:sldLayoutId id="2147483700" r:id="rId37"/>
    <p:sldLayoutId id="2147483688" r:id="rId38"/>
    <p:sldLayoutId id="2147483701" r:id="rId39"/>
    <p:sldLayoutId id="2147483689" r:id="rId40"/>
    <p:sldLayoutId id="2147483702" r:id="rId41"/>
    <p:sldLayoutId id="2147483703" r:id="rId42"/>
    <p:sldLayoutId id="2147483690" r:id="rId43"/>
    <p:sldLayoutId id="2147483704" r:id="rId44"/>
    <p:sldLayoutId id="2147483692" r:id="rId45"/>
    <p:sldLayoutId id="2147483693" r:id="rId46"/>
    <p:sldLayoutId id="2147483691" r:id="rId47"/>
    <p:sldLayoutId id="2147483694" r:id="rId48"/>
    <p:sldLayoutId id="2147483705" r:id="rId49"/>
    <p:sldLayoutId id="2147483706" r:id="rId50"/>
    <p:sldLayoutId id="2147483707" r:id="rId51"/>
    <p:sldLayoutId id="2147483708" r:id="rId52"/>
    <p:sldLayoutId id="2147483709" r:id="rId5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51102@N07/33107598463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7F1F3-E61B-A341-957D-29EE9EEE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695" y="3158354"/>
            <a:ext cx="5974972" cy="1063256"/>
          </a:xfrm>
        </p:spPr>
        <p:txBody>
          <a:bodyPr/>
          <a:lstStyle/>
          <a:p>
            <a:r>
              <a:rPr lang="en-US" dirty="0"/>
              <a:t>Financial Aid &amp; Money Management</a:t>
            </a:r>
            <a:br>
              <a:rPr lang="en-US" dirty="0"/>
            </a:br>
            <a:r>
              <a:rPr lang="en-US" sz="2000" dirty="0"/>
              <a:t>For Entering Medical Students Class of 2028 </a:t>
            </a:r>
            <a:br>
              <a:rPr lang="en-US" sz="2000" dirty="0"/>
            </a:br>
            <a:r>
              <a:rPr lang="en-US" sz="2000" dirty="0"/>
              <a:t>University of Louisville – SOM Orientation</a:t>
            </a:r>
            <a:br>
              <a:rPr lang="en-US" sz="2800" dirty="0"/>
            </a:br>
            <a:br>
              <a:rPr lang="en-US" sz="2800" dirty="0"/>
            </a:b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Angela Hall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Financial Aid Coordinator for SOM</a:t>
            </a:r>
          </a:p>
        </p:txBody>
      </p:sp>
    </p:spTree>
    <p:extLst>
      <p:ext uri="{BB962C8B-B14F-4D97-AF65-F5344CB8AC3E}">
        <p14:creationId xmlns:p14="http://schemas.microsoft.com/office/powerpoint/2010/main" val="841459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A1596E-32AC-1B2E-8870-5A8C70F821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26" y="1560945"/>
            <a:ext cx="11531948" cy="4792230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4F54C576-DA3F-E3B3-8F99-50CEEDAE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|  </a:t>
            </a:r>
            <a:fld id="{97BFF72C-5ACC-BF44-8A77-29ED5F2D29E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C6907-9C56-D59D-64F9-575A0FC8EA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297958" y="1115898"/>
            <a:ext cx="1450974" cy="89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A61D3A-CF83-C451-EC4D-0D62AC7E0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01" y="5648388"/>
            <a:ext cx="12192000" cy="1068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DDEB2-CC89-8A51-D157-FB637EE0294C}"/>
              </a:ext>
            </a:extLst>
          </p:cNvPr>
          <p:cNvSpPr txBox="1"/>
          <p:nvPr/>
        </p:nvSpPr>
        <p:spPr>
          <a:xfrm>
            <a:off x="3029526" y="310862"/>
            <a:ext cx="6530109" cy="95410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3600" b="1" i="0" u="sng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Federal Student Loans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		</a:t>
            </a:r>
            <a:r>
              <a:rPr lang="en-US" sz="2000" b="1" dirty="0">
                <a:solidFill>
                  <a:schemeClr val="bg1"/>
                </a:solidFill>
                <a:cs typeface="Arial Narrow" panose="020B0604020202020204" pitchFamily="34" charset="0"/>
              </a:rPr>
              <a:t>Must complete new FAFSA each year.</a:t>
            </a:r>
            <a:endParaRPr lang="en-US" sz="2000" b="1" i="0" dirty="0">
              <a:solidFill>
                <a:schemeClr val="bg1"/>
              </a:solidFill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3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4E2D0-963E-BFD9-DC9C-B596305DA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545" y="3100"/>
            <a:ext cx="7582786" cy="1925711"/>
          </a:xfrm>
        </p:spPr>
        <p:txBody>
          <a:bodyPr/>
          <a:lstStyle/>
          <a:p>
            <a:r>
              <a:rPr lang="en-US" dirty="0">
                <a:latin typeface="+mn-lt"/>
              </a:rPr>
              <a:t>Complete Entrance Counseling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FE512-4D27-A59A-3A59-F72073C2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2483"/>
            <a:ext cx="10190018" cy="401940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b="0" i="0" strike="noStrike" dirty="0">
                <a:effectLst/>
                <a:latin typeface="+mn-lt"/>
              </a:rPr>
              <a:t>Entrance Counseling </a:t>
            </a:r>
            <a:r>
              <a:rPr lang="en-US" b="0" i="0" dirty="0">
                <a:solidFill>
                  <a:srgbClr val="212529"/>
                </a:solidFill>
                <a:effectLst/>
                <a:latin typeface="+mn-lt"/>
              </a:rPr>
              <a:t>explains your rights and the obligations you agree to meet as a condition of accepting a Direct Loan.</a:t>
            </a:r>
            <a:br>
              <a:rPr lang="en-US" b="0" i="0" dirty="0">
                <a:solidFill>
                  <a:srgbClr val="212529"/>
                </a:solidFill>
                <a:effectLst/>
                <a:latin typeface="+mn-lt"/>
              </a:rPr>
            </a:br>
            <a:br>
              <a:rPr lang="en-US" b="0" i="0" dirty="0">
                <a:solidFill>
                  <a:srgbClr val="212529"/>
                </a:solidFill>
                <a:effectLst/>
                <a:latin typeface="+mn-lt"/>
              </a:rPr>
            </a:b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Topics include: Estimate the Cost of Your Education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Paying for Your Education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Federal Student Loans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How Much You Can Expect to Borrow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Prepare for Repayment After School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212529"/>
                </a:solidFill>
                <a:effectLst/>
                <a:latin typeface="+mn-lt"/>
              </a:rPr>
              <a:t>Consequences of Not Repaying Student Loans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E616C-DF35-D475-C911-FD628F1D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12E2E-212E-DBC3-DB16-93F0FBED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63" y="3878251"/>
            <a:ext cx="3853006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5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D9EA845-5BB1-6F07-8876-B4EBEE57D2F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919004"/>
            <a:ext cx="4773892" cy="325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US" sz="14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US" sz="14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contract, your agreement to repay your loans.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be used for multiple years (10 Years)</a:t>
            </a:r>
          </a:p>
          <a:p>
            <a:pPr marL="342900" indent="-3429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before signing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sz="2200" b="0" i="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Lists your rights &amp; responsibilities 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US" sz="14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prstClr val="black"/>
              </a:buClr>
              <a:defRPr/>
            </a:pPr>
            <a:endParaRPr lang="en-US" sz="1400" b="0" i="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CCEB0D-2801-70AB-9D2B-3F5F9C4A2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072444"/>
            <a:ext cx="4038600" cy="1846560"/>
          </a:xfrm>
          <a:solidFill>
            <a:schemeClr val="tx1"/>
          </a:solidFill>
          <a:ln w="38100">
            <a:solidFill>
              <a:schemeClr val="tx2"/>
            </a:solidFill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z="3600" dirty="0"/>
              <a:t>Master Promissory Note (MPN)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2FCC3-F4F4-EB08-B4E3-90388CE5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909" y="1197204"/>
            <a:ext cx="5612092" cy="4901938"/>
          </a:xfrm>
          <a:prstGeom prst="rect">
            <a:avLst/>
          </a:prstGeom>
          <a:noFill/>
        </p:spPr>
      </p:pic>
      <p:sp>
        <p:nvSpPr>
          <p:cNvPr id="2" name="Slide Number Placeholder 1" hidden="1">
            <a:extLst>
              <a:ext uri="{FF2B5EF4-FFF2-40B4-BE49-F238E27FC236}">
                <a16:creationId xmlns:a16="http://schemas.microsoft.com/office/drawing/2014/main" id="{05DB1D67-154F-4869-A454-E4C0055B50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69360" y="6366182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|  </a:t>
            </a:r>
            <a:fld id="{97BFF72C-5ACC-BF44-8A77-29ED5F2D29E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D9E99-F236-583D-E50A-3668917D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582" y="1588656"/>
            <a:ext cx="10587182" cy="4348162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cs typeface="Arial"/>
              </a:rPr>
              <a:t>8.08% Fixed Interest Rate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cs typeface="Arial"/>
              </a:rPr>
              <a:t>1.057% Federal Loan Fee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cs typeface="Arial"/>
              </a:rPr>
              <a:t>Interest starts accruing continuously, at the point of disbursement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  <a:cs typeface="Arial"/>
              </a:rPr>
              <a:t>Automatic in-school deferment </a:t>
            </a:r>
            <a:endParaRPr lang="en-US" sz="1800" dirty="0"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Maximum yearly (if eligible):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M1-$42,722 (10-months)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M2-$44,944 (11-months)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M3-$47,167 (12-months)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M4-$42,722 (10-months)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Maximum Undergrad/Grad: $138,500 Maximum professional student lifetime limit: $224,000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A10BF-AF2F-63F0-214C-168F317B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582" y="187710"/>
            <a:ext cx="6829338" cy="1419300"/>
          </a:xfrm>
        </p:spPr>
        <p:txBody>
          <a:bodyPr/>
          <a:lstStyle/>
          <a:p>
            <a:r>
              <a:rPr lang="en-US" dirty="0">
                <a:latin typeface="+mn-lt"/>
              </a:rPr>
              <a:t>24-25 Direct Unsubsidized &amp; Additional Unsubsidized Loan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E0E08-B9DB-4A00-527D-0310E27D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13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6C13B-6603-EA40-99BD-C5609778C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636" y="361044"/>
            <a:ext cx="7582786" cy="1925711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+mn-lt"/>
              </a:rPr>
              <a:t>24-25 Direct Grad PLUS Loan </a:t>
            </a:r>
            <a:br>
              <a:rPr lang="en-US" sz="3600" u="sng" dirty="0">
                <a:solidFill>
                  <a:srgbClr val="00B050"/>
                </a:solidFill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59501-E5C8-9433-3E30-16C577CB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7" y="1646380"/>
            <a:ext cx="8980054" cy="2747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9.08</a:t>
            </a:r>
            <a:r>
              <a:rPr lang="en-US" sz="2000" dirty="0">
                <a:latin typeface="+mn-lt"/>
              </a:rPr>
              <a:t>% Fixed Interest Rate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4.228% Federal Loan Fee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Interest starts accruing continuously, at the point of disbursement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Automatic in-school deferment will postpone repayment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Grad PLUS has a maximum interest rate cap of 10.5%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Maximum up to COA (if eligible)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latin typeface="+mn-lt"/>
              </a:rPr>
              <a:t>Dept. of Education approval includes a “Credit Check”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74F4C-ACAA-85B7-217F-67A4EB22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58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8494E-A041-2F99-1652-304748760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734" y="1275636"/>
            <a:ext cx="7667847" cy="2747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+mn-lt"/>
              </a:rPr>
              <a:t>The federal loan fee is deducted from each loan by the Dept. of Education prior to disbursement.</a:t>
            </a:r>
          </a:p>
          <a:p>
            <a:endParaRPr lang="en-US" sz="1800" b="1" i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+mn-lt"/>
              </a:rPr>
              <a:t>The disbursed amount you receive will be slightly less than the amount you actually accept/borrow  (your gross amount).</a:t>
            </a:r>
          </a:p>
          <a:p>
            <a:endParaRPr lang="en-US" sz="1800" b="1" i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800" b="1" i="1" dirty="0">
                <a:latin typeface="+mn-lt"/>
              </a:rPr>
              <a:t>You’re responsible for repaying the gross amount you borrow.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E4EF3-18AE-1357-984E-7A0823B6E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6574" y="148266"/>
            <a:ext cx="7582786" cy="110787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Federal Loan Origination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BAE75-2F2A-DF19-702B-DE626607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8C9CC-1C70-7E6A-C63D-53E0DC220D61}"/>
              </a:ext>
            </a:extLst>
          </p:cNvPr>
          <p:cNvSpPr txBox="1"/>
          <p:nvPr/>
        </p:nvSpPr>
        <p:spPr>
          <a:xfrm>
            <a:off x="287383" y="3830703"/>
            <a:ext cx="52921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Unsubsidized Loan: </a:t>
            </a:r>
            <a:r>
              <a:rPr lang="en-US" sz="2000" b="1" u="sng" dirty="0">
                <a:solidFill>
                  <a:srgbClr val="00B050"/>
                </a:solidFill>
              </a:rPr>
              <a:t>1.057% Loan Fee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$20,500 + $22,222 = $42,722 </a:t>
            </a:r>
            <a:r>
              <a:rPr lang="en-US" sz="1600" b="1" u="sng" dirty="0">
                <a:solidFill>
                  <a:schemeClr val="bg1"/>
                </a:solidFill>
              </a:rPr>
              <a:t>Total Accepted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$216 + $234 = </a:t>
            </a:r>
            <a:r>
              <a:rPr lang="en-US" sz="2000" b="1" dirty="0">
                <a:solidFill>
                  <a:srgbClr val="00B050"/>
                </a:solidFill>
              </a:rPr>
              <a:t>$450 </a:t>
            </a:r>
            <a:r>
              <a:rPr lang="en-US" sz="1600" b="1" u="sng" dirty="0">
                <a:solidFill>
                  <a:schemeClr val="bg1"/>
                </a:solidFill>
              </a:rPr>
              <a:t>Total Loan Fees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$42,272 “Net” Disbursed </a:t>
            </a:r>
            <a:r>
              <a:rPr lang="en-US" sz="1200" b="1" dirty="0">
                <a:solidFill>
                  <a:schemeClr val="bg1"/>
                </a:solidFill>
              </a:rPr>
              <a:t>($21,136 per semester)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11D1E-CD7F-519F-355B-BEDB335CBE75}"/>
              </a:ext>
            </a:extLst>
          </p:cNvPr>
          <p:cNvSpPr txBox="1"/>
          <p:nvPr/>
        </p:nvSpPr>
        <p:spPr>
          <a:xfrm>
            <a:off x="6609805" y="3830703"/>
            <a:ext cx="5007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</a:rPr>
              <a:t>Grad/PLUS Loan: </a:t>
            </a:r>
            <a:r>
              <a:rPr lang="en-US" sz="2000" b="1" u="sng" dirty="0">
                <a:solidFill>
                  <a:srgbClr val="00B050"/>
                </a:solidFill>
              </a:rPr>
              <a:t>4.228% Loan Fee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$27,244 </a:t>
            </a:r>
            <a:r>
              <a:rPr lang="en-US" sz="2000" b="1" u="sng" dirty="0">
                <a:solidFill>
                  <a:schemeClr val="bg1"/>
                </a:solidFill>
              </a:rPr>
              <a:t>Total Accepted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$1,150 </a:t>
            </a:r>
            <a:r>
              <a:rPr lang="en-US" sz="2000" b="1" u="sng" dirty="0">
                <a:solidFill>
                  <a:schemeClr val="bg1"/>
                </a:solidFill>
              </a:rPr>
              <a:t>Total loan Fees</a:t>
            </a:r>
          </a:p>
          <a:p>
            <a:pPr algn="ctr"/>
            <a:endParaRPr lang="en-US" sz="2000" b="1" dirty="0">
              <a:solidFill>
                <a:prstClr val="black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$26,094 “Net” Disbursed </a:t>
            </a:r>
            <a:r>
              <a:rPr lang="en-US" sz="1200" b="1" dirty="0">
                <a:solidFill>
                  <a:schemeClr val="bg1"/>
                </a:solidFill>
              </a:rPr>
              <a:t>($13,047 per semester)</a:t>
            </a:r>
          </a:p>
        </p:txBody>
      </p:sp>
    </p:spTree>
    <p:extLst>
      <p:ext uri="{BB962C8B-B14F-4D97-AF65-F5344CB8AC3E}">
        <p14:creationId xmlns:p14="http://schemas.microsoft.com/office/powerpoint/2010/main" val="187965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15963E-F22F-D048-11E0-7ED90CC74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1"/>
            <a:ext cx="10813869" cy="4531042"/>
          </a:xfrm>
        </p:spPr>
        <p:txBody>
          <a:bodyPr/>
          <a:lstStyle/>
          <a:p>
            <a:pPr algn="l" fontAlgn="base"/>
            <a:r>
              <a:rPr lang="en-US" sz="2400" b="1" dirty="0">
                <a:solidFill>
                  <a:srgbClr val="000000"/>
                </a:solidFill>
                <a:effectLst/>
                <a:latin typeface="+mj-lt"/>
              </a:rPr>
              <a:t>Data from the 22-23 LCME Part-1B Student Financial Aid Questionnaire:</a:t>
            </a:r>
          </a:p>
          <a:p>
            <a:pPr algn="l" fontAlgn="base"/>
            <a:endParaRPr lang="en-US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/>
            <a:r>
              <a:rPr lang="en-US" b="1" u="sng" dirty="0">
                <a:solidFill>
                  <a:srgbClr val="000000"/>
                </a:solidFill>
                <a:effectLst/>
                <a:latin typeface="+mj-lt"/>
              </a:rPr>
              <a:t>22-23 UofL SOM Loan Debt</a:t>
            </a:r>
            <a:endParaRPr lang="en-US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$218,018 Medical School Loan Debt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+mj-lt"/>
              </a:rPr>
              <a:t>$225,254 Total Educational Loan Debt (medical school &amp; loans prior to medical school)</a:t>
            </a:r>
          </a:p>
          <a:p>
            <a:pPr algn="l" fontAlgn="base"/>
            <a:br>
              <a:rPr lang="en-US" sz="1800" dirty="0">
                <a:solidFill>
                  <a:srgbClr val="000000"/>
                </a:solidFill>
                <a:effectLst/>
                <a:latin typeface="+mj-lt"/>
              </a:rPr>
            </a:br>
            <a:endParaRPr lang="en-US" sz="1800" dirty="0">
              <a:solidFill>
                <a:srgbClr val="000000"/>
              </a:solidFill>
              <a:effectLst/>
              <a:latin typeface="+mj-lt"/>
            </a:endParaRPr>
          </a:p>
          <a:p>
            <a:pPr algn="l" fontAlgn="base"/>
            <a:r>
              <a:rPr lang="en-US" sz="1800" b="1" u="sng" dirty="0">
                <a:solidFill>
                  <a:srgbClr val="000000"/>
                </a:solidFill>
                <a:effectLst/>
                <a:latin typeface="+mj-lt"/>
              </a:rPr>
              <a:t>22-23 Loan Debt-Data from the 22-23 LCME FASR Report </a:t>
            </a:r>
            <a:endParaRPr lang="en-US" sz="1800" dirty="0">
              <a:solidFill>
                <a:srgbClr val="000000"/>
              </a:solidFill>
              <a:effectLst/>
              <a:latin typeface="+mj-lt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</a:rPr>
              <a:t>$186,853 National Average Medical School Loan Debt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+mj-lt"/>
              </a:rPr>
              <a:t>$196,290 National Average Total Educational Loan Debt (medical school &amp; loans prior to medical school)</a:t>
            </a:r>
          </a:p>
          <a:p>
            <a:br>
              <a:rPr lang="en-US" sz="1800" dirty="0">
                <a:solidFill>
                  <a:srgbClr val="000000"/>
                </a:solidFill>
                <a:effectLst/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D9DB63-3CF5-10C6-AE1A-4CD1480A8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837" y="12336"/>
            <a:ext cx="7582786" cy="19257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Indebtedness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B5CA8-CEF6-BA50-7F22-7F451EFE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9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00ABF-3FA7-A52E-239F-0F02453B8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132" y="1037418"/>
            <a:ext cx="7582786" cy="91897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Important Borrowing Advice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63BFD-A5BC-1EEE-5302-4762DE46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955" y="2211048"/>
            <a:ext cx="6742983" cy="39284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you borrow, borrow wisely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Only take out loans for expenses you need (you </a:t>
            </a:r>
            <a:r>
              <a:rPr lang="en-US" dirty="0"/>
              <a:t>are not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required to accept all loans offered)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Know the terms and rates of loans offered to you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Learn your loan servicer and/or provider to keep track of your loans during medical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Research alternatives to borrowing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7C6230-DFAC-C59A-A9BA-91507012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A street sign in front of a building&#10;&#10;Description automatically generated">
            <a:extLst>
              <a:ext uri="{FF2B5EF4-FFF2-40B4-BE49-F238E27FC236}">
                <a16:creationId xmlns:a16="http://schemas.microsoft.com/office/drawing/2014/main" id="{F22F14A7-8382-1F28-EDE3-BDD4C7671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80194" y="1453331"/>
            <a:ext cx="4184468" cy="417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A76262-153B-8FBF-4A2A-05DC32BF6DDC}"/>
              </a:ext>
            </a:extLst>
          </p:cNvPr>
          <p:cNvSpPr txBox="1"/>
          <p:nvPr/>
        </p:nvSpPr>
        <p:spPr>
          <a:xfrm>
            <a:off x="7554690" y="5589750"/>
            <a:ext cx="4637310" cy="2308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900" dirty="0">
                <a:hlinkClick r:id="rId3" tooltip="https://www.flickr.com/photos/144551102@N07/33107598463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00141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A0D1E3-DB41-34BE-B800-735A900D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30399"/>
            <a:ext cx="5880100" cy="2747963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MedLoans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® Organizer and Calculator was developed to assist medical students and residents with managing their education debt.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The MLOC provides a secure location to organize and track student loans while also displaying possible repayment plans and costs based on the borrower’s student loan debt.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46A69E-C8F9-0BF5-886B-9192C8FC1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" y="361044"/>
            <a:ext cx="8305800" cy="1925711"/>
          </a:xfrm>
        </p:spPr>
        <p:txBody>
          <a:bodyPr/>
          <a:lstStyle/>
          <a:p>
            <a:r>
              <a:rPr lang="en-US" sz="3600" b="1" dirty="0" err="1">
                <a:latin typeface="+mn-lt"/>
              </a:rPr>
              <a:t>MedLoans</a:t>
            </a:r>
            <a:r>
              <a:rPr lang="en-US" sz="3600" b="1" dirty="0">
                <a:latin typeface="+mn-lt"/>
              </a:rPr>
              <a:t> Organizer and Calculator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FDA25-FEE5-D05F-FA65-58F88190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1F60BD-9F7D-9CF4-B837-3FB3BF26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422" y="1930399"/>
            <a:ext cx="5453378" cy="274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D0B4D8-56CA-46AD-B978-DDB3483AE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723" y="4962250"/>
            <a:ext cx="12323428" cy="10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2E6702-AEE6-302F-164F-8F58151A0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681038"/>
            <a:ext cx="10337800" cy="1435100"/>
          </a:xfrm>
        </p:spPr>
        <p:txBody>
          <a:bodyPr/>
          <a:lstStyle/>
          <a:p>
            <a:r>
              <a:rPr lang="en-US" dirty="0">
                <a:latin typeface="+mn-lt"/>
              </a:rPr>
              <a:t>Interest Capitalization: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</a:t>
            </a:r>
            <a:r>
              <a:rPr lang="en-US" sz="3200" dirty="0">
                <a:latin typeface="+mn-lt"/>
              </a:rPr>
              <a:t>Addition of unpaid interest to the principal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90A12-3804-A406-CB37-4F9792DB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FEC0E5-DBD6-AC25-A161-4871E560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60" y="2492375"/>
            <a:ext cx="7734300" cy="260985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682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7898D-9095-E0AA-C861-CE13D570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64024-629E-AAD7-05C1-F494E82E4461}"/>
              </a:ext>
            </a:extLst>
          </p:cNvPr>
          <p:cNvSpPr txBox="1"/>
          <p:nvPr/>
        </p:nvSpPr>
        <p:spPr>
          <a:xfrm>
            <a:off x="3060493" y="2340497"/>
            <a:ext cx="5646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</a:rPr>
              <a:t>Welcome</a:t>
            </a:r>
            <a:r>
              <a:rPr lang="en-US" sz="4800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b="1" dirty="0">
                <a:solidFill>
                  <a:prstClr val="black"/>
                </a:solidFill>
              </a:rPr>
              <a:t>Class of 2028!</a:t>
            </a:r>
          </a:p>
        </p:txBody>
      </p:sp>
    </p:spTree>
    <p:extLst>
      <p:ext uri="{BB962C8B-B14F-4D97-AF65-F5344CB8AC3E}">
        <p14:creationId xmlns:p14="http://schemas.microsoft.com/office/powerpoint/2010/main" val="406276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8D0BD-23ED-9EEA-849D-AF36BD2DD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587300"/>
            <a:ext cx="7582786" cy="1708224"/>
          </a:xfrm>
        </p:spPr>
        <p:txBody>
          <a:bodyPr/>
          <a:lstStyle/>
          <a:p>
            <a:r>
              <a:rPr lang="en-US" dirty="0">
                <a:latin typeface="+mn-lt"/>
              </a:rPr>
              <a:t>Repayment Begins When: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	</a:t>
            </a:r>
            <a:r>
              <a:rPr lang="en-US" sz="2800" b="0" dirty="0">
                <a:latin typeface="+mn-lt"/>
              </a:rPr>
              <a:t>You drop below half-time, graduate, take 	a leave of absence or withdraw.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07971-D2C2-8DAD-3A63-6AFC28018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5900" y="2756131"/>
            <a:ext cx="8547100" cy="4435783"/>
          </a:xfrm>
        </p:spPr>
        <p:txBody>
          <a:bodyPr/>
          <a:lstStyle/>
          <a:p>
            <a:r>
              <a:rPr lang="en-US" sz="2800" b="1" dirty="0"/>
              <a:t>You should then: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Contact the Financial Aid Office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Complete Federal Exit Counseling (it is required)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Payment Arrangements W/Loan Servicer (Payments will start after 6-month </a:t>
            </a:r>
            <a:r>
              <a:rPr lang="en-US" i="1" dirty="0">
                <a:solidFill>
                  <a:schemeClr val="tx1"/>
                </a:solidFill>
              </a:rPr>
              <a:t>grace period)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38075-2595-74AA-8D9F-AE767A636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0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3445DD-EF6D-811C-427F-DB8075ED1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231701"/>
            <a:ext cx="9032962" cy="1244762"/>
          </a:xfrm>
        </p:spPr>
        <p:txBody>
          <a:bodyPr/>
          <a:lstStyle/>
          <a:p>
            <a:r>
              <a:rPr lang="en-US" dirty="0">
                <a:latin typeface="+mn-lt"/>
              </a:rPr>
              <a:t>Loan Forgiveness &amp; Repay Assistance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9EA1-F00F-A827-8D92-1D8E82F2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8003FD-1C92-C8AB-40D9-86E648FA8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1714500"/>
            <a:ext cx="6337300" cy="3936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B525B8-9E8F-9696-EFCA-1829F99A6F34}"/>
              </a:ext>
            </a:extLst>
          </p:cNvPr>
          <p:cNvSpPr txBox="1"/>
          <p:nvPr/>
        </p:nvSpPr>
        <p:spPr>
          <a:xfrm>
            <a:off x="1422400" y="3035300"/>
            <a:ext cx="290830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1"/>
                </a:solidFill>
                <a:cs typeface="Arial Narrow" panose="020B0604020202020204" pitchFamily="34" charset="0"/>
              </a:rPr>
              <a:t>Military HPSP Scholarships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cs typeface="Arial Narrow" panose="020B0604020202020204" pitchFamily="34" charset="0"/>
              </a:rPr>
              <a:t>VA HPSP Scholarships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chemeClr val="bg1"/>
                </a:solidFill>
                <a:cs typeface="Arial Narrow" panose="020B0604020202020204" pitchFamily="34" charset="0"/>
              </a:rPr>
              <a:t>NHSC Scholarship and loan repayment</a:t>
            </a:r>
          </a:p>
        </p:txBody>
      </p:sp>
    </p:spTree>
    <p:extLst>
      <p:ext uri="{BB962C8B-B14F-4D97-AF65-F5344CB8AC3E}">
        <p14:creationId xmlns:p14="http://schemas.microsoft.com/office/powerpoint/2010/main" val="209642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7BFEC3-B757-6A06-69F8-33A6B94ED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138" y="361713"/>
            <a:ext cx="9952961" cy="1192525"/>
          </a:xfrm>
        </p:spPr>
        <p:txBody>
          <a:bodyPr/>
          <a:lstStyle/>
          <a:p>
            <a:r>
              <a:rPr lang="en-US" dirty="0">
                <a:latin typeface="+mn-lt"/>
              </a:rPr>
              <a:t>The Basics of Budgeting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	</a:t>
            </a:r>
            <a:r>
              <a:rPr lang="en-US" sz="2400" dirty="0">
                <a:latin typeface="+mn-lt"/>
              </a:rPr>
              <a:t>Where are you getting your discretionary?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02A072-DF3C-E4B0-19F3-C4E2F5F0E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DAB8B-B551-A5A4-23C1-BDF204F28A11}"/>
              </a:ext>
            </a:extLst>
          </p:cNvPr>
          <p:cNvSpPr txBox="1"/>
          <p:nvPr/>
        </p:nvSpPr>
        <p:spPr>
          <a:xfrm>
            <a:off x="1529326" y="2650038"/>
            <a:ext cx="474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Your Total Income</a:t>
            </a:r>
          </a:p>
        </p:txBody>
      </p:sp>
      <p:sp>
        <p:nvSpPr>
          <p:cNvPr id="6" name="Minus 14">
            <a:extLst>
              <a:ext uri="{FF2B5EF4-FFF2-40B4-BE49-F238E27FC236}">
                <a16:creationId xmlns:a16="http://schemas.microsoft.com/office/drawing/2014/main" id="{5A78EA6A-A8D1-8EE6-CD4B-010644B2C0CC}"/>
              </a:ext>
            </a:extLst>
          </p:cNvPr>
          <p:cNvSpPr/>
          <p:nvPr/>
        </p:nvSpPr>
        <p:spPr bwMode="auto">
          <a:xfrm>
            <a:off x="1182304" y="3565081"/>
            <a:ext cx="347022" cy="394140"/>
          </a:xfrm>
          <a:prstGeom prst="mathMinus">
            <a:avLst/>
          </a:prstGeom>
          <a:solidFill>
            <a:srgbClr val="44546A"/>
          </a:solidFill>
          <a:ln w="0" cap="flat" cmpd="sng" algn="ctr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13A71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6DFBEB-4D26-FA4D-E501-2A26BAC5B6B1}"/>
              </a:ext>
            </a:extLst>
          </p:cNvPr>
          <p:cNvSpPr txBox="1"/>
          <p:nvPr/>
        </p:nvSpPr>
        <p:spPr>
          <a:xfrm>
            <a:off x="1608591" y="3421739"/>
            <a:ext cx="501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Your Total Expenses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495C6-6D62-F336-FAB1-027A2459EA20}"/>
              </a:ext>
            </a:extLst>
          </p:cNvPr>
          <p:cNvCxnSpPr/>
          <p:nvPr/>
        </p:nvCxnSpPr>
        <p:spPr bwMode="auto">
          <a:xfrm flipV="1">
            <a:off x="969889" y="4211412"/>
            <a:ext cx="5654566" cy="31513"/>
          </a:xfrm>
          <a:prstGeom prst="line">
            <a:avLst/>
          </a:prstGeom>
          <a:noFill/>
          <a:ln w="1047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9C20B2-78DA-BF8A-1A64-D781E587D7D5}"/>
              </a:ext>
            </a:extLst>
          </p:cNvPr>
          <p:cNvSpPr txBox="1"/>
          <p:nvPr/>
        </p:nvSpPr>
        <p:spPr>
          <a:xfrm>
            <a:off x="809165" y="4242925"/>
            <a:ext cx="61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=  Your Discretionary Income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769E9-1BF6-245E-0511-644A7C9F7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634" y="2383612"/>
            <a:ext cx="3377477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55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BE0E-B828-06B4-E5DD-018A9CE27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176" y="321899"/>
            <a:ext cx="9015718" cy="131007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Familiarize Yourself with Your Expenses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386C1-D973-7EB7-4FD9-7128DFDF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0AB87F-4B69-14B8-DC40-16BA5F67B38D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Fixed Expenses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26F8C3C-4F46-C59C-F0EB-D3061977AC75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Auto loan payment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Health insurance premium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Cell phone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ECF38ED-E803-08B0-C700-C190D8E0A0D6}"/>
              </a:ext>
            </a:extLst>
          </p:cNvPr>
          <p:cNvSpPr txBox="1">
            <a:spLocks/>
          </p:cNvSpPr>
          <p:nvPr/>
        </p:nvSpPr>
        <p:spPr>
          <a:xfrm>
            <a:off x="5334000" y="1681163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Variable Expenses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48DE73E-73EB-EF64-8D2F-EA6A29F37178}"/>
              </a:ext>
            </a:extLst>
          </p:cNvPr>
          <p:cNvSpPr txBox="1">
            <a:spLocks/>
          </p:cNvSpPr>
          <p:nvPr/>
        </p:nvSpPr>
        <p:spPr>
          <a:xfrm>
            <a:off x="5334000" y="2504279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Groceries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Clothing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Dining out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Entertainment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F77FF-8D22-E780-C79F-5798D5DDA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194" y="4160025"/>
            <a:ext cx="5727492" cy="236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6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EFEB7B1-6849-AC2D-6C5A-F3F2B049A2CC}"/>
              </a:ext>
            </a:extLst>
          </p:cNvPr>
          <p:cNvSpPr txBox="1">
            <a:spLocks/>
          </p:cNvSpPr>
          <p:nvPr/>
        </p:nvSpPr>
        <p:spPr>
          <a:xfrm>
            <a:off x="7828933" y="3002716"/>
            <a:ext cx="3438832" cy="322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A70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bank or credit card statements often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accurate financial records</a:t>
            </a:r>
          </a:p>
          <a:p>
            <a:pP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your spending limits</a:t>
            </a:r>
          </a:p>
          <a:p>
            <a:pPr marL="0" marR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1FCBD-EB8D-A20A-DAC5-C01425307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8933" y="929886"/>
            <a:ext cx="3360174" cy="1934344"/>
          </a:xfrm>
          <a:ln w="76200">
            <a:solidFill>
              <a:schemeClr val="tx2"/>
            </a:solidFill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pPr marL="0" marR="0" lvl="0" indent="0" fontAlgn="auto"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Put A Monthly Budget In Writing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1157ADA-48A8-B5FE-7A56-E5C309DDE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313508" y="1888407"/>
            <a:ext cx="7305368" cy="410927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0F012-B367-B6C3-64C4-552AFD3DF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9360" y="6366182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|  </a:t>
            </a:r>
            <a:fld id="{97BFF72C-5ACC-BF44-8A77-29ED5F2D29E3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52347-CF07-A62B-0582-E5567034A93C}"/>
              </a:ext>
            </a:extLst>
          </p:cNvPr>
          <p:cNvSpPr txBox="1"/>
          <p:nvPr/>
        </p:nvSpPr>
        <p:spPr>
          <a:xfrm>
            <a:off x="706521" y="5925368"/>
            <a:ext cx="691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968F"/>
              </a:solidFill>
              <a:latin typeface="Calibri" panose="020F0502020204030204"/>
            </a:endParaRPr>
          </a:p>
          <a:p>
            <a:pPr algn="ctr"/>
            <a:r>
              <a:rPr lang="en-US" dirty="0">
                <a:solidFill>
                  <a:srgbClr val="00968F"/>
                </a:solidFill>
                <a:latin typeface="Calibri" panose="020F0502020204030204"/>
              </a:rPr>
              <a:t>AAMC Financial Wellness Tool</a:t>
            </a:r>
          </a:p>
        </p:txBody>
      </p:sp>
    </p:spTree>
    <p:extLst>
      <p:ext uri="{BB962C8B-B14F-4D97-AF65-F5344CB8AC3E}">
        <p14:creationId xmlns:p14="http://schemas.microsoft.com/office/powerpoint/2010/main" val="89884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F0882B-31D0-1B6A-6BA3-BB9FB1E11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200" y="2683324"/>
            <a:ext cx="4090771" cy="23044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3245-2647-6ADF-93B9-4A35D3A5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D90837E-1754-A5A5-0700-5544782960C4}"/>
              </a:ext>
            </a:extLst>
          </p:cNvPr>
          <p:cNvSpPr txBox="1">
            <a:spLocks/>
          </p:cNvSpPr>
          <p:nvPr/>
        </p:nvSpPr>
        <p:spPr>
          <a:xfrm>
            <a:off x="584200" y="126693"/>
            <a:ext cx="10315222" cy="19257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It is important to monitor your credit…even while in medical school.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90468C-D64E-649F-C7A4-7C9348F5DC14}"/>
              </a:ext>
            </a:extLst>
          </p:cNvPr>
          <p:cNvSpPr txBox="1"/>
          <p:nvPr/>
        </p:nvSpPr>
        <p:spPr>
          <a:xfrm>
            <a:off x="449975" y="2137030"/>
            <a:ext cx="4090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 FICO Score is Based On: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93709AC-BEB9-9C4D-4CAC-420A93DE0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9420" y="2085252"/>
            <a:ext cx="5081540" cy="56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5F25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3A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</a:rPr>
              <a:t>Simple Steps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 Improve Your Score: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32CDE-1369-4B81-CAD6-88855B00656C}"/>
              </a:ext>
            </a:extLst>
          </p:cNvPr>
          <p:cNvSpPr txBox="1"/>
          <p:nvPr/>
        </p:nvSpPr>
        <p:spPr>
          <a:xfrm>
            <a:off x="5682849" y="2703482"/>
            <a:ext cx="51583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Pay bills 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Pay down debt on lines of credit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Apply for credit sparingly</a:t>
            </a:r>
          </a:p>
          <a:p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48358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D8BBBD35-703F-0414-0461-9A5C46EC5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" y="20309"/>
            <a:ext cx="12184563" cy="68359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8F6C13-8BE8-41EA-B81F-11471734BFBD}"/>
              </a:ext>
            </a:extLst>
          </p:cNvPr>
          <p:cNvSpPr/>
          <p:nvPr/>
        </p:nvSpPr>
        <p:spPr bwMode="auto">
          <a:xfrm>
            <a:off x="3718" y="6209945"/>
            <a:ext cx="12189119" cy="646331"/>
          </a:xfrm>
          <a:prstGeom prst="rect">
            <a:avLst/>
          </a:prstGeom>
          <a:solidFill>
            <a:srgbClr val="FFCB21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013971"/>
                </a:solidFill>
                <a:latin typeface="Calibri"/>
              </a:rPr>
              <a:t>annualcreditreport.com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13FB134F-AF1B-1312-126B-357D06045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394" y="343326"/>
            <a:ext cx="4785756" cy="1631216"/>
          </a:xfrm>
          <a:prstGeom prst="rect">
            <a:avLst/>
          </a:prstGeom>
          <a:solidFill>
            <a:srgbClr val="FFC000"/>
          </a:solidFill>
          <a:ln w="222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000" b="1" dirty="0">
                <a:solidFill>
                  <a:srgbClr val="013A71"/>
                </a:solidFill>
                <a:latin typeface="Arial"/>
                <a:cs typeface="Arial"/>
              </a:rPr>
              <a:t>Check your </a:t>
            </a:r>
            <a:b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>
                <a:solidFill>
                  <a:srgbClr val="013A71"/>
                </a:solidFill>
                <a:latin typeface="Arial"/>
                <a:cs typeface="Arial"/>
              </a:rPr>
              <a:t>Credit Report </a:t>
            </a:r>
            <a:endParaRPr lang="en-US" sz="5000" b="1" dirty="0">
              <a:solidFill>
                <a:srgbClr val="013A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40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008438F-214B-63A3-BE0F-A10E7A147995}"/>
              </a:ext>
            </a:extLst>
          </p:cNvPr>
          <p:cNvCxnSpPr/>
          <p:nvPr/>
        </p:nvCxnSpPr>
        <p:spPr bwMode="auto">
          <a:xfrm>
            <a:off x="5910181" y="4105260"/>
            <a:ext cx="19051" cy="156210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802BB0-E89F-4D9F-C6F2-AEFF95507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01778"/>
            <a:ext cx="7582786" cy="597179"/>
          </a:xfrm>
        </p:spPr>
        <p:txBody>
          <a:bodyPr/>
          <a:lstStyle/>
          <a:p>
            <a:r>
              <a:rPr lang="en-US" dirty="0">
                <a:latin typeface="+mn-lt"/>
              </a:rPr>
              <a:t>Support Along the Way….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FFBDE-E9CE-1C0F-D924-8F925E767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C4050-C2BD-5749-67D3-C46CBEF01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13" y="1792903"/>
            <a:ext cx="3556108" cy="619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F301EF5-6AA0-86E9-334F-0454C30DC868}"/>
              </a:ext>
            </a:extLst>
          </p:cNvPr>
          <p:cNvSpPr/>
          <p:nvPr/>
        </p:nvSpPr>
        <p:spPr bwMode="auto">
          <a:xfrm>
            <a:off x="4895924" y="3741241"/>
            <a:ext cx="1781730" cy="562630"/>
          </a:xfrm>
          <a:prstGeom prst="ellipse">
            <a:avLst/>
          </a:prstGeom>
          <a:solidFill>
            <a:srgbClr val="A7C1C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" name="Group 37">
            <a:extLst>
              <a:ext uri="{FF2B5EF4-FFF2-40B4-BE49-F238E27FC236}">
                <a16:creationId xmlns:a16="http://schemas.microsoft.com/office/drawing/2014/main" id="{1F72BE58-51E5-27EB-D595-060C6D578517}"/>
              </a:ext>
            </a:extLst>
          </p:cNvPr>
          <p:cNvGrpSpPr/>
          <p:nvPr/>
        </p:nvGrpSpPr>
        <p:grpSpPr>
          <a:xfrm>
            <a:off x="6327286" y="2103487"/>
            <a:ext cx="4825705" cy="1775898"/>
            <a:chOff x="3902411" y="1503316"/>
            <a:chExt cx="4825705" cy="1775898"/>
          </a:xfrm>
        </p:grpSpPr>
        <p:grpSp>
          <p:nvGrpSpPr>
            <p:cNvPr id="10" name="Group 68">
              <a:extLst>
                <a:ext uri="{FF2B5EF4-FFF2-40B4-BE49-F238E27FC236}">
                  <a16:creationId xmlns:a16="http://schemas.microsoft.com/office/drawing/2014/main" id="{E3A8227A-042F-7850-F58D-E513C0572DE7}"/>
                </a:ext>
              </a:extLst>
            </p:cNvPr>
            <p:cNvGrpSpPr/>
            <p:nvPr/>
          </p:nvGrpSpPr>
          <p:grpSpPr>
            <a:xfrm>
              <a:off x="3902411" y="1503316"/>
              <a:ext cx="3597819" cy="1677980"/>
              <a:chOff x="3902411" y="1484266"/>
              <a:chExt cx="3597819" cy="1677980"/>
            </a:xfrm>
          </p:grpSpPr>
          <p:grpSp>
            <p:nvGrpSpPr>
              <p:cNvPr id="12" name="Group 58">
                <a:extLst>
                  <a:ext uri="{FF2B5EF4-FFF2-40B4-BE49-F238E27FC236}">
                    <a16:creationId xmlns:a16="http://schemas.microsoft.com/office/drawing/2014/main" id="{346305C8-9E48-EECD-9D5C-E9DF7F5E9DE9}"/>
                  </a:ext>
                </a:extLst>
              </p:cNvPr>
              <p:cNvGrpSpPr/>
              <p:nvPr/>
            </p:nvGrpSpPr>
            <p:grpSpPr>
              <a:xfrm>
                <a:off x="3902411" y="1484266"/>
                <a:ext cx="3597819" cy="1677980"/>
                <a:chOff x="3902411" y="1484266"/>
                <a:chExt cx="3597819" cy="1677980"/>
              </a:xfrm>
            </p:grpSpPr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DF89A38-8E70-90DD-196F-12B98B4DF91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V="1">
                  <a:off x="3902411" y="2660432"/>
                  <a:ext cx="996166" cy="501814"/>
                </a:xfrm>
                <a:prstGeom prst="straightConnector1">
                  <a:avLst/>
                </a:prstGeom>
                <a:noFill/>
                <a:ln w="222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grpSp>
              <p:nvGrpSpPr>
                <p:cNvPr id="15" name="Group 44">
                  <a:extLst>
                    <a:ext uri="{FF2B5EF4-FFF2-40B4-BE49-F238E27FC236}">
                      <a16:creationId xmlns:a16="http://schemas.microsoft.com/office/drawing/2014/main" id="{29758AD1-1025-3A0D-8A2B-834BC3F06CDC}"/>
                    </a:ext>
                  </a:extLst>
                </p:cNvPr>
                <p:cNvGrpSpPr/>
                <p:nvPr/>
              </p:nvGrpSpPr>
              <p:grpSpPr>
                <a:xfrm>
                  <a:off x="6509565" y="1484266"/>
                  <a:ext cx="990665" cy="1393045"/>
                  <a:chOff x="7552644" y="1626106"/>
                  <a:chExt cx="990665" cy="1393045"/>
                </a:xfrm>
              </p:grpSpPr>
              <p:sp>
                <p:nvSpPr>
                  <p:cNvPr id="16" name="Rounded Rectangle 45">
                    <a:extLst>
                      <a:ext uri="{FF2B5EF4-FFF2-40B4-BE49-F238E27FC236}">
                        <a16:creationId xmlns:a16="http://schemas.microsoft.com/office/drawing/2014/main" id="{F39ECA9E-7A1E-5CE5-3296-3339786F8BA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552644" y="1626106"/>
                    <a:ext cx="990665" cy="442674"/>
                  </a:xfrm>
                  <a:prstGeom prst="roundRect">
                    <a:avLst/>
                  </a:prstGeom>
                  <a:solidFill>
                    <a:srgbClr val="A7C1C1"/>
                  </a:solidFill>
                  <a:ln w="222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pic>
                <p:nvPicPr>
                  <p:cNvPr id="17" name="Picture 16">
                    <a:extLst>
                      <a:ext uri="{FF2B5EF4-FFF2-40B4-BE49-F238E27FC236}">
                        <a16:creationId xmlns:a16="http://schemas.microsoft.com/office/drawing/2014/main" id="{E7215BDF-C7C8-5C3A-D88F-282D9C1E61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34377" y="1738991"/>
                    <a:ext cx="339912" cy="128016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190500" algn="tl" rotWithShape="0">
                      <a:srgbClr val="000000">
                        <a:alpha val="70000"/>
                      </a:srgbClr>
                    </a:outerShdw>
                  </a:effectLst>
                </p:spPr>
              </p:pic>
            </p:grpSp>
          </p:grp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91EAECD-F539-AB3C-FFEC-B2DFBBCA1E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5220" y="1579234"/>
                <a:ext cx="353216" cy="122635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9505FC-1373-3E5B-FB8E-B1B4D593992E}"/>
                </a:ext>
              </a:extLst>
            </p:cNvPr>
            <p:cNvSpPr txBox="1"/>
            <p:nvPr/>
          </p:nvSpPr>
          <p:spPr>
            <a:xfrm>
              <a:off x="5715000" y="2879104"/>
              <a:ext cx="3013116" cy="400110"/>
            </a:xfrm>
            <a:prstGeom prst="rect">
              <a:avLst/>
            </a:prstGeom>
            <a:solidFill>
              <a:srgbClr val="A7C1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13A71"/>
                  </a:solidFill>
                  <a:effectLst/>
                  <a:uLnTx/>
                  <a:uFillTx/>
                  <a:cs typeface="Arial" panose="020B0604020202020204" pitchFamily="34" charset="0"/>
                </a:rPr>
                <a:t>Financial Aid Office </a:t>
              </a: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518E3C21-21DC-FBFF-BF50-14A6DD7266F2}"/>
              </a:ext>
            </a:extLst>
          </p:cNvPr>
          <p:cNvGrpSpPr/>
          <p:nvPr/>
        </p:nvGrpSpPr>
        <p:grpSpPr>
          <a:xfrm>
            <a:off x="6632994" y="4105260"/>
            <a:ext cx="4010364" cy="1878069"/>
            <a:chOff x="4602848" y="3080987"/>
            <a:chExt cx="4375639" cy="228048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07028EC-06AC-539B-9B49-23766B0611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02848" y="3080987"/>
              <a:ext cx="1453213" cy="825422"/>
            </a:xfrm>
            <a:prstGeom prst="straightConnector1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7BC90111-C2E0-8FE0-9502-D0E7C0B58532}"/>
                </a:ext>
              </a:extLst>
            </p:cNvPr>
            <p:cNvGrpSpPr/>
            <p:nvPr/>
          </p:nvGrpSpPr>
          <p:grpSpPr>
            <a:xfrm>
              <a:off x="6202447" y="3468824"/>
              <a:ext cx="2776040" cy="1892648"/>
              <a:chOff x="6202447" y="3468824"/>
              <a:chExt cx="2776040" cy="1892648"/>
            </a:xfrm>
          </p:grpSpPr>
          <p:pic>
            <p:nvPicPr>
              <p:cNvPr id="21" name="Picture 1">
                <a:extLst>
                  <a:ext uri="{FF2B5EF4-FFF2-40B4-BE49-F238E27FC236}">
                    <a16:creationId xmlns:a16="http://schemas.microsoft.com/office/drawing/2014/main" id="{17CF5358-38E0-E771-67A1-4CA25CF07D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32673" y="3468824"/>
                <a:ext cx="1876511" cy="1491343"/>
              </a:xfrm>
              <a:prstGeom prst="rect">
                <a:avLst/>
              </a:prstGeom>
              <a:noFill/>
              <a:ln w="38100">
                <a:solidFill>
                  <a:srgbClr val="013A71"/>
                </a:solidFill>
                <a:miter lim="800000"/>
                <a:headEnd/>
                <a:tailEnd/>
              </a:ln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4026E0-E248-F0AD-B7B7-41FC7253AA48}"/>
                  </a:ext>
                </a:extLst>
              </p:cNvPr>
              <p:cNvSpPr txBox="1"/>
              <p:nvPr/>
            </p:nvSpPr>
            <p:spPr>
              <a:xfrm>
                <a:off x="6202447" y="4961362"/>
                <a:ext cx="2776040" cy="400110"/>
              </a:xfrm>
              <a:prstGeom prst="rect">
                <a:avLst/>
              </a:prstGeom>
              <a:solidFill>
                <a:srgbClr val="A7C1C1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13A7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StudentAid.gov</a:t>
                </a: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4E234C7-3632-9FBF-CDAF-D7F29667B3A0}"/>
              </a:ext>
            </a:extLst>
          </p:cNvPr>
          <p:cNvSpPr txBox="1"/>
          <p:nvPr/>
        </p:nvSpPr>
        <p:spPr>
          <a:xfrm>
            <a:off x="4442164" y="5690756"/>
            <a:ext cx="2743200" cy="1015663"/>
          </a:xfrm>
          <a:prstGeom prst="rect">
            <a:avLst/>
          </a:prstGeom>
          <a:solidFill>
            <a:srgbClr val="A7C1C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13A71"/>
                </a:solidFill>
                <a:cs typeface="Arial" panose="020B0604020202020204" pitchFamily="34" charset="0"/>
              </a:rPr>
              <a:t>MedLoans Organizer &amp; Calculator</a:t>
            </a:r>
          </a:p>
          <a:p>
            <a:pPr algn="ctr"/>
            <a:r>
              <a:rPr lang="en-US" sz="2000" b="1" dirty="0">
                <a:solidFill>
                  <a:srgbClr val="013A71"/>
                </a:solidFill>
                <a:cs typeface="Arial" panose="020B0604020202020204" pitchFamily="34" charset="0"/>
              </a:rPr>
              <a:t>aamc.org/medloans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E161D75-B4CB-9DC2-F076-5A1160C9DF51}"/>
              </a:ext>
            </a:extLst>
          </p:cNvPr>
          <p:cNvGrpSpPr/>
          <p:nvPr/>
        </p:nvGrpSpPr>
        <p:grpSpPr>
          <a:xfrm>
            <a:off x="652921" y="4240047"/>
            <a:ext cx="3321941" cy="1768612"/>
            <a:chOff x="79168" y="4085915"/>
            <a:chExt cx="2656923" cy="1793030"/>
          </a:xfrm>
        </p:grpSpPr>
        <p:pic>
          <p:nvPicPr>
            <p:cNvPr id="35" name="Picture 34" descr="iStock_000009821646XSmall.jpg">
              <a:extLst>
                <a:ext uri="{FF2B5EF4-FFF2-40B4-BE49-F238E27FC236}">
                  <a16:creationId xmlns:a16="http://schemas.microsoft.com/office/drawing/2014/main" id="{84B5604F-99E8-528A-038E-6F1E7A0AD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rcRect l="4576" t="4933" r="34341" b="5517"/>
            <a:stretch>
              <a:fillRect/>
            </a:stretch>
          </p:blipFill>
          <p:spPr>
            <a:xfrm>
              <a:off x="503425" y="4085915"/>
              <a:ext cx="1669213" cy="179301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01B437-78DD-6D04-5440-62741BDF3136}"/>
                </a:ext>
              </a:extLst>
            </p:cNvPr>
            <p:cNvSpPr txBox="1"/>
            <p:nvPr/>
          </p:nvSpPr>
          <p:spPr>
            <a:xfrm>
              <a:off x="79168" y="5478835"/>
              <a:ext cx="2656923" cy="400110"/>
            </a:xfrm>
            <a:prstGeom prst="rect">
              <a:avLst/>
            </a:prstGeom>
            <a:solidFill>
              <a:srgbClr val="A7C1C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13A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aamc.org/FIRST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DEC2227-3944-A637-7CF0-B63A64058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4370" y="4298869"/>
              <a:ext cx="1364628" cy="979906"/>
            </a:xfrm>
            <a:prstGeom prst="rect">
              <a:avLst/>
            </a:prstGeom>
          </p:spPr>
        </p:pic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5066281-3057-B58E-46D7-7FDCC6316830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flipH="1">
            <a:off x="3742172" y="4022556"/>
            <a:ext cx="1153752" cy="537389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AD4D48B-8A50-8625-E5BD-23A5D10D96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92" y="3563643"/>
            <a:ext cx="1080994" cy="1480456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625FBDC-0E30-3606-4B0C-97B092AEAA0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55632" y="2609355"/>
            <a:ext cx="8578" cy="1166750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C33E83A-4B5C-9264-B080-88E5C192F00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63000" y="3093796"/>
            <a:ext cx="1427764" cy="737181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82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DA93-2744-A594-6593-B50BDF272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FE455F-5C9A-70DB-5D06-EEE60C699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3031" y="1693905"/>
            <a:ext cx="7106758" cy="40046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AA497E-A810-1668-12CE-4839690BB101}"/>
              </a:ext>
            </a:extLst>
          </p:cNvPr>
          <p:cNvSpPr txBox="1"/>
          <p:nvPr/>
        </p:nvSpPr>
        <p:spPr>
          <a:xfrm>
            <a:off x="4493703" y="451551"/>
            <a:ext cx="2315362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US" sz="4000" b="1" i="0" dirty="0">
                <a:solidFill>
                  <a:schemeClr val="tx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1189955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EF4400-47D7-228E-532E-00950FD5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697" y="361045"/>
            <a:ext cx="7582786" cy="805026"/>
          </a:xfrm>
        </p:spPr>
        <p:txBody>
          <a:bodyPr/>
          <a:lstStyle/>
          <a:p>
            <a:r>
              <a:rPr lang="en-US" dirty="0">
                <a:latin typeface="+mn-lt"/>
              </a:rPr>
              <a:t>SOM Financial Aid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D977BD-6794-5464-57FF-D2FEC011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798A78-89F3-0B27-8314-CF2C2699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00" y="3244537"/>
            <a:ext cx="2773920" cy="229839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D15C3A-7739-4BAE-F145-8E5FA347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183"/>
            <a:ext cx="7667847" cy="4792779"/>
          </a:xfrm>
        </p:spPr>
        <p:txBody>
          <a:bodyPr/>
          <a:lstStyle/>
          <a:p>
            <a:r>
              <a:rPr lang="en-US" b="1" dirty="0"/>
              <a:t>Leslie R. </a:t>
            </a:r>
            <a:r>
              <a:rPr lang="en-US" b="1" dirty="0" err="1"/>
              <a:t>Kaelin</a:t>
            </a:r>
            <a:r>
              <a:rPr lang="en-US" b="1" dirty="0"/>
              <a:t>, M.Ed.</a:t>
            </a:r>
          </a:p>
          <a:p>
            <a:r>
              <a:rPr lang="en-US" i="1" dirty="0"/>
              <a:t>SOM Financial Aid Director</a:t>
            </a:r>
          </a:p>
          <a:p>
            <a:endParaRPr lang="en-US" dirty="0"/>
          </a:p>
          <a:p>
            <a:r>
              <a:rPr lang="en-US" b="1" dirty="0"/>
              <a:t>Angela Hall, MSM</a:t>
            </a:r>
          </a:p>
          <a:p>
            <a:r>
              <a:rPr lang="en-US" i="1" dirty="0"/>
              <a:t>SOM Financial Aid Coordinator</a:t>
            </a:r>
          </a:p>
          <a:p>
            <a:endParaRPr lang="en-US" dirty="0"/>
          </a:p>
          <a:p>
            <a:r>
              <a:rPr lang="en-US" dirty="0"/>
              <a:t>Located in:</a:t>
            </a:r>
          </a:p>
          <a:p>
            <a:r>
              <a:rPr lang="en-US" dirty="0"/>
              <a:t>SOM A Building</a:t>
            </a:r>
          </a:p>
          <a:p>
            <a:r>
              <a:rPr lang="en-US" dirty="0"/>
              <a:t>Suites 204 &amp; 205 (across from Student Affairs)</a:t>
            </a:r>
          </a:p>
          <a:p>
            <a:r>
              <a:rPr lang="en-US" dirty="0"/>
              <a:t>502-852-5187</a:t>
            </a:r>
          </a:p>
        </p:txBody>
      </p:sp>
    </p:spTree>
    <p:extLst>
      <p:ext uri="{BB962C8B-B14F-4D97-AF65-F5344CB8AC3E}">
        <p14:creationId xmlns:p14="http://schemas.microsoft.com/office/powerpoint/2010/main" val="417350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99E707-D350-E972-298B-2E21558A3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196" y="515435"/>
            <a:ext cx="7582786" cy="848849"/>
          </a:xfrm>
        </p:spPr>
        <p:txBody>
          <a:bodyPr/>
          <a:lstStyle/>
          <a:p>
            <a:r>
              <a:rPr lang="en-US" dirty="0"/>
              <a:t>Functions of Different Offices: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85D2B-4137-D147-D5C2-95B0BBEC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5E693-60A4-724B-C775-BCD823CD3CE0}"/>
              </a:ext>
            </a:extLst>
          </p:cNvPr>
          <p:cNvSpPr txBox="1">
            <a:spLocks/>
          </p:cNvSpPr>
          <p:nvPr/>
        </p:nvSpPr>
        <p:spPr>
          <a:xfrm>
            <a:off x="640113" y="1436456"/>
            <a:ext cx="5201330" cy="2859676"/>
          </a:xfrm>
          <a:prstGeom prst="rect">
            <a:avLst/>
          </a:prstGeom>
          <a:ln w="41275" cmpd="dbl">
            <a:solidFill>
              <a:schemeClr val="bg1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 - Financial Aid: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Assist with account questions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Additional loan offers/loan reductions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 internal awards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Billing for NHSC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Counseling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Financial Literacy Events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9D90518-5F5E-C867-1055-D288AAB8096D}"/>
              </a:ext>
            </a:extLst>
          </p:cNvPr>
          <p:cNvSpPr txBox="1">
            <a:spLocks/>
          </p:cNvSpPr>
          <p:nvPr/>
        </p:nvSpPr>
        <p:spPr bwMode="auto">
          <a:xfrm>
            <a:off x="6096000" y="1419678"/>
            <a:ext cx="5148716" cy="2296792"/>
          </a:xfrm>
          <a:prstGeom prst="rect">
            <a:avLst/>
          </a:prstGeom>
          <a:noFill/>
          <a:ln w="41275" cmpd="dbl">
            <a:solidFill>
              <a:schemeClr val="bg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Tx/>
              <a:buNone/>
              <a:defRPr sz="2800" kern="1200" baseline="0">
                <a:solidFill>
                  <a:srgbClr val="003A7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Bursar’s office: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Billing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Refunds (Student Choice -  Nelnet)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Party Billing</a:t>
            </a:r>
          </a:p>
          <a:p>
            <a:pPr marL="8001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 and Military HPSP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Takes payments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756E046-0652-7463-7E2E-C195E0394B35}"/>
              </a:ext>
            </a:extLst>
          </p:cNvPr>
          <p:cNvSpPr txBox="1">
            <a:spLocks/>
          </p:cNvSpPr>
          <p:nvPr/>
        </p:nvSpPr>
        <p:spPr>
          <a:xfrm>
            <a:off x="640113" y="4532541"/>
            <a:ext cx="5157787" cy="1352807"/>
          </a:xfrm>
          <a:prstGeom prst="rect">
            <a:avLst/>
          </a:prstGeom>
          <a:ln w="41275" cmpd="thinThick">
            <a:solidFill>
              <a:schemeClr val="bg1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Campus Health Services: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Waving Major Medical Insurance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regarding medical coverage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B4541C6-0950-D8B9-3442-09C6E379F066}"/>
              </a:ext>
            </a:extLst>
          </p:cNvPr>
          <p:cNvSpPr txBox="1">
            <a:spLocks/>
          </p:cNvSpPr>
          <p:nvPr/>
        </p:nvSpPr>
        <p:spPr>
          <a:xfrm>
            <a:off x="6096000" y="3739392"/>
            <a:ext cx="5183188" cy="2603174"/>
          </a:xfrm>
          <a:prstGeom prst="rect">
            <a:avLst/>
          </a:prstGeom>
          <a:ln w="41275" cap="sq" cmpd="thinThick">
            <a:solidFill>
              <a:schemeClr val="bg1"/>
            </a:solidFill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Campus Financial Aid: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 Conflicting info on FAFSA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Process Verification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Clears Citizenship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Posts outside scholarships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Packaging processing</a:t>
            </a:r>
          </a:p>
        </p:txBody>
      </p:sp>
    </p:spTree>
    <p:extLst>
      <p:ext uri="{BB962C8B-B14F-4D97-AF65-F5344CB8AC3E}">
        <p14:creationId xmlns:p14="http://schemas.microsoft.com/office/powerpoint/2010/main" val="427030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D822-39F5-3390-8BB8-DB3053B27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85" y="268933"/>
            <a:ext cx="9644543" cy="15851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Financial Literacy Provided by our Office: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8A43-1496-B8A2-AD61-53D91918C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860258"/>
            <a:ext cx="9840286" cy="435598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 Rounded MT Bold" panose="020F0704030504030204" pitchFamily="34" charset="0"/>
              </a:rPr>
              <a:t>We Make Financial Literacy Fun!</a:t>
            </a:r>
          </a:p>
          <a:p>
            <a:pPr marL="0" indent="0" algn="ctr">
              <a:buNone/>
            </a:pPr>
            <a:endParaRPr lang="en-US" dirty="0"/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M1 - The Price is Right! - Topic: Goals and Budgeting (Fall)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M1 - Fashion $</a:t>
            </a:r>
            <a:r>
              <a:rPr lang="en-US" dirty="0" err="1">
                <a:latin typeface="+mn-lt"/>
              </a:rPr>
              <a:t>ense</a:t>
            </a:r>
            <a:r>
              <a:rPr lang="en-US" dirty="0">
                <a:latin typeface="+mn-lt"/>
              </a:rPr>
              <a:t> Show (Spring) College competition - “Doing More with Less”- Celebrity SOM Judges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M2 - So You Want To Be a Millionaire? - Credit Reports and Scores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Various emails about AAMC Financial Literacy Webinar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Financial Wellness programing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New M4 elective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099B8-AB48-E793-38B0-24A9C889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C70E9D-1EDE-0999-51D4-33D11ECE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3341" y="4805597"/>
            <a:ext cx="3548180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7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DF3DE6-3BD2-C130-971E-2931E49C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CFD2F4-AA36-3496-494C-6285D7C0C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947" y="126693"/>
            <a:ext cx="10755385" cy="901952"/>
          </a:xfrm>
        </p:spPr>
        <p:txBody>
          <a:bodyPr/>
          <a:lstStyle/>
          <a:p>
            <a:r>
              <a:rPr lang="en-US" b="1" dirty="0">
                <a:latin typeface="+mj-lt"/>
                <a:ea typeface="+mj-ea"/>
                <a:cs typeface="+mj-cs"/>
              </a:rPr>
              <a:t>24-25 Cost of Attendance</a:t>
            </a:r>
            <a:r>
              <a:rPr lang="en-US" b="1" dirty="0"/>
              <a:t> (COA)</a:t>
            </a:r>
            <a:r>
              <a:rPr lang="en-US" b="1" dirty="0">
                <a:latin typeface="+mj-lt"/>
                <a:ea typeface="+mj-ea"/>
                <a:cs typeface="+mj-cs"/>
              </a:rPr>
              <a:t> Details – M1 year</a:t>
            </a:r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2F422D7-952A-AE65-FB5E-76E2DF7E1939}"/>
              </a:ext>
            </a:extLst>
          </p:cNvPr>
          <p:cNvSpPr txBox="1">
            <a:spLocks/>
          </p:cNvSpPr>
          <p:nvPr/>
        </p:nvSpPr>
        <p:spPr>
          <a:xfrm>
            <a:off x="479920" y="1371175"/>
            <a:ext cx="4945677" cy="2774949"/>
          </a:xfrm>
          <a:custGeom>
            <a:avLst/>
            <a:gdLst>
              <a:gd name="connsiteX0" fmla="*/ 0 w 4945677"/>
              <a:gd name="connsiteY0" fmla="*/ 0 h 2774949"/>
              <a:gd name="connsiteX1" fmla="*/ 648433 w 4945677"/>
              <a:gd name="connsiteY1" fmla="*/ 0 h 2774949"/>
              <a:gd name="connsiteX2" fmla="*/ 1296866 w 4945677"/>
              <a:gd name="connsiteY2" fmla="*/ 0 h 2774949"/>
              <a:gd name="connsiteX3" fmla="*/ 1846386 w 4945677"/>
              <a:gd name="connsiteY3" fmla="*/ 0 h 2774949"/>
              <a:gd name="connsiteX4" fmla="*/ 2445363 w 4945677"/>
              <a:gd name="connsiteY4" fmla="*/ 0 h 2774949"/>
              <a:gd name="connsiteX5" fmla="*/ 2945425 w 4945677"/>
              <a:gd name="connsiteY5" fmla="*/ 0 h 2774949"/>
              <a:gd name="connsiteX6" fmla="*/ 3494945 w 4945677"/>
              <a:gd name="connsiteY6" fmla="*/ 0 h 2774949"/>
              <a:gd name="connsiteX7" fmla="*/ 4143378 w 4945677"/>
              <a:gd name="connsiteY7" fmla="*/ 0 h 2774949"/>
              <a:gd name="connsiteX8" fmla="*/ 4945677 w 4945677"/>
              <a:gd name="connsiteY8" fmla="*/ 0 h 2774949"/>
              <a:gd name="connsiteX9" fmla="*/ 4945677 w 4945677"/>
              <a:gd name="connsiteY9" fmla="*/ 582739 h 2774949"/>
              <a:gd name="connsiteX10" fmla="*/ 4945677 w 4945677"/>
              <a:gd name="connsiteY10" fmla="*/ 1082230 h 2774949"/>
              <a:gd name="connsiteX11" fmla="*/ 4945677 w 4945677"/>
              <a:gd name="connsiteY11" fmla="*/ 1609470 h 2774949"/>
              <a:gd name="connsiteX12" fmla="*/ 4945677 w 4945677"/>
              <a:gd name="connsiteY12" fmla="*/ 2164460 h 2774949"/>
              <a:gd name="connsiteX13" fmla="*/ 4945677 w 4945677"/>
              <a:gd name="connsiteY13" fmla="*/ 2774949 h 2774949"/>
              <a:gd name="connsiteX14" fmla="*/ 4297244 w 4945677"/>
              <a:gd name="connsiteY14" fmla="*/ 2774949 h 2774949"/>
              <a:gd name="connsiteX15" fmla="*/ 3747724 w 4945677"/>
              <a:gd name="connsiteY15" fmla="*/ 2774949 h 2774949"/>
              <a:gd name="connsiteX16" fmla="*/ 3198204 w 4945677"/>
              <a:gd name="connsiteY16" fmla="*/ 2774949 h 2774949"/>
              <a:gd name="connsiteX17" fmla="*/ 2648685 w 4945677"/>
              <a:gd name="connsiteY17" fmla="*/ 2774949 h 2774949"/>
              <a:gd name="connsiteX18" fmla="*/ 2099165 w 4945677"/>
              <a:gd name="connsiteY18" fmla="*/ 2774949 h 2774949"/>
              <a:gd name="connsiteX19" fmla="*/ 1599102 w 4945677"/>
              <a:gd name="connsiteY19" fmla="*/ 2774949 h 2774949"/>
              <a:gd name="connsiteX20" fmla="*/ 1000126 w 4945677"/>
              <a:gd name="connsiteY20" fmla="*/ 2774949 h 2774949"/>
              <a:gd name="connsiteX21" fmla="*/ 0 w 4945677"/>
              <a:gd name="connsiteY21" fmla="*/ 2774949 h 2774949"/>
              <a:gd name="connsiteX22" fmla="*/ 0 w 4945677"/>
              <a:gd name="connsiteY22" fmla="*/ 2164460 h 2774949"/>
              <a:gd name="connsiteX23" fmla="*/ 0 w 4945677"/>
              <a:gd name="connsiteY23" fmla="*/ 1581721 h 2774949"/>
              <a:gd name="connsiteX24" fmla="*/ 0 w 4945677"/>
              <a:gd name="connsiteY24" fmla="*/ 971232 h 2774949"/>
              <a:gd name="connsiteX25" fmla="*/ 0 w 4945677"/>
              <a:gd name="connsiteY25" fmla="*/ 0 h 2774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945677" h="2774949" fill="none" extrusionOk="0">
                <a:moveTo>
                  <a:pt x="0" y="0"/>
                </a:moveTo>
                <a:cubicBezTo>
                  <a:pt x="255123" y="-42353"/>
                  <a:pt x="334587" y="55272"/>
                  <a:pt x="648433" y="0"/>
                </a:cubicBezTo>
                <a:cubicBezTo>
                  <a:pt x="962279" y="-55272"/>
                  <a:pt x="1057457" y="62990"/>
                  <a:pt x="1296866" y="0"/>
                </a:cubicBezTo>
                <a:cubicBezTo>
                  <a:pt x="1536275" y="-62990"/>
                  <a:pt x="1578020" y="5471"/>
                  <a:pt x="1846386" y="0"/>
                </a:cubicBezTo>
                <a:cubicBezTo>
                  <a:pt x="2114752" y="-5471"/>
                  <a:pt x="2194812" y="55798"/>
                  <a:pt x="2445363" y="0"/>
                </a:cubicBezTo>
                <a:cubicBezTo>
                  <a:pt x="2695914" y="-55798"/>
                  <a:pt x="2832712" y="57066"/>
                  <a:pt x="2945425" y="0"/>
                </a:cubicBezTo>
                <a:cubicBezTo>
                  <a:pt x="3058138" y="-57066"/>
                  <a:pt x="3345145" y="65412"/>
                  <a:pt x="3494945" y="0"/>
                </a:cubicBezTo>
                <a:cubicBezTo>
                  <a:pt x="3644745" y="-65412"/>
                  <a:pt x="3828953" y="52557"/>
                  <a:pt x="4143378" y="0"/>
                </a:cubicBezTo>
                <a:cubicBezTo>
                  <a:pt x="4457803" y="-52557"/>
                  <a:pt x="4558356" y="19619"/>
                  <a:pt x="4945677" y="0"/>
                </a:cubicBezTo>
                <a:cubicBezTo>
                  <a:pt x="4988472" y="185572"/>
                  <a:pt x="4903858" y="316813"/>
                  <a:pt x="4945677" y="582739"/>
                </a:cubicBezTo>
                <a:cubicBezTo>
                  <a:pt x="4987496" y="848665"/>
                  <a:pt x="4942676" y="936381"/>
                  <a:pt x="4945677" y="1082230"/>
                </a:cubicBezTo>
                <a:cubicBezTo>
                  <a:pt x="4948678" y="1228079"/>
                  <a:pt x="4930763" y="1467372"/>
                  <a:pt x="4945677" y="1609470"/>
                </a:cubicBezTo>
                <a:cubicBezTo>
                  <a:pt x="4960591" y="1751568"/>
                  <a:pt x="4928798" y="2030803"/>
                  <a:pt x="4945677" y="2164460"/>
                </a:cubicBezTo>
                <a:cubicBezTo>
                  <a:pt x="4962556" y="2298117"/>
                  <a:pt x="4899807" y="2480581"/>
                  <a:pt x="4945677" y="2774949"/>
                </a:cubicBezTo>
                <a:cubicBezTo>
                  <a:pt x="4639329" y="2803366"/>
                  <a:pt x="4544497" y="2697423"/>
                  <a:pt x="4297244" y="2774949"/>
                </a:cubicBezTo>
                <a:cubicBezTo>
                  <a:pt x="4049991" y="2852475"/>
                  <a:pt x="3937495" y="2772393"/>
                  <a:pt x="3747724" y="2774949"/>
                </a:cubicBezTo>
                <a:cubicBezTo>
                  <a:pt x="3557953" y="2777505"/>
                  <a:pt x="3433630" y="2727754"/>
                  <a:pt x="3198204" y="2774949"/>
                </a:cubicBezTo>
                <a:cubicBezTo>
                  <a:pt x="2962778" y="2822144"/>
                  <a:pt x="2813479" y="2737150"/>
                  <a:pt x="2648685" y="2774949"/>
                </a:cubicBezTo>
                <a:cubicBezTo>
                  <a:pt x="2483891" y="2812748"/>
                  <a:pt x="2332165" y="2749392"/>
                  <a:pt x="2099165" y="2774949"/>
                </a:cubicBezTo>
                <a:cubicBezTo>
                  <a:pt x="1866165" y="2800506"/>
                  <a:pt x="1794430" y="2742606"/>
                  <a:pt x="1599102" y="2774949"/>
                </a:cubicBezTo>
                <a:cubicBezTo>
                  <a:pt x="1403774" y="2807292"/>
                  <a:pt x="1222182" y="2722484"/>
                  <a:pt x="1000126" y="2774949"/>
                </a:cubicBezTo>
                <a:cubicBezTo>
                  <a:pt x="778070" y="2827414"/>
                  <a:pt x="230810" y="2758387"/>
                  <a:pt x="0" y="2774949"/>
                </a:cubicBezTo>
                <a:cubicBezTo>
                  <a:pt x="-28080" y="2516890"/>
                  <a:pt x="46253" y="2292245"/>
                  <a:pt x="0" y="2164460"/>
                </a:cubicBezTo>
                <a:cubicBezTo>
                  <a:pt x="-46253" y="2036675"/>
                  <a:pt x="15780" y="1779678"/>
                  <a:pt x="0" y="1581721"/>
                </a:cubicBezTo>
                <a:cubicBezTo>
                  <a:pt x="-15780" y="1383764"/>
                  <a:pt x="14823" y="1274336"/>
                  <a:pt x="0" y="971232"/>
                </a:cubicBezTo>
                <a:cubicBezTo>
                  <a:pt x="-14823" y="668128"/>
                  <a:pt x="93270" y="317249"/>
                  <a:pt x="0" y="0"/>
                </a:cubicBezTo>
                <a:close/>
              </a:path>
              <a:path w="4945677" h="2774949" stroke="0" extrusionOk="0">
                <a:moveTo>
                  <a:pt x="0" y="0"/>
                </a:moveTo>
                <a:cubicBezTo>
                  <a:pt x="133149" y="-17129"/>
                  <a:pt x="331382" y="17525"/>
                  <a:pt x="500063" y="0"/>
                </a:cubicBezTo>
                <a:cubicBezTo>
                  <a:pt x="668744" y="-17525"/>
                  <a:pt x="729598" y="29371"/>
                  <a:pt x="901212" y="0"/>
                </a:cubicBezTo>
                <a:cubicBezTo>
                  <a:pt x="1072826" y="-29371"/>
                  <a:pt x="1371707" y="24606"/>
                  <a:pt x="1549645" y="0"/>
                </a:cubicBezTo>
                <a:cubicBezTo>
                  <a:pt x="1727583" y="-24606"/>
                  <a:pt x="1942254" y="8467"/>
                  <a:pt x="2049708" y="0"/>
                </a:cubicBezTo>
                <a:cubicBezTo>
                  <a:pt x="2157162" y="-8467"/>
                  <a:pt x="2341780" y="43113"/>
                  <a:pt x="2549771" y="0"/>
                </a:cubicBezTo>
                <a:cubicBezTo>
                  <a:pt x="2757762" y="-43113"/>
                  <a:pt x="2992688" y="35820"/>
                  <a:pt x="3198204" y="0"/>
                </a:cubicBezTo>
                <a:cubicBezTo>
                  <a:pt x="3403720" y="-35820"/>
                  <a:pt x="3453345" y="28493"/>
                  <a:pt x="3648811" y="0"/>
                </a:cubicBezTo>
                <a:cubicBezTo>
                  <a:pt x="3844277" y="-28493"/>
                  <a:pt x="4033384" y="6302"/>
                  <a:pt x="4297244" y="0"/>
                </a:cubicBezTo>
                <a:cubicBezTo>
                  <a:pt x="4561104" y="-6302"/>
                  <a:pt x="4749060" y="67676"/>
                  <a:pt x="4945677" y="0"/>
                </a:cubicBezTo>
                <a:cubicBezTo>
                  <a:pt x="5005148" y="151908"/>
                  <a:pt x="4893997" y="370994"/>
                  <a:pt x="4945677" y="554990"/>
                </a:cubicBezTo>
                <a:cubicBezTo>
                  <a:pt x="4997357" y="738986"/>
                  <a:pt x="4902494" y="947867"/>
                  <a:pt x="4945677" y="1109980"/>
                </a:cubicBezTo>
                <a:cubicBezTo>
                  <a:pt x="4988860" y="1272093"/>
                  <a:pt x="4923594" y="1441363"/>
                  <a:pt x="4945677" y="1692719"/>
                </a:cubicBezTo>
                <a:cubicBezTo>
                  <a:pt x="4967760" y="1944075"/>
                  <a:pt x="4901569" y="2003617"/>
                  <a:pt x="4945677" y="2164460"/>
                </a:cubicBezTo>
                <a:cubicBezTo>
                  <a:pt x="4989785" y="2325303"/>
                  <a:pt x="4875386" y="2618968"/>
                  <a:pt x="4945677" y="2774949"/>
                </a:cubicBezTo>
                <a:cubicBezTo>
                  <a:pt x="4688864" y="2800269"/>
                  <a:pt x="4542287" y="2760149"/>
                  <a:pt x="4396157" y="2774949"/>
                </a:cubicBezTo>
                <a:cubicBezTo>
                  <a:pt x="4250027" y="2789749"/>
                  <a:pt x="4110713" y="2732799"/>
                  <a:pt x="3846638" y="2774949"/>
                </a:cubicBezTo>
                <a:cubicBezTo>
                  <a:pt x="3582563" y="2817099"/>
                  <a:pt x="3447326" y="2699355"/>
                  <a:pt x="3198204" y="2774949"/>
                </a:cubicBezTo>
                <a:cubicBezTo>
                  <a:pt x="2949082" y="2850543"/>
                  <a:pt x="2776998" y="2733824"/>
                  <a:pt x="2648685" y="2774949"/>
                </a:cubicBezTo>
                <a:cubicBezTo>
                  <a:pt x="2520372" y="2816074"/>
                  <a:pt x="2399416" y="2729276"/>
                  <a:pt x="2247535" y="2774949"/>
                </a:cubicBezTo>
                <a:cubicBezTo>
                  <a:pt x="2095654" y="2820622"/>
                  <a:pt x="1900645" y="2734364"/>
                  <a:pt x="1796929" y="2774949"/>
                </a:cubicBezTo>
                <a:cubicBezTo>
                  <a:pt x="1693213" y="2815534"/>
                  <a:pt x="1318776" y="2713868"/>
                  <a:pt x="1148496" y="2774949"/>
                </a:cubicBezTo>
                <a:cubicBezTo>
                  <a:pt x="978216" y="2836030"/>
                  <a:pt x="710660" y="2710608"/>
                  <a:pt x="598976" y="2774949"/>
                </a:cubicBezTo>
                <a:cubicBezTo>
                  <a:pt x="487292" y="2839290"/>
                  <a:pt x="218989" y="2742062"/>
                  <a:pt x="0" y="2774949"/>
                </a:cubicBezTo>
                <a:cubicBezTo>
                  <a:pt x="-20675" y="2576671"/>
                  <a:pt x="40850" y="2395716"/>
                  <a:pt x="0" y="2219959"/>
                </a:cubicBezTo>
                <a:cubicBezTo>
                  <a:pt x="-40850" y="2044202"/>
                  <a:pt x="14702" y="1859313"/>
                  <a:pt x="0" y="1748218"/>
                </a:cubicBezTo>
                <a:cubicBezTo>
                  <a:pt x="-14702" y="1637123"/>
                  <a:pt x="18906" y="1386626"/>
                  <a:pt x="0" y="1276477"/>
                </a:cubicBezTo>
                <a:cubicBezTo>
                  <a:pt x="-18906" y="1166328"/>
                  <a:pt x="69875" y="881569"/>
                  <a:pt x="0" y="693737"/>
                </a:cubicBezTo>
                <a:cubicBezTo>
                  <a:pt x="-69875" y="505905"/>
                  <a:pt x="22961" y="262642"/>
                  <a:pt x="0" y="0"/>
                </a:cubicBezTo>
                <a:close/>
              </a:path>
            </a:pathLst>
          </a:custGeom>
          <a:ln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wrap="square" lIns="91440" tIns="45720" rIns="91440" bIns="45720" rtlCol="0" anchor="t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1900" b="1" u="sng" dirty="0">
                <a:solidFill>
                  <a:schemeClr val="bg1"/>
                </a:solidFill>
                <a:latin typeface="Calibri" panose="020F0502020204030204"/>
              </a:rPr>
              <a:t>Bursar’s Office Bill </a:t>
            </a:r>
            <a:r>
              <a:rPr lang="en-US" sz="1900" b="1" u="sng" dirty="0">
                <a:solidFill>
                  <a:schemeClr val="tx2"/>
                </a:solidFill>
                <a:latin typeface="Calibri" panose="020F0502020204030204"/>
              </a:rPr>
              <a:t>Fall 24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/>
              </a:rPr>
              <a:t>$23,353      </a:t>
            </a:r>
            <a:r>
              <a:rPr lang="en-US" sz="1900" b="1" dirty="0">
                <a:solidFill>
                  <a:schemeClr val="bg1"/>
                </a:solidFill>
                <a:latin typeface="Calibri" panose="020F0502020204030204"/>
              </a:rPr>
              <a:t>KY-R Tuition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/>
              </a:rPr>
              <a:t>$625           Technology Fee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/>
              </a:rPr>
              <a:t>$52.50        HSC Health Fee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/>
              </a:rPr>
              <a:t>$98              UofL Recreation Fee</a:t>
            </a:r>
          </a:p>
          <a:p>
            <a:pPr eaLnBrk="1" hangingPunct="1">
              <a:defRPr/>
            </a:pPr>
            <a:r>
              <a:rPr lang="en-US" sz="1900" dirty="0">
                <a:solidFill>
                  <a:schemeClr val="bg1"/>
                </a:solidFill>
                <a:latin typeface="Calibri" panose="020F0502020204030204"/>
              </a:rPr>
              <a:t>$55              Disability Insurance Fee</a:t>
            </a:r>
          </a:p>
          <a:p>
            <a:pPr eaLnBrk="1" hangingPunct="1">
              <a:defRPr/>
            </a:pPr>
            <a:r>
              <a:rPr lang="en-US" sz="1900" u="sng" dirty="0">
                <a:solidFill>
                  <a:schemeClr val="bg1"/>
                </a:solidFill>
                <a:latin typeface="Calibri" panose="020F0502020204030204"/>
              </a:rPr>
              <a:t>$1551.50    Major Medical Health Ins. </a:t>
            </a:r>
            <a:r>
              <a:rPr lang="en-US" sz="1900" u="sng" dirty="0">
                <a:solidFill>
                  <a:schemeClr val="tx2"/>
                </a:solidFill>
                <a:latin typeface="Calibri" panose="020F0502020204030204"/>
              </a:rPr>
              <a:t>(waive?)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sz="1900" b="1" dirty="0">
                <a:solidFill>
                  <a:schemeClr val="bg1"/>
                </a:solidFill>
                <a:latin typeface="Calibri" panose="020F0502020204030204"/>
              </a:rPr>
              <a:t>     $25,735 Total Billed Fall 24</a:t>
            </a:r>
          </a:p>
          <a:p>
            <a:pPr eaLnBrk="1" hangingPunct="1">
              <a:defRPr/>
            </a:pPr>
            <a:endParaRPr lang="en-US" sz="13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30392061-5E4C-5805-885E-EE1D0BB6973F}"/>
              </a:ext>
            </a:extLst>
          </p:cNvPr>
          <p:cNvSpPr txBox="1">
            <a:spLocks/>
          </p:cNvSpPr>
          <p:nvPr/>
        </p:nvSpPr>
        <p:spPr>
          <a:xfrm>
            <a:off x="5838388" y="1314809"/>
            <a:ext cx="5402944" cy="2917825"/>
          </a:xfrm>
          <a:custGeom>
            <a:avLst/>
            <a:gdLst>
              <a:gd name="connsiteX0" fmla="*/ 0 w 5402944"/>
              <a:gd name="connsiteY0" fmla="*/ 0 h 2917825"/>
              <a:gd name="connsiteX1" fmla="*/ 486265 w 5402944"/>
              <a:gd name="connsiteY1" fmla="*/ 0 h 2917825"/>
              <a:gd name="connsiteX2" fmla="*/ 864471 w 5402944"/>
              <a:gd name="connsiteY2" fmla="*/ 0 h 2917825"/>
              <a:gd name="connsiteX3" fmla="*/ 1512824 w 5402944"/>
              <a:gd name="connsiteY3" fmla="*/ 0 h 2917825"/>
              <a:gd name="connsiteX4" fmla="*/ 1999089 w 5402944"/>
              <a:gd name="connsiteY4" fmla="*/ 0 h 2917825"/>
              <a:gd name="connsiteX5" fmla="*/ 2485354 w 5402944"/>
              <a:gd name="connsiteY5" fmla="*/ 0 h 2917825"/>
              <a:gd name="connsiteX6" fmla="*/ 3133708 w 5402944"/>
              <a:gd name="connsiteY6" fmla="*/ 0 h 2917825"/>
              <a:gd name="connsiteX7" fmla="*/ 3565943 w 5402944"/>
              <a:gd name="connsiteY7" fmla="*/ 0 h 2917825"/>
              <a:gd name="connsiteX8" fmla="*/ 4214296 w 5402944"/>
              <a:gd name="connsiteY8" fmla="*/ 0 h 2917825"/>
              <a:gd name="connsiteX9" fmla="*/ 4862650 w 5402944"/>
              <a:gd name="connsiteY9" fmla="*/ 0 h 2917825"/>
              <a:gd name="connsiteX10" fmla="*/ 5402944 w 5402944"/>
              <a:gd name="connsiteY10" fmla="*/ 0 h 2917825"/>
              <a:gd name="connsiteX11" fmla="*/ 5402944 w 5402944"/>
              <a:gd name="connsiteY11" fmla="*/ 641922 h 2917825"/>
              <a:gd name="connsiteX12" fmla="*/ 5402944 w 5402944"/>
              <a:gd name="connsiteY12" fmla="*/ 1254665 h 2917825"/>
              <a:gd name="connsiteX13" fmla="*/ 5402944 w 5402944"/>
              <a:gd name="connsiteY13" fmla="*/ 1750695 h 2917825"/>
              <a:gd name="connsiteX14" fmla="*/ 5402944 w 5402944"/>
              <a:gd name="connsiteY14" fmla="*/ 2334260 h 2917825"/>
              <a:gd name="connsiteX15" fmla="*/ 5402944 w 5402944"/>
              <a:gd name="connsiteY15" fmla="*/ 2917825 h 2917825"/>
              <a:gd name="connsiteX16" fmla="*/ 4862650 w 5402944"/>
              <a:gd name="connsiteY16" fmla="*/ 2917825 h 2917825"/>
              <a:gd name="connsiteX17" fmla="*/ 4214296 w 5402944"/>
              <a:gd name="connsiteY17" fmla="*/ 2917825 h 2917825"/>
              <a:gd name="connsiteX18" fmla="*/ 3674002 w 5402944"/>
              <a:gd name="connsiteY18" fmla="*/ 2917825 h 2917825"/>
              <a:gd name="connsiteX19" fmla="*/ 3295796 w 5402944"/>
              <a:gd name="connsiteY19" fmla="*/ 2917825 h 2917825"/>
              <a:gd name="connsiteX20" fmla="*/ 2863560 w 5402944"/>
              <a:gd name="connsiteY20" fmla="*/ 2917825 h 2917825"/>
              <a:gd name="connsiteX21" fmla="*/ 2215207 w 5402944"/>
              <a:gd name="connsiteY21" fmla="*/ 2917825 h 2917825"/>
              <a:gd name="connsiteX22" fmla="*/ 1674913 w 5402944"/>
              <a:gd name="connsiteY22" fmla="*/ 2917825 h 2917825"/>
              <a:gd name="connsiteX23" fmla="*/ 1242677 w 5402944"/>
              <a:gd name="connsiteY23" fmla="*/ 2917825 h 2917825"/>
              <a:gd name="connsiteX24" fmla="*/ 702383 w 5402944"/>
              <a:gd name="connsiteY24" fmla="*/ 2917825 h 2917825"/>
              <a:gd name="connsiteX25" fmla="*/ 0 w 5402944"/>
              <a:gd name="connsiteY25" fmla="*/ 2917825 h 2917825"/>
              <a:gd name="connsiteX26" fmla="*/ 0 w 5402944"/>
              <a:gd name="connsiteY26" fmla="*/ 2421795 h 2917825"/>
              <a:gd name="connsiteX27" fmla="*/ 0 w 5402944"/>
              <a:gd name="connsiteY27" fmla="*/ 1809052 h 2917825"/>
              <a:gd name="connsiteX28" fmla="*/ 0 w 5402944"/>
              <a:gd name="connsiteY28" fmla="*/ 1283843 h 2917825"/>
              <a:gd name="connsiteX29" fmla="*/ 0 w 5402944"/>
              <a:gd name="connsiteY29" fmla="*/ 641921 h 2917825"/>
              <a:gd name="connsiteX30" fmla="*/ 0 w 5402944"/>
              <a:gd name="connsiteY30" fmla="*/ 0 h 291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02944" h="2917825" extrusionOk="0">
                <a:moveTo>
                  <a:pt x="0" y="0"/>
                </a:moveTo>
                <a:cubicBezTo>
                  <a:pt x="129982" y="-57184"/>
                  <a:pt x="336758" y="21192"/>
                  <a:pt x="486265" y="0"/>
                </a:cubicBezTo>
                <a:cubicBezTo>
                  <a:pt x="635772" y="-21192"/>
                  <a:pt x="753323" y="36043"/>
                  <a:pt x="864471" y="0"/>
                </a:cubicBezTo>
                <a:cubicBezTo>
                  <a:pt x="975619" y="-36043"/>
                  <a:pt x="1329251" y="54442"/>
                  <a:pt x="1512824" y="0"/>
                </a:cubicBezTo>
                <a:cubicBezTo>
                  <a:pt x="1696397" y="-54442"/>
                  <a:pt x="1828957" y="11434"/>
                  <a:pt x="1999089" y="0"/>
                </a:cubicBezTo>
                <a:cubicBezTo>
                  <a:pt x="2169221" y="-11434"/>
                  <a:pt x="2310361" y="53292"/>
                  <a:pt x="2485354" y="0"/>
                </a:cubicBezTo>
                <a:cubicBezTo>
                  <a:pt x="2660347" y="-53292"/>
                  <a:pt x="2942568" y="3474"/>
                  <a:pt x="3133708" y="0"/>
                </a:cubicBezTo>
                <a:cubicBezTo>
                  <a:pt x="3324848" y="-3474"/>
                  <a:pt x="3467954" y="29396"/>
                  <a:pt x="3565943" y="0"/>
                </a:cubicBezTo>
                <a:cubicBezTo>
                  <a:pt x="3663932" y="-29396"/>
                  <a:pt x="3911142" y="10901"/>
                  <a:pt x="4214296" y="0"/>
                </a:cubicBezTo>
                <a:cubicBezTo>
                  <a:pt x="4517450" y="-10901"/>
                  <a:pt x="4631824" y="12370"/>
                  <a:pt x="4862650" y="0"/>
                </a:cubicBezTo>
                <a:cubicBezTo>
                  <a:pt x="5093476" y="-12370"/>
                  <a:pt x="5253708" y="716"/>
                  <a:pt x="5402944" y="0"/>
                </a:cubicBezTo>
                <a:cubicBezTo>
                  <a:pt x="5456631" y="281314"/>
                  <a:pt x="5329106" y="483975"/>
                  <a:pt x="5402944" y="641922"/>
                </a:cubicBezTo>
                <a:cubicBezTo>
                  <a:pt x="5476782" y="799869"/>
                  <a:pt x="5377187" y="981431"/>
                  <a:pt x="5402944" y="1254665"/>
                </a:cubicBezTo>
                <a:cubicBezTo>
                  <a:pt x="5428701" y="1527899"/>
                  <a:pt x="5378025" y="1639638"/>
                  <a:pt x="5402944" y="1750695"/>
                </a:cubicBezTo>
                <a:cubicBezTo>
                  <a:pt x="5427863" y="1861752"/>
                  <a:pt x="5368071" y="2174632"/>
                  <a:pt x="5402944" y="2334260"/>
                </a:cubicBezTo>
                <a:cubicBezTo>
                  <a:pt x="5437817" y="2493888"/>
                  <a:pt x="5353337" y="2751738"/>
                  <a:pt x="5402944" y="2917825"/>
                </a:cubicBezTo>
                <a:cubicBezTo>
                  <a:pt x="5183281" y="2959699"/>
                  <a:pt x="5005481" y="2907303"/>
                  <a:pt x="4862650" y="2917825"/>
                </a:cubicBezTo>
                <a:cubicBezTo>
                  <a:pt x="4719819" y="2928347"/>
                  <a:pt x="4512589" y="2907379"/>
                  <a:pt x="4214296" y="2917825"/>
                </a:cubicBezTo>
                <a:cubicBezTo>
                  <a:pt x="3916003" y="2928271"/>
                  <a:pt x="3856614" y="2898700"/>
                  <a:pt x="3674002" y="2917825"/>
                </a:cubicBezTo>
                <a:cubicBezTo>
                  <a:pt x="3491390" y="2936950"/>
                  <a:pt x="3421027" y="2911963"/>
                  <a:pt x="3295796" y="2917825"/>
                </a:cubicBezTo>
                <a:cubicBezTo>
                  <a:pt x="3170565" y="2923687"/>
                  <a:pt x="3076418" y="2906696"/>
                  <a:pt x="2863560" y="2917825"/>
                </a:cubicBezTo>
                <a:cubicBezTo>
                  <a:pt x="2650702" y="2928954"/>
                  <a:pt x="2409684" y="2843928"/>
                  <a:pt x="2215207" y="2917825"/>
                </a:cubicBezTo>
                <a:cubicBezTo>
                  <a:pt x="2020730" y="2991722"/>
                  <a:pt x="1881796" y="2896338"/>
                  <a:pt x="1674913" y="2917825"/>
                </a:cubicBezTo>
                <a:cubicBezTo>
                  <a:pt x="1468030" y="2939312"/>
                  <a:pt x="1390915" y="2874159"/>
                  <a:pt x="1242677" y="2917825"/>
                </a:cubicBezTo>
                <a:cubicBezTo>
                  <a:pt x="1094439" y="2961491"/>
                  <a:pt x="920125" y="2909655"/>
                  <a:pt x="702383" y="2917825"/>
                </a:cubicBezTo>
                <a:cubicBezTo>
                  <a:pt x="484641" y="2925995"/>
                  <a:pt x="150927" y="2912837"/>
                  <a:pt x="0" y="2917825"/>
                </a:cubicBezTo>
                <a:cubicBezTo>
                  <a:pt x="-25398" y="2733190"/>
                  <a:pt x="32767" y="2528311"/>
                  <a:pt x="0" y="2421795"/>
                </a:cubicBezTo>
                <a:cubicBezTo>
                  <a:pt x="-32767" y="2315279"/>
                  <a:pt x="14070" y="2107565"/>
                  <a:pt x="0" y="1809052"/>
                </a:cubicBezTo>
                <a:cubicBezTo>
                  <a:pt x="-14070" y="1510539"/>
                  <a:pt x="22534" y="1430598"/>
                  <a:pt x="0" y="1283843"/>
                </a:cubicBezTo>
                <a:cubicBezTo>
                  <a:pt x="-22534" y="1137088"/>
                  <a:pt x="51805" y="860969"/>
                  <a:pt x="0" y="641921"/>
                </a:cubicBezTo>
                <a:cubicBezTo>
                  <a:pt x="-51805" y="422873"/>
                  <a:pt x="20709" y="319051"/>
                  <a:pt x="0" y="0"/>
                </a:cubicBezTo>
                <a:close/>
              </a:path>
            </a:pathLst>
          </a:custGeom>
          <a:noFill/>
          <a:ln>
            <a:solidFill>
              <a:srgbClr val="4472C4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u="sng" dirty="0">
                <a:solidFill>
                  <a:schemeClr val="bg1"/>
                </a:solidFill>
                <a:latin typeface="Calibri" panose="020F0502020204030204"/>
              </a:rPr>
              <a:t>Bursar’s Office Bill </a:t>
            </a:r>
            <a:r>
              <a:rPr lang="en-US" sz="1800" b="1" u="sng" dirty="0">
                <a:solidFill>
                  <a:schemeClr val="tx2"/>
                </a:solidFill>
                <a:latin typeface="Calibri" panose="020F0502020204030204"/>
              </a:rPr>
              <a:t>Spring 25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$23,353     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KY-R Tuition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$625            Technology Fee</a:t>
            </a:r>
            <a:endParaRPr lang="en-US" sz="1800" u="sng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$52.50         HSC Health Fee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$98               UofL Recreation Fee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 0                  Disability Insurance Fee (</a:t>
            </a:r>
            <a:r>
              <a:rPr lang="en-US" sz="1800" b="1" i="1" dirty="0">
                <a:solidFill>
                  <a:schemeClr val="bg1"/>
                </a:solidFill>
                <a:latin typeface="Calibri" panose="020F0502020204030204"/>
              </a:rPr>
              <a:t>not billed in spring</a:t>
            </a:r>
            <a:r>
              <a:rPr lang="en-US" sz="1800" dirty="0">
                <a:solidFill>
                  <a:schemeClr val="bg1"/>
                </a:solidFill>
                <a:latin typeface="Calibri" panose="020F0502020204030204"/>
              </a:rPr>
              <a:t>)</a:t>
            </a:r>
          </a:p>
          <a:p>
            <a:pPr>
              <a:defRPr/>
            </a:pPr>
            <a:r>
              <a:rPr lang="en-US" sz="1800" u="sng" dirty="0">
                <a:solidFill>
                  <a:schemeClr val="bg1"/>
                </a:solidFill>
                <a:latin typeface="Calibri" panose="020F0502020204030204"/>
              </a:rPr>
              <a:t>$1551.50     Major Medical Health Ins. </a:t>
            </a:r>
            <a:r>
              <a:rPr lang="en-US" sz="1800" u="sng" dirty="0">
                <a:solidFill>
                  <a:schemeClr val="tx2"/>
                </a:solidFill>
                <a:latin typeface="Calibri" panose="020F0502020204030204"/>
              </a:rPr>
              <a:t>(waive?)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b="1" dirty="0">
                <a:solidFill>
                  <a:schemeClr val="bg1"/>
                </a:solidFill>
                <a:latin typeface="Calibri" panose="020F0502020204030204"/>
              </a:rPr>
              <a:t>     $24,680 Total Billed Spring 25</a:t>
            </a:r>
          </a:p>
          <a:p>
            <a:pPr>
              <a:defRPr/>
            </a:pPr>
            <a:endParaRPr lang="en-US" sz="1300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AFCB80F6-9A46-B04D-C6C8-19C42C8CB86B}"/>
              </a:ext>
            </a:extLst>
          </p:cNvPr>
          <p:cNvSpPr txBox="1">
            <a:spLocks/>
          </p:cNvSpPr>
          <p:nvPr/>
        </p:nvSpPr>
        <p:spPr>
          <a:xfrm>
            <a:off x="479920" y="4319145"/>
            <a:ext cx="10515600" cy="2229599"/>
          </a:xfrm>
          <a:prstGeom prst="rect">
            <a:avLst/>
          </a:prstGeom>
          <a:ln>
            <a:solidFill>
              <a:srgbClr val="4472C4"/>
            </a:solidFill>
            <a:prstDash val="sysDash"/>
          </a:ln>
        </p:spPr>
        <p:txBody>
          <a:bodyPr wrap="square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latin typeface="Calibri" panose="020F0502020204030204"/>
              </a:rPr>
              <a:t>Not billed, but in your (M1) 24-25 COA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$1,332    M1 Books &amp; Supplies &amp; Equipment</a:t>
            </a: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$28,058  Living Expenses 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(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/>
              </a:rPr>
              <a:t>Includes Major Medical Health Ins., $3103 total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)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u="sng" dirty="0">
                <a:solidFill>
                  <a:schemeClr val="bg1"/>
                </a:solidFill>
                <a:latin typeface="Calibri" panose="020F0502020204030204"/>
              </a:rPr>
              <a:t>Living Expenses include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600" i="1" dirty="0">
                <a:solidFill>
                  <a:schemeClr val="bg1"/>
                </a:solidFill>
                <a:latin typeface="Calibri" panose="020F0502020204030204"/>
              </a:rPr>
              <a:t>Room &amp; Board, Transportation, Major Medical Insurance, Personal Expenses &amp; Loan fees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FF0000"/>
                </a:solidFill>
                <a:latin typeface="Calibri" panose="020F0502020204030204"/>
              </a:rPr>
              <a:t>Total M1 COA: $77,702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600" b="1" i="1" dirty="0">
                <a:solidFill>
                  <a:srgbClr val="FF0000"/>
                </a:solidFill>
                <a:latin typeface="Calibri" panose="020F0502020204030204"/>
              </a:rPr>
              <a:t>Total M1 COA Non-Resident tuition: $101,938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300" i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1598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A6666C-4970-3554-C3DC-9D449EE75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24" y="1488694"/>
            <a:ext cx="9565936" cy="4749194"/>
          </a:xfrm>
        </p:spPr>
        <p:txBody>
          <a:bodyPr/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/>
                <a:cs typeface="Arial"/>
              </a:rPr>
              <a:t>#1 Develop a Budget !!! </a:t>
            </a:r>
            <a:r>
              <a:rPr lang="en-US" sz="1600" i="1" dirty="0">
                <a:latin typeface="Arial"/>
                <a:cs typeface="Arial"/>
              </a:rPr>
              <a:t>Reference back to it throughout school!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/>
                <a:cs typeface="Arial"/>
              </a:rPr>
              <a:t>Ask SOM Financial Aid, please do not assume or take the advice from a fellow classmate to answer your questions. </a:t>
            </a:r>
            <a:r>
              <a:rPr lang="en-US" sz="1600" i="1" dirty="0">
                <a:latin typeface="Arial"/>
                <a:cs typeface="Arial"/>
              </a:rPr>
              <a:t>There are no stupid questions!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342900" algn="l"/>
              </a:tabLst>
            </a:pPr>
            <a:endParaRPr lang="en-US" sz="1600" dirty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/>
                <a:cs typeface="Arial"/>
              </a:rPr>
              <a:t>If you accepted less than your original offered loan up to the full Cost of Attendance (COA), you can request previously declined or reduced loans, contact our office!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you are having any financial issues or concerns throughout medical school, contact our office. SOM FA will do everything we can to assist you. 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3429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possible, plan for a backup financial assistance option,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unexpected happens.</a:t>
            </a: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342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/>
                <a:cs typeface="Arial"/>
              </a:rPr>
              <a:t>Remember to save for lump sum expenses.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tabLst>
                <a:tab pos="342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Attend Financial Wellness &amp; Literacy programs!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Fun, informative, prizes and lunch!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Arial"/>
                <a:cs typeface="Arial"/>
              </a:rPr>
              <a:t>Make sure to budget for summer, remember to budget for 12 months!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41F160-B962-BE22-CBC3-108DC3583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778" y="616991"/>
            <a:ext cx="6158219" cy="664291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Financial Aid Helpful Hints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18017-C869-1A85-080A-C952AA60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4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E3B7-BBBA-9A41-4490-14CB84014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23775"/>
            <a:ext cx="7582786" cy="1116086"/>
          </a:xfrm>
        </p:spPr>
        <p:txBody>
          <a:bodyPr/>
          <a:lstStyle/>
          <a:p>
            <a:r>
              <a:rPr lang="en-US" dirty="0">
                <a:latin typeface="+mn-lt"/>
              </a:rPr>
              <a:t>Bursar's office - Student Billing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292ACF-B46A-C314-145F-775EAB51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730E8-3CD1-C938-BB01-0AF0FF673792}"/>
              </a:ext>
            </a:extLst>
          </p:cNvPr>
          <p:cNvSpPr txBox="1">
            <a:spLocks/>
          </p:cNvSpPr>
          <p:nvPr/>
        </p:nvSpPr>
        <p:spPr>
          <a:xfrm>
            <a:off x="1068840" y="1680841"/>
            <a:ext cx="7781545" cy="41506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/>
                <a:ea typeface="+mn-ea"/>
                <a:cs typeface="+mn-cs"/>
              </a:rPr>
              <a:t>All Tuition &amp; Fees listed on COA: billed half in the fall and half in the spring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/>
                <a:ea typeface="+mn-ea"/>
                <a:cs typeface="+mn-cs"/>
              </a:rPr>
              <a:t>When does the Bursar's office post student bills?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Fall Semester – First week of July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Spring Semester – Late November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/>
                <a:ea typeface="+mn-ea"/>
                <a:cs typeface="+mn-cs"/>
              </a:rPr>
              <a:t>Major medical health insurance will automatically be placed on your account during billing; it is required to have. </a:t>
            </a:r>
          </a:p>
          <a:p>
            <a:pPr marL="685800" marR="0" lvl="1" indent="-2286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/>
                <a:ea typeface="+mn-ea"/>
                <a:cs typeface="+mn-cs"/>
              </a:rPr>
              <a:t>If eligible, you can waive the automatic charge if you have qualifying insurance coverage already.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/>
                <a:ea typeface="+mn-ea"/>
                <a:cs typeface="+mn-cs"/>
              </a:rPr>
              <a:t> 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Books and Supplies – Estimated (not billed)</a:t>
            </a:r>
          </a:p>
        </p:txBody>
      </p:sp>
    </p:spTree>
    <p:extLst>
      <p:ext uri="{BB962C8B-B14F-4D97-AF65-F5344CB8AC3E}">
        <p14:creationId xmlns:p14="http://schemas.microsoft.com/office/powerpoint/2010/main" val="315871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605F8-DCED-07DE-3A4F-2688F8B64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15" y="536033"/>
            <a:ext cx="11148969" cy="857238"/>
          </a:xfrm>
        </p:spPr>
        <p:txBody>
          <a:bodyPr/>
          <a:lstStyle/>
          <a:p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Outside Scholarships </a:t>
            </a:r>
            <a:r>
              <a:rPr kumimoji="0" lang="en-US" b="1" i="0" u="sng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must</a:t>
            </a:r>
            <a:r>
              <a:rPr kumimoji="0" lang="en-US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be reported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83FCE-6AF1-62AE-A099-D29A1D55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97BFF72C-5ACC-BF44-8A77-29ED5F2D29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710202-E1AA-56C9-6D61-EE16F0786B4F}"/>
              </a:ext>
            </a:extLst>
          </p:cNvPr>
          <p:cNvSpPr txBox="1">
            <a:spLocks/>
          </p:cNvSpPr>
          <p:nvPr/>
        </p:nvSpPr>
        <p:spPr>
          <a:xfrm>
            <a:off x="1132797" y="1923453"/>
            <a:ext cx="9291215" cy="42396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All outside scholarships or aid </a:t>
            </a:r>
            <a:r>
              <a:rPr kumimoji="0" lang="en-US" altLang="en-US" sz="2000" b="1" i="1" u="sng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must be reported</a:t>
            </a: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to SOM Financial Aid as soon as you know of the award, failure to do so can create an unnecessary over award you will be responsible to pay back.  It can/will impact the amount of Unsub loan you can receive.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FB8C29"/>
              </a:buClr>
              <a:buSzPct val="100000"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 </a:t>
            </a:r>
            <a:r>
              <a:rPr kumimoji="0" lang="en-US" altLang="en-US" sz="2000" b="0" i="0" u="sng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Some EXAMPLES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 Received Military Scholarship that covers all tuition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 NHSC Scholarships (National Health Service Corp)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 Daviess County Medical Society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 Community or Outside Scholarships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  National Medical Fellowships Scholarships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3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+mn-ea"/>
                <a:cs typeface="+mn-cs"/>
              </a:rPr>
              <a:t>If tuition was initially paid by loans, we would have to reduce the loans.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altLang="en-US" sz="23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B8C29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23FD2-9CDE-16F6-B1D6-62AAB05C5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889" y="3083878"/>
            <a:ext cx="3882609" cy="24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43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 of L_custom">
      <a:dk1>
        <a:srgbClr val="000000"/>
      </a:dk1>
      <a:lt1>
        <a:srgbClr val="FFFFFF"/>
      </a:lt1>
      <a:dk2>
        <a:srgbClr val="AC0000"/>
      </a:dk2>
      <a:lt2>
        <a:srgbClr val="FFFFFF"/>
      </a:lt2>
      <a:accent1>
        <a:srgbClr val="000000"/>
      </a:accent1>
      <a:accent2>
        <a:srgbClr val="AC0000"/>
      </a:accent2>
      <a:accent3>
        <a:srgbClr val="A5A5A5"/>
      </a:accent3>
      <a:accent4>
        <a:srgbClr val="796C53"/>
      </a:accent4>
      <a:accent5>
        <a:srgbClr val="CA932F"/>
      </a:accent5>
      <a:accent6>
        <a:srgbClr val="D9C982"/>
      </a:accent6>
      <a:hlink>
        <a:srgbClr val="FFFFFF"/>
      </a:hlink>
      <a:folHlink>
        <a:srgbClr val="26252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rtlCol="0">
        <a:spAutoFit/>
      </a:bodyPr>
      <a:lstStyle>
        <a:defPPr algn="l">
          <a:defRPr b="1" i="0" dirty="0" smtClean="0">
            <a:solidFill>
              <a:schemeClr val="bg1"/>
            </a:solidFill>
            <a:latin typeface="Arial Narrow" panose="020B0604020202020204" pitchFamily="34" charset="0"/>
            <a:cs typeface="Arial Narrow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B8D98515-00FD-E049-BA1F-39F4A9BB3FDC}" vid="{BAF4DD3A-2350-5E4B-BEFF-208A08F720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NEW_SOM Powerpoint Template</Template>
  <TotalTime>104</TotalTime>
  <Words>1638</Words>
  <Application>Microsoft Office PowerPoint</Application>
  <PresentationFormat>Widescreen</PresentationFormat>
  <Paragraphs>261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Financial Aid &amp; Money Management For Entering Medical Students Class of 2028  University of Louisville – SOM Orientation   Angela Hall Financial Aid Coordinator for SOM</vt:lpstr>
      <vt:lpstr>PowerPoint Presentation</vt:lpstr>
      <vt:lpstr>SOM Financial Aid Staff</vt:lpstr>
      <vt:lpstr>Functions of Different Offices:</vt:lpstr>
      <vt:lpstr>Financial Literacy Provided by our Office:</vt:lpstr>
      <vt:lpstr>24-25 Cost of Attendance (COA) Details – M1 year</vt:lpstr>
      <vt:lpstr>Financial Aid Helpful Hints</vt:lpstr>
      <vt:lpstr>Bursar's office - Student Billing</vt:lpstr>
      <vt:lpstr>Outside Scholarships must be reported</vt:lpstr>
      <vt:lpstr>PowerPoint Presentation</vt:lpstr>
      <vt:lpstr>Complete Entrance Counseling:</vt:lpstr>
      <vt:lpstr>Master Promissory Note (MPN)</vt:lpstr>
      <vt:lpstr>24-25 Direct Unsubsidized &amp; Additional Unsubsidized Loan</vt:lpstr>
      <vt:lpstr>24-25 Direct Grad PLUS Loan  </vt:lpstr>
      <vt:lpstr>Federal Loan Origination Fees</vt:lpstr>
      <vt:lpstr>Indebtedness</vt:lpstr>
      <vt:lpstr>Important Borrowing Advice</vt:lpstr>
      <vt:lpstr>MedLoans Organizer and Calculator</vt:lpstr>
      <vt:lpstr>Interest Capitalization:  Addition of unpaid interest to the principal   Example:</vt:lpstr>
      <vt:lpstr>Repayment Begins When:  You drop below half-time, graduate, take  a leave of absence or withdraw.</vt:lpstr>
      <vt:lpstr>Loan Forgiveness &amp; Repay Assistance</vt:lpstr>
      <vt:lpstr>The Basics of Budgeting  Where are you getting your discretionary?</vt:lpstr>
      <vt:lpstr>Familiarize Yourself with Your Expenses</vt:lpstr>
      <vt:lpstr>Put A Monthly Budget In Writing</vt:lpstr>
      <vt:lpstr>PowerPoint Presentation</vt:lpstr>
      <vt:lpstr>PowerPoint Presentation</vt:lpstr>
      <vt:lpstr>Support Along the Way….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&amp; Money Management For Entering Medical Students Class of 2028University of Louisville – SOM Orientation   Angela Hall Financial Aid Coordinator for SOM</dc:title>
  <dc:subject/>
  <dc:creator>Hall, Angela</dc:creator>
  <cp:keywords>presentation, template</cp:keywords>
  <dc:description>Created by BVK</dc:description>
  <cp:lastModifiedBy>Hall, Angela</cp:lastModifiedBy>
  <cp:revision>64</cp:revision>
  <dcterms:created xsi:type="dcterms:W3CDTF">2024-07-22T13:33:15Z</dcterms:created>
  <dcterms:modified xsi:type="dcterms:W3CDTF">2024-07-26T15:14:30Z</dcterms:modified>
  <cp:category>template</cp:category>
</cp:coreProperties>
</file>