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1" d="100"/>
          <a:sy n="61" d="100"/>
        </p:scale>
        <p:origin x="-185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5/25/16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5/25/16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5/25/16</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hmdett01@louisvill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Clinical Medicine</a:t>
            </a:r>
            <a:endParaRPr lang="en-US" dirty="0"/>
          </a:p>
        </p:txBody>
      </p:sp>
      <p:sp>
        <p:nvSpPr>
          <p:cNvPr id="3" name="Subtitle 2"/>
          <p:cNvSpPr>
            <a:spLocks noGrp="1"/>
          </p:cNvSpPr>
          <p:nvPr>
            <p:ph type="subTitle" idx="1"/>
          </p:nvPr>
        </p:nvSpPr>
        <p:spPr/>
        <p:txBody>
          <a:bodyPr/>
          <a:lstStyle/>
          <a:p>
            <a:r>
              <a:rPr lang="en-US" dirty="0" smtClean="0"/>
              <a:t>Faculty Development</a:t>
            </a:r>
            <a:endParaRPr lang="en-US" dirty="0"/>
          </a:p>
        </p:txBody>
      </p:sp>
    </p:spTree>
    <p:extLst>
      <p:ext uri="{BB962C8B-B14F-4D97-AF65-F5344CB8AC3E}">
        <p14:creationId xmlns:p14="http://schemas.microsoft.com/office/powerpoint/2010/main" val="901861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ACM?</a:t>
            </a:r>
            <a:endParaRPr lang="en-US" dirty="0"/>
          </a:p>
        </p:txBody>
      </p:sp>
      <p:sp>
        <p:nvSpPr>
          <p:cNvPr id="3" name="Content Placeholder 2"/>
          <p:cNvSpPr>
            <a:spLocks noGrp="1"/>
          </p:cNvSpPr>
          <p:nvPr>
            <p:ph idx="1"/>
          </p:nvPr>
        </p:nvSpPr>
        <p:spPr/>
        <p:txBody>
          <a:bodyPr/>
          <a:lstStyle/>
          <a:p>
            <a:r>
              <a:rPr lang="en-US" dirty="0"/>
              <a:t>The Advanced Clinical Medicine course (ACM) was designed to teach students some of the practical and applied, but more rare aspects of clinical practice that are not specifically covered in the required clinical clerkships. It is meant to enhance and complement the third year clinical rotations</a:t>
            </a:r>
            <a:r>
              <a:rPr lang="en-US" dirty="0" smtClean="0"/>
              <a:t>.</a:t>
            </a:r>
          </a:p>
          <a:p>
            <a:r>
              <a:rPr lang="en-US" dirty="0" smtClean="0"/>
              <a:t>Our medical school curriculum is </a:t>
            </a:r>
            <a:r>
              <a:rPr lang="en-US" b="1" dirty="0" smtClean="0"/>
              <a:t>evaluated by the LCME for the presence and satisfaction</a:t>
            </a:r>
            <a:r>
              <a:rPr lang="en-US" dirty="0" smtClean="0"/>
              <a:t> with the topics presented</a:t>
            </a:r>
            <a:endParaRPr lang="en-US" dirty="0"/>
          </a:p>
        </p:txBody>
      </p:sp>
    </p:spTree>
    <p:extLst>
      <p:ext uri="{BB962C8B-B14F-4D97-AF65-F5344CB8AC3E}">
        <p14:creationId xmlns:p14="http://schemas.microsoft.com/office/powerpoint/2010/main" val="1957653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2016-2017 Schedule</a:t>
            </a:r>
            <a:endParaRPr lang="en-US" dirty="0"/>
          </a:p>
        </p:txBody>
      </p:sp>
      <p:sp>
        <p:nvSpPr>
          <p:cNvPr id="4" name="Content Placeholder 3"/>
          <p:cNvSpPr>
            <a:spLocks noGrp="1"/>
          </p:cNvSpPr>
          <p:nvPr>
            <p:ph sz="half" idx="1"/>
          </p:nvPr>
        </p:nvSpPr>
        <p:spPr>
          <a:xfrm>
            <a:off x="1117600" y="2907882"/>
            <a:ext cx="3566160" cy="3681412"/>
          </a:xfrm>
        </p:spPr>
        <p:txBody>
          <a:bodyPr>
            <a:normAutofit/>
          </a:bodyPr>
          <a:lstStyle/>
          <a:p>
            <a:pPr lvl="0"/>
            <a:r>
              <a:rPr lang="en-US" dirty="0"/>
              <a:t>July 26, 2016</a:t>
            </a:r>
          </a:p>
          <a:p>
            <a:pPr lvl="0"/>
            <a:r>
              <a:rPr lang="en-US" dirty="0"/>
              <a:t>August 23, 2016</a:t>
            </a:r>
          </a:p>
          <a:p>
            <a:pPr lvl="0"/>
            <a:r>
              <a:rPr lang="en-US" dirty="0"/>
              <a:t>September 6, 2016</a:t>
            </a:r>
          </a:p>
          <a:p>
            <a:pPr lvl="0"/>
            <a:r>
              <a:rPr lang="en-US" dirty="0"/>
              <a:t>October 25, 2016</a:t>
            </a:r>
          </a:p>
          <a:p>
            <a:pPr lvl="0"/>
            <a:r>
              <a:rPr lang="en-US" dirty="0"/>
              <a:t>November 29, </a:t>
            </a:r>
            <a:r>
              <a:rPr lang="en-US" dirty="0" smtClean="0"/>
              <a:t>2016</a:t>
            </a:r>
            <a:endParaRPr lang="en-US" dirty="0"/>
          </a:p>
        </p:txBody>
      </p:sp>
      <p:sp>
        <p:nvSpPr>
          <p:cNvPr id="5" name="Content Placeholder 4"/>
          <p:cNvSpPr>
            <a:spLocks noGrp="1"/>
          </p:cNvSpPr>
          <p:nvPr>
            <p:ph sz="half" idx="2"/>
          </p:nvPr>
        </p:nvSpPr>
        <p:spPr>
          <a:xfrm>
            <a:off x="5147534" y="2907882"/>
            <a:ext cx="3566160" cy="3681412"/>
          </a:xfrm>
        </p:spPr>
        <p:txBody>
          <a:bodyPr>
            <a:normAutofit/>
          </a:bodyPr>
          <a:lstStyle/>
          <a:p>
            <a:pPr lvl="0"/>
            <a:r>
              <a:rPr lang="en-US" dirty="0"/>
              <a:t>January 31, 2017</a:t>
            </a:r>
          </a:p>
          <a:p>
            <a:pPr lvl="0"/>
            <a:r>
              <a:rPr lang="en-US" dirty="0"/>
              <a:t>February 28, 2017</a:t>
            </a:r>
          </a:p>
          <a:p>
            <a:pPr lvl="0"/>
            <a:r>
              <a:rPr lang="en-US" dirty="0"/>
              <a:t>March 14, 2017</a:t>
            </a:r>
          </a:p>
          <a:p>
            <a:pPr lvl="0"/>
            <a:r>
              <a:rPr lang="en-US" dirty="0"/>
              <a:t>May 2, 2017</a:t>
            </a:r>
          </a:p>
          <a:p>
            <a:pPr lvl="0"/>
            <a:r>
              <a:rPr lang="en-US" dirty="0"/>
              <a:t>May 30, </a:t>
            </a:r>
            <a:r>
              <a:rPr lang="en-US" dirty="0" smtClean="0"/>
              <a:t>2017</a:t>
            </a:r>
            <a:endParaRPr lang="en-US" dirty="0"/>
          </a:p>
        </p:txBody>
      </p:sp>
      <p:sp>
        <p:nvSpPr>
          <p:cNvPr id="6" name="TextBox 5"/>
          <p:cNvSpPr txBox="1"/>
          <p:nvPr/>
        </p:nvSpPr>
        <p:spPr>
          <a:xfrm>
            <a:off x="1290673" y="2222922"/>
            <a:ext cx="6765623" cy="369332"/>
          </a:xfrm>
          <a:prstGeom prst="rect">
            <a:avLst/>
          </a:prstGeom>
          <a:noFill/>
        </p:spPr>
        <p:txBody>
          <a:bodyPr wrap="square" rtlCol="0">
            <a:spAutoFit/>
          </a:bodyPr>
          <a:lstStyle/>
          <a:p>
            <a:r>
              <a:rPr lang="en-US" dirty="0" smtClean="0"/>
              <a:t>One TUESDAY each MONTH from </a:t>
            </a:r>
            <a:r>
              <a:rPr lang="en-US" dirty="0" smtClean="0"/>
              <a:t>2:</a:t>
            </a:r>
            <a:r>
              <a:rPr lang="en-US" dirty="0" smtClean="0"/>
              <a:t>00</a:t>
            </a:r>
            <a:r>
              <a:rPr lang="en-US" dirty="0" smtClean="0"/>
              <a:t>-5:</a:t>
            </a:r>
            <a:r>
              <a:rPr lang="en-US" dirty="0" smtClean="0"/>
              <a:t>00pm:</a:t>
            </a:r>
            <a:endParaRPr lang="en-US" dirty="0"/>
          </a:p>
        </p:txBody>
      </p:sp>
    </p:spTree>
    <p:extLst>
      <p:ext uri="{BB962C8B-B14F-4D97-AF65-F5344CB8AC3E}">
        <p14:creationId xmlns:p14="http://schemas.microsoft.com/office/powerpoint/2010/main" val="324860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Topics to cover </a:t>
            </a:r>
            <a:r>
              <a:rPr lang="en-US" dirty="0" smtClean="0"/>
              <a:t>for </a:t>
            </a:r>
            <a:r>
              <a:rPr lang="en-US" dirty="0"/>
              <a:t>AY 2016-2017:</a:t>
            </a:r>
            <a:br>
              <a:rPr lang="en-US" dirty="0"/>
            </a:br>
            <a:endParaRPr lang="en-US" dirty="0"/>
          </a:p>
        </p:txBody>
      </p:sp>
      <p:sp>
        <p:nvSpPr>
          <p:cNvPr id="6" name="Content Placeholder 5"/>
          <p:cNvSpPr>
            <a:spLocks noGrp="1"/>
          </p:cNvSpPr>
          <p:nvPr>
            <p:ph idx="1"/>
          </p:nvPr>
        </p:nvSpPr>
        <p:spPr/>
        <p:txBody>
          <a:bodyPr>
            <a:normAutofit/>
          </a:bodyPr>
          <a:lstStyle/>
          <a:p>
            <a:pPr lvl="0"/>
            <a:r>
              <a:rPr lang="en-US" dirty="0" smtClean="0"/>
              <a:t>Patient </a:t>
            </a:r>
            <a:r>
              <a:rPr lang="en-US" dirty="0"/>
              <a:t>Safety &amp; Quality </a:t>
            </a:r>
            <a:r>
              <a:rPr lang="en-US" dirty="0" smtClean="0"/>
              <a:t>Improvement</a:t>
            </a:r>
          </a:p>
          <a:p>
            <a:pPr lvl="0"/>
            <a:r>
              <a:rPr lang="en-US" dirty="0" smtClean="0"/>
              <a:t>Quality </a:t>
            </a:r>
            <a:r>
              <a:rPr lang="en-US" dirty="0"/>
              <a:t>of Care &amp; the Patent </a:t>
            </a:r>
            <a:r>
              <a:rPr lang="en-US" dirty="0" smtClean="0"/>
              <a:t>Experience</a:t>
            </a:r>
          </a:p>
          <a:p>
            <a:pPr lvl="0"/>
            <a:r>
              <a:rPr lang="en-US" dirty="0" smtClean="0"/>
              <a:t>Health </a:t>
            </a:r>
            <a:r>
              <a:rPr lang="en-US" dirty="0"/>
              <a:t>Policy &amp; Advocacy</a:t>
            </a:r>
          </a:p>
          <a:p>
            <a:pPr lvl="0"/>
            <a:r>
              <a:rPr lang="en-US" dirty="0"/>
              <a:t>Health Care Systems/Patient-Centered Medical </a:t>
            </a:r>
            <a:r>
              <a:rPr lang="en-US" dirty="0" smtClean="0"/>
              <a:t>Homes</a:t>
            </a:r>
            <a:endParaRPr lang="en-US" dirty="0"/>
          </a:p>
        </p:txBody>
      </p:sp>
    </p:spTree>
    <p:extLst>
      <p:ext uri="{BB962C8B-B14F-4D97-AF65-F5344CB8AC3E}">
        <p14:creationId xmlns:p14="http://schemas.microsoft.com/office/powerpoint/2010/main" val="1815087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Topics to cover for AY 2016-2017</a:t>
            </a:r>
            <a:r>
              <a:rPr lang="en-US" dirty="0" smtClean="0"/>
              <a:t>:</a:t>
            </a:r>
            <a:endParaRPr lang="en-US" dirty="0"/>
          </a:p>
        </p:txBody>
      </p:sp>
      <p:sp>
        <p:nvSpPr>
          <p:cNvPr id="6" name="Content Placeholder 5"/>
          <p:cNvSpPr>
            <a:spLocks noGrp="1"/>
          </p:cNvSpPr>
          <p:nvPr>
            <p:ph idx="1"/>
          </p:nvPr>
        </p:nvSpPr>
        <p:spPr/>
        <p:txBody>
          <a:bodyPr>
            <a:normAutofit/>
          </a:bodyPr>
          <a:lstStyle/>
          <a:p>
            <a:pPr lvl="0"/>
            <a:r>
              <a:rPr lang="en-US" dirty="0" smtClean="0"/>
              <a:t>Community </a:t>
            </a:r>
            <a:r>
              <a:rPr lang="en-US" dirty="0"/>
              <a:t>&amp; Population Health</a:t>
            </a:r>
          </a:p>
          <a:p>
            <a:pPr lvl="0"/>
            <a:r>
              <a:rPr lang="en-US" dirty="0"/>
              <a:t>Mindfulness, Wellness &amp; Self-Care </a:t>
            </a:r>
            <a:endParaRPr lang="en-US" dirty="0" smtClean="0"/>
          </a:p>
          <a:p>
            <a:pPr lvl="0"/>
            <a:r>
              <a:rPr lang="en-US" dirty="0" smtClean="0"/>
              <a:t>Global Health</a:t>
            </a:r>
            <a:endParaRPr lang="en-US" dirty="0"/>
          </a:p>
        </p:txBody>
      </p:sp>
    </p:spTree>
    <p:extLst>
      <p:ext uri="{BB962C8B-B14F-4D97-AF65-F5344CB8AC3E}">
        <p14:creationId xmlns:p14="http://schemas.microsoft.com/office/powerpoint/2010/main" val="1337924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Topics to cover for AY 2016-2017</a:t>
            </a:r>
            <a:r>
              <a:rPr lang="en-US" dirty="0" smtClean="0"/>
              <a:t>:</a:t>
            </a:r>
            <a:endParaRPr lang="en-US" dirty="0"/>
          </a:p>
        </p:txBody>
      </p:sp>
      <p:sp>
        <p:nvSpPr>
          <p:cNvPr id="6" name="Content Placeholder 5"/>
          <p:cNvSpPr>
            <a:spLocks noGrp="1"/>
          </p:cNvSpPr>
          <p:nvPr>
            <p:ph idx="1"/>
          </p:nvPr>
        </p:nvSpPr>
        <p:spPr/>
        <p:txBody>
          <a:bodyPr>
            <a:normAutofit/>
          </a:bodyPr>
          <a:lstStyle/>
          <a:p>
            <a:pPr lvl="0"/>
            <a:r>
              <a:rPr lang="en-US" dirty="0"/>
              <a:t>Cultural Diversity &amp; Humility in Health Care (poverty, homelessness, and refugees) </a:t>
            </a:r>
            <a:endParaRPr lang="en-US" dirty="0" smtClean="0"/>
          </a:p>
          <a:p>
            <a:pPr lvl="0"/>
            <a:r>
              <a:rPr lang="en-US" dirty="0"/>
              <a:t>Managed Care/Health Care Financing</a:t>
            </a:r>
          </a:p>
          <a:p>
            <a:pPr lvl="0"/>
            <a:r>
              <a:rPr lang="en-US" dirty="0"/>
              <a:t>Obesity, Addiction, Smoking, </a:t>
            </a:r>
            <a:r>
              <a:rPr lang="en-US" dirty="0" smtClean="0"/>
              <a:t>HIV</a:t>
            </a:r>
            <a:endParaRPr lang="en-US" dirty="0"/>
          </a:p>
        </p:txBody>
      </p:sp>
    </p:spTree>
    <p:extLst>
      <p:ext uri="{BB962C8B-B14F-4D97-AF65-F5344CB8AC3E}">
        <p14:creationId xmlns:p14="http://schemas.microsoft.com/office/powerpoint/2010/main" val="3612593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ACM Structure</a:t>
            </a:r>
            <a:endParaRPr lang="en-US" dirty="0"/>
          </a:p>
        </p:txBody>
      </p:sp>
      <p:sp>
        <p:nvSpPr>
          <p:cNvPr id="3" name="Content Placeholder 2"/>
          <p:cNvSpPr>
            <a:spLocks noGrp="1"/>
          </p:cNvSpPr>
          <p:nvPr>
            <p:ph idx="1"/>
          </p:nvPr>
        </p:nvSpPr>
        <p:spPr/>
        <p:txBody>
          <a:bodyPr/>
          <a:lstStyle/>
          <a:p>
            <a:r>
              <a:rPr lang="en-US" dirty="0" smtClean="0"/>
              <a:t>Students must be dismissed from clerkship responsibilities for ACM classes</a:t>
            </a:r>
          </a:p>
          <a:p>
            <a:r>
              <a:rPr lang="en-US" dirty="0" smtClean="0"/>
              <a:t>The class itself is a combination of didactic lectures and small group work</a:t>
            </a:r>
          </a:p>
          <a:p>
            <a:r>
              <a:rPr lang="en-US" dirty="0" smtClean="0"/>
              <a:t>Dismissal from the clerkship after the course is clerkship specific</a:t>
            </a:r>
          </a:p>
        </p:txBody>
      </p:sp>
    </p:spTree>
    <p:extLst>
      <p:ext uri="{BB962C8B-B14F-4D97-AF65-F5344CB8AC3E}">
        <p14:creationId xmlns:p14="http://schemas.microsoft.com/office/powerpoint/2010/main" val="3124168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Want to TEACH in the ACM course?</a:t>
            </a:r>
            <a:endParaRPr lang="en-US" dirty="0"/>
          </a:p>
        </p:txBody>
      </p:sp>
      <p:sp>
        <p:nvSpPr>
          <p:cNvPr id="3" name="Content Placeholder 2"/>
          <p:cNvSpPr>
            <a:spLocks noGrp="1"/>
          </p:cNvSpPr>
          <p:nvPr>
            <p:ph idx="1"/>
          </p:nvPr>
        </p:nvSpPr>
        <p:spPr/>
        <p:txBody>
          <a:bodyPr/>
          <a:lstStyle/>
          <a:p>
            <a:r>
              <a:rPr lang="en-US" dirty="0" smtClean="0"/>
              <a:t>If you are interested in attending </a:t>
            </a:r>
            <a:r>
              <a:rPr lang="en-US" smtClean="0"/>
              <a:t>an </a:t>
            </a:r>
            <a:r>
              <a:rPr lang="en-US" smtClean="0"/>
              <a:t>ACM </a:t>
            </a:r>
            <a:r>
              <a:rPr lang="en-US" dirty="0" smtClean="0"/>
              <a:t>discussion or participating as faculty, please contact </a:t>
            </a:r>
          </a:p>
          <a:p>
            <a:pPr marL="0" indent="0" algn="ctr">
              <a:buNone/>
            </a:pPr>
            <a:r>
              <a:rPr lang="en-US" dirty="0" smtClean="0"/>
              <a:t>Course Director:</a:t>
            </a:r>
          </a:p>
          <a:p>
            <a:pPr marL="0" indent="0" algn="ctr">
              <a:buNone/>
            </a:pPr>
            <a:r>
              <a:rPr lang="en-US" dirty="0" smtClean="0"/>
              <a:t>Heather </a:t>
            </a:r>
            <a:r>
              <a:rPr lang="en-US" dirty="0"/>
              <a:t>M. Felton, M.D.</a:t>
            </a:r>
          </a:p>
          <a:p>
            <a:pPr marL="0" indent="0" algn="ctr">
              <a:buNone/>
            </a:pPr>
            <a:r>
              <a:rPr lang="en-US" dirty="0" smtClean="0"/>
              <a:t>Phone </a:t>
            </a:r>
            <a:r>
              <a:rPr lang="en-US" dirty="0"/>
              <a:t>502-588-0700</a:t>
            </a:r>
          </a:p>
          <a:p>
            <a:pPr marL="0" indent="0" algn="ctr">
              <a:buNone/>
            </a:pPr>
            <a:r>
              <a:rPr lang="en-US" dirty="0" smtClean="0"/>
              <a:t>E</a:t>
            </a:r>
            <a:r>
              <a:rPr lang="en-US" dirty="0"/>
              <a:t>-mail: </a:t>
            </a:r>
            <a:r>
              <a:rPr lang="en-US" dirty="0">
                <a:hlinkClick r:id="rId2"/>
              </a:rPr>
              <a:t>hmdett01@</a:t>
            </a:r>
            <a:r>
              <a:rPr lang="en-US" dirty="0" smtClean="0">
                <a:hlinkClick r:id="rId2"/>
              </a:rPr>
              <a:t>louisville.edu</a:t>
            </a:r>
            <a:endParaRPr lang="en-US" dirty="0"/>
          </a:p>
          <a:p>
            <a:pPr lvl="3" algn="ctr"/>
            <a:endParaRPr lang="en-US" dirty="0"/>
          </a:p>
        </p:txBody>
      </p:sp>
    </p:spTree>
    <p:extLst>
      <p:ext uri="{BB962C8B-B14F-4D97-AF65-F5344CB8AC3E}">
        <p14:creationId xmlns:p14="http://schemas.microsoft.com/office/powerpoint/2010/main" val="4036941716"/>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majorFont>
      <a:minorFont>
        <a:latin typeface="Century Gothic"/>
        <a:ea typeface=""/>
        <a:cs typeface=""/>
        <a:font script="Jpan" typeface="メイリオ"/>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75</TotalTime>
  <Words>310</Words>
  <Application>Microsoft Macintosh PowerPoint</Application>
  <PresentationFormat>On-screen Show (4:3)</PresentationFormat>
  <Paragraphs>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Perception</vt:lpstr>
      <vt:lpstr>Advanced Clinical Medicine</vt:lpstr>
      <vt:lpstr>What is ACM?</vt:lpstr>
      <vt:lpstr>2016-2017 Schedule</vt:lpstr>
      <vt:lpstr>Topics to cover for AY 2016-2017: </vt:lpstr>
      <vt:lpstr>Topics to cover for AY 2016-2017:</vt:lpstr>
      <vt:lpstr>Topics to cover for AY 2016-2017:</vt:lpstr>
      <vt:lpstr>ACM Structure</vt:lpstr>
      <vt:lpstr>Want to TEACH in the ACM course?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Clinical Medicine</dc:title>
  <dc:creator>Erica Sutton</dc:creator>
  <cp:lastModifiedBy>Erica Sutton</cp:lastModifiedBy>
  <cp:revision>10</cp:revision>
  <dcterms:created xsi:type="dcterms:W3CDTF">2016-05-23T19:46:13Z</dcterms:created>
  <dcterms:modified xsi:type="dcterms:W3CDTF">2016-05-25T13:57:22Z</dcterms:modified>
</cp:coreProperties>
</file>