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0" r:id="rId7"/>
    <p:sldId id="257" r:id="rId8"/>
    <p:sldId id="268" r:id="rId9"/>
    <p:sldId id="266" r:id="rId10"/>
    <p:sldId id="265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4686" autoAdjust="0"/>
  </p:normalViewPr>
  <p:slideViewPr>
    <p:cSldViewPr snapToObjects="1">
      <p:cViewPr>
        <p:scale>
          <a:sx n="114" d="100"/>
          <a:sy n="114" d="100"/>
        </p:scale>
        <p:origin x="-147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9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494720"/>
            <a:ext cx="7772400" cy="1175706"/>
          </a:xfrm>
        </p:spPr>
        <p:txBody>
          <a:bodyPr/>
          <a:lstStyle/>
          <a:p>
            <a:r>
              <a:rPr lang="en-US" dirty="0" smtClean="0"/>
              <a:t>Faculty Forum </a:t>
            </a:r>
          </a:p>
          <a:p>
            <a:r>
              <a:rPr lang="en-US" dirty="0" smtClean="0"/>
              <a:t>Departmental Spotlight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2325710" y="5029200"/>
            <a:ext cx="4419600" cy="769441"/>
          </a:xfrm>
        </p:spPr>
        <p:txBody>
          <a:bodyPr/>
          <a:lstStyle/>
          <a:p>
            <a:r>
              <a:rPr lang="en-US" dirty="0" smtClean="0"/>
              <a:t>Pediatric Pulmonology</a:t>
            </a:r>
            <a:endParaRPr lang="en-US" dirty="0" smtClean="0"/>
          </a:p>
          <a:p>
            <a:r>
              <a:rPr lang="en-US" dirty="0" smtClean="0"/>
              <a:t>Scott Bickel,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r>
              <a:rPr lang="en-US" dirty="0" smtClean="0"/>
              <a:t>Facts </a:t>
            </a:r>
            <a:r>
              <a:rPr lang="en-US" dirty="0" smtClean="0"/>
              <a:t>about the </a:t>
            </a: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524001"/>
            <a:ext cx="4191000" cy="441960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Pioneered use of infant PFTs and now impulse oscillometry in preschool age children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Only 9 pediatric pulmonologists in Kentucky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Currently recruiting to expand access to care</a:t>
            </a:r>
            <a:r>
              <a:rPr lang="en-US" sz="2000" dirty="0"/>
              <a:t>, multidisciplinary clinics</a:t>
            </a:r>
            <a:endParaRPr lang="en-US" sz="2000" dirty="0" smtClean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>
          <a:xfrm>
            <a:off x="4953000" y="1447802"/>
            <a:ext cx="3886200" cy="4495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</a:t>
            </a:r>
            <a:r>
              <a:rPr lang="en-US" dirty="0" smtClean="0"/>
              <a:t>Pulmonology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7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Serves children with a variety of complex respiratory conditions from western and central KY to southern IN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Four board certified pediatric pulmonology faculty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One </a:t>
            </a:r>
            <a:r>
              <a:rPr lang="en-US" sz="1400" b="1" dirty="0"/>
              <a:t>nurse </a:t>
            </a:r>
            <a:r>
              <a:rPr lang="en-US" sz="1400" b="1" dirty="0" smtClean="0"/>
              <a:t>practitioner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Two respiratory therapists, two RNs in our outpatient clinic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Dietician and pharmacist support for our CF clinic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Two main outpatient locations (Novak Center and Brownsboro Crossing)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I</a:t>
            </a:r>
            <a:r>
              <a:rPr lang="en-US" sz="1400" b="1" dirty="0" smtClean="0"/>
              <a:t>npatient services at Norton Children’s Hospital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Weekly rounds at Home of the Innocents and Frazier Rehabilitation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Pulmonology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7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Division of Pediatric Pulmonology</a:t>
            </a:r>
            <a:endParaRPr lang="en-US" dirty="0"/>
          </a:p>
        </p:txBody>
      </p:sp>
      <p:pic>
        <p:nvPicPr>
          <p:cNvPr id="6" name="Picture 2" descr="http://www.uoflphysicians.com/sites/default/files/physicians/123511319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" y="1600198"/>
            <a:ext cx="1627534" cy="2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uoflphysicians.com/sites/default/files/physicians/1477537405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9" y="3886200"/>
            <a:ext cx="162753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uoflphysicians.com/sites/default/files/physicians/1467413658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4453"/>
            <a:ext cx="162753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12376" y="3925432"/>
            <a:ext cx="24861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400" b="1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Ronald L Morton, M.D.</a:t>
            </a:r>
          </a:p>
          <a:p>
            <a:pPr defTabSz="457200" eaLnBrk="1" hangingPunct="1"/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Professor of Pediatrics</a:t>
            </a:r>
          </a:p>
          <a:p>
            <a:pPr defTabSz="457200" eaLnBrk="1" hangingPunct="1"/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CF Center Director</a:t>
            </a:r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Director of Pediatric Home Ventilator Program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2376" y="1727534"/>
            <a:ext cx="24861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400" b="1" dirty="0" err="1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Nemr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Eid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, M.D. </a:t>
            </a:r>
          </a:p>
          <a:p>
            <a:pPr defTabSz="457200" eaLnBrk="1" hangingPunct="1"/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Professor of Pediatrics</a:t>
            </a:r>
          </a:p>
          <a:p>
            <a:pPr defTabSz="457200" eaLnBrk="1" hangingPunct="1"/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Division Chief </a:t>
            </a:r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Director of 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Research, Pediatric </a:t>
            </a:r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Pulmonology Fellowship Program</a:t>
            </a:r>
          </a:p>
          <a:p>
            <a:pPr defTabSz="457200" eaLnBrk="1" hangingPunct="1"/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3483" y="1638548"/>
            <a:ext cx="2618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400" b="1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Adrian O’Hagan, M.D.</a:t>
            </a:r>
          </a:p>
          <a:p>
            <a:pPr defTabSz="457200" eaLnBrk="1" hangingPunct="1"/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Associate Professor of Pediatrics</a:t>
            </a:r>
          </a:p>
          <a:p>
            <a:pPr defTabSz="457200" eaLnBrk="1" hangingPunct="1"/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Director of  Adult 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CF Center</a:t>
            </a:r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Fellowship Director</a:t>
            </a:r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8084" y="4013537"/>
            <a:ext cx="26335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400" b="1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Scott Bickel, 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M.D.</a:t>
            </a:r>
          </a:p>
          <a:p>
            <a:pPr defTabSz="457200" eaLnBrk="1" hangingPunct="1"/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Assistant Professor </a:t>
            </a:r>
            <a:r>
              <a:rPr lang="en-US" sz="1400" dirty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of Pediatrics</a:t>
            </a:r>
          </a:p>
          <a:p>
            <a:pPr defTabSz="457200" eaLnBrk="1" hangingPunct="1"/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  <a:p>
            <a:pPr defTabSz="457200" eaLnBrk="1" hangingPunct="1"/>
            <a:r>
              <a:rPr lang="en-US" sz="1400" dirty="0" smtClean="0"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rPr>
              <a:t>Associate Fellowship Director</a:t>
            </a:r>
            <a:endParaRPr lang="en-US" sz="1400" dirty="0">
              <a:solidFill>
                <a:srgbClr val="000000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29" name="Picture 5" descr="http://www.uoflphysicians.com/sites/default/files/physicians/1912221623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12" y="4013536"/>
            <a:ext cx="1535381" cy="21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Pulmonology</a:t>
            </a:r>
            <a:endParaRPr lang="en-US" dirty="0"/>
          </a:p>
        </p:txBody>
      </p:sp>
      <p:pic>
        <p:nvPicPr>
          <p:cNvPr id="6146" name="Picture 2" descr="C:\Users\Administrator\Downloads\IMG_3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50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6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Pulmonology</a:t>
            </a:r>
            <a:endParaRPr lang="en-US" dirty="0"/>
          </a:p>
        </p:txBody>
      </p:sp>
      <p:pic>
        <p:nvPicPr>
          <p:cNvPr id="6" name="Picture 2" descr="Image result for novak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" y="1784824"/>
            <a:ext cx="2838276" cy="17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ediatrics Old Brownsboro Cro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19" y="1798106"/>
            <a:ext cx="251460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ome of the innoc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0" y="3626906"/>
            <a:ext cx="27241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ome of the innoc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0" y="3626906"/>
            <a:ext cx="754310" cy="3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t mary's evansvil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18" y="1798105"/>
            <a:ext cx="223024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norton children's 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60" y="3703106"/>
            <a:ext cx="2619281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razier rehabilitation cen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0" y="3751278"/>
            <a:ext cx="2494089" cy="18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7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Contribution </a:t>
            </a:r>
            <a:r>
              <a:rPr lang="en-US" dirty="0" smtClean="0"/>
              <a:t>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71600" y="1524001"/>
            <a:ext cx="7620000" cy="4724399"/>
          </a:xfrm>
        </p:spPr>
        <p:txBody>
          <a:bodyPr>
            <a:normAutofit/>
          </a:bodyPr>
          <a:lstStyle/>
          <a:p>
            <a:r>
              <a:rPr lang="en-US" sz="1400" b="1" u="sng" dirty="0" smtClean="0"/>
              <a:t>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 </a:t>
            </a:r>
            <a:r>
              <a:rPr lang="en-US" sz="1400" b="1" dirty="0" smtClean="0"/>
              <a:t>Fellowship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ACGME Accreditation for 1 fellow/year (</a:t>
            </a:r>
            <a:r>
              <a:rPr lang="en-US" sz="1400" b="1" u="sng" dirty="0" smtClean="0"/>
              <a:t>funding for 1 fellow every three years </a:t>
            </a:r>
            <a:r>
              <a:rPr lang="en-US" sz="1400" b="1" dirty="0" smtClean="0">
                <a:sym typeface="Wingdings" panose="05000000000000000000" pitchFamily="2" charset="2"/>
              </a:rPr>
              <a:t> )</a:t>
            </a:r>
            <a:endParaRPr lang="en-US" sz="14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Three year program divided equally between research and clinical duties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First graduated fellow in 2016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New fellow starting July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Pediatric Residency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Pediatric residents rotate in 2-4 week blocks and are exposed to all aspects of pediatric pulmonology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Faculty provides multiple core lectures/year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Fellows lead weekly “pulmonology rounds” with residents to review interesting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Medical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Multiple fourth year students rotate with us each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Faculty provides case based lecture to each group of 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year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Faculty provides PFT lectures to 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Have presented multiple years to Pediatrics Club, Pulmonology Interest Group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Pulmonology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u="sng" dirty="0" smtClean="0"/>
              <a:t>Research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CF Foundation Therapeutics Development Network member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Over 20 abstracts at international meetings and 10 peer reviewed publications over past 5 years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Multiple ongoing </a:t>
            </a:r>
            <a:r>
              <a:rPr lang="en-US" sz="1400" b="1" dirty="0" smtClean="0"/>
              <a:t>independent clinical </a:t>
            </a:r>
            <a:r>
              <a:rPr lang="en-US" sz="1400" b="1" dirty="0"/>
              <a:t>studies within </a:t>
            </a:r>
            <a:r>
              <a:rPr lang="en-US" sz="1400" b="1" dirty="0" smtClean="0"/>
              <a:t>division</a:t>
            </a:r>
            <a:endParaRPr lang="en-US" sz="1400" b="1" dirty="0" smtClean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2018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Four abstracts presented at international conferences (3 at American Thoracic Society</a:t>
            </a:r>
            <a:r>
              <a:rPr lang="en-US" sz="1400" b="1" dirty="0"/>
              <a:t> conference</a:t>
            </a:r>
            <a:r>
              <a:rPr lang="en-US" sz="1400" b="1" dirty="0" smtClean="0"/>
              <a:t>, 1 at European Respiratory Society conference)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Three peer reviewed publications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Multiple trials with </a:t>
            </a:r>
            <a:r>
              <a:rPr lang="en-US" sz="1400" b="1" dirty="0" err="1" smtClean="0"/>
              <a:t>Kosair</a:t>
            </a:r>
            <a:r>
              <a:rPr lang="en-US" sz="1400" b="1" dirty="0" smtClean="0"/>
              <a:t> </a:t>
            </a:r>
            <a:r>
              <a:rPr lang="en-US" sz="1400" b="1" dirty="0"/>
              <a:t>Charities Pediatric Clinical Research </a:t>
            </a:r>
            <a:r>
              <a:rPr lang="en-US" sz="1400" b="1" dirty="0" smtClean="0"/>
              <a:t>Unit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Pulmonology</a:t>
            </a:r>
            <a:endParaRPr lang="en-US" dirty="0"/>
          </a:p>
        </p:txBody>
      </p:sp>
      <p:pic>
        <p:nvPicPr>
          <p:cNvPr id="4100" name="Picture 4" descr="Image result for idea states pediatric clinical trials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48024"/>
            <a:ext cx="3200400" cy="9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ff therapeutics development networ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48024"/>
            <a:ext cx="1734859" cy="9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623542"/>
            <a:ext cx="2082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800" b="1" u="sng" dirty="0" smtClean="0"/>
              <a:t>Clinical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4,828 outpatient encounters in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125 flexible bronchoscopies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Specialty/Outreach </a:t>
            </a:r>
            <a:r>
              <a:rPr lang="en-US" sz="1800" b="1" dirty="0"/>
              <a:t>Clinics: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/>
              <a:t>Cystic Fibrosis Foundation Accredited CF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/>
              <a:t>Technology Dependent Clinic (chronic tracheostomy/ventilator support)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/>
              <a:t>High Risk </a:t>
            </a:r>
            <a:r>
              <a:rPr lang="en-US" sz="1800" b="1" dirty="0" smtClean="0"/>
              <a:t>Severe Asthma </a:t>
            </a:r>
            <a:r>
              <a:rPr lang="en-US" sz="1800" b="1" dirty="0"/>
              <a:t>Clinic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/>
              <a:t>Muscular Dystrophy Clinic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/>
              <a:t>Cerebral Palsy Clinic through KY Commission for </a:t>
            </a:r>
            <a:r>
              <a:rPr lang="en-US" sz="1800" b="1" dirty="0" smtClean="0"/>
              <a:t>Children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Home of the Innocents</a:t>
            </a:r>
            <a:endParaRPr lang="en-US" sz="18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 err="1"/>
              <a:t>Aerodigestive</a:t>
            </a:r>
            <a:r>
              <a:rPr lang="en-US" sz="1800" b="1" dirty="0"/>
              <a:t> clinic (starting 2019)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/>
              <a:t>St. Mary’s (Evansville, IN) outreach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Division of Pediatric Pulmonology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0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Division of Pediatric Pulmonology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47800"/>
            <a:ext cx="2341725" cy="2571520"/>
          </a:xfrm>
          <a:prstGeom prst="rect">
            <a:avLst/>
          </a:prstGeom>
        </p:spPr>
      </p:pic>
      <p:pic>
        <p:nvPicPr>
          <p:cNvPr id="7" name="Picture 4" descr="Healthy Hoops 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great strides 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148515"/>
            <a:ext cx="3971925" cy="20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7252"/>
            <a:ext cx="3094980" cy="19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jc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1" y="3995551"/>
            <a:ext cx="16245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49090"/>
      </p:ext>
    </p:extLst>
  </p:cSld>
  <p:clrMapOvr>
    <a:masterClrMapping/>
  </p:clrMapOvr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28828</TotalTime>
  <Words>497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Solid Title</vt:lpstr>
      <vt:lpstr>White Theme</vt:lpstr>
      <vt:lpstr>Black Theme</vt:lpstr>
      <vt:lpstr>Photo Title</vt:lpstr>
      <vt:lpstr>Photo Theme</vt:lpstr>
      <vt:lpstr>PowerPoint Presentation</vt:lpstr>
      <vt:lpstr>Description and Demographics</vt:lpstr>
      <vt:lpstr>Description and Demographics</vt:lpstr>
      <vt:lpstr>Description and Demographics</vt:lpstr>
      <vt:lpstr>Clinical Sites</vt:lpstr>
      <vt:lpstr>Division Contribution to the SOM four planning pillars</vt:lpstr>
      <vt:lpstr>Department Contribution to the SOM four planning pillars</vt:lpstr>
      <vt:lpstr>Department Contribution to the SOM four planning pillars</vt:lpstr>
      <vt:lpstr>Community Outreach</vt:lpstr>
      <vt:lpstr>Interesting Facts about the Division</vt:lpstr>
    </vt:vector>
  </TitlesOfParts>
  <Company>University of Louisville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Administrator</cp:lastModifiedBy>
  <cp:revision>29</cp:revision>
  <dcterms:created xsi:type="dcterms:W3CDTF">2016-09-01T14:03:06Z</dcterms:created>
  <dcterms:modified xsi:type="dcterms:W3CDTF">2019-03-12T12:30:40Z</dcterms:modified>
</cp:coreProperties>
</file>