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6" r:id="rId3"/>
    <p:sldMasterId id="2147483662" r:id="rId4"/>
    <p:sldMasterId id="2147483664" r:id="rId5"/>
  </p:sldMasterIdLst>
  <p:notesMasterIdLst>
    <p:notesMasterId r:id="rId24"/>
  </p:notesMasterIdLst>
  <p:handoutMasterIdLst>
    <p:handoutMasterId r:id="rId25"/>
  </p:handoutMasterIdLst>
  <p:sldIdLst>
    <p:sldId id="256" r:id="rId6"/>
    <p:sldId id="267" r:id="rId7"/>
    <p:sldId id="257" r:id="rId8"/>
    <p:sldId id="266" r:id="rId9"/>
    <p:sldId id="268" r:id="rId10"/>
    <p:sldId id="265" r:id="rId11"/>
    <p:sldId id="269" r:id="rId12"/>
    <p:sldId id="270" r:id="rId13"/>
    <p:sldId id="271" r:id="rId14"/>
    <p:sldId id="260" r:id="rId15"/>
    <p:sldId id="272" r:id="rId16"/>
    <p:sldId id="261" r:id="rId17"/>
    <p:sldId id="273" r:id="rId18"/>
    <p:sldId id="262" r:id="rId19"/>
    <p:sldId id="276" r:id="rId20"/>
    <p:sldId id="263" r:id="rId21"/>
    <p:sldId id="277" r:id="rId22"/>
    <p:sldId id="26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E3E"/>
    <a:srgbClr val="000000"/>
    <a:srgbClr val="323232"/>
    <a:srgbClr val="B2B2B2"/>
    <a:srgbClr val="5F0000"/>
    <a:srgbClr val="740000"/>
    <a:srgbClr val="7E0000"/>
    <a:srgbClr val="890000"/>
    <a:srgbClr val="AD0000"/>
    <a:srgbClr val="9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8" autoAdjust="0"/>
    <p:restoredTop sz="80025" autoAdjust="0"/>
  </p:normalViewPr>
  <p:slideViewPr>
    <p:cSldViewPr snapToObjects="1">
      <p:cViewPr varScale="1">
        <p:scale>
          <a:sx n="62" d="100"/>
          <a:sy n="62" d="100"/>
        </p:scale>
        <p:origin x="16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7721C-E8F9-4152-BEC4-B88BEBD936EF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6241B-A9A4-48D2-AEF4-BEFCE625E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21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EAB1C-C787-4710-AC65-4834B24B017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5513B-1241-4A9C-8018-043E2B4596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7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2016 totals</a:t>
            </a:r>
          </a:p>
          <a:p>
            <a:r>
              <a:rPr lang="en-US" dirty="0"/>
              <a:t>Visits:  36,500</a:t>
            </a:r>
          </a:p>
          <a:p>
            <a:endParaRPr lang="en-US" dirty="0"/>
          </a:p>
          <a:p>
            <a:r>
              <a:rPr lang="en-US" dirty="0"/>
              <a:t>2016 Collections:  6.5 million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5513B-1241-4A9C-8018-043E2B45967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1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 of the Innocents/Ky refugee ministries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5513B-1241-4A9C-8018-043E2B45967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 of the Innocents/Ky refugee ministries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5513B-1241-4A9C-8018-043E2B45967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5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85800" y="4085650"/>
            <a:ext cx="7772400" cy="584776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362200" y="5162490"/>
            <a:ext cx="4419600" cy="4001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6096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46482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990600"/>
            <a:ext cx="6172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62200" y="1524001"/>
            <a:ext cx="6172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80896" y="1445409"/>
            <a:ext cx="6053504" cy="239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524001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1524000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657600" y="4051756"/>
            <a:ext cx="4953000" cy="430887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marL="0" indent="0" algn="r">
              <a:buNone/>
              <a:defRPr sz="2200" b="0" i="0">
                <a:solidFill>
                  <a:srgbClr val="FFFFFF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162800" y="6249144"/>
            <a:ext cx="1447800" cy="276999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>
            <a:lvl1pPr marL="0" indent="0" algn="r">
              <a:buNone/>
              <a:defRPr sz="1200" b="0" i="0">
                <a:solidFill>
                  <a:srgbClr val="AD0000"/>
                </a:solidFill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date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knap Research Bldg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91824"/>
            <a:ext cx="8077200" cy="584776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defRPr sz="3200" b="0" i="0"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2628900" y="3429002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7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6096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46482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990600"/>
            <a:ext cx="6172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62200" y="1524001"/>
            <a:ext cx="6172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80896" y="1445407"/>
            <a:ext cx="6053504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524001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1524000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91824"/>
            <a:ext cx="8077200" cy="584776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2628900" y="3429002"/>
            <a:ext cx="38862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df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d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4.pd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1.pd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rgbClr val="AD0000"/>
            </a:gs>
            <a:gs pos="100000">
              <a:srgbClr val="5F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362200" y="4876801"/>
            <a:ext cx="4419600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uofl ligature 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615691" y="1524000"/>
            <a:ext cx="1912618" cy="11591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rot="10800000">
            <a:off x="609600" y="6246811"/>
            <a:ext cx="7924800" cy="1589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381000" y="0"/>
            <a:ext cx="1066800" cy="9144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uofl ligature 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09599" y="381001"/>
            <a:ext cx="649224" cy="393471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553200" y="6340475"/>
            <a:ext cx="20574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0" cap="none" spc="20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81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rgbClr val="3E3E3E"/>
            </a:gs>
            <a:gs pos="100000">
              <a:srgbClr val="0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rot="10800000">
            <a:off x="609600" y="6246811"/>
            <a:ext cx="7924800" cy="1589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381000" y="0"/>
            <a:ext cx="1066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ofl ligature red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09600" y="381001"/>
            <a:ext cx="660400" cy="393700"/>
          </a:xfrm>
          <a:prstGeom prst="rect">
            <a:avLst/>
          </a:prstGeom>
        </p:spPr>
      </p:pic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477000" y="6340475"/>
            <a:ext cx="21336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0" cap="none" spc="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82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858000" y="62484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743200" y="3581400"/>
            <a:ext cx="6400800" cy="137160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2819400"/>
            <a:ext cx="3429000" cy="1066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L_LOGOwordmarkonRed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" y="3075941"/>
            <a:ext cx="2396314" cy="5450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858000" y="62484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04800"/>
            <a:ext cx="6705600" cy="1066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514600" y="1828800"/>
            <a:ext cx="6629400" cy="396240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ofl ligature 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533402" y="621797"/>
            <a:ext cx="859985" cy="521203"/>
          </a:xfrm>
          <a:prstGeom prst="rect">
            <a:avLst/>
          </a:prstGeom>
        </p:spPr>
      </p:pic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858000" y="6264275"/>
            <a:ext cx="1752600" cy="246221"/>
          </a:xfrm>
          <a:prstGeom prst="rect">
            <a:avLst/>
          </a:prstGeom>
        </p:spPr>
        <p:txBody>
          <a:bodyPr anchor="t">
            <a:spAutoFit/>
          </a:bodyPr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900" cap="none" spc="20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8" r:id="rId3"/>
    <p:sldLayoutId id="2147483667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ouisvilleeyedocs.com/education/residency-program/resident-faculty-guest-presentations/" TargetMode="External"/><Relationship Id="rId2" Type="http://schemas.openxmlformats.org/officeDocument/2006/relationships/hyperlink" Target="https://www.youtube.com/watch?v=Cbh0HA41yuQ&amp;t=1664s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nortonchildrens.com/services/cancer/conditions/retinoblastoma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tel:502-588-0550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685800" y="3494720"/>
            <a:ext cx="7772400" cy="1175706"/>
          </a:xfrm>
        </p:spPr>
        <p:txBody>
          <a:bodyPr/>
          <a:lstStyle/>
          <a:p>
            <a:r>
              <a:rPr lang="en-US" dirty="0"/>
              <a:t>Faculty Forum </a:t>
            </a:r>
          </a:p>
          <a:p>
            <a:r>
              <a:rPr lang="en-US" dirty="0"/>
              <a:t>Departmental Spotlight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2"/>
          </p:nvPr>
        </p:nvSpPr>
        <p:spPr>
          <a:xfrm>
            <a:off x="1715589" y="4082573"/>
            <a:ext cx="5943600" cy="224676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Department of Ophthalmology and Visual Sciences</a:t>
            </a:r>
          </a:p>
          <a:p>
            <a:r>
              <a:rPr lang="en-US" dirty="0"/>
              <a:t>School of Medicine </a:t>
            </a:r>
          </a:p>
          <a:p>
            <a:r>
              <a:rPr lang="en-US" dirty="0"/>
              <a:t>Jeremy Clark, MD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02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Contribution to the SOM four planning pillars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1524001"/>
            <a:ext cx="7924800" cy="4419601"/>
          </a:xfrm>
        </p:spPr>
        <p:txBody>
          <a:bodyPr>
            <a:normAutofit lnSpcReduction="10000"/>
          </a:bodyPr>
          <a:lstStyle/>
          <a:p>
            <a:r>
              <a:rPr lang="en-US" sz="1400" b="1" dirty="0"/>
              <a:t>Education:</a:t>
            </a:r>
          </a:p>
          <a:p>
            <a:endParaRPr lang="en-US" sz="1400" b="1" dirty="0"/>
          </a:p>
          <a:p>
            <a:r>
              <a:rPr lang="en-US" sz="1400" b="1" dirty="0"/>
              <a:t>Stephenson Lecture Series (4 renowned keynote lectures/year on various topics)</a:t>
            </a:r>
          </a:p>
          <a:p>
            <a:r>
              <a:rPr lang="en-US" sz="1400" b="1" dirty="0"/>
              <a:t>Faculty Grand Rounds 1</a:t>
            </a:r>
            <a:r>
              <a:rPr lang="en-US" sz="1400" b="1" baseline="30000" dirty="0"/>
              <a:t>st</a:t>
            </a:r>
            <a:r>
              <a:rPr lang="en-US" sz="1400" b="1" dirty="0"/>
              <a:t> Friday 730am</a:t>
            </a:r>
          </a:p>
          <a:p>
            <a:r>
              <a:rPr lang="en-US" sz="1400" b="1" dirty="0"/>
              <a:t>Resident Grand Rounds 2</a:t>
            </a:r>
            <a:r>
              <a:rPr lang="en-US" sz="1400" b="1" baseline="30000" dirty="0"/>
              <a:t>nd</a:t>
            </a:r>
            <a:r>
              <a:rPr lang="en-US" sz="1400" b="1" dirty="0"/>
              <a:t> and 3</a:t>
            </a:r>
            <a:r>
              <a:rPr lang="en-US" sz="1400" b="1" baseline="30000" dirty="0"/>
              <a:t>rd</a:t>
            </a:r>
            <a:r>
              <a:rPr lang="en-US" sz="1400" b="1" dirty="0"/>
              <a:t> Friday 730am</a:t>
            </a:r>
          </a:p>
          <a:p>
            <a:r>
              <a:rPr lang="en-US" sz="1400" b="1" dirty="0"/>
              <a:t>Didactic Series Friday 830am-noon (lecture based)</a:t>
            </a:r>
          </a:p>
          <a:p>
            <a:r>
              <a:rPr lang="en-US" sz="1400" b="1" dirty="0"/>
              <a:t>Surgical Skills Lab Training (peer/peer and attending/peer mentorship of OR techniques)</a:t>
            </a:r>
          </a:p>
          <a:p>
            <a:r>
              <a:rPr lang="en-US" sz="1400" b="1" dirty="0"/>
              <a:t>	SURGICAL OLYMPICS</a:t>
            </a:r>
          </a:p>
          <a:p>
            <a:r>
              <a:rPr lang="en-US" sz="1400" b="1" dirty="0"/>
              <a:t>Residents as Teachers:</a:t>
            </a:r>
          </a:p>
          <a:p>
            <a:r>
              <a:rPr lang="en-US" sz="1400" b="1" dirty="0"/>
              <a:t>	BCSC Peer Model for Teaching for In-training exam</a:t>
            </a:r>
          </a:p>
          <a:p>
            <a:r>
              <a:rPr lang="en-US" sz="1400" b="1" dirty="0"/>
              <a:t>	Ophthalmology 101 (MS2 flipped-classroom model for teaching Ophthalmology)</a:t>
            </a:r>
          </a:p>
          <a:p>
            <a:r>
              <a:rPr lang="en-US" sz="1400" b="1" dirty="0"/>
              <a:t>	Ophthalmology Interest Group and Suture Workshops	</a:t>
            </a:r>
          </a:p>
          <a:p>
            <a:r>
              <a:rPr lang="en-US" sz="1400" b="1" dirty="0"/>
              <a:t>Journal Club 2x/month</a:t>
            </a:r>
          </a:p>
          <a:p>
            <a:r>
              <a:rPr lang="en-US" sz="1400" b="1" dirty="0"/>
              <a:t>ARVO/AAO/WIO Sponsorship for presenters</a:t>
            </a:r>
          </a:p>
          <a:p>
            <a:endParaRPr lang="en-US" sz="1400" b="1" dirty="0"/>
          </a:p>
          <a:p>
            <a:endParaRPr lang="en-US" sz="1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>
          <a:xfrm>
            <a:off x="2362200" y="152401"/>
            <a:ext cx="6629400" cy="838199"/>
          </a:xfrm>
        </p:spPr>
        <p:txBody>
          <a:bodyPr/>
          <a:lstStyle/>
          <a:p>
            <a:r>
              <a:rPr lang="en-US" dirty="0"/>
              <a:t>Department of Ophthalmology</a:t>
            </a:r>
          </a:p>
        </p:txBody>
      </p:sp>
    </p:spTree>
    <p:extLst>
      <p:ext uri="{BB962C8B-B14F-4D97-AF65-F5344CB8AC3E}">
        <p14:creationId xmlns:p14="http://schemas.microsoft.com/office/powerpoint/2010/main" val="4101570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Contribution to the SOM four planning pillars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1524001"/>
            <a:ext cx="7924800" cy="4419601"/>
          </a:xfrm>
        </p:spPr>
        <p:txBody>
          <a:bodyPr>
            <a:normAutofit/>
          </a:bodyPr>
          <a:lstStyle/>
          <a:p>
            <a:r>
              <a:rPr lang="en-US" sz="1400" b="1" dirty="0"/>
              <a:t>Education:</a:t>
            </a:r>
          </a:p>
          <a:p>
            <a:endParaRPr lang="en-US" sz="1400" b="1" dirty="0"/>
          </a:p>
          <a:p>
            <a:r>
              <a:rPr lang="en-US" sz="1400" b="1" dirty="0" err="1">
                <a:hlinkClick r:id="rId2"/>
              </a:rPr>
              <a:t>Ophtho</a:t>
            </a:r>
            <a:r>
              <a:rPr lang="en-US" sz="1400" b="1" dirty="0">
                <a:hlinkClick r:id="rId2"/>
              </a:rPr>
              <a:t> 101</a:t>
            </a:r>
            <a:endParaRPr lang="en-US" sz="1400" b="1" dirty="0"/>
          </a:p>
          <a:p>
            <a:endParaRPr lang="en-US" sz="1400" b="1" dirty="0"/>
          </a:p>
          <a:p>
            <a:r>
              <a:rPr lang="en-US" sz="1400" b="1" dirty="0">
                <a:hlinkClick r:id="rId3"/>
              </a:rPr>
              <a:t>Case Presentations</a:t>
            </a:r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Surgical Volume:  Top 5 nationally with graduating cataract experience</a:t>
            </a:r>
          </a:p>
          <a:p>
            <a:endParaRPr lang="en-US" sz="1400" b="1" dirty="0"/>
          </a:p>
          <a:p>
            <a:r>
              <a:rPr lang="en-US" sz="1400" b="1" dirty="0"/>
              <a:t>LASIK certification program (Bausch &amp; Lomb)</a:t>
            </a:r>
          </a:p>
          <a:p>
            <a:r>
              <a:rPr lang="en-US" sz="1400" b="1" dirty="0"/>
              <a:t>	- One of three programs in country to achieve certification prior to graduation 	  	(Mayo/Cleveland Clinic/UofL)</a:t>
            </a: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>
          <a:xfrm>
            <a:off x="2362200" y="152401"/>
            <a:ext cx="6629400" cy="838199"/>
          </a:xfrm>
        </p:spPr>
        <p:txBody>
          <a:bodyPr/>
          <a:lstStyle/>
          <a:p>
            <a:r>
              <a:rPr lang="en-US" dirty="0"/>
              <a:t>Department of Ophthalmology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35EAB0-55E8-4CF2-BE33-FB993AB4F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228600"/>
            <a:ext cx="5144180" cy="617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4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Contribution to the SOM four planning pillars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1000" y="1524001"/>
            <a:ext cx="8153400" cy="4419601"/>
          </a:xfrm>
        </p:spPr>
        <p:txBody>
          <a:bodyPr>
            <a:normAutofit/>
          </a:bodyPr>
          <a:lstStyle/>
          <a:p>
            <a:r>
              <a:rPr lang="en-US" sz="1400" b="1" dirty="0"/>
              <a:t>Research</a:t>
            </a:r>
          </a:p>
          <a:p>
            <a:endParaRPr lang="en-US" sz="1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>
          <a:xfrm>
            <a:off x="2362200" y="152401"/>
            <a:ext cx="6934200" cy="838199"/>
          </a:xfrm>
        </p:spPr>
        <p:txBody>
          <a:bodyPr/>
          <a:lstStyle/>
          <a:p>
            <a:r>
              <a:rPr lang="en-US" dirty="0"/>
              <a:t>Department of Ophthalmology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7783F9-63CA-4D96-A157-75FC9F6AC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00200"/>
            <a:ext cx="5920391" cy="452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76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Contribution to the SOM four planning pillars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1000" y="1524001"/>
            <a:ext cx="8153400" cy="4419601"/>
          </a:xfrm>
        </p:spPr>
        <p:txBody>
          <a:bodyPr>
            <a:normAutofit lnSpcReduction="10000"/>
          </a:bodyPr>
          <a:lstStyle/>
          <a:p>
            <a:r>
              <a:rPr lang="en-US" sz="1400" b="1" dirty="0"/>
              <a:t>Research</a:t>
            </a:r>
          </a:p>
          <a:p>
            <a:r>
              <a:rPr lang="en-US" sz="1400" b="1" dirty="0"/>
              <a:t>	45 Peer Reviewed Publications in 2018</a:t>
            </a:r>
          </a:p>
          <a:p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>
                <a:hlinkClick r:id="rId2"/>
              </a:rPr>
              <a:t>Pediatric Eye Cancer Program </a:t>
            </a:r>
            <a:endParaRPr lang="en-US" sz="1400" b="1" dirty="0"/>
          </a:p>
          <a:p>
            <a:r>
              <a:rPr lang="en-US" sz="1400" b="1" dirty="0"/>
              <a:t>		- Dr. Rama</a:t>
            </a:r>
          </a:p>
          <a:p>
            <a:endParaRPr lang="en-US" sz="1400" b="1" dirty="0"/>
          </a:p>
          <a:p>
            <a:r>
              <a:rPr lang="en-US" sz="1400" b="1" dirty="0"/>
              <a:t>	Center for SIGHT Trial</a:t>
            </a:r>
          </a:p>
          <a:p>
            <a:r>
              <a:rPr lang="en-US" sz="1400" b="1" dirty="0"/>
              <a:t>		- Surgical Idiopathic Intracranial Hypertension Treatment Trial</a:t>
            </a:r>
          </a:p>
          <a:p>
            <a:r>
              <a:rPr lang="en-US" sz="1400" b="1" dirty="0"/>
              <a:t>		- Dr. Clark &amp; Dr. Compton &amp; Dr. Pham</a:t>
            </a:r>
          </a:p>
          <a:p>
            <a:endParaRPr lang="en-US" sz="1400" b="1" dirty="0"/>
          </a:p>
          <a:p>
            <a:r>
              <a:rPr lang="en-US" sz="1400" b="1" dirty="0"/>
              <a:t>	Center for Trials of Retinopathy of Prematurity (E-ROP, Cryo-ROP, ET-ROP)</a:t>
            </a:r>
          </a:p>
          <a:p>
            <a:r>
              <a:rPr lang="en-US" sz="1400" b="1" dirty="0"/>
              <a:t>		- Dr. Barr, Dr. Rama, Dr. </a:t>
            </a:r>
            <a:r>
              <a:rPr lang="en-US" sz="1400" b="1" dirty="0" err="1"/>
              <a:t>Sigford</a:t>
            </a:r>
            <a:r>
              <a:rPr lang="en-US" sz="1400" b="1" dirty="0"/>
              <a:t>, Dr. Sandhu</a:t>
            </a:r>
          </a:p>
          <a:p>
            <a:r>
              <a:rPr lang="en-US" sz="1400" b="1" dirty="0"/>
              <a:t> </a:t>
            </a:r>
          </a:p>
          <a:p>
            <a:r>
              <a:rPr lang="en-US" sz="1400" b="1" dirty="0"/>
              <a:t> 	</a:t>
            </a:r>
          </a:p>
          <a:p>
            <a:endParaRPr lang="en-US" sz="1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>
          <a:xfrm>
            <a:off x="2362200" y="152401"/>
            <a:ext cx="6934200" cy="838199"/>
          </a:xfrm>
        </p:spPr>
        <p:txBody>
          <a:bodyPr/>
          <a:lstStyle/>
          <a:p>
            <a:r>
              <a:rPr lang="en-US" dirty="0"/>
              <a:t>Department of Ophthalmology</a:t>
            </a:r>
          </a:p>
        </p:txBody>
      </p:sp>
    </p:spTree>
    <p:extLst>
      <p:ext uri="{BB962C8B-B14F-4D97-AF65-F5344CB8AC3E}">
        <p14:creationId xmlns:p14="http://schemas.microsoft.com/office/powerpoint/2010/main" val="1837351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Contribution to the SOM four planning pillars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3400" y="1524001"/>
            <a:ext cx="8001000" cy="4419601"/>
          </a:xfrm>
        </p:spPr>
        <p:txBody>
          <a:bodyPr>
            <a:normAutofit/>
          </a:bodyPr>
          <a:lstStyle/>
          <a:p>
            <a:r>
              <a:rPr lang="en-US" sz="1400" b="1" dirty="0"/>
              <a:t>Clinical Care</a:t>
            </a:r>
          </a:p>
          <a:p>
            <a:endParaRPr lang="en-US" sz="1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>
          <a:xfrm>
            <a:off x="2362200" y="152401"/>
            <a:ext cx="7162800" cy="838199"/>
          </a:xfrm>
        </p:spPr>
        <p:txBody>
          <a:bodyPr/>
          <a:lstStyle/>
          <a:p>
            <a:r>
              <a:rPr lang="en-US" dirty="0"/>
              <a:t>Department of Ophthalmology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7D86CFB-98D1-466B-AA37-05514C0DC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9423"/>
            <a:ext cx="7848600" cy="38416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4B62C5-1316-43D3-8F0C-5F99182FEF30}"/>
              </a:ext>
            </a:extLst>
          </p:cNvPr>
          <p:cNvSpPr txBox="1"/>
          <p:nvPr/>
        </p:nvSpPr>
        <p:spPr>
          <a:xfrm>
            <a:off x="4962144" y="4343400"/>
            <a:ext cx="3581400" cy="1323439"/>
          </a:xfrm>
          <a:prstGeom prst="rect">
            <a:avLst/>
          </a:prstGeom>
        </p:spPr>
        <p:txBody>
          <a:bodyPr vert="horz" wrap="square" rtlCol="0" anchor="b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AD0000"/>
                </a:solidFill>
                <a:latin typeface="Helvetica Neue Bold Condensed"/>
                <a:ea typeface="+mj-ea"/>
                <a:cs typeface="Helvetica Neue Bold Condensed"/>
              </a:rPr>
              <a:t>Outreach Clinics: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AD0000"/>
              </a:solidFill>
              <a:effectLst/>
              <a:uLnTx/>
              <a:uFillTx/>
              <a:latin typeface="Helvetica Neue Bold Condensed"/>
              <a:ea typeface="+mj-ea"/>
              <a:cs typeface="Helvetica Neue Bold Condensed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	Madison, Indiana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AD0000"/>
                </a:solidFill>
                <a:latin typeface="Helvetica Neue Bold Condensed"/>
                <a:ea typeface="+mj-ea"/>
                <a:cs typeface="Helvetica Neue Bold Condensed"/>
              </a:rPr>
              <a:t>	Owensboro, Kentucky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	Campbellsville, Kentucky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AD0000"/>
                </a:solidFill>
                <a:latin typeface="Helvetica Neue Bold Condensed"/>
                <a:ea typeface="+mj-ea"/>
                <a:cs typeface="Helvetica Neue Bold Condensed"/>
              </a:rPr>
              <a:t>	Bowling Green, Kentucky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AD0000"/>
              </a:solidFill>
              <a:effectLst/>
              <a:uLnTx/>
              <a:uFillTx/>
              <a:latin typeface="Helvetica Neue Bold Condensed"/>
              <a:ea typeface="+mj-ea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605704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Contribution to the SOM four planning pillars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3400" y="1524001"/>
            <a:ext cx="8001000" cy="4419601"/>
          </a:xfrm>
        </p:spPr>
        <p:txBody>
          <a:bodyPr>
            <a:normAutofit/>
          </a:bodyPr>
          <a:lstStyle/>
          <a:p>
            <a:r>
              <a:rPr lang="en-US" sz="1400" b="1" dirty="0"/>
              <a:t>Clinical Care</a:t>
            </a: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>
          <a:xfrm>
            <a:off x="2362200" y="152401"/>
            <a:ext cx="7162800" cy="838199"/>
          </a:xfrm>
        </p:spPr>
        <p:txBody>
          <a:bodyPr/>
          <a:lstStyle/>
          <a:p>
            <a:r>
              <a:rPr lang="en-US" dirty="0"/>
              <a:t>Department of Ophthalmology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F33896-4202-46E4-A9F8-CF7F1BD6D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57400"/>
            <a:ext cx="8849960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09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Contribution to the SOM four planning pillars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1000" y="1524001"/>
            <a:ext cx="8153400" cy="4419601"/>
          </a:xfrm>
        </p:spPr>
        <p:txBody>
          <a:bodyPr>
            <a:normAutofit/>
          </a:bodyPr>
          <a:lstStyle/>
          <a:p>
            <a:r>
              <a:rPr lang="en-US" sz="1400" b="1" dirty="0"/>
              <a:t>Community Engagement</a:t>
            </a:r>
          </a:p>
          <a:p>
            <a:endParaRPr lang="en-US" sz="1400" b="1" dirty="0"/>
          </a:p>
          <a:p>
            <a:r>
              <a:rPr lang="en-US" sz="1400" b="1" dirty="0"/>
              <a:t>	Back to School Screenings</a:t>
            </a:r>
          </a:p>
          <a:p>
            <a:r>
              <a:rPr lang="en-US" sz="1400" b="1" dirty="0"/>
              <a:t>	</a:t>
            </a:r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	</a:t>
            </a:r>
          </a:p>
          <a:p>
            <a:r>
              <a:rPr lang="en-US" sz="1400" b="1" dirty="0"/>
              <a:t>        </a:t>
            </a:r>
          </a:p>
          <a:p>
            <a:endParaRPr lang="en-US" sz="1400" b="1" dirty="0"/>
          </a:p>
          <a:p>
            <a:endParaRPr lang="en-US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>
          <a:xfrm>
            <a:off x="2362200" y="152401"/>
            <a:ext cx="6934200" cy="838199"/>
          </a:xfrm>
        </p:spPr>
        <p:txBody>
          <a:bodyPr/>
          <a:lstStyle/>
          <a:p>
            <a:r>
              <a:rPr lang="en-US" dirty="0"/>
              <a:t>Department of Ophthalmology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16395DF-0911-460B-97DA-BA2B8FD71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037" y="1524001"/>
            <a:ext cx="5115363" cy="450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49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Contribution to the SOM four planning pillars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1000" y="1524001"/>
            <a:ext cx="8153400" cy="4419601"/>
          </a:xfrm>
        </p:spPr>
        <p:txBody>
          <a:bodyPr>
            <a:normAutofit/>
          </a:bodyPr>
          <a:lstStyle/>
          <a:p>
            <a:r>
              <a:rPr lang="en-US" sz="1400" b="1" dirty="0"/>
              <a:t>Community Engagement</a:t>
            </a:r>
          </a:p>
          <a:p>
            <a:endParaRPr lang="en-US" sz="1400" b="1" dirty="0"/>
          </a:p>
          <a:p>
            <a:r>
              <a:rPr lang="en-US" sz="1400" b="1" dirty="0"/>
              <a:t>	MOM Program – targeting local high school students/college students to pursue ophthalmology as career path</a:t>
            </a:r>
          </a:p>
          <a:p>
            <a:endParaRPr lang="en-US" sz="1400" b="1" dirty="0"/>
          </a:p>
          <a:p>
            <a:r>
              <a:rPr lang="en-US" sz="1400" b="1" dirty="0"/>
              <a:t>		</a:t>
            </a:r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	</a:t>
            </a:r>
          </a:p>
          <a:p>
            <a:r>
              <a:rPr lang="en-US" sz="1400" b="1" dirty="0"/>
              <a:t>        </a:t>
            </a:r>
          </a:p>
          <a:p>
            <a:endParaRPr lang="en-US" sz="1400" b="1" dirty="0"/>
          </a:p>
          <a:p>
            <a:endParaRPr lang="en-US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>
          <a:xfrm>
            <a:off x="2362200" y="152401"/>
            <a:ext cx="6934200" cy="838199"/>
          </a:xfrm>
        </p:spPr>
        <p:txBody>
          <a:bodyPr/>
          <a:lstStyle/>
          <a:p>
            <a:r>
              <a:rPr lang="en-US" dirty="0"/>
              <a:t>Department of Ophthalmology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694AD4D-60B5-4F96-868E-9A9735F08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24" y="2929890"/>
            <a:ext cx="7657351" cy="333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80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Fact about the Department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Dr. Thom Zimmerman (former chairman)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Credited with developing timolol maleate for the treatment of glaucoma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Merck 1978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Still most widely used drop in the world to treat glaucoma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The University of Louisville Lions Eye Bank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300" dirty="0"/>
              <a:t>Fully accredited and a charter member of the Eye Bank Association of America. Eye bank technicians recover and distribute eye tissue from more than 300 donors a year for transplant, research and surgical practice</a:t>
            </a:r>
            <a:endParaRPr lang="en-US" sz="1300" b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1"/>
          </p:nvPr>
        </p:nvSpPr>
        <p:spPr>
          <a:xfrm>
            <a:off x="2362200" y="152401"/>
            <a:ext cx="6705600" cy="838199"/>
          </a:xfrm>
        </p:spPr>
        <p:txBody>
          <a:bodyPr/>
          <a:lstStyle/>
          <a:p>
            <a:r>
              <a:rPr lang="en-US" dirty="0"/>
              <a:t>Department of Ophthalmology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3EECB19-B927-4827-A560-2B505B4D0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860" y="521970"/>
            <a:ext cx="1905000" cy="2667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CE4109C-8934-4675-B8D8-A643F2586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356610"/>
            <a:ext cx="2971800" cy="29718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8F060B2A-C610-4BAA-B6AA-C77AF840BDA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764475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9A1A7D2-DC51-43D8-BFBC-B122AA84D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240" y="1371600"/>
            <a:ext cx="5865519" cy="441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4009CF7-376A-49CE-BD77-6228D32A7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371600"/>
            <a:ext cx="6248400" cy="445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4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and Demographics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Description of Department: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/>
              <a:t>Divisions</a:t>
            </a:r>
            <a:endParaRPr lang="en-US" sz="1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/>
              <a:t>Adult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Ophthalmology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500" b="1" dirty="0"/>
              <a:t>Comprehensive, Cornea/Refractive, Retina, Uveitis, </a:t>
            </a:r>
            <a:r>
              <a:rPr lang="en-US" sz="1500" b="1" dirty="0" err="1"/>
              <a:t>Oculoplastics</a:t>
            </a:r>
            <a:r>
              <a:rPr lang="en-US" sz="1500" b="1" dirty="0"/>
              <a:t>, Neuro-ophthalmology, Oncology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Optometry: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500" b="1" dirty="0"/>
              <a:t>Primary Care, Low Vision, Contact Lenses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/>
              <a:t>Pediatrics</a:t>
            </a:r>
          </a:p>
          <a:p>
            <a:r>
              <a:rPr lang="en-US" sz="1800" b="1" dirty="0"/>
              <a:t>			</a:t>
            </a:r>
            <a:endParaRPr lang="en-US" sz="1800" dirty="0"/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half" idx="11"/>
          </p:nvPr>
        </p:nvSpPr>
        <p:spPr>
          <a:xfrm>
            <a:off x="2362200" y="152401"/>
            <a:ext cx="6629400" cy="838199"/>
          </a:xfrm>
        </p:spPr>
        <p:txBody>
          <a:bodyPr/>
          <a:lstStyle/>
          <a:p>
            <a:r>
              <a:rPr lang="en-US" dirty="0"/>
              <a:t>Department of Ophthalmology</a:t>
            </a:r>
          </a:p>
        </p:txBody>
      </p:sp>
    </p:spTree>
    <p:extLst>
      <p:ext uri="{BB962C8B-B14F-4D97-AF65-F5344CB8AC3E}">
        <p14:creationId xmlns:p14="http://schemas.microsoft.com/office/powerpoint/2010/main" val="1577085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and Demographics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half" idx="2"/>
          </p:nvPr>
        </p:nvSpPr>
        <p:spPr>
          <a:xfrm>
            <a:off x="533400" y="1524001"/>
            <a:ext cx="8001000" cy="4419601"/>
          </a:xfrm>
        </p:spPr>
        <p:txBody>
          <a:bodyPr>
            <a:normAutofit/>
          </a:bodyPr>
          <a:lstStyle/>
          <a:p>
            <a:r>
              <a:rPr lang="en-US" sz="1800" b="1" dirty="0"/>
              <a:t>Description of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Chairman</a:t>
            </a:r>
          </a:p>
          <a:p>
            <a:r>
              <a:rPr lang="en-US" sz="1800" b="1" dirty="0"/>
              <a:t>		</a:t>
            </a:r>
            <a:endParaRPr lang="en-US" sz="1800" dirty="0"/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half" idx="11"/>
          </p:nvPr>
        </p:nvSpPr>
        <p:spPr>
          <a:xfrm>
            <a:off x="2362200" y="152401"/>
            <a:ext cx="6629400" cy="838199"/>
          </a:xfrm>
        </p:spPr>
        <p:txBody>
          <a:bodyPr/>
          <a:lstStyle/>
          <a:p>
            <a:r>
              <a:rPr lang="en-US" dirty="0"/>
              <a:t>Department of Ophthalmology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732417E-F475-46F9-8BCE-1543316BD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89" y="2667000"/>
            <a:ext cx="7859222" cy="28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and Demographics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half" idx="2"/>
          </p:nvPr>
        </p:nvSpPr>
        <p:spPr>
          <a:xfrm>
            <a:off x="533400" y="1524001"/>
            <a:ext cx="8001000" cy="4419601"/>
          </a:xfrm>
        </p:spPr>
        <p:txBody>
          <a:bodyPr>
            <a:normAutofit/>
          </a:bodyPr>
          <a:lstStyle/>
          <a:p>
            <a:r>
              <a:rPr lang="en-US" sz="1800" b="1" dirty="0"/>
              <a:t>Description of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Program Director</a:t>
            </a:r>
          </a:p>
          <a:p>
            <a:r>
              <a:rPr lang="en-US" sz="1800" b="1" dirty="0"/>
              <a:t>						</a:t>
            </a:r>
            <a:r>
              <a:rPr lang="en-US" dirty="0"/>
              <a:t>Residency Program Director </a:t>
            </a:r>
          </a:p>
          <a:p>
            <a:r>
              <a:rPr lang="en-US" dirty="0"/>
              <a:t>						Assistant Professor of Ophthalmology – 	Oculofacial Plastic and 														Reconstructive Surgery</a:t>
            </a:r>
          </a:p>
          <a:p>
            <a:endParaRPr lang="en-US" dirty="0"/>
          </a:p>
          <a:p>
            <a:r>
              <a:rPr lang="en-US" dirty="0"/>
              <a:t>						</a:t>
            </a:r>
            <a:r>
              <a:rPr lang="en-US" b="1" dirty="0"/>
              <a:t>CONTACT INFORMATION: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					Kentucky Lions Eye Center</a:t>
            </a:r>
            <a:br>
              <a:rPr lang="en-US" dirty="0"/>
            </a:br>
            <a:r>
              <a:rPr lang="en-US" dirty="0"/>
              <a:t>						301 E. Muhammad Ali Boulevard, Louisville, KY 40202</a:t>
            </a:r>
            <a:br>
              <a:rPr lang="en-US" dirty="0"/>
            </a:br>
            <a:r>
              <a:rPr lang="en-US" dirty="0"/>
              <a:t>						Telephone: </a:t>
            </a:r>
            <a:r>
              <a:rPr lang="en-US" dirty="0">
                <a:hlinkClick r:id="rId2"/>
              </a:rPr>
              <a:t>502-588-0550</a:t>
            </a:r>
            <a:r>
              <a:rPr lang="en-US" dirty="0"/>
              <a:t> Fax: 502-588-0553</a:t>
            </a:r>
          </a:p>
          <a:p>
            <a:r>
              <a:rPr lang="en-US" dirty="0"/>
              <a:t>						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half" idx="11"/>
          </p:nvPr>
        </p:nvSpPr>
        <p:spPr>
          <a:xfrm>
            <a:off x="2362200" y="152401"/>
            <a:ext cx="6629400" cy="838199"/>
          </a:xfrm>
        </p:spPr>
        <p:txBody>
          <a:bodyPr/>
          <a:lstStyle/>
          <a:p>
            <a:r>
              <a:rPr lang="en-US" dirty="0"/>
              <a:t>Department of Ophthalmology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3F1571-295C-4567-8D6F-74EEB6DC5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643187"/>
            <a:ext cx="1999962" cy="253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51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and Demographics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half" idx="2"/>
          </p:nvPr>
        </p:nvSpPr>
        <p:spPr>
          <a:xfrm>
            <a:off x="533400" y="1524001"/>
            <a:ext cx="8001000" cy="4419601"/>
          </a:xfrm>
        </p:spPr>
        <p:txBody>
          <a:bodyPr>
            <a:normAutofit fontScale="92500"/>
          </a:bodyPr>
          <a:lstStyle/>
          <a:p>
            <a:r>
              <a:rPr lang="en-US" sz="1800" b="1" dirty="0"/>
              <a:t>Description of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Faculty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/>
              <a:t>CLINICAL (16)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Comprehensive/Contact Lens – Patrick Scott (</a:t>
            </a:r>
            <a:r>
              <a:rPr lang="en-US" sz="1600" b="1" dirty="0" err="1"/>
              <a:t>OD,PhD</a:t>
            </a:r>
            <a:r>
              <a:rPr lang="en-US" sz="1600" b="1" dirty="0"/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Cornea – Hossein </a:t>
            </a:r>
            <a:r>
              <a:rPr lang="en-US" sz="1600" b="1" dirty="0" err="1"/>
              <a:t>Asghari</a:t>
            </a:r>
            <a:r>
              <a:rPr lang="en-US" sz="1600" b="1" dirty="0"/>
              <a:t> MD, Richard </a:t>
            </a:r>
            <a:r>
              <a:rPr lang="en-US" sz="1600" b="1" dirty="0" err="1"/>
              <a:t>Eiferman</a:t>
            </a:r>
            <a:r>
              <a:rPr lang="en-US" sz="1600" b="1" dirty="0"/>
              <a:t> MD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Glaucoma – Judith </a:t>
            </a:r>
            <a:r>
              <a:rPr lang="en-US" sz="1600" b="1" dirty="0" err="1"/>
              <a:t>Mohay</a:t>
            </a:r>
            <a:r>
              <a:rPr lang="en-US" sz="1600" b="1" dirty="0"/>
              <a:t> MD, </a:t>
            </a:r>
            <a:r>
              <a:rPr lang="en-US" sz="1600" b="1" dirty="0" err="1"/>
              <a:t>Joern</a:t>
            </a:r>
            <a:r>
              <a:rPr lang="en-US" sz="1600" b="1" dirty="0"/>
              <a:t> </a:t>
            </a:r>
            <a:r>
              <a:rPr lang="en-US" sz="1600" b="1" dirty="0" err="1"/>
              <a:t>Soltau</a:t>
            </a:r>
            <a:r>
              <a:rPr lang="en-US" sz="1600" b="1" dirty="0"/>
              <a:t> MD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 err="1"/>
              <a:t>Oculoplastics</a:t>
            </a:r>
            <a:r>
              <a:rPr lang="en-US" sz="1600" b="1" dirty="0"/>
              <a:t> &amp; Orbit – Jeremy Clark MD, Chris Compton MD, William Nunery 						MD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Retina/Uveitis – Charles Barr MD, Douglas </a:t>
            </a:r>
            <a:r>
              <a:rPr lang="en-US" sz="1600" b="1" dirty="0" err="1"/>
              <a:t>Sigford</a:t>
            </a:r>
            <a:r>
              <a:rPr lang="en-US" sz="1600" b="1" dirty="0"/>
              <a:t> MD, Harpal Sandhu MD, 				       Wei Wang MD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Oncology – Aparna </a:t>
            </a:r>
            <a:r>
              <a:rPr lang="en-US" sz="1600" b="1" dirty="0" err="1"/>
              <a:t>Ramasubramanian</a:t>
            </a:r>
            <a:r>
              <a:rPr lang="en-US" sz="1600" b="1" dirty="0"/>
              <a:t> MD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Neuro-ophthalmology – Thong Pham MD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Pediatrics – Aparna </a:t>
            </a:r>
            <a:r>
              <a:rPr lang="en-US" sz="1600" b="1" dirty="0" err="1"/>
              <a:t>Ramasubramanian</a:t>
            </a:r>
            <a:r>
              <a:rPr lang="en-US" sz="1600" b="1" dirty="0"/>
              <a:t> MD, Nic </a:t>
            </a:r>
            <a:r>
              <a:rPr lang="en-US" sz="1600" b="1" dirty="0" err="1"/>
              <a:t>Silvestros</a:t>
            </a:r>
            <a:r>
              <a:rPr lang="en-US" sz="1600" b="1" dirty="0"/>
              <a:t> OD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Low Vision – Andrea Smith OD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VA – Mark </a:t>
            </a:r>
            <a:r>
              <a:rPr lang="en-US" sz="1600" b="1" dirty="0" err="1"/>
              <a:t>Cassol</a:t>
            </a:r>
            <a:r>
              <a:rPr lang="en-US" sz="1600" b="1" dirty="0"/>
              <a:t> MD, Jonathan Gambrell MD, </a:t>
            </a:r>
            <a:r>
              <a:rPr lang="en-US" sz="1600" b="1" dirty="0" err="1"/>
              <a:t>Shorye</a:t>
            </a:r>
            <a:r>
              <a:rPr lang="en-US" sz="1600" b="1" dirty="0"/>
              <a:t> Payne MD, Leila </a:t>
            </a:r>
            <a:r>
              <a:rPr lang="en-US" sz="1600" b="1" dirty="0" err="1"/>
              <a:t>Vaghei</a:t>
            </a:r>
            <a:r>
              <a:rPr lang="en-US" sz="1600" b="1" dirty="0"/>
              <a:t> MD</a:t>
            </a:r>
          </a:p>
          <a:p>
            <a:pPr lvl="2"/>
            <a:endParaRPr lang="en-US" sz="1300" b="1" dirty="0"/>
          </a:p>
          <a:p>
            <a:pPr lvl="1"/>
            <a:endParaRPr lang="en-US" sz="1800" b="1" dirty="0"/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half" idx="11"/>
          </p:nvPr>
        </p:nvSpPr>
        <p:spPr>
          <a:xfrm>
            <a:off x="2362200" y="152401"/>
            <a:ext cx="6629400" cy="838199"/>
          </a:xfrm>
        </p:spPr>
        <p:txBody>
          <a:bodyPr/>
          <a:lstStyle/>
          <a:p>
            <a:r>
              <a:rPr lang="en-US" dirty="0"/>
              <a:t>Department of Ophthalmology</a:t>
            </a:r>
          </a:p>
        </p:txBody>
      </p:sp>
    </p:spTree>
    <p:extLst>
      <p:ext uri="{BB962C8B-B14F-4D97-AF65-F5344CB8AC3E}">
        <p14:creationId xmlns:p14="http://schemas.microsoft.com/office/powerpoint/2010/main" val="416228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and Demographics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half" idx="2"/>
          </p:nvPr>
        </p:nvSpPr>
        <p:spPr>
          <a:xfrm>
            <a:off x="533400" y="1524001"/>
            <a:ext cx="8001000" cy="4419601"/>
          </a:xfrm>
        </p:spPr>
        <p:txBody>
          <a:bodyPr>
            <a:normAutofit lnSpcReduction="10000"/>
          </a:bodyPr>
          <a:lstStyle/>
          <a:p>
            <a:r>
              <a:rPr lang="en-US" sz="1800" b="1" dirty="0"/>
              <a:t>Description of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Faculty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/>
              <a:t>Research (10)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Maureen McCall (Director of Research) PhD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Douglas Dean PhD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Douglas </a:t>
            </a:r>
            <a:r>
              <a:rPr lang="en-US" sz="1600" b="1" dirty="0" err="1"/>
              <a:t>Borchman</a:t>
            </a:r>
            <a:r>
              <a:rPr lang="en-US" sz="1600" b="1" dirty="0"/>
              <a:t> PhD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 err="1"/>
              <a:t>Qiutang</a:t>
            </a:r>
            <a:r>
              <a:rPr lang="en-US" sz="1600" b="1" dirty="0"/>
              <a:t> Li PhD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 err="1"/>
              <a:t>Yongqing</a:t>
            </a:r>
            <a:r>
              <a:rPr lang="en-US" sz="1600" b="1" dirty="0"/>
              <a:t> Liu PhD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 err="1"/>
              <a:t>Qingxian</a:t>
            </a:r>
            <a:r>
              <a:rPr lang="en-US" sz="1600" b="1" dirty="0"/>
              <a:t> Lu PhD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Hui Shao </a:t>
            </a:r>
            <a:r>
              <a:rPr lang="en-US" sz="1600" b="1" dirty="0" err="1"/>
              <a:t>MD,PhD</a:t>
            </a:r>
            <a:endParaRPr lang="en-US" sz="1600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Shigeo Tamiya PhD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Wei Wang </a:t>
            </a:r>
            <a:r>
              <a:rPr lang="en-US" sz="1600" b="1" dirty="0" err="1"/>
              <a:t>MD,PhD</a:t>
            </a:r>
            <a:endParaRPr lang="en-US" sz="1600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Patrick Scott </a:t>
            </a:r>
            <a:r>
              <a:rPr lang="en-US" sz="1600" b="1" dirty="0" err="1"/>
              <a:t>OD,PhD</a:t>
            </a:r>
            <a:endParaRPr lang="en-US" sz="1600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lvl="1"/>
            <a:r>
              <a:rPr lang="en-US" sz="1800" b="1" dirty="0"/>
              <a:t>	</a:t>
            </a:r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half" idx="11"/>
          </p:nvPr>
        </p:nvSpPr>
        <p:spPr>
          <a:xfrm>
            <a:off x="2362200" y="152401"/>
            <a:ext cx="6629400" cy="838199"/>
          </a:xfrm>
        </p:spPr>
        <p:txBody>
          <a:bodyPr/>
          <a:lstStyle/>
          <a:p>
            <a:r>
              <a:rPr lang="en-US" dirty="0"/>
              <a:t>Department of Ophthalmology</a:t>
            </a:r>
          </a:p>
        </p:txBody>
      </p:sp>
    </p:spTree>
    <p:extLst>
      <p:ext uri="{BB962C8B-B14F-4D97-AF65-F5344CB8AC3E}">
        <p14:creationId xmlns:p14="http://schemas.microsoft.com/office/powerpoint/2010/main" val="1709619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and Demographics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half" idx="2"/>
          </p:nvPr>
        </p:nvSpPr>
        <p:spPr>
          <a:xfrm>
            <a:off x="533400" y="1524001"/>
            <a:ext cx="8001000" cy="4419601"/>
          </a:xfrm>
        </p:spPr>
        <p:txBody>
          <a:bodyPr>
            <a:normAutofit/>
          </a:bodyPr>
          <a:lstStyle/>
          <a:p>
            <a:r>
              <a:rPr lang="en-US" sz="1800" b="1" dirty="0"/>
              <a:t>Description of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Residents/Fellows</a:t>
            </a:r>
          </a:p>
          <a:p>
            <a:pPr lvl="2"/>
            <a:endParaRPr lang="en-US" sz="1800" b="1" dirty="0"/>
          </a:p>
          <a:p>
            <a:pPr lvl="2"/>
            <a:endParaRPr lang="en-US" sz="1600" b="1" dirty="0"/>
          </a:p>
          <a:p>
            <a:pPr lvl="1"/>
            <a:r>
              <a:rPr lang="en-US" sz="1800" b="1" dirty="0"/>
              <a:t>	</a:t>
            </a:r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half" idx="11"/>
          </p:nvPr>
        </p:nvSpPr>
        <p:spPr>
          <a:xfrm>
            <a:off x="2362200" y="152401"/>
            <a:ext cx="6629400" cy="838199"/>
          </a:xfrm>
        </p:spPr>
        <p:txBody>
          <a:bodyPr/>
          <a:lstStyle/>
          <a:p>
            <a:r>
              <a:rPr lang="en-US" dirty="0"/>
              <a:t>Department of Ophthalmology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69F18BF-8018-4D38-9FC8-E13196E3AE6A}"/>
              </a:ext>
            </a:extLst>
          </p:cNvPr>
          <p:cNvSpPr txBox="1"/>
          <p:nvPr/>
        </p:nvSpPr>
        <p:spPr>
          <a:xfrm>
            <a:off x="457200" y="2743200"/>
            <a:ext cx="8686800" cy="2800767"/>
          </a:xfrm>
          <a:prstGeom prst="rect">
            <a:avLst/>
          </a:prstGeom>
        </p:spPr>
        <p:txBody>
          <a:bodyPr vert="horz" wrap="square" rtlCol="0" anchor="b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Residents (12)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3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rd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 year (PGY4):  M Adhi, S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Puri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, 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Piri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AD0000"/>
              </a:solidFill>
              <a:effectLst/>
              <a:uLnTx/>
              <a:uFillTx/>
              <a:latin typeface="Helvetica Neue Bold Condensed"/>
              <a:ea typeface="+mj-ea"/>
              <a:cs typeface="Helvetica Neue Bold Condensed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2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nd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 year (PGY3):  J Noble, K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Lowder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, P Burchell, J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Elpers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, J Gross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solidFill>
                  <a:srgbClr val="AD0000"/>
                </a:solidFill>
                <a:latin typeface="Helvetica Neue Bold Condensed"/>
                <a:ea typeface="+mj-ea"/>
                <a:cs typeface="Helvetica Neue Bold Condensed"/>
              </a:rPr>
              <a:t>1</a:t>
            </a:r>
            <a:r>
              <a:rPr lang="en-US" sz="2200" baseline="30000" dirty="0">
                <a:solidFill>
                  <a:srgbClr val="AD0000"/>
                </a:solidFill>
                <a:latin typeface="Helvetica Neue Bold Condensed"/>
                <a:ea typeface="+mj-ea"/>
                <a:cs typeface="Helvetica Neue Bold Condensed"/>
              </a:rPr>
              <a:t>st</a:t>
            </a:r>
            <a:r>
              <a:rPr lang="en-US" sz="2200" dirty="0">
                <a:solidFill>
                  <a:srgbClr val="AD0000"/>
                </a:solidFill>
                <a:latin typeface="Helvetica Neue Bold Condensed"/>
                <a:ea typeface="+mj-ea"/>
                <a:cs typeface="Helvetica Neue Bold Condensed"/>
              </a:rPr>
              <a:t> year (PGY2):  F </a:t>
            </a:r>
            <a:r>
              <a:rPr lang="en-US" sz="2200" dirty="0" err="1">
                <a:solidFill>
                  <a:srgbClr val="AD0000"/>
                </a:solidFill>
                <a:latin typeface="Helvetica Neue Bold Condensed"/>
                <a:ea typeface="+mj-ea"/>
                <a:cs typeface="Helvetica Neue Bold Condensed"/>
              </a:rPr>
              <a:t>Blodi</a:t>
            </a:r>
            <a:r>
              <a:rPr lang="en-US" sz="2200" dirty="0">
                <a:solidFill>
                  <a:srgbClr val="AD0000"/>
                </a:solidFill>
                <a:latin typeface="Helvetica Neue Bold Condensed"/>
                <a:ea typeface="+mj-ea"/>
                <a:cs typeface="Helvetica Neue Bold Condensed"/>
              </a:rPr>
              <a:t>, A Clarke, C </a:t>
            </a:r>
            <a:r>
              <a:rPr lang="en-US" sz="2200" dirty="0" err="1">
                <a:solidFill>
                  <a:srgbClr val="AD0000"/>
                </a:solidFill>
                <a:latin typeface="Helvetica Neue Bold Condensed"/>
                <a:ea typeface="+mj-ea"/>
                <a:cs typeface="Helvetica Neue Bold Condensed"/>
              </a:rPr>
              <a:t>O’shea</a:t>
            </a:r>
            <a:r>
              <a:rPr lang="en-US" sz="2200" dirty="0">
                <a:solidFill>
                  <a:srgbClr val="AD0000"/>
                </a:solidFill>
                <a:latin typeface="Helvetica Neue Bold Condensed"/>
                <a:ea typeface="+mj-ea"/>
                <a:cs typeface="Helvetica Neue Bold Condensed"/>
              </a:rPr>
              <a:t>, M Ali Sadiq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200" dirty="0">
              <a:solidFill>
                <a:srgbClr val="AD0000"/>
              </a:solidFill>
              <a:latin typeface="Helvetica Neue Bold Condensed"/>
              <a:ea typeface="+mj-ea"/>
              <a:cs typeface="Helvetica Neue Bold Condensed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solidFill>
                  <a:srgbClr val="AD0000"/>
                </a:solidFill>
                <a:latin typeface="Helvetica Neue Bold Condensed"/>
                <a:ea typeface="+mj-ea"/>
                <a:cs typeface="Helvetica Neue Bold Condensed"/>
              </a:rPr>
              <a:t>Fellows (2)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200" dirty="0" err="1">
                <a:solidFill>
                  <a:srgbClr val="AD0000"/>
                </a:solidFill>
                <a:latin typeface="Helvetica Neue Bold Condensed"/>
                <a:ea typeface="+mj-ea"/>
                <a:cs typeface="Helvetica Neue Bold Condensed"/>
              </a:rPr>
              <a:t>Oculoplastics</a:t>
            </a:r>
            <a:r>
              <a:rPr lang="en-US" sz="2200" dirty="0">
                <a:solidFill>
                  <a:srgbClr val="AD0000"/>
                </a:solidFill>
                <a:latin typeface="Helvetica Neue Bold Condensed"/>
                <a:ea typeface="+mj-ea"/>
                <a:cs typeface="Helvetica Neue Bold Condensed"/>
              </a:rPr>
              <a:t>:  Kevin </a:t>
            </a:r>
            <a:r>
              <a:rPr lang="en-US" sz="2200" dirty="0" err="1">
                <a:solidFill>
                  <a:srgbClr val="AD0000"/>
                </a:solidFill>
                <a:latin typeface="Helvetica Neue Bold Condensed"/>
                <a:ea typeface="+mj-ea"/>
                <a:cs typeface="Helvetica Neue Bold Condensed"/>
              </a:rPr>
              <a:t>Tomasko</a:t>
            </a:r>
            <a:r>
              <a:rPr lang="en-US" sz="2200" dirty="0">
                <a:solidFill>
                  <a:srgbClr val="AD0000"/>
                </a:solidFill>
                <a:latin typeface="Helvetica Neue Bold Condensed"/>
                <a:ea typeface="+mj-ea"/>
                <a:cs typeface="Helvetica Neue Bold Condensed"/>
              </a:rPr>
              <a:t> MD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solidFill>
                  <a:srgbClr val="AD0000"/>
                </a:solidFill>
                <a:latin typeface="Helvetica Neue Bold Condensed"/>
                <a:ea typeface="+mj-ea"/>
                <a:cs typeface="Helvetica Neue Bold Condensed"/>
              </a:rPr>
              <a:t>Retina:  Efrat </a:t>
            </a:r>
            <a:r>
              <a:rPr lang="en-US" sz="2200" dirty="0" err="1">
                <a:solidFill>
                  <a:srgbClr val="AD0000"/>
                </a:solidFill>
                <a:latin typeface="Helvetica Neue Bold Condensed"/>
                <a:ea typeface="+mj-ea"/>
                <a:cs typeface="Helvetica Neue Bold Condensed"/>
              </a:rPr>
              <a:t>Fleissig</a:t>
            </a:r>
            <a:r>
              <a:rPr lang="en-US" sz="2200" dirty="0">
                <a:solidFill>
                  <a:srgbClr val="AD0000"/>
                </a:solidFill>
                <a:latin typeface="Helvetica Neue Bold Condensed"/>
                <a:ea typeface="+mj-ea"/>
                <a:cs typeface="Helvetica Neue Bold Condensed"/>
              </a:rPr>
              <a:t> MD</a:t>
            </a:r>
          </a:p>
        </p:txBody>
      </p:sp>
    </p:spTree>
    <p:extLst>
      <p:ext uri="{BB962C8B-B14F-4D97-AF65-F5344CB8AC3E}">
        <p14:creationId xmlns:p14="http://schemas.microsoft.com/office/powerpoint/2010/main" val="1240531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and Demographics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800" b="1" dirty="0"/>
              <a:t>Description of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Administration</a:t>
            </a:r>
          </a:p>
          <a:p>
            <a:endParaRPr lang="en-US" sz="1800" b="1" dirty="0"/>
          </a:p>
          <a:p>
            <a:r>
              <a:rPr lang="en-US" sz="1900" dirty="0"/>
              <a:t>Harry H. Schulman </a:t>
            </a:r>
          </a:p>
          <a:p>
            <a:r>
              <a:rPr lang="en-US" sz="1900" dirty="0"/>
              <a:t>Executive Director </a:t>
            </a:r>
          </a:p>
          <a:p>
            <a:r>
              <a:rPr lang="en-US" sz="1900" dirty="0"/>
              <a:t>Phone: (502) 852-5455 </a:t>
            </a:r>
          </a:p>
          <a:p>
            <a:endParaRPr lang="en-US" sz="1900" dirty="0"/>
          </a:p>
          <a:p>
            <a:r>
              <a:rPr lang="en-US" sz="1900" dirty="0"/>
              <a:t>Mark </a:t>
            </a:r>
            <a:r>
              <a:rPr lang="en-US" sz="1900" dirty="0" err="1"/>
              <a:t>Spanyer</a:t>
            </a:r>
            <a:endParaRPr lang="en-US" sz="1900" dirty="0"/>
          </a:p>
          <a:p>
            <a:r>
              <a:rPr lang="en-US" sz="1900" dirty="0"/>
              <a:t>Business Manager </a:t>
            </a:r>
          </a:p>
          <a:p>
            <a:r>
              <a:rPr lang="en-US" sz="1900" dirty="0"/>
              <a:t>Phone: (502) 852-7297</a:t>
            </a:r>
          </a:p>
          <a:p>
            <a:endParaRPr lang="en-US" sz="1900" b="1" dirty="0"/>
          </a:p>
          <a:p>
            <a:r>
              <a:rPr lang="en-US" sz="1900" dirty="0"/>
              <a:t>Erin Moody </a:t>
            </a:r>
          </a:p>
          <a:p>
            <a:r>
              <a:rPr lang="en-US" sz="1900" dirty="0"/>
              <a:t>Residency Coordinator</a:t>
            </a:r>
          </a:p>
          <a:p>
            <a:r>
              <a:rPr lang="en-US" sz="1900" dirty="0"/>
              <a:t>Phone: (502) 852-0710</a:t>
            </a:r>
            <a:endParaRPr lang="en-US" sz="1900" b="1" dirty="0"/>
          </a:p>
          <a:p>
            <a:pPr lvl="1"/>
            <a:r>
              <a:rPr lang="en-US" sz="1900" b="1" dirty="0"/>
              <a:t>	</a:t>
            </a:r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Department of Ophthalmology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1D5369-1DA8-4E99-84E5-CF54526AB815}"/>
              </a:ext>
            </a:extLst>
          </p:cNvPr>
          <p:cNvSpPr txBox="1"/>
          <p:nvPr/>
        </p:nvSpPr>
        <p:spPr>
          <a:xfrm>
            <a:off x="5257800" y="1828799"/>
            <a:ext cx="3469640" cy="1938992"/>
          </a:xfrm>
          <a:prstGeom prst="rect">
            <a:avLst/>
          </a:prstGeom>
        </p:spPr>
        <p:txBody>
          <a:bodyPr vert="horz" wrap="square" rtlCol="0" anchor="b">
            <a:spAutoFit/>
          </a:bodyPr>
          <a:lstStyle/>
          <a:p>
            <a:pPr>
              <a:spcBef>
                <a:spcPct val="0"/>
              </a:spcBef>
            </a:pPr>
            <a:endParaRPr lang="en-US" sz="1500" dirty="0"/>
          </a:p>
          <a:p>
            <a:pPr>
              <a:spcBef>
                <a:spcPct val="0"/>
              </a:spcBef>
            </a:pPr>
            <a:endParaRPr lang="en-US" sz="1500" dirty="0"/>
          </a:p>
          <a:p>
            <a:pPr>
              <a:spcBef>
                <a:spcPct val="0"/>
              </a:spcBef>
            </a:pPr>
            <a:r>
              <a:rPr lang="en-US" sz="1500" dirty="0"/>
              <a:t>Cynthia Brock </a:t>
            </a:r>
          </a:p>
          <a:p>
            <a:pPr>
              <a:spcBef>
                <a:spcPct val="0"/>
              </a:spcBef>
            </a:pPr>
            <a:r>
              <a:rPr lang="en-US" sz="1500" dirty="0"/>
              <a:t>Communications, Marketing and Media Relations Specialist </a:t>
            </a:r>
          </a:p>
          <a:p>
            <a:pPr>
              <a:spcBef>
                <a:spcPct val="0"/>
              </a:spcBef>
            </a:pPr>
            <a:r>
              <a:rPr lang="en-US" sz="1500" dirty="0"/>
              <a:t>Phone: (502) 852-3716</a:t>
            </a:r>
          </a:p>
          <a:p>
            <a:pPr>
              <a:spcBef>
                <a:spcPct val="0"/>
              </a:spcBef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Neue Bold Condensed"/>
              <a:ea typeface="+mj-ea"/>
              <a:cs typeface="Helvetica Neue Bold Condensed"/>
            </a:endParaRPr>
          </a:p>
          <a:p>
            <a:pPr>
              <a:spcBef>
                <a:spcPct val="0"/>
              </a:spcBef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Neue Bold Condensed"/>
              <a:ea typeface="+mj-ea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634995540"/>
      </p:ext>
    </p:extLst>
  </p:cSld>
  <p:clrMapOvr>
    <a:masterClrMapping/>
  </p:clrMapOvr>
</p:sld>
</file>

<file path=ppt/theme/theme1.xml><?xml version="1.0" encoding="utf-8"?>
<a:theme xmlns:a="http://schemas.openxmlformats.org/drawingml/2006/main" name="Solid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b">
        <a:norm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anchor="b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AD0000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Black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hoto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hoto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UofL PowerPoint Template 4x3</Template>
  <TotalTime>1228</TotalTime>
  <Words>593</Words>
  <Application>Microsoft Office PowerPoint</Application>
  <PresentationFormat>On-screen Show (4:3)</PresentationFormat>
  <Paragraphs>217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Helvetica Neue</vt:lpstr>
      <vt:lpstr>Helvetica Neue Bold Condensed</vt:lpstr>
      <vt:lpstr>HelveticaNeueLT Std</vt:lpstr>
      <vt:lpstr>HelveticaNeueLT Std Med Cn</vt:lpstr>
      <vt:lpstr>Solid Title</vt:lpstr>
      <vt:lpstr>White Theme</vt:lpstr>
      <vt:lpstr>Black Theme</vt:lpstr>
      <vt:lpstr>Photo Title</vt:lpstr>
      <vt:lpstr>Photo Theme</vt:lpstr>
      <vt:lpstr>PowerPoint Presentation</vt:lpstr>
      <vt:lpstr>PowerPoint Presentation</vt:lpstr>
      <vt:lpstr>Description and Demographics</vt:lpstr>
      <vt:lpstr>Description and Demographics</vt:lpstr>
      <vt:lpstr>Description and Demographics</vt:lpstr>
      <vt:lpstr>Description and Demographics</vt:lpstr>
      <vt:lpstr>Description and Demographics</vt:lpstr>
      <vt:lpstr>Description and Demographics</vt:lpstr>
      <vt:lpstr>Description and Demographics</vt:lpstr>
      <vt:lpstr>Department Contribution to the SOM four planning pillars</vt:lpstr>
      <vt:lpstr>Department Contribution to the SOM four planning pillars</vt:lpstr>
      <vt:lpstr>Department Contribution to the SOM four planning pillars</vt:lpstr>
      <vt:lpstr>Department Contribution to the SOM four planning pillars</vt:lpstr>
      <vt:lpstr>Department Contribution to the SOM four planning pillars</vt:lpstr>
      <vt:lpstr>Department Contribution to the SOM four planning pillars</vt:lpstr>
      <vt:lpstr>Department Contribution to the SOM four planning pillars</vt:lpstr>
      <vt:lpstr>Department Contribution to the SOM four planning pillars</vt:lpstr>
      <vt:lpstr>Interesting Fact about the Department</vt:lpstr>
    </vt:vector>
  </TitlesOfParts>
  <Company>University of Louisville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Williams,Elizabeth Ann</dc:creator>
  <cp:lastModifiedBy>Halcomb,Christina M</cp:lastModifiedBy>
  <cp:revision>61</cp:revision>
  <dcterms:created xsi:type="dcterms:W3CDTF">2016-09-01T14:03:06Z</dcterms:created>
  <dcterms:modified xsi:type="dcterms:W3CDTF">2019-01-09T17:47:44Z</dcterms:modified>
</cp:coreProperties>
</file>