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6" r:id="rId3"/>
    <p:sldMasterId id="2147483662" r:id="rId4"/>
    <p:sldMasterId id="2147483664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7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3E"/>
    <a:srgbClr val="000000"/>
    <a:srgbClr val="323232"/>
    <a:srgbClr val="B2B2B2"/>
    <a:srgbClr val="5F0000"/>
    <a:srgbClr val="740000"/>
    <a:srgbClr val="7E0000"/>
    <a:srgbClr val="890000"/>
    <a:srgbClr val="AD0000"/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8" autoAdjust="0"/>
    <p:restoredTop sz="94654"/>
  </p:normalViewPr>
  <p:slideViewPr>
    <p:cSldViewPr snapToObjects="1">
      <p:cViewPr varScale="1">
        <p:scale>
          <a:sx n="104" d="100"/>
          <a:sy n="104" d="100"/>
        </p:scale>
        <p:origin x="163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7721C-E8F9-4152-BEC4-B88BEBD936EF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6241B-A9A4-48D2-AEF4-BEFCE625E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AB1C-C787-4710-AC65-4834B24B0179}" type="datetimeFigureOut">
              <a:rPr lang="en-US" smtClean="0"/>
              <a:pPr/>
              <a:t>10/6/18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513B-1241-4A9C-8018-043E2B459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85800" y="4085650"/>
            <a:ext cx="7772400" cy="584776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362200" y="5162490"/>
            <a:ext cx="4419600" cy="40011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9"/>
            <a:ext cx="6053504" cy="239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657600" y="4051756"/>
            <a:ext cx="4953000" cy="43088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marL="0" indent="0" algn="r">
              <a:buNone/>
              <a:defRPr sz="2200" b="0" i="0">
                <a:solidFill>
                  <a:srgbClr val="FFFFF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162800" y="6249144"/>
            <a:ext cx="1447800" cy="27699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marL="0" indent="0" algn="r">
              <a:buNone/>
              <a:defRPr sz="1200" b="0" i="0">
                <a:solidFill>
                  <a:srgbClr val="AD0000"/>
                </a:solidFill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wenmey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knap Research Bldg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 Life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905000"/>
            <a:ext cx="5867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00200" y="304800"/>
            <a:ext cx="48768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chemeClr val="bg1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2362200"/>
            <a:ext cx="5867400" cy="3200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46482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990600"/>
            <a:ext cx="61722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62200" y="1524001"/>
            <a:ext cx="61722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80896" y="1445407"/>
            <a:ext cx="6053504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524001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609600" y="1524000"/>
            <a:ext cx="38862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rgbClr val="B5191A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AD0000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91824"/>
            <a:ext cx="8077200" cy="584776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rot="10800000">
            <a:off x="2628900" y="3429002"/>
            <a:ext cx="38862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3962400" cy="457200"/>
          </a:xfrm>
          <a:prstGeom prst="rect">
            <a:avLst/>
          </a:prstGeom>
        </p:spPr>
        <p:txBody>
          <a:bodyPr anchor="b"/>
          <a:lstStyle>
            <a:lvl1pPr algn="l">
              <a:defRPr sz="1600" b="1" i="0">
                <a:solidFill>
                  <a:schemeClr val="bg1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1524001"/>
            <a:ext cx="3962400" cy="441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609600" y="1446213"/>
            <a:ext cx="3886200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4648200" y="1447801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362200" y="152401"/>
            <a:ext cx="6172200" cy="838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solidFill>
                  <a:srgbClr val="FFFFFF"/>
                </a:solidFill>
                <a:latin typeface="HelveticaNeueLT Std Med Cn"/>
                <a:cs typeface="HelveticaNeueLT Std Med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d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AD0000"/>
            </a:gs>
            <a:gs pos="100000">
              <a:srgbClr val="5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362200" y="4876801"/>
            <a:ext cx="44196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15691" y="1524000"/>
            <a:ext cx="1912618" cy="115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chemeClr val="bg1"/>
            </a:gs>
            <a:gs pos="100000">
              <a:srgbClr val="B2B2B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599" y="381001"/>
            <a:ext cx="649224" cy="39347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553200" y="6340475"/>
            <a:ext cx="20574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4000">
              <a:srgbClr val="3E3E3E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10800000">
            <a:off x="609600" y="6246811"/>
            <a:ext cx="7924800" cy="1589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81000" y="0"/>
            <a:ext cx="1066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ofl ligature 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9600" y="381001"/>
            <a:ext cx="660400" cy="393700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477000" y="6340475"/>
            <a:ext cx="2133600" cy="365125"/>
          </a:xfrm>
          <a:prstGeom prst="rect">
            <a:avLst/>
          </a:prstGeom>
        </p:spPr>
        <p:txBody>
          <a:bodyPr anchor="t"/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43200" y="3581400"/>
            <a:ext cx="6400800" cy="13716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819400"/>
            <a:ext cx="34290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L_LOGOwordmarkonRed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075941"/>
            <a:ext cx="2396314" cy="545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858000" y="624840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04800"/>
            <a:ext cx="6705600" cy="1066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14600" y="1828800"/>
            <a:ext cx="6629400" cy="396240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l ligature 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33402" y="621797"/>
            <a:ext cx="859985" cy="521203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858000" y="6264275"/>
            <a:ext cx="1752600" cy="246221"/>
          </a:xfrm>
          <a:prstGeom prst="rect">
            <a:avLst/>
          </a:prstGeom>
        </p:spPr>
        <p:txBody>
          <a:bodyPr anchor="t">
            <a:spAutoFit/>
          </a:bodyPr>
          <a:lstStyle>
            <a:lvl1pPr algn="ctr">
              <a:defRPr sz="2000" b="0" i="0">
                <a:solidFill>
                  <a:schemeClr val="bg1"/>
                </a:solidFill>
                <a:latin typeface="HelveticaNeueLT Std Thin Italic"/>
                <a:cs typeface="HelveticaNeueLT Std Thin Italic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900" cap="none" spc="200" normalizeH="0" baseline="0" noProof="0" dirty="0">
                <a:ln>
                  <a:noFill/>
                </a:ln>
                <a:solidFill>
                  <a:srgbClr val="AD0000"/>
                </a:solidFill>
                <a:effectLst/>
                <a:uLnTx/>
                <a:uFillTx/>
                <a:latin typeface="HelveticaNeueLT Std"/>
                <a:ea typeface="+mn-ea"/>
                <a:cs typeface="HelveticaNeueLT Std"/>
              </a:rPr>
              <a:t>LOUISVILLE.EDU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685800" y="3494720"/>
            <a:ext cx="7772400" cy="1175706"/>
          </a:xfrm>
        </p:spPr>
        <p:txBody>
          <a:bodyPr/>
          <a:lstStyle/>
          <a:p>
            <a:r>
              <a:rPr lang="en-US" dirty="0"/>
              <a:t>Faculty Forum </a:t>
            </a:r>
          </a:p>
          <a:p>
            <a:r>
              <a:rPr lang="en-US" dirty="0"/>
              <a:t>Departmental Spotlight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2"/>
          </p:nvPr>
        </p:nvSpPr>
        <p:spPr>
          <a:xfrm>
            <a:off x="1752600" y="5029200"/>
            <a:ext cx="5943600" cy="769441"/>
          </a:xfrm>
        </p:spPr>
        <p:txBody>
          <a:bodyPr/>
          <a:lstStyle/>
          <a:p>
            <a:r>
              <a:rPr lang="en-US" dirty="0"/>
              <a:t>Department of Neurology</a:t>
            </a:r>
          </a:p>
          <a:p>
            <a:r>
              <a:rPr lang="en-US" dirty="0"/>
              <a:t>Wei Liu, MD, PhD</a:t>
            </a:r>
          </a:p>
        </p:txBody>
      </p:sp>
    </p:spTree>
    <p:extLst>
      <p:ext uri="{BB962C8B-B14F-4D97-AF65-F5344CB8AC3E}">
        <p14:creationId xmlns:p14="http://schemas.microsoft.com/office/powerpoint/2010/main" val="93020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and Demographics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1600" b="1" dirty="0"/>
              <a:t>The department serves patients across the full spectrum of Neurological diseases including: stroke, movement disorders, epilepsy, neurodegenerative diseases, neuromuscular disease, multiple sclerosis and neuroimmunology, clinical neurophysiology, headache, sleep disorders, and Child Neurology</a:t>
            </a:r>
          </a:p>
          <a:p>
            <a:endParaRPr lang="en-US" sz="1600" b="1" dirty="0"/>
          </a:p>
          <a:p>
            <a:r>
              <a:rPr lang="en-US" sz="1600" b="1" dirty="0"/>
              <a:t>31 faculty in 10 subspecialties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18 residents in Adult and Child Neurology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ACGME Vascular Neurology Fellowship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ACGME Clinical Neurophysiology Fellowship</a:t>
            </a:r>
          </a:p>
          <a:p>
            <a:endParaRPr lang="en-US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Department Chair: Kerri S. Remmel, MD, PhD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629400" cy="838199"/>
          </a:xfrm>
        </p:spPr>
        <p:txBody>
          <a:bodyPr/>
          <a:lstStyle/>
          <a:p>
            <a:r>
              <a:rPr lang="en-US" dirty="0"/>
              <a:t>Department of Neurology</a:t>
            </a:r>
          </a:p>
        </p:txBody>
      </p:sp>
    </p:spTree>
    <p:extLst>
      <p:ext uri="{BB962C8B-B14F-4D97-AF65-F5344CB8AC3E}">
        <p14:creationId xmlns:p14="http://schemas.microsoft.com/office/powerpoint/2010/main" val="157708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Education</a:t>
            </a:r>
          </a:p>
          <a:p>
            <a:endParaRPr lang="en-US" sz="1400" b="1" dirty="0"/>
          </a:p>
          <a:p>
            <a:r>
              <a:rPr lang="en-US" sz="1400" dirty="0"/>
              <a:t>Medical students complete a required clerkship in neurology during their third year. Dr. Brittany Chapman serves as the Clerkship director. She also directs the 2</a:t>
            </a:r>
            <a:r>
              <a:rPr lang="en-US" sz="1400" baseline="30000" dirty="0"/>
              <a:t>nd</a:t>
            </a:r>
            <a:r>
              <a:rPr lang="en-US" sz="1400" dirty="0"/>
              <a:t> year CNS course.</a:t>
            </a:r>
          </a:p>
          <a:p>
            <a:endParaRPr lang="en-US" sz="1400" dirty="0"/>
          </a:p>
          <a:p>
            <a:r>
              <a:rPr lang="en-US" sz="1400" dirty="0"/>
              <a:t>We offer both adult and Child Neurology Residency programs</a:t>
            </a:r>
            <a:endParaRPr lang="en-US" sz="1400" b="1" dirty="0"/>
          </a:p>
          <a:p>
            <a:r>
              <a:rPr lang="en-US" sz="1400" dirty="0"/>
              <a:t>Neurology residents and fellows actively participate in teaching medical students via clinical rounds and conferences. </a:t>
            </a:r>
          </a:p>
          <a:p>
            <a:endParaRPr lang="en-US" sz="1400" dirty="0"/>
          </a:p>
          <a:p>
            <a:r>
              <a:rPr lang="en-US" sz="1400" dirty="0"/>
              <a:t>The Department of Neurology is the most active department in providing CMEs on campus and off campus. </a:t>
            </a:r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629400" cy="838199"/>
          </a:xfrm>
        </p:spPr>
        <p:txBody>
          <a:bodyPr/>
          <a:lstStyle/>
          <a:p>
            <a:r>
              <a:rPr lang="en-US" dirty="0"/>
              <a:t>Department of Neurology</a:t>
            </a:r>
          </a:p>
        </p:txBody>
      </p:sp>
    </p:spTree>
    <p:extLst>
      <p:ext uri="{BB962C8B-B14F-4D97-AF65-F5344CB8AC3E}">
        <p14:creationId xmlns:p14="http://schemas.microsoft.com/office/powerpoint/2010/main" val="410157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33600" y="1524001"/>
            <a:ext cx="6400800" cy="4419601"/>
          </a:xfrm>
        </p:spPr>
        <p:txBody>
          <a:bodyPr>
            <a:normAutofit fontScale="92500" lnSpcReduction="20000"/>
          </a:bodyPr>
          <a:lstStyle/>
          <a:p>
            <a:r>
              <a:rPr lang="en-US" sz="1400" b="1" dirty="0"/>
              <a:t>Research</a:t>
            </a:r>
          </a:p>
          <a:p>
            <a:endParaRPr lang="en-US" sz="1400" b="1" dirty="0"/>
          </a:p>
          <a:p>
            <a:r>
              <a:rPr lang="en-US" sz="1400" b="1" dirty="0"/>
              <a:t>Clinical Trials: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Stroke Team</a:t>
            </a:r>
            <a:r>
              <a:rPr lang="en-US" sz="1400" b="1" dirty="0"/>
              <a:t>: </a:t>
            </a:r>
            <a:r>
              <a:rPr lang="en-US" sz="1400" b="1" dirty="0" err="1"/>
              <a:t>StrokeNet</a:t>
            </a:r>
            <a:r>
              <a:rPr lang="en-US" sz="1400" b="1" dirty="0"/>
              <a:t> /NIH Stroke Trials</a:t>
            </a:r>
          </a:p>
          <a:p>
            <a:r>
              <a:rPr lang="en-US" sz="1400" b="1" dirty="0"/>
              <a:t>Comprehensive Stroke Center  Integrated Care ($15M PCORI grant, Vanderbilt PI)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Child Neurology Team</a:t>
            </a:r>
            <a:r>
              <a:rPr lang="en-US" sz="1400" b="1" dirty="0"/>
              <a:t>: </a:t>
            </a:r>
            <a:r>
              <a:rPr lang="en-US" sz="1400" b="1" dirty="0" err="1"/>
              <a:t>Muliple</a:t>
            </a:r>
            <a:r>
              <a:rPr lang="en-US" sz="1400" b="1" dirty="0"/>
              <a:t> epilepsy treatment clinical trials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Dr. Friedland</a:t>
            </a:r>
            <a:r>
              <a:rPr lang="en-US" sz="1400" b="1" dirty="0"/>
              <a:t>: Laboratory research of the Microbiome in neurodegenerative diseases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Dr. LaFaver</a:t>
            </a:r>
            <a:r>
              <a:rPr lang="en-US" sz="1400" b="1" dirty="0"/>
              <a:t>: Huntington Disease and Parkinson’s Disease Clinical Trials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Dr. Burton</a:t>
            </a:r>
            <a:r>
              <a:rPr lang="en-US" sz="1400" b="1" dirty="0"/>
              <a:t>: 3 Glioblastoma Clinical Trials; 6 peer reviewed articles accepted this year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Dr. Brown</a:t>
            </a:r>
            <a:r>
              <a:rPr lang="en-US" sz="1400" b="1" dirty="0"/>
              <a:t>: ALS treatment clinical trials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Dr. Evans</a:t>
            </a:r>
            <a:r>
              <a:rPr lang="en-US" sz="1400" b="1" dirty="0"/>
              <a:t>: Laboratory research of venom peptides on voltage-gated sodium ion channels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MS Team</a:t>
            </a:r>
            <a:r>
              <a:rPr lang="en-US" sz="1400" b="1" dirty="0"/>
              <a:t>: MS treatment clinical Trials</a:t>
            </a:r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934200" cy="838199"/>
          </a:xfrm>
        </p:spPr>
        <p:txBody>
          <a:bodyPr/>
          <a:lstStyle/>
          <a:p>
            <a:r>
              <a:rPr lang="en-US" dirty="0"/>
              <a:t>Department of Neurology</a:t>
            </a:r>
          </a:p>
        </p:txBody>
      </p:sp>
    </p:spTree>
    <p:extLst>
      <p:ext uri="{BB962C8B-B14F-4D97-AF65-F5344CB8AC3E}">
        <p14:creationId xmlns:p14="http://schemas.microsoft.com/office/powerpoint/2010/main" val="131157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00" y="1447800"/>
            <a:ext cx="7315200" cy="4876799"/>
          </a:xfrm>
        </p:spPr>
        <p:txBody>
          <a:bodyPr>
            <a:normAutofit lnSpcReduction="10000"/>
          </a:bodyPr>
          <a:lstStyle/>
          <a:p>
            <a:r>
              <a:rPr lang="en-US" sz="1400" b="1" dirty="0"/>
              <a:t>Clinical Care (just a sampling)</a:t>
            </a:r>
          </a:p>
          <a:p>
            <a:endParaRPr lang="en-US" sz="1400" b="1" dirty="0"/>
          </a:p>
          <a:p>
            <a:r>
              <a:rPr lang="en-US" sz="1400" b="1" dirty="0"/>
              <a:t>ULH: 2 clinical teams-General Neurology and Stroke</a:t>
            </a:r>
          </a:p>
          <a:p>
            <a:r>
              <a:rPr lang="en-US" sz="1400" b="1" dirty="0"/>
              <a:t>     ULH was the first JC certified stroke center in KY, Dr. Kerri Remmel</a:t>
            </a:r>
          </a:p>
          <a:p>
            <a:r>
              <a:rPr lang="en-US" sz="1400" b="1" dirty="0"/>
              <a:t>     ULH is a level IV Epilepsy Center, Division Chief, Dr. Steve Evans</a:t>
            </a:r>
          </a:p>
          <a:p>
            <a:r>
              <a:rPr lang="en-US" sz="1400" b="1" dirty="0"/>
              <a:t>     ULH Epilepsy Surgery, Surgical Epilepsy and EMU, Dr. Adriana Palade</a:t>
            </a:r>
          </a:p>
          <a:p>
            <a:r>
              <a:rPr lang="en-US" sz="1400" b="1" dirty="0"/>
              <a:t>National Clinic of Distinction for ALS, Dr. Martin Brown</a:t>
            </a:r>
          </a:p>
          <a:p>
            <a:r>
              <a:rPr lang="en-US" sz="1400" b="1" dirty="0"/>
              <a:t>National Center of Excellence for Huntington’s Disease, Dr. Kathrin LaFaver</a:t>
            </a:r>
          </a:p>
          <a:p>
            <a:r>
              <a:rPr lang="en-US" sz="1400" b="1" dirty="0" err="1"/>
              <a:t>MoRe</a:t>
            </a:r>
            <a:r>
              <a:rPr lang="en-US" sz="1400" b="1" dirty="0"/>
              <a:t> (motor retraining) program for patients with functional movement disorders </a:t>
            </a:r>
          </a:p>
          <a:p>
            <a:r>
              <a:rPr lang="en-US" sz="1400" b="1" dirty="0"/>
              <a:t>Brown Cancer Center Brain Tumor Clinic, Dr. Eric Burton</a:t>
            </a:r>
          </a:p>
          <a:p>
            <a:r>
              <a:rPr lang="en-US" sz="1400" b="1" dirty="0"/>
              <a:t>Norton Children’s Hospital Neurology Service, Dr. Vinay Puri</a:t>
            </a:r>
          </a:p>
          <a:p>
            <a:r>
              <a:rPr lang="en-US" sz="1400" b="1" dirty="0"/>
              <a:t>Muscular Dystrophy </a:t>
            </a:r>
            <a:r>
              <a:rPr lang="en-US" sz="1400" b="1" dirty="0" err="1"/>
              <a:t>Assocation</a:t>
            </a:r>
            <a:r>
              <a:rPr lang="en-US" sz="1400" b="1" dirty="0"/>
              <a:t>  Clinic, Dr. Zeng Wang and Dr. Vinay Puri</a:t>
            </a:r>
          </a:p>
          <a:p>
            <a:r>
              <a:rPr lang="en-US" sz="1400" b="1" dirty="0" err="1"/>
              <a:t>Neurogenetics</a:t>
            </a:r>
            <a:r>
              <a:rPr lang="en-US" sz="1400" b="1" dirty="0"/>
              <a:t> Clinic, Dr. Darren Farber</a:t>
            </a:r>
          </a:p>
          <a:p>
            <a:r>
              <a:rPr lang="en-US" sz="1400" b="1" dirty="0"/>
              <a:t>Child Neurology Acupuncture Clinic, Dr. Lizzie Doll</a:t>
            </a:r>
          </a:p>
          <a:p>
            <a:r>
              <a:rPr lang="en-US" sz="1400" b="1" dirty="0"/>
              <a:t>Botox Clinics for migraine, dystonia, post stroke spasticity</a:t>
            </a:r>
          </a:p>
          <a:p>
            <a:r>
              <a:rPr lang="en-US" sz="1400" b="1" dirty="0" err="1"/>
              <a:t>Neurosleep</a:t>
            </a:r>
            <a:r>
              <a:rPr lang="en-US" sz="1400" b="1" dirty="0"/>
              <a:t> in Children and Adults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7162800" cy="838199"/>
          </a:xfrm>
        </p:spPr>
        <p:txBody>
          <a:bodyPr/>
          <a:lstStyle/>
          <a:p>
            <a:r>
              <a:rPr lang="en-US" dirty="0"/>
              <a:t>Department of Neurology</a:t>
            </a:r>
          </a:p>
        </p:txBody>
      </p:sp>
    </p:spTree>
    <p:extLst>
      <p:ext uri="{BB962C8B-B14F-4D97-AF65-F5344CB8AC3E}">
        <p14:creationId xmlns:p14="http://schemas.microsoft.com/office/powerpoint/2010/main" val="260570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Contribution to the SOM four planning pillars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00" y="1524001"/>
            <a:ext cx="7391400" cy="4419601"/>
          </a:xfrm>
        </p:spPr>
        <p:txBody>
          <a:bodyPr>
            <a:normAutofit/>
          </a:bodyPr>
          <a:lstStyle/>
          <a:p>
            <a:r>
              <a:rPr lang="en-US" sz="1400" b="1" dirty="0"/>
              <a:t>Community Engagement</a:t>
            </a:r>
          </a:p>
          <a:p>
            <a:endParaRPr lang="en-US" sz="1400" b="1" dirty="0"/>
          </a:p>
          <a:p>
            <a:r>
              <a:rPr lang="en-US" sz="1400" b="1" dirty="0"/>
              <a:t>Signature Partnership- </a:t>
            </a:r>
            <a:r>
              <a:rPr lang="en-US" sz="1400" dirty="0"/>
              <a:t>Funded clinic for self management of hypertension and diabetes, PI, Kari Moore, Advance Practice Provider</a:t>
            </a:r>
          </a:p>
          <a:p>
            <a:endParaRPr lang="en-US" sz="1400" dirty="0"/>
          </a:p>
          <a:p>
            <a:r>
              <a:rPr lang="en-US" sz="1400" b="1" dirty="0"/>
              <a:t>Taylor Regional TeleNeurology, </a:t>
            </a:r>
            <a:r>
              <a:rPr lang="en-US" sz="1400" dirty="0"/>
              <a:t>Campbellsville, Kerri Remmel, MD, PhD</a:t>
            </a:r>
          </a:p>
          <a:p>
            <a:endParaRPr lang="en-US" sz="1400" dirty="0"/>
          </a:p>
          <a:p>
            <a:r>
              <a:rPr lang="en-US" sz="1400" b="1" dirty="0"/>
              <a:t>Memorial Hospital, Jasper, Indiana </a:t>
            </a:r>
            <a:r>
              <a:rPr lang="en-US" sz="1400" b="1" dirty="0" err="1"/>
              <a:t>TeleStroke</a:t>
            </a:r>
            <a:r>
              <a:rPr lang="en-US" sz="1400" b="1" dirty="0"/>
              <a:t> Program, </a:t>
            </a:r>
            <a:r>
              <a:rPr lang="en-US" sz="1400" dirty="0"/>
              <a:t>Dr. Jignesh Shah</a:t>
            </a:r>
          </a:p>
          <a:p>
            <a:endParaRPr lang="en-US" sz="1400" b="1" dirty="0"/>
          </a:p>
          <a:p>
            <a:r>
              <a:rPr lang="en-US" sz="1400" b="1" dirty="0"/>
              <a:t>Buddy Program for Parkinson’s in collaboration with the SOM, </a:t>
            </a:r>
            <a:r>
              <a:rPr lang="en-US" sz="1400" dirty="0"/>
              <a:t>Dr. Kathrin LaFaver</a:t>
            </a:r>
          </a:p>
          <a:p>
            <a:endParaRPr lang="en-US" sz="1400" b="1" dirty="0"/>
          </a:p>
          <a:p>
            <a:r>
              <a:rPr lang="en-US" sz="1400" b="1" dirty="0"/>
              <a:t>Commission for Children Program: </a:t>
            </a:r>
            <a:r>
              <a:rPr lang="en-US" sz="1400" dirty="0"/>
              <a:t>Child Neurology Faculty</a:t>
            </a:r>
            <a:endParaRPr lang="en-US" sz="1400" b="1" dirty="0"/>
          </a:p>
          <a:p>
            <a:endParaRPr lang="en-US" sz="1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62200" y="152401"/>
            <a:ext cx="6934200" cy="838199"/>
          </a:xfrm>
        </p:spPr>
        <p:txBody>
          <a:bodyPr/>
          <a:lstStyle/>
          <a:p>
            <a:r>
              <a:rPr lang="en-US" dirty="0"/>
              <a:t>Department of Neurology</a:t>
            </a:r>
          </a:p>
        </p:txBody>
      </p:sp>
    </p:spTree>
    <p:extLst>
      <p:ext uri="{BB962C8B-B14F-4D97-AF65-F5344CB8AC3E}">
        <p14:creationId xmlns:p14="http://schemas.microsoft.com/office/powerpoint/2010/main" val="1441949090"/>
      </p:ext>
    </p:extLst>
  </p:cSld>
  <p:clrMapOvr>
    <a:masterClrMapping/>
  </p:clrMapOvr>
</p:sld>
</file>

<file path=ppt/theme/theme1.xml><?xml version="1.0" encoding="utf-8"?>
<a:theme xmlns:a="http://schemas.openxmlformats.org/drawingml/2006/main" name="Solid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b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b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rgbClr val="AD0000"/>
            </a:solidFill>
            <a:effectLst/>
            <a:uLnTx/>
            <a:uFillTx/>
            <a:latin typeface="Helvetica Neue Bold Condensed"/>
            <a:ea typeface="+mj-ea"/>
            <a:cs typeface="Helvetica Neue Bold Condensed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Blac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hoto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hot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UofL PowerPoint Template 4x3</Template>
  <TotalTime>610</TotalTime>
  <Words>545</Words>
  <Application>Microsoft Macintosh PowerPoint</Application>
  <PresentationFormat>On-screen Show (4:3)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HelveticaNeueLT Std</vt:lpstr>
      <vt:lpstr>HelveticaNeueLT Std Med Cn</vt:lpstr>
      <vt:lpstr>Arial</vt:lpstr>
      <vt:lpstr>Calibri</vt:lpstr>
      <vt:lpstr>Helvetica Neue</vt:lpstr>
      <vt:lpstr>Helvetica Neue Bold Condensed</vt:lpstr>
      <vt:lpstr>Solid Title</vt:lpstr>
      <vt:lpstr>White Theme</vt:lpstr>
      <vt:lpstr>Black Theme</vt:lpstr>
      <vt:lpstr>Photo Title</vt:lpstr>
      <vt:lpstr>Photo Theme</vt:lpstr>
      <vt:lpstr>PowerPoint Presentation</vt:lpstr>
      <vt:lpstr>Description and Demographics</vt:lpstr>
      <vt:lpstr>Department Contribution to the SOM four planning pillars</vt:lpstr>
      <vt:lpstr>Department Contribution to the SOM four planning pillars</vt:lpstr>
      <vt:lpstr>Department Contribution to the SOM four planning pillars</vt:lpstr>
      <vt:lpstr>Department Contribution to the SOM four planning pillars</vt:lpstr>
    </vt:vector>
  </TitlesOfParts>
  <Company>University of Louisville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Williams,Elizabeth Ann</dc:creator>
  <cp:lastModifiedBy>Liu,Wei</cp:lastModifiedBy>
  <cp:revision>48</cp:revision>
  <dcterms:created xsi:type="dcterms:W3CDTF">2016-09-01T14:03:06Z</dcterms:created>
  <dcterms:modified xsi:type="dcterms:W3CDTF">2018-10-06T23:17:22Z</dcterms:modified>
</cp:coreProperties>
</file>