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6" r:id="rId3"/>
    <p:sldMasterId id="2147483662" r:id="rId4"/>
    <p:sldMasterId id="2147483664" r:id="rId5"/>
  </p:sldMasterIdLst>
  <p:notesMasterIdLst>
    <p:notesMasterId r:id="rId13"/>
  </p:notesMasterIdLst>
  <p:handoutMasterIdLst>
    <p:handoutMasterId r:id="rId14"/>
  </p:handoutMasterIdLst>
  <p:sldIdLst>
    <p:sldId id="256" r:id="rId6"/>
    <p:sldId id="257" r:id="rId7"/>
    <p:sldId id="260" r:id="rId8"/>
    <p:sldId id="261" r:id="rId9"/>
    <p:sldId id="262" r:id="rId10"/>
    <p:sldId id="263" r:id="rId11"/>
    <p:sldId id="26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E3E"/>
    <a:srgbClr val="000000"/>
    <a:srgbClr val="323232"/>
    <a:srgbClr val="B2B2B2"/>
    <a:srgbClr val="5F0000"/>
    <a:srgbClr val="740000"/>
    <a:srgbClr val="7E0000"/>
    <a:srgbClr val="890000"/>
    <a:srgbClr val="AD0000"/>
    <a:srgbClr val="9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94660"/>
  </p:normalViewPr>
  <p:slideViewPr>
    <p:cSldViewPr snapToObjects="1">
      <p:cViewPr varScale="1">
        <p:scale>
          <a:sx n="69" d="100"/>
          <a:sy n="69" d="100"/>
        </p:scale>
        <p:origin x="139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97721C-E8F9-4152-BEC4-B88BEBD936EF}" type="datetimeFigureOut">
              <a:rPr lang="en-US" smtClean="0"/>
              <a:pPr/>
              <a:t>9/11/2019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96241B-A9A4-48D2-AEF4-BEFCE625ECBA}" type="slidenum">
              <a:rPr lang="en-US" smtClean="0"/>
              <a:pPr/>
              <a:t>‹#›</a:t>
            </a:fld>
            <a:endParaRPr lang="en-US"/>
          </a:p>
        </p:txBody>
      </p:sp>
    </p:spTree>
    <p:extLst>
      <p:ext uri="{BB962C8B-B14F-4D97-AF65-F5344CB8AC3E}">
        <p14:creationId xmlns:p14="http://schemas.microsoft.com/office/powerpoint/2010/main" val="1725821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2EAB1C-C787-4710-AC65-4834B24B0179}" type="datetimeFigureOut">
              <a:rPr lang="en-US" smtClean="0"/>
              <a:pPr/>
              <a:t>9/11/2019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D5513B-1241-4A9C-8018-043E2B459678}" type="slidenum">
              <a:rPr lang="en-US" smtClean="0"/>
              <a:pPr/>
              <a:t>‹#›</a:t>
            </a:fld>
            <a:endParaRPr lang="en-US"/>
          </a:p>
        </p:txBody>
      </p:sp>
    </p:spTree>
    <p:extLst>
      <p:ext uri="{BB962C8B-B14F-4D97-AF65-F5344CB8AC3E}">
        <p14:creationId xmlns:p14="http://schemas.microsoft.com/office/powerpoint/2010/main" val="3671272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D5513B-1241-4A9C-8018-043E2B459678}" type="slidenum">
              <a:rPr lang="en-US" smtClean="0"/>
              <a:pPr/>
              <a:t>7</a:t>
            </a:fld>
            <a:endParaRPr lang="en-US"/>
          </a:p>
        </p:txBody>
      </p:sp>
    </p:spTree>
    <p:extLst>
      <p:ext uri="{BB962C8B-B14F-4D97-AF65-F5344CB8AC3E}">
        <p14:creationId xmlns:p14="http://schemas.microsoft.com/office/powerpoint/2010/main" val="1410788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olid Title">
    <p:spTree>
      <p:nvGrpSpPr>
        <p:cNvPr id="1" name=""/>
        <p:cNvGrpSpPr/>
        <p:nvPr/>
      </p:nvGrpSpPr>
      <p:grpSpPr>
        <a:xfrm>
          <a:off x="0" y="0"/>
          <a:ext cx="0" cy="0"/>
          <a:chOff x="0" y="0"/>
          <a:chExt cx="0" cy="0"/>
        </a:xfrm>
      </p:grpSpPr>
      <p:sp>
        <p:nvSpPr>
          <p:cNvPr id="3" name="Text Placeholder 3"/>
          <p:cNvSpPr>
            <a:spLocks noGrp="1"/>
          </p:cNvSpPr>
          <p:nvPr>
            <p:ph type="body" sz="half" idx="11" hasCustomPrompt="1"/>
          </p:nvPr>
        </p:nvSpPr>
        <p:spPr>
          <a:xfrm>
            <a:off x="685800" y="4085650"/>
            <a:ext cx="7772400" cy="584776"/>
          </a:xfrm>
          <a:prstGeom prst="rect">
            <a:avLst/>
          </a:prstGeom>
        </p:spPr>
        <p:txBody>
          <a:bodyPr anchor="b">
            <a:spAutoFit/>
          </a:bodyPr>
          <a:lstStyle>
            <a:lvl1pPr marL="0" indent="0" algn="ctr">
              <a:buNone/>
              <a:defRPr sz="3200" b="0" i="0">
                <a:solidFill>
                  <a:schemeClr val="bg1"/>
                </a:solidFill>
                <a:latin typeface="Helvetica Neue Bold Condensed"/>
                <a:cs typeface="Helvetica Neue Bold Condense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4" name="Text Placeholder 3"/>
          <p:cNvSpPr>
            <a:spLocks noGrp="1"/>
          </p:cNvSpPr>
          <p:nvPr>
            <p:ph type="body" sz="half" idx="12" hasCustomPrompt="1"/>
          </p:nvPr>
        </p:nvSpPr>
        <p:spPr>
          <a:xfrm>
            <a:off x="2362200" y="5162490"/>
            <a:ext cx="4419600" cy="400110"/>
          </a:xfrm>
          <a:prstGeom prst="rect">
            <a:avLst/>
          </a:prstGeom>
        </p:spPr>
        <p:txBody>
          <a:bodyPr wrap="square" anchor="b">
            <a:spAutoFit/>
          </a:bodyPr>
          <a:lstStyle>
            <a:lvl1pPr marL="0" indent="0" algn="ctr">
              <a:buNone/>
              <a:defRPr sz="2000" b="0" i="0">
                <a:solidFill>
                  <a:schemeClr val="bg1"/>
                </a:solidFill>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amp;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0" y="990600"/>
            <a:ext cx="3962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10" name="Text Placeholder 3"/>
          <p:cNvSpPr>
            <a:spLocks noGrp="1"/>
          </p:cNvSpPr>
          <p:nvPr>
            <p:ph type="body" sz="half" idx="2" hasCustomPrompt="1"/>
          </p:nvPr>
        </p:nvSpPr>
        <p:spPr>
          <a:xfrm>
            <a:off x="4572000" y="1524001"/>
            <a:ext cx="3962400" cy="4419601"/>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
        <p:nvSpPr>
          <p:cNvPr id="11" name="Picture Placeholder 2"/>
          <p:cNvSpPr>
            <a:spLocks noGrp="1"/>
          </p:cNvSpPr>
          <p:nvPr>
            <p:ph type="pic" idx="12"/>
          </p:nvPr>
        </p:nvSpPr>
        <p:spPr>
          <a:xfrm>
            <a:off x="609600" y="1447801"/>
            <a:ext cx="3886200" cy="449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cxnSp>
        <p:nvCxnSpPr>
          <p:cNvPr id="12" name="Straight Connector 11"/>
          <p:cNvCxnSpPr/>
          <p:nvPr userDrawn="1"/>
        </p:nvCxnSpPr>
        <p:spPr>
          <a:xfrm rot="10800000">
            <a:off x="4648200" y="1446213"/>
            <a:ext cx="3886200" cy="1588"/>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7"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362200" y="990600"/>
            <a:ext cx="61722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10" name="Text Placeholder 3"/>
          <p:cNvSpPr>
            <a:spLocks noGrp="1"/>
          </p:cNvSpPr>
          <p:nvPr>
            <p:ph type="body" sz="half" idx="2" hasCustomPrompt="1"/>
          </p:nvPr>
        </p:nvSpPr>
        <p:spPr>
          <a:xfrm>
            <a:off x="2362200" y="1524001"/>
            <a:ext cx="6172200" cy="4419601"/>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cxnSp>
        <p:nvCxnSpPr>
          <p:cNvPr id="11" name="Straight Connector 10"/>
          <p:cNvCxnSpPr/>
          <p:nvPr userDrawn="1"/>
        </p:nvCxnSpPr>
        <p:spPr>
          <a:xfrm>
            <a:off x="2480896" y="1445409"/>
            <a:ext cx="6053504" cy="2393"/>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7"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33400" y="990600"/>
            <a:ext cx="3962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cxnSp>
        <p:nvCxnSpPr>
          <p:cNvPr id="12" name="Straight Connector 11"/>
          <p:cNvCxnSpPr/>
          <p:nvPr userDrawn="1"/>
        </p:nvCxnSpPr>
        <p:spPr>
          <a:xfrm rot="10800000">
            <a:off x="609600" y="1446213"/>
            <a:ext cx="3886200" cy="1588"/>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13" name="Picture Placeholder 2"/>
          <p:cNvSpPr>
            <a:spLocks noGrp="1"/>
          </p:cNvSpPr>
          <p:nvPr>
            <p:ph type="pic" idx="12"/>
          </p:nvPr>
        </p:nvSpPr>
        <p:spPr>
          <a:xfrm>
            <a:off x="4648200" y="1524001"/>
            <a:ext cx="3886200" cy="441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3"/>
          </p:nvPr>
        </p:nvSpPr>
        <p:spPr>
          <a:xfrm>
            <a:off x="609600" y="1524000"/>
            <a:ext cx="3886200" cy="441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2 Pictur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33400" y="990600"/>
            <a:ext cx="3962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cxnSp>
        <p:nvCxnSpPr>
          <p:cNvPr id="12" name="Straight Connector 11"/>
          <p:cNvCxnSpPr/>
          <p:nvPr userDrawn="1"/>
        </p:nvCxnSpPr>
        <p:spPr>
          <a:xfrm rot="10800000">
            <a:off x="609600" y="1446213"/>
            <a:ext cx="3886200" cy="1588"/>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5"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Title">
    <p:spTree>
      <p:nvGrpSpPr>
        <p:cNvPr id="1" name=""/>
        <p:cNvGrpSpPr/>
        <p:nvPr/>
      </p:nvGrpSpPr>
      <p:grpSpPr>
        <a:xfrm>
          <a:off x="0" y="0"/>
          <a:ext cx="0" cy="0"/>
          <a:chOff x="0" y="0"/>
          <a:chExt cx="0" cy="0"/>
        </a:xfrm>
      </p:grpSpPr>
      <p:sp>
        <p:nvSpPr>
          <p:cNvPr id="6" name="Text Placeholder 3"/>
          <p:cNvSpPr>
            <a:spLocks noGrp="1"/>
          </p:cNvSpPr>
          <p:nvPr>
            <p:ph type="body" sz="half" idx="11" hasCustomPrompt="1"/>
          </p:nvPr>
        </p:nvSpPr>
        <p:spPr>
          <a:xfrm>
            <a:off x="3657600" y="4051756"/>
            <a:ext cx="4953000" cy="430887"/>
          </a:xfrm>
          <a:prstGeom prst="rect">
            <a:avLst/>
          </a:prstGeom>
          <a:ln>
            <a:noFill/>
          </a:ln>
        </p:spPr>
        <p:txBody>
          <a:bodyPr anchor="ctr">
            <a:spAutoFit/>
          </a:bodyPr>
          <a:lstStyle>
            <a:lvl1pPr marL="0" indent="0" algn="r">
              <a:buNone/>
              <a:defRPr sz="2200" b="0" i="0">
                <a:solidFill>
                  <a:srgbClr val="FFFFFF"/>
                </a:solidFill>
                <a:latin typeface="Helvetica Neue Bold Condensed"/>
                <a:cs typeface="Helvetica Neue Bold Condense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4" name="Text Placeholder 3"/>
          <p:cNvSpPr>
            <a:spLocks noGrp="1"/>
          </p:cNvSpPr>
          <p:nvPr>
            <p:ph type="body" sz="half" idx="12" hasCustomPrompt="1"/>
          </p:nvPr>
        </p:nvSpPr>
        <p:spPr>
          <a:xfrm>
            <a:off x="7162800" y="6249144"/>
            <a:ext cx="1447800" cy="276999"/>
          </a:xfrm>
          <a:prstGeom prst="rect">
            <a:avLst/>
          </a:prstGeom>
          <a:ln>
            <a:noFill/>
          </a:ln>
        </p:spPr>
        <p:txBody>
          <a:bodyPr wrap="square" anchor="ctr">
            <a:spAutoFit/>
          </a:bodyPr>
          <a:lstStyle>
            <a:lvl1pPr marL="0" indent="0" algn="r">
              <a:buNone/>
              <a:defRPr sz="1200" b="0" i="0">
                <a:solidFill>
                  <a:srgbClr val="AD0000"/>
                </a:solidFill>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date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wenmeyer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10"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wenmeyer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wenmeyer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elknap Research Bldg.">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6"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5"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udent Lif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691824"/>
            <a:ext cx="8077200" cy="584776"/>
          </a:xfrm>
          <a:prstGeom prst="rect">
            <a:avLst/>
          </a:prstGeom>
        </p:spPr>
        <p:txBody>
          <a:bodyPr vert="horz" anchor="b">
            <a:spAutoFit/>
          </a:bodyPr>
          <a:lstStyle>
            <a:lvl1pPr>
              <a:defRPr sz="3200" b="0" i="0">
                <a:latin typeface="Helvetica Neue Bold Condensed"/>
                <a:cs typeface="Helvetica Neue Bold Condensed"/>
              </a:defRPr>
            </a:lvl1pPr>
          </a:lstStyle>
          <a:p>
            <a:r>
              <a:rPr lang="en-US" dirty="0"/>
              <a:t>Click to add Section Title</a:t>
            </a:r>
          </a:p>
        </p:txBody>
      </p:sp>
      <p:cxnSp>
        <p:nvCxnSpPr>
          <p:cNvPr id="4" name="Straight Connector 3"/>
          <p:cNvCxnSpPr/>
          <p:nvPr userDrawn="1"/>
        </p:nvCxnSpPr>
        <p:spPr>
          <a:xfrm rot="10800000">
            <a:off x="2628900" y="3429002"/>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5"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udent Lif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udent Lif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udent Life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udent Life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udent Life 6">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udent Life 7">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search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search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search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search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990600"/>
            <a:ext cx="3962400" cy="457200"/>
          </a:xfrm>
          <a:prstGeom prst="rect">
            <a:avLst/>
          </a:prstGeom>
        </p:spPr>
        <p:txBody>
          <a:bodyPr anchor="b"/>
          <a:lstStyle>
            <a:lvl1pPr algn="l">
              <a:defRPr sz="1600" b="1" i="0">
                <a:solidFill>
                  <a:srgbClr val="B5191A"/>
                </a:solidFill>
                <a:latin typeface="Helvetica Neue"/>
                <a:cs typeface="Helvetica Neue"/>
              </a:defRPr>
            </a:lvl1pPr>
          </a:lstStyle>
          <a:p>
            <a:r>
              <a:rPr lang="en-US" dirty="0"/>
              <a:t>Click to add Headline</a:t>
            </a:r>
          </a:p>
        </p:txBody>
      </p:sp>
      <p:sp>
        <p:nvSpPr>
          <p:cNvPr id="4" name="Text Placeholder 3"/>
          <p:cNvSpPr>
            <a:spLocks noGrp="1"/>
          </p:cNvSpPr>
          <p:nvPr>
            <p:ph type="body" sz="half" idx="2" hasCustomPrompt="1"/>
          </p:nvPr>
        </p:nvSpPr>
        <p:spPr>
          <a:xfrm>
            <a:off x="533400" y="1524001"/>
            <a:ext cx="3962400" cy="4419601"/>
          </a:xfrm>
          <a:prstGeom prst="rect">
            <a:avLst/>
          </a:prstGeom>
        </p:spPr>
        <p:txBody>
          <a:bodyPr>
            <a:normAutofit/>
          </a:bodyPr>
          <a:lstStyle>
            <a:lvl1pPr marL="0" indent="0">
              <a:lnSpc>
                <a:spcPct val="150000"/>
              </a:lnSpc>
              <a:spcBef>
                <a:spcPts val="0"/>
              </a:spcBef>
              <a:spcAft>
                <a:spcPts val="0"/>
              </a:spcAft>
              <a:buNone/>
              <a:defRPr sz="1200" b="0" i="0">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cxnSp>
        <p:nvCxnSpPr>
          <p:cNvPr id="9" name="Straight Connector 8"/>
          <p:cNvCxnSpPr/>
          <p:nvPr userDrawn="1"/>
        </p:nvCxnSpPr>
        <p:spPr>
          <a:xfrm rot="10800000">
            <a:off x="6096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10" name="Picture Placeholder 2"/>
          <p:cNvSpPr>
            <a:spLocks noGrp="1"/>
          </p:cNvSpPr>
          <p:nvPr>
            <p:ph type="pic" idx="12"/>
          </p:nvPr>
        </p:nvSpPr>
        <p:spPr>
          <a:xfrm>
            <a:off x="4648200" y="1447801"/>
            <a:ext cx="3886200" cy="449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search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amp;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0" y="990600"/>
            <a:ext cx="3962400" cy="457200"/>
          </a:xfrm>
          <a:prstGeom prst="rect">
            <a:avLst/>
          </a:prstGeom>
        </p:spPr>
        <p:txBody>
          <a:bodyPr anchor="b"/>
          <a:lstStyle>
            <a:lvl1pPr algn="l">
              <a:defRPr sz="1600" b="1" i="0">
                <a:solidFill>
                  <a:srgbClr val="B5191A"/>
                </a:solidFill>
                <a:latin typeface="Helvetica Neue"/>
                <a:cs typeface="Helvetica Neue"/>
              </a:defRPr>
            </a:lvl1pPr>
          </a:lstStyle>
          <a:p>
            <a:r>
              <a:rPr lang="en-US" dirty="0"/>
              <a:t>Click to add Headline</a:t>
            </a:r>
          </a:p>
        </p:txBody>
      </p:sp>
      <p:sp>
        <p:nvSpPr>
          <p:cNvPr id="10" name="Text Placeholder 3"/>
          <p:cNvSpPr>
            <a:spLocks noGrp="1"/>
          </p:cNvSpPr>
          <p:nvPr>
            <p:ph type="body" sz="half" idx="2" hasCustomPrompt="1"/>
          </p:nvPr>
        </p:nvSpPr>
        <p:spPr>
          <a:xfrm>
            <a:off x="4572000" y="1524001"/>
            <a:ext cx="3962400" cy="4419601"/>
          </a:xfrm>
          <a:prstGeom prst="rect">
            <a:avLst/>
          </a:prstGeom>
        </p:spPr>
        <p:txBody>
          <a:bodyPr>
            <a:normAutofit/>
          </a:bodyPr>
          <a:lstStyle>
            <a:lvl1pPr marL="0" indent="0">
              <a:lnSpc>
                <a:spcPct val="150000"/>
              </a:lnSpc>
              <a:spcBef>
                <a:spcPts val="0"/>
              </a:spcBef>
              <a:buNone/>
              <a:defRPr sz="1200" b="0" i="0">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
        <p:nvSpPr>
          <p:cNvPr id="11" name="Picture Placeholder 2"/>
          <p:cNvSpPr>
            <a:spLocks noGrp="1"/>
          </p:cNvSpPr>
          <p:nvPr>
            <p:ph type="pic" idx="12"/>
          </p:nvPr>
        </p:nvSpPr>
        <p:spPr>
          <a:xfrm>
            <a:off x="609600" y="1447801"/>
            <a:ext cx="3886200" cy="449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cxnSp>
        <p:nvCxnSpPr>
          <p:cNvPr id="12" name="Straight Connector 11"/>
          <p:cNvCxnSpPr/>
          <p:nvPr userDrawn="1"/>
        </p:nvCxnSpPr>
        <p:spPr>
          <a:xfrm rot="10800000">
            <a:off x="46482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13"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362200" y="990600"/>
            <a:ext cx="6172200" cy="457200"/>
          </a:xfrm>
          <a:prstGeom prst="rect">
            <a:avLst/>
          </a:prstGeom>
        </p:spPr>
        <p:txBody>
          <a:bodyPr anchor="b"/>
          <a:lstStyle>
            <a:lvl1pPr algn="l">
              <a:defRPr sz="1600" b="1" i="0">
                <a:solidFill>
                  <a:srgbClr val="B5191A"/>
                </a:solidFill>
                <a:latin typeface="Helvetica Neue"/>
                <a:cs typeface="Helvetica Neue"/>
              </a:defRPr>
            </a:lvl1pPr>
          </a:lstStyle>
          <a:p>
            <a:r>
              <a:rPr lang="en-US" dirty="0"/>
              <a:t>Click to add Headline</a:t>
            </a:r>
          </a:p>
        </p:txBody>
      </p:sp>
      <p:sp>
        <p:nvSpPr>
          <p:cNvPr id="10" name="Text Placeholder 3"/>
          <p:cNvSpPr>
            <a:spLocks noGrp="1"/>
          </p:cNvSpPr>
          <p:nvPr>
            <p:ph type="body" sz="half" idx="2" hasCustomPrompt="1"/>
          </p:nvPr>
        </p:nvSpPr>
        <p:spPr>
          <a:xfrm>
            <a:off x="2362200" y="1524001"/>
            <a:ext cx="6172200" cy="4419601"/>
          </a:xfrm>
          <a:prstGeom prst="rect">
            <a:avLst/>
          </a:prstGeom>
        </p:spPr>
        <p:txBody>
          <a:bodyPr>
            <a:normAutofit/>
          </a:bodyPr>
          <a:lstStyle>
            <a:lvl1pPr marL="0" indent="0">
              <a:lnSpc>
                <a:spcPct val="150000"/>
              </a:lnSpc>
              <a:spcBef>
                <a:spcPts val="0"/>
              </a:spcBef>
              <a:buNone/>
              <a:defRPr sz="1200" b="0" i="0">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cxnSp>
        <p:nvCxnSpPr>
          <p:cNvPr id="11" name="Straight Connector 10"/>
          <p:cNvCxnSpPr/>
          <p:nvPr userDrawn="1"/>
        </p:nvCxnSpPr>
        <p:spPr>
          <a:xfrm>
            <a:off x="2480896" y="1445407"/>
            <a:ext cx="6053504" cy="1588"/>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33400" y="990600"/>
            <a:ext cx="3962400" cy="457200"/>
          </a:xfrm>
          <a:prstGeom prst="rect">
            <a:avLst/>
          </a:prstGeom>
        </p:spPr>
        <p:txBody>
          <a:bodyPr anchor="b"/>
          <a:lstStyle>
            <a:lvl1pPr algn="l">
              <a:defRPr sz="1600" b="1" i="0">
                <a:solidFill>
                  <a:srgbClr val="B5191A"/>
                </a:solidFill>
                <a:latin typeface="Helvetica Neue"/>
                <a:cs typeface="Helvetica Neue"/>
              </a:defRPr>
            </a:lvl1pPr>
          </a:lstStyle>
          <a:p>
            <a:r>
              <a:rPr lang="en-US" dirty="0"/>
              <a:t>Click to add Headline</a:t>
            </a:r>
          </a:p>
        </p:txBody>
      </p:sp>
      <p:cxnSp>
        <p:nvCxnSpPr>
          <p:cNvPr id="12" name="Straight Connector 11"/>
          <p:cNvCxnSpPr/>
          <p:nvPr userDrawn="1"/>
        </p:nvCxnSpPr>
        <p:spPr>
          <a:xfrm rot="10800000">
            <a:off x="6096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13" name="Picture Placeholder 2"/>
          <p:cNvSpPr>
            <a:spLocks noGrp="1"/>
          </p:cNvSpPr>
          <p:nvPr>
            <p:ph type="pic" idx="12"/>
          </p:nvPr>
        </p:nvSpPr>
        <p:spPr>
          <a:xfrm>
            <a:off x="4648200" y="1524001"/>
            <a:ext cx="3886200" cy="441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3"/>
          </p:nvPr>
        </p:nvSpPr>
        <p:spPr>
          <a:xfrm>
            <a:off x="609600" y="1524000"/>
            <a:ext cx="3886200" cy="441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33400" y="990600"/>
            <a:ext cx="3962400" cy="457200"/>
          </a:xfrm>
          <a:prstGeom prst="rect">
            <a:avLst/>
          </a:prstGeom>
        </p:spPr>
        <p:txBody>
          <a:bodyPr anchor="b"/>
          <a:lstStyle>
            <a:lvl1pPr algn="l">
              <a:defRPr sz="1600" b="1" i="0">
                <a:solidFill>
                  <a:srgbClr val="B5191A"/>
                </a:solidFill>
                <a:latin typeface="Helvetica Neue"/>
                <a:cs typeface="Helvetica Neue"/>
              </a:defRPr>
            </a:lvl1pPr>
          </a:lstStyle>
          <a:p>
            <a:r>
              <a:rPr lang="en-US" dirty="0"/>
              <a:t>Click to add Headline</a:t>
            </a:r>
          </a:p>
        </p:txBody>
      </p:sp>
      <p:cxnSp>
        <p:nvCxnSpPr>
          <p:cNvPr id="4" name="Straight Connector 3"/>
          <p:cNvCxnSpPr/>
          <p:nvPr userDrawn="1"/>
        </p:nvCxnSpPr>
        <p:spPr>
          <a:xfrm rot="10800000">
            <a:off x="6096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691824"/>
            <a:ext cx="8077200" cy="584776"/>
          </a:xfrm>
          <a:prstGeom prst="rect">
            <a:avLst/>
          </a:prstGeom>
        </p:spPr>
        <p:txBody>
          <a:bodyPr vert="horz" anchor="b">
            <a:spAutoFit/>
          </a:bodyPr>
          <a:lstStyle>
            <a:lvl1pPr>
              <a:defRPr sz="3200" b="0" i="0">
                <a:solidFill>
                  <a:schemeClr val="bg1"/>
                </a:solidFill>
                <a:latin typeface="Helvetica Neue Bold Condensed"/>
                <a:cs typeface="Helvetica Neue Bold Condensed"/>
              </a:defRPr>
            </a:lvl1pPr>
          </a:lstStyle>
          <a:p>
            <a:r>
              <a:rPr lang="en-US" dirty="0"/>
              <a:t>Click to add Section Title</a:t>
            </a:r>
          </a:p>
        </p:txBody>
      </p:sp>
      <p:cxnSp>
        <p:nvCxnSpPr>
          <p:cNvPr id="4" name="Straight Connector 3"/>
          <p:cNvCxnSpPr/>
          <p:nvPr userDrawn="1"/>
        </p:nvCxnSpPr>
        <p:spPr>
          <a:xfrm rot="10800000">
            <a:off x="2628900" y="3429002"/>
            <a:ext cx="3886200" cy="1588"/>
          </a:xfrm>
          <a:prstGeom prst="line">
            <a:avLst/>
          </a:prstGeom>
          <a:ln w="12700" cap="flat" cmpd="sng" algn="ctr">
            <a:solidFill>
              <a:schemeClr val="bg1"/>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5"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990600"/>
            <a:ext cx="3962400" cy="457200"/>
          </a:xfrm>
          <a:prstGeom prst="rect">
            <a:avLst/>
          </a:prstGeom>
        </p:spPr>
        <p:txBody>
          <a:bodyPr anchor="b"/>
          <a:lstStyle>
            <a:lvl1pPr algn="l">
              <a:defRPr sz="1600" b="1" i="0">
                <a:solidFill>
                  <a:schemeClr val="bg1"/>
                </a:solidFill>
                <a:latin typeface="Helvetica Neue"/>
                <a:cs typeface="Helvetica Neue"/>
              </a:defRPr>
            </a:lvl1pPr>
          </a:lstStyle>
          <a:p>
            <a:r>
              <a:rPr lang="en-US" dirty="0"/>
              <a:t>Click to add Heading</a:t>
            </a:r>
          </a:p>
        </p:txBody>
      </p:sp>
      <p:sp>
        <p:nvSpPr>
          <p:cNvPr id="4" name="Text Placeholder 3"/>
          <p:cNvSpPr>
            <a:spLocks noGrp="1"/>
          </p:cNvSpPr>
          <p:nvPr>
            <p:ph type="body" sz="half" idx="2" hasCustomPrompt="1"/>
          </p:nvPr>
        </p:nvSpPr>
        <p:spPr>
          <a:xfrm>
            <a:off x="533400" y="1524001"/>
            <a:ext cx="3962400" cy="4419601"/>
          </a:xfrm>
          <a:prstGeom prst="rect">
            <a:avLst/>
          </a:prstGeom>
        </p:spPr>
        <p:txBody>
          <a:bodyPr>
            <a:normAutofit/>
          </a:bodyPr>
          <a:lstStyle>
            <a:lvl1pPr marL="0" indent="0">
              <a:lnSpc>
                <a:spcPct val="150000"/>
              </a:lnSpc>
              <a:spcBef>
                <a:spcPts val="0"/>
              </a:spcBef>
              <a:buNone/>
              <a:defRPr sz="1200" b="0" i="0">
                <a:solidFill>
                  <a:schemeClr val="bg1"/>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cxnSp>
        <p:nvCxnSpPr>
          <p:cNvPr id="9" name="Straight Connector 8"/>
          <p:cNvCxnSpPr/>
          <p:nvPr userDrawn="1"/>
        </p:nvCxnSpPr>
        <p:spPr>
          <a:xfrm rot="10800000">
            <a:off x="609600" y="1446213"/>
            <a:ext cx="3886200" cy="1588"/>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10" name="Picture Placeholder 2"/>
          <p:cNvSpPr>
            <a:spLocks noGrp="1"/>
          </p:cNvSpPr>
          <p:nvPr>
            <p:ph type="pic" idx="12"/>
          </p:nvPr>
        </p:nvSpPr>
        <p:spPr>
          <a:xfrm>
            <a:off x="4648200" y="1447801"/>
            <a:ext cx="3886200" cy="449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df"/><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df"/><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4.pd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1.pd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5.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1.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rgbClr val="AD0000"/>
            </a:gs>
            <a:gs pos="100000">
              <a:srgbClr val="5F0000"/>
            </a:gs>
          </a:gsLst>
          <a:lin ang="5400000" scaled="0"/>
          <a:tileRect/>
        </a:gradFill>
        <a:effectLst/>
      </p:bgPr>
    </p:bg>
    <p:spTree>
      <p:nvGrpSpPr>
        <p:cNvPr id="1" name=""/>
        <p:cNvGrpSpPr/>
        <p:nvPr/>
      </p:nvGrpSpPr>
      <p:grpSpPr>
        <a:xfrm>
          <a:off x="0" y="0"/>
          <a:ext cx="0" cy="0"/>
          <a:chOff x="0" y="0"/>
          <a:chExt cx="0" cy="0"/>
        </a:xfrm>
      </p:grpSpPr>
      <p:cxnSp>
        <p:nvCxnSpPr>
          <p:cNvPr id="11" name="Straight Connector 10"/>
          <p:cNvCxnSpPr/>
          <p:nvPr userDrawn="1"/>
        </p:nvCxnSpPr>
        <p:spPr>
          <a:xfrm>
            <a:off x="2362200" y="4876801"/>
            <a:ext cx="44196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uofl ligature white.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615691" y="1524000"/>
            <a:ext cx="1912618" cy="115916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chemeClr val="bg1"/>
            </a:gs>
            <a:gs pos="100000">
              <a:srgbClr val="B2B2B2"/>
            </a:gs>
          </a:gsLst>
          <a:lin ang="5400000" scaled="0"/>
          <a:tileRect/>
        </a:gradFill>
        <a:effectLst/>
      </p:bgPr>
    </p:bg>
    <p:spTree>
      <p:nvGrpSpPr>
        <p:cNvPr id="1" name=""/>
        <p:cNvGrpSpPr/>
        <p:nvPr/>
      </p:nvGrpSpPr>
      <p:grpSpPr>
        <a:xfrm>
          <a:off x="0" y="0"/>
          <a:ext cx="0" cy="0"/>
          <a:chOff x="0" y="0"/>
          <a:chExt cx="0" cy="0"/>
        </a:xfrm>
      </p:grpSpPr>
      <p:cxnSp>
        <p:nvCxnSpPr>
          <p:cNvPr id="5" name="Straight Connector 4"/>
          <p:cNvCxnSpPr/>
          <p:nvPr userDrawn="1"/>
        </p:nvCxnSpPr>
        <p:spPr>
          <a:xfrm rot="10800000">
            <a:off x="609600" y="6246811"/>
            <a:ext cx="7924800" cy="1589"/>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381000" y="0"/>
            <a:ext cx="1066800" cy="9144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uofl ligature white.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609599" y="381001"/>
            <a:ext cx="649224" cy="393471"/>
          </a:xfrm>
          <a:prstGeom prst="rect">
            <a:avLst/>
          </a:prstGeom>
        </p:spPr>
      </p:pic>
      <p:sp>
        <p:nvSpPr>
          <p:cNvPr id="8" name="Date Placeholder 3"/>
          <p:cNvSpPr txBox="1">
            <a:spLocks/>
          </p:cNvSpPr>
          <p:nvPr userDrawn="1"/>
        </p:nvSpPr>
        <p:spPr>
          <a:xfrm>
            <a:off x="6553200" y="6340475"/>
            <a:ext cx="2057400" cy="365125"/>
          </a:xfrm>
          <a:prstGeom prst="rect">
            <a:avLst/>
          </a:prstGeom>
        </p:spPr>
        <p:txBody>
          <a:bodyPr anchor="t"/>
          <a:lstStyle>
            <a:lvl1pPr algn="ctr">
              <a:defRPr sz="2000" b="0" i="0">
                <a:solidFill>
                  <a:schemeClr val="bg1"/>
                </a:solidFill>
                <a:latin typeface="HelveticaNeueLT Std Thin Italic"/>
                <a:cs typeface="HelveticaNeueLT Std Thin Italic"/>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000" cap="none" spc="200" normalizeH="0" baseline="0" noProof="0" dirty="0">
                <a:ln>
                  <a:noFill/>
                </a:ln>
                <a:solidFill>
                  <a:srgbClr val="AD0000"/>
                </a:solidFill>
                <a:effectLst/>
                <a:uLnTx/>
                <a:uFillTx/>
                <a:latin typeface="HelveticaNeueLT Std"/>
                <a:ea typeface="+mn-ea"/>
                <a:cs typeface="HelveticaNeueLT Std"/>
              </a:rPr>
              <a:t>LOUISVILLE.EDU</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81"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rgbClr val="3E3E3E"/>
            </a:gs>
            <a:gs pos="100000">
              <a:srgbClr val="000000"/>
            </a:gs>
          </a:gsLst>
          <a:lin ang="5400000" scaled="0"/>
          <a:tileRect/>
        </a:gradFill>
        <a:effectLst/>
      </p:bgPr>
    </p:bg>
    <p:spTree>
      <p:nvGrpSpPr>
        <p:cNvPr id="1" name=""/>
        <p:cNvGrpSpPr/>
        <p:nvPr/>
      </p:nvGrpSpPr>
      <p:grpSpPr>
        <a:xfrm>
          <a:off x="0" y="0"/>
          <a:ext cx="0" cy="0"/>
          <a:chOff x="0" y="0"/>
          <a:chExt cx="0" cy="0"/>
        </a:xfrm>
      </p:grpSpPr>
      <p:cxnSp>
        <p:nvCxnSpPr>
          <p:cNvPr id="5" name="Straight Connector 4"/>
          <p:cNvCxnSpPr/>
          <p:nvPr userDrawn="1"/>
        </p:nvCxnSpPr>
        <p:spPr>
          <a:xfrm rot="10800000">
            <a:off x="609600" y="6246811"/>
            <a:ext cx="7924800" cy="1589"/>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381000" y="0"/>
            <a:ext cx="10668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uofl ligature red.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609600" y="381001"/>
            <a:ext cx="660400" cy="393700"/>
          </a:xfrm>
          <a:prstGeom prst="rect">
            <a:avLst/>
          </a:prstGeom>
        </p:spPr>
      </p:pic>
      <p:sp>
        <p:nvSpPr>
          <p:cNvPr id="6" name="Date Placeholder 3"/>
          <p:cNvSpPr txBox="1">
            <a:spLocks/>
          </p:cNvSpPr>
          <p:nvPr userDrawn="1"/>
        </p:nvSpPr>
        <p:spPr>
          <a:xfrm>
            <a:off x="6477000" y="6340475"/>
            <a:ext cx="2133600" cy="365125"/>
          </a:xfrm>
          <a:prstGeom prst="rect">
            <a:avLst/>
          </a:prstGeom>
        </p:spPr>
        <p:txBody>
          <a:bodyPr anchor="t"/>
          <a:lstStyle>
            <a:lvl1pPr algn="ctr">
              <a:defRPr sz="2000" b="0" i="0">
                <a:solidFill>
                  <a:schemeClr val="bg1"/>
                </a:solidFill>
                <a:latin typeface="HelveticaNeueLT Std Thin Italic"/>
                <a:cs typeface="HelveticaNeueLT Std Thin Italic"/>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000" cap="none" spc="200" normalizeH="0" baseline="0" noProof="0" dirty="0">
                <a:ln>
                  <a:noFill/>
                </a:ln>
                <a:solidFill>
                  <a:schemeClr val="bg1"/>
                </a:solidFill>
                <a:effectLst/>
                <a:uLnTx/>
                <a:uFillTx/>
                <a:latin typeface="HelveticaNeueLT Std"/>
                <a:ea typeface="+mn-ea"/>
                <a:cs typeface="HelveticaNeueLT Std"/>
              </a:rPr>
              <a:t>LOUISVILLE.EDU</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82"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 name="Rectangle 19"/>
          <p:cNvSpPr/>
          <p:nvPr userDrawn="1"/>
        </p:nvSpPr>
        <p:spPr>
          <a:xfrm>
            <a:off x="6858000" y="6248400"/>
            <a:ext cx="2286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2743200" y="3581400"/>
            <a:ext cx="6400800" cy="1371600"/>
          </a:xfrm>
          <a:prstGeom prst="rect">
            <a:avLst/>
          </a:prstGeom>
          <a:solidFill>
            <a:srgbClr val="000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2819400"/>
            <a:ext cx="3429000" cy="10668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UL_LOGOwordmarkonRed.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457200" y="3075941"/>
            <a:ext cx="2396314" cy="545084"/>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6858000" y="6248400"/>
            <a:ext cx="2286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304800"/>
            <a:ext cx="6705600" cy="10668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514600" y="1828800"/>
            <a:ext cx="6629400" cy="3962400"/>
          </a:xfrm>
          <a:prstGeom prst="rect">
            <a:avLst/>
          </a:prstGeom>
          <a:solidFill>
            <a:srgbClr val="000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ofl ligature white.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18"/>
              <a:stretch>
                <a:fillRect/>
              </a:stretch>
            </p:blipFill>
          </mc:Choice>
          <mc:Fallback>
            <p:blipFill>
              <a:blip r:embed="rId19"/>
              <a:stretch>
                <a:fillRect/>
              </a:stretch>
            </p:blipFill>
          </mc:Fallback>
        </mc:AlternateContent>
        <p:spPr>
          <a:xfrm>
            <a:off x="533402" y="621797"/>
            <a:ext cx="859985" cy="521203"/>
          </a:xfrm>
          <a:prstGeom prst="rect">
            <a:avLst/>
          </a:prstGeom>
        </p:spPr>
      </p:pic>
      <p:sp>
        <p:nvSpPr>
          <p:cNvPr id="11" name="Date Placeholder 3"/>
          <p:cNvSpPr txBox="1">
            <a:spLocks/>
          </p:cNvSpPr>
          <p:nvPr userDrawn="1"/>
        </p:nvSpPr>
        <p:spPr>
          <a:xfrm>
            <a:off x="6858000" y="6264275"/>
            <a:ext cx="1752600" cy="246221"/>
          </a:xfrm>
          <a:prstGeom prst="rect">
            <a:avLst/>
          </a:prstGeom>
        </p:spPr>
        <p:txBody>
          <a:bodyPr anchor="t">
            <a:spAutoFit/>
          </a:bodyPr>
          <a:lstStyle>
            <a:lvl1pPr algn="ctr">
              <a:defRPr sz="2000" b="0" i="0">
                <a:solidFill>
                  <a:schemeClr val="bg1"/>
                </a:solidFill>
                <a:latin typeface="HelveticaNeueLT Std Thin Italic"/>
                <a:cs typeface="HelveticaNeueLT Std Thin Italic"/>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900" cap="none" spc="200" normalizeH="0" baseline="0" noProof="0" dirty="0">
                <a:ln>
                  <a:noFill/>
                </a:ln>
                <a:solidFill>
                  <a:srgbClr val="AD0000"/>
                </a:solidFill>
                <a:effectLst/>
                <a:uLnTx/>
                <a:uFillTx/>
                <a:latin typeface="HelveticaNeueLT Std"/>
                <a:ea typeface="+mn-ea"/>
                <a:cs typeface="HelveticaNeueLT Std"/>
              </a:rPr>
              <a:t>LOUISVILLE.EDU</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8" r:id="rId3"/>
    <p:sldLayoutId id="2147483667"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a:xfrm>
            <a:off x="685800" y="3494720"/>
            <a:ext cx="7772400" cy="1175706"/>
          </a:xfrm>
        </p:spPr>
        <p:txBody>
          <a:bodyPr/>
          <a:lstStyle/>
          <a:p>
            <a:r>
              <a:rPr lang="en-US" dirty="0"/>
              <a:t>Faculty Forum </a:t>
            </a:r>
          </a:p>
          <a:p>
            <a:r>
              <a:rPr lang="en-US" dirty="0"/>
              <a:t>Departmental Spotlight</a:t>
            </a:r>
          </a:p>
        </p:txBody>
      </p:sp>
      <p:sp>
        <p:nvSpPr>
          <p:cNvPr id="3" name="Text Placeholder 2"/>
          <p:cNvSpPr>
            <a:spLocks noGrp="1"/>
          </p:cNvSpPr>
          <p:nvPr>
            <p:ph type="body" sz="half" idx="12"/>
          </p:nvPr>
        </p:nvSpPr>
        <p:spPr>
          <a:xfrm>
            <a:off x="1524000" y="5229254"/>
            <a:ext cx="6096000" cy="1138773"/>
          </a:xfrm>
        </p:spPr>
        <p:txBody>
          <a:bodyPr/>
          <a:lstStyle/>
          <a:p>
            <a:r>
              <a:rPr lang="en-US" dirty="0"/>
              <a:t>Department of Microbiology &amp; Immunology</a:t>
            </a:r>
          </a:p>
          <a:p>
            <a:r>
              <a:rPr lang="en-US" dirty="0"/>
              <a:t>Venkatakrishna R JALA, PhD</a:t>
            </a:r>
          </a:p>
          <a:p>
            <a:r>
              <a:rPr lang="en-US" dirty="0"/>
              <a:t>Associate Professor</a:t>
            </a:r>
          </a:p>
        </p:txBody>
      </p:sp>
    </p:spTree>
    <p:extLst>
      <p:ext uri="{BB962C8B-B14F-4D97-AF65-F5344CB8AC3E}">
        <p14:creationId xmlns:p14="http://schemas.microsoft.com/office/powerpoint/2010/main" val="930202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2819400" y="914399"/>
            <a:ext cx="6172200" cy="457200"/>
          </a:xfrm>
        </p:spPr>
        <p:txBody>
          <a:bodyPr/>
          <a:lstStyle/>
          <a:p>
            <a:r>
              <a:rPr lang="en-US" sz="2000" dirty="0"/>
              <a:t>Description and Demographics</a:t>
            </a:r>
          </a:p>
        </p:txBody>
      </p:sp>
      <p:sp>
        <p:nvSpPr>
          <p:cNvPr id="20" name="Text Placeholder 19"/>
          <p:cNvSpPr>
            <a:spLocks noGrp="1"/>
          </p:cNvSpPr>
          <p:nvPr>
            <p:ph type="body" sz="half" idx="2"/>
          </p:nvPr>
        </p:nvSpPr>
        <p:spPr>
          <a:xfrm>
            <a:off x="1752600" y="1981200"/>
            <a:ext cx="7239000" cy="3276599"/>
          </a:xfrm>
        </p:spPr>
        <p:txBody>
          <a:bodyPr>
            <a:normAutofit fontScale="92500"/>
          </a:bodyPr>
          <a:lstStyle/>
          <a:p>
            <a:pPr marL="171450" indent="-171450">
              <a:buFont typeface="Arial" panose="020B0604020202020204" pitchFamily="34" charset="0"/>
              <a:buChar char="•"/>
            </a:pPr>
            <a:r>
              <a:rPr lang="en-US" sz="2000" b="1" dirty="0"/>
              <a:t>One of 5 basic science Departments in the SOM.</a:t>
            </a:r>
          </a:p>
          <a:p>
            <a:pPr marL="171450" indent="-171450">
              <a:buFont typeface="Arial" panose="020B0604020202020204" pitchFamily="34" charset="0"/>
              <a:buChar char="•"/>
            </a:pPr>
            <a:r>
              <a:rPr lang="en-US" sz="2000" b="1" dirty="0"/>
              <a:t>M.S. and Ph.D. degrees in Microbiology and Immunology.</a:t>
            </a:r>
          </a:p>
          <a:p>
            <a:pPr marL="171450" indent="-171450">
              <a:buFont typeface="Arial" panose="020B0604020202020204" pitchFamily="34" charset="0"/>
              <a:buChar char="•"/>
            </a:pPr>
            <a:r>
              <a:rPr lang="en-US" sz="2000" b="1" dirty="0"/>
              <a:t>21 primary Faculty and 30 Associate Faculty.</a:t>
            </a:r>
          </a:p>
          <a:p>
            <a:pPr marL="171450" indent="-171450">
              <a:buFont typeface="Arial" panose="020B0604020202020204" pitchFamily="34" charset="0"/>
              <a:buChar char="•"/>
            </a:pPr>
            <a:r>
              <a:rPr lang="en-US" sz="2000" b="1" dirty="0"/>
              <a:t>Currently home to 35 PhD students and 3 MD/PhD Students</a:t>
            </a:r>
          </a:p>
          <a:p>
            <a:pPr marL="171450" indent="-171450">
              <a:buFont typeface="Arial" panose="020B0604020202020204" pitchFamily="34" charset="0"/>
              <a:buChar char="•"/>
            </a:pPr>
            <a:r>
              <a:rPr lang="en-US" sz="2000" b="1" dirty="0"/>
              <a:t>Chair: Nejat Egilmez, Vice Chair: Haribabu Bodduluri</a:t>
            </a:r>
          </a:p>
          <a:p>
            <a:pPr marL="171450" indent="-171450">
              <a:buFont typeface="Arial" panose="020B0604020202020204" pitchFamily="34" charset="0"/>
              <a:buChar char="•"/>
            </a:pPr>
            <a:r>
              <a:rPr lang="en-US" sz="2000" b="1" dirty="0"/>
              <a:t>Department Contact: Ms. Crystal Dick (crystal.dick@louisville.edu).</a:t>
            </a:r>
          </a:p>
          <a:p>
            <a:endParaRPr lang="en-US" sz="1600" dirty="0"/>
          </a:p>
          <a:p>
            <a:endParaRPr lang="en-US" sz="1600" dirty="0"/>
          </a:p>
          <a:p>
            <a:endParaRPr lang="en-US" sz="1600" dirty="0"/>
          </a:p>
        </p:txBody>
      </p:sp>
      <p:sp>
        <p:nvSpPr>
          <p:cNvPr id="21" name="Text Placeholder 20"/>
          <p:cNvSpPr>
            <a:spLocks noGrp="1"/>
          </p:cNvSpPr>
          <p:nvPr>
            <p:ph type="body" sz="half" idx="11"/>
          </p:nvPr>
        </p:nvSpPr>
        <p:spPr>
          <a:xfrm>
            <a:off x="1676400" y="38100"/>
            <a:ext cx="6968836" cy="838199"/>
          </a:xfrm>
        </p:spPr>
        <p:txBody>
          <a:bodyPr>
            <a:normAutofit fontScale="92500"/>
          </a:bodyPr>
          <a:lstStyle/>
          <a:p>
            <a:r>
              <a:rPr lang="en-US" sz="2800" b="1" dirty="0"/>
              <a:t>Department of Microbiology &amp; Immunology</a:t>
            </a:r>
          </a:p>
        </p:txBody>
      </p:sp>
    </p:spTree>
    <p:extLst>
      <p:ext uri="{BB962C8B-B14F-4D97-AF65-F5344CB8AC3E}">
        <p14:creationId xmlns:p14="http://schemas.microsoft.com/office/powerpoint/2010/main" val="1577085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990600"/>
            <a:ext cx="6781800" cy="457200"/>
          </a:xfrm>
        </p:spPr>
        <p:txBody>
          <a:bodyPr/>
          <a:lstStyle/>
          <a:p>
            <a:r>
              <a:rPr lang="en-US" sz="1800" dirty="0"/>
              <a:t>Department Contribution to the SOM four planning pillars</a:t>
            </a:r>
          </a:p>
        </p:txBody>
      </p:sp>
      <p:sp>
        <p:nvSpPr>
          <p:cNvPr id="3" name="Text Placeholder 2"/>
          <p:cNvSpPr>
            <a:spLocks noGrp="1"/>
          </p:cNvSpPr>
          <p:nvPr>
            <p:ph type="body" sz="half" idx="2"/>
          </p:nvPr>
        </p:nvSpPr>
        <p:spPr>
          <a:xfrm>
            <a:off x="1066800" y="1541319"/>
            <a:ext cx="7162800" cy="4419601"/>
          </a:xfrm>
        </p:spPr>
        <p:txBody>
          <a:bodyPr>
            <a:normAutofit/>
          </a:bodyPr>
          <a:lstStyle/>
          <a:p>
            <a:r>
              <a:rPr lang="en-US" sz="2400" b="1" dirty="0">
                <a:solidFill>
                  <a:srgbClr val="002060"/>
                </a:solidFill>
              </a:rPr>
              <a:t>Education</a:t>
            </a:r>
          </a:p>
          <a:p>
            <a:pPr marL="171450" indent="-171450">
              <a:buFont typeface="Arial" panose="020B0604020202020204" pitchFamily="34" charset="0"/>
              <a:buChar char="•"/>
            </a:pPr>
            <a:r>
              <a:rPr lang="en-US" sz="1600" b="1" dirty="0"/>
              <a:t>Training Master’s and Ph.D. students (currently 38).</a:t>
            </a:r>
          </a:p>
          <a:p>
            <a:pPr marL="171450" indent="-171450">
              <a:buFont typeface="Arial" panose="020B0604020202020204" pitchFamily="34" charset="0"/>
              <a:buChar char="•"/>
            </a:pPr>
            <a:r>
              <a:rPr lang="en-US" sz="1600" b="1" dirty="0"/>
              <a:t>Participating in the Cancer Biology summer undergraduate program.</a:t>
            </a:r>
          </a:p>
          <a:p>
            <a:pPr marL="171450" indent="-171450">
              <a:buFont typeface="Arial" panose="020B0604020202020204" pitchFamily="34" charset="0"/>
              <a:buChar char="•"/>
            </a:pPr>
            <a:r>
              <a:rPr lang="en-US" sz="1600" b="1" dirty="0"/>
              <a:t>Departmental summer High School research fellows program.</a:t>
            </a:r>
          </a:p>
          <a:p>
            <a:pPr marL="171450" indent="-171450">
              <a:buFont typeface="Arial" panose="020B0604020202020204" pitchFamily="34" charset="0"/>
              <a:buChar char="•"/>
            </a:pPr>
            <a:r>
              <a:rPr lang="en-US" sz="1600" b="1" dirty="0"/>
              <a:t>Our faculty teach in the first and second years of the Medical curriculum, the Dental School curriculum, at the undergraduate campus and participate in the basic science graduate program curricula.</a:t>
            </a:r>
          </a:p>
          <a:p>
            <a:pPr marL="171450" indent="-171450">
              <a:buFont typeface="Arial" panose="020B0604020202020204" pitchFamily="34" charset="0"/>
              <a:buChar char="•"/>
            </a:pPr>
            <a:r>
              <a:rPr lang="en-US" sz="1600" b="1" dirty="0"/>
              <a:t>Our Department in collaboration with Dental school holds T32- Training and COBRE grant to PhD students and young investigators.</a:t>
            </a:r>
          </a:p>
          <a:p>
            <a:endParaRPr lang="en-US" sz="1400" b="1" dirty="0"/>
          </a:p>
        </p:txBody>
      </p:sp>
      <p:sp>
        <p:nvSpPr>
          <p:cNvPr id="7" name="Text Placeholder 20">
            <a:extLst>
              <a:ext uri="{FF2B5EF4-FFF2-40B4-BE49-F238E27FC236}">
                <a16:creationId xmlns:a16="http://schemas.microsoft.com/office/drawing/2014/main" id="{4979E089-7925-4978-B542-F71987A4F476}"/>
              </a:ext>
            </a:extLst>
          </p:cNvPr>
          <p:cNvSpPr txBox="1">
            <a:spLocks/>
          </p:cNvSpPr>
          <p:nvPr/>
        </p:nvSpPr>
        <p:spPr>
          <a:xfrm>
            <a:off x="1676400" y="38100"/>
            <a:ext cx="6968836" cy="838199"/>
          </a:xfrm>
          <a:prstGeom prst="rect">
            <a:avLst/>
          </a:prstGeom>
        </p:spPr>
        <p:txBody>
          <a:bodyPr anchor="b">
            <a:normAutofit fontScale="92500"/>
          </a:bodyPr>
          <a:lstStyle>
            <a:lvl1pPr marL="0" indent="0" algn="l" defTabSz="457200" rtl="0" eaLnBrk="1" latinLnBrk="0" hangingPunct="1">
              <a:spcBef>
                <a:spcPct val="20000"/>
              </a:spcBef>
              <a:buFont typeface="Arial"/>
              <a:buNone/>
              <a:defRPr sz="2200" b="0" i="0" kern="1200">
                <a:solidFill>
                  <a:srgbClr val="AD0000"/>
                </a:solidFill>
                <a:latin typeface="HelveticaNeueLT Std Med Cn"/>
                <a:ea typeface="+mn-ea"/>
                <a:cs typeface="HelveticaNeueLT Std Med Cn"/>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2800" b="1" dirty="0"/>
              <a:t>Department of Microbiology &amp; Immunology</a:t>
            </a:r>
          </a:p>
        </p:txBody>
      </p:sp>
    </p:spTree>
    <p:extLst>
      <p:ext uri="{BB962C8B-B14F-4D97-AF65-F5344CB8AC3E}">
        <p14:creationId xmlns:p14="http://schemas.microsoft.com/office/powerpoint/2010/main" val="4101570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 Contribution to the SOM four planning pillars</a:t>
            </a:r>
          </a:p>
        </p:txBody>
      </p:sp>
      <p:sp>
        <p:nvSpPr>
          <p:cNvPr id="3" name="Text Placeholder 2"/>
          <p:cNvSpPr>
            <a:spLocks noGrp="1"/>
          </p:cNvSpPr>
          <p:nvPr>
            <p:ph type="body" sz="half" idx="2"/>
          </p:nvPr>
        </p:nvSpPr>
        <p:spPr>
          <a:xfrm>
            <a:off x="1018309" y="1676400"/>
            <a:ext cx="7543800" cy="4419601"/>
          </a:xfrm>
        </p:spPr>
        <p:txBody>
          <a:bodyPr>
            <a:normAutofit/>
          </a:bodyPr>
          <a:lstStyle/>
          <a:p>
            <a:r>
              <a:rPr lang="en-US" sz="2000" b="1" dirty="0">
                <a:solidFill>
                  <a:srgbClr val="002060"/>
                </a:solidFill>
              </a:rPr>
              <a:t>Research</a:t>
            </a:r>
          </a:p>
          <a:p>
            <a:pPr marL="171450" indent="-171450">
              <a:buFont typeface="Arial" panose="020B0604020202020204" pitchFamily="34" charset="0"/>
              <a:buChar char="•"/>
            </a:pPr>
            <a:r>
              <a:rPr lang="en-US" sz="1600" b="1" dirty="0"/>
              <a:t> Total grant funding increased from $2.9M to $6.9M between 2014 and 2019 with 58 new grants awarded during this period.</a:t>
            </a:r>
          </a:p>
          <a:p>
            <a:pPr marL="171450" indent="-171450">
              <a:buFont typeface="Arial" panose="020B0604020202020204" pitchFamily="34" charset="0"/>
              <a:buChar char="•"/>
            </a:pPr>
            <a:r>
              <a:rPr lang="en-US" sz="1600" b="1" dirty="0"/>
              <a:t>NIH grant funding increased from $1.5M to $4.8 M during the same period.</a:t>
            </a:r>
          </a:p>
          <a:p>
            <a:pPr marL="171450" indent="-171450">
              <a:buFont typeface="Arial" panose="020B0604020202020204" pitchFamily="34" charset="0"/>
              <a:buChar char="•"/>
            </a:pPr>
            <a:r>
              <a:rPr lang="en-US" sz="1600" b="1" dirty="0"/>
              <a:t>14 active laboratories producing ~50 publications/year.</a:t>
            </a:r>
          </a:p>
          <a:p>
            <a:pPr marL="171450" indent="-171450">
              <a:buFont typeface="Arial" panose="020B0604020202020204" pitchFamily="34" charset="0"/>
              <a:buChar char="•"/>
            </a:pPr>
            <a:r>
              <a:rPr lang="en-US" sz="1600" b="1" dirty="0"/>
              <a:t>Research areas include microbial pathogenesis (Legionella, </a:t>
            </a:r>
            <a:r>
              <a:rPr lang="en-US" sz="1600" b="1" dirty="0" err="1"/>
              <a:t>Burkholderia</a:t>
            </a:r>
            <a:r>
              <a:rPr lang="en-US" sz="1600" b="1" dirty="0"/>
              <a:t>, Pseudomonas, Yersinia </a:t>
            </a:r>
            <a:r>
              <a:rPr lang="en-US" sz="1600" b="1" dirty="0" err="1"/>
              <a:t>pestis</a:t>
            </a:r>
            <a:r>
              <a:rPr lang="en-US" sz="1600" b="1" dirty="0"/>
              <a:t>, </a:t>
            </a:r>
            <a:r>
              <a:rPr lang="en-US" sz="1600" b="1" dirty="0" err="1"/>
              <a:t>Klebsiella</a:t>
            </a:r>
            <a:r>
              <a:rPr lang="en-US" sz="1600" b="1" dirty="0"/>
              <a:t>, RNA viruses), vaccine adjuvants, autoimmune disease (diabetes, Lupus, MS, psoriasis), transplantation, role of microbiota in immune / inflammatory disease, tumor immunity.</a:t>
            </a:r>
          </a:p>
          <a:p>
            <a:pPr marL="171450" indent="-171450">
              <a:buFont typeface="Arial" panose="020B0604020202020204" pitchFamily="34" charset="0"/>
              <a:buChar char="•"/>
            </a:pPr>
            <a:r>
              <a:rPr lang="en-US" sz="1600" b="1" dirty="0"/>
              <a:t>Collaborations with multiple centers (CPM, BCC, CII, ALC).</a:t>
            </a:r>
          </a:p>
          <a:p>
            <a:endParaRPr lang="en-US" sz="1400" b="1" dirty="0"/>
          </a:p>
        </p:txBody>
      </p:sp>
      <p:sp>
        <p:nvSpPr>
          <p:cNvPr id="4" name="Text Placeholder 3"/>
          <p:cNvSpPr>
            <a:spLocks noGrp="1"/>
          </p:cNvSpPr>
          <p:nvPr>
            <p:ph type="body" sz="half" idx="11"/>
          </p:nvPr>
        </p:nvSpPr>
        <p:spPr>
          <a:xfrm>
            <a:off x="1600200" y="152401"/>
            <a:ext cx="7391400" cy="838199"/>
          </a:xfrm>
        </p:spPr>
        <p:txBody>
          <a:bodyPr>
            <a:normAutofit fontScale="92500"/>
          </a:bodyPr>
          <a:lstStyle/>
          <a:p>
            <a:r>
              <a:rPr lang="en-US" sz="2800" b="1" dirty="0"/>
              <a:t>Department of Microbiology &amp; Immunology</a:t>
            </a:r>
          </a:p>
        </p:txBody>
      </p:sp>
    </p:spTree>
    <p:extLst>
      <p:ext uri="{BB962C8B-B14F-4D97-AF65-F5344CB8AC3E}">
        <p14:creationId xmlns:p14="http://schemas.microsoft.com/office/powerpoint/2010/main" val="1311576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 Contribution to the SOM four planning pillars</a:t>
            </a:r>
          </a:p>
        </p:txBody>
      </p:sp>
      <p:sp>
        <p:nvSpPr>
          <p:cNvPr id="3" name="Text Placeholder 2"/>
          <p:cNvSpPr>
            <a:spLocks noGrp="1"/>
          </p:cNvSpPr>
          <p:nvPr>
            <p:ph type="body" sz="half" idx="2"/>
          </p:nvPr>
        </p:nvSpPr>
        <p:spPr>
          <a:xfrm>
            <a:off x="1828800" y="1905000"/>
            <a:ext cx="6172200" cy="4419601"/>
          </a:xfrm>
        </p:spPr>
        <p:txBody>
          <a:bodyPr>
            <a:normAutofit/>
          </a:bodyPr>
          <a:lstStyle/>
          <a:p>
            <a:r>
              <a:rPr lang="en-US" sz="2000" b="1" dirty="0">
                <a:solidFill>
                  <a:srgbClr val="002060"/>
                </a:solidFill>
              </a:rPr>
              <a:t>Clinical Care</a:t>
            </a:r>
          </a:p>
          <a:p>
            <a:pPr marL="171450" indent="-171450">
              <a:buFont typeface="Arial" panose="020B0604020202020204" pitchFamily="34" charset="0"/>
              <a:buChar char="•"/>
            </a:pPr>
            <a:r>
              <a:rPr lang="en-US" sz="1600" b="1" dirty="0"/>
              <a:t>Collaborative clinical trials (currently 8) through the recent internal RFP on Metagenomics and Health to study the link between social determinants, microbiota and disease susceptibility.</a:t>
            </a:r>
          </a:p>
          <a:p>
            <a:pPr marL="171450" indent="-171450">
              <a:buFont typeface="Arial" panose="020B0604020202020204" pitchFamily="34" charset="0"/>
              <a:buChar char="•"/>
            </a:pPr>
            <a:r>
              <a:rPr lang="en-US" sz="1600" b="1" dirty="0"/>
              <a:t>Anti-cancer therapeutics developed by M&amp;I faculty being tested in clinical trials at BCC.</a:t>
            </a:r>
          </a:p>
          <a:p>
            <a:endParaRPr lang="en-US" sz="1400" b="1" dirty="0"/>
          </a:p>
        </p:txBody>
      </p:sp>
      <p:sp>
        <p:nvSpPr>
          <p:cNvPr id="4" name="Text Placeholder 3"/>
          <p:cNvSpPr>
            <a:spLocks noGrp="1"/>
          </p:cNvSpPr>
          <p:nvPr>
            <p:ph type="body" sz="half" idx="11"/>
          </p:nvPr>
        </p:nvSpPr>
        <p:spPr>
          <a:xfrm>
            <a:off x="1981200" y="0"/>
            <a:ext cx="6781800" cy="838199"/>
          </a:xfrm>
        </p:spPr>
        <p:txBody>
          <a:bodyPr>
            <a:normAutofit/>
          </a:bodyPr>
          <a:lstStyle/>
          <a:p>
            <a:r>
              <a:rPr lang="en-US" sz="2400" b="1" dirty="0"/>
              <a:t>Department of Microbiology &amp; Immunology</a:t>
            </a:r>
          </a:p>
        </p:txBody>
      </p:sp>
    </p:spTree>
    <p:extLst>
      <p:ext uri="{BB962C8B-B14F-4D97-AF65-F5344CB8AC3E}">
        <p14:creationId xmlns:p14="http://schemas.microsoft.com/office/powerpoint/2010/main" val="2605704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 Contribution to the SOM four planning pillars</a:t>
            </a:r>
          </a:p>
        </p:txBody>
      </p:sp>
      <p:sp>
        <p:nvSpPr>
          <p:cNvPr id="3" name="Text Placeholder 2"/>
          <p:cNvSpPr>
            <a:spLocks noGrp="1"/>
          </p:cNvSpPr>
          <p:nvPr>
            <p:ph type="body" sz="half" idx="2"/>
          </p:nvPr>
        </p:nvSpPr>
        <p:spPr>
          <a:xfrm>
            <a:off x="1676400" y="1524001"/>
            <a:ext cx="6858000" cy="4419601"/>
          </a:xfrm>
        </p:spPr>
        <p:txBody>
          <a:bodyPr>
            <a:normAutofit/>
          </a:bodyPr>
          <a:lstStyle/>
          <a:p>
            <a:r>
              <a:rPr lang="en-US" sz="2000" b="1" dirty="0">
                <a:solidFill>
                  <a:srgbClr val="002060"/>
                </a:solidFill>
              </a:rPr>
              <a:t>Community Engagement</a:t>
            </a:r>
          </a:p>
          <a:p>
            <a:pPr marL="171450" indent="-171450">
              <a:buFont typeface="Arial" panose="020B0604020202020204" pitchFamily="34" charset="0"/>
              <a:buChar char="•"/>
            </a:pPr>
            <a:r>
              <a:rPr lang="en-US" sz="1600" b="1" dirty="0"/>
              <a:t> Leading the new IRFP Metagenomics and Health Project to investigate the role of social determinants in Microbiome and Health (in collaboration with School of Public Health and Kent School of Social Work).</a:t>
            </a:r>
          </a:p>
          <a:p>
            <a:pPr marL="171450" indent="-171450">
              <a:buFont typeface="Arial" panose="020B0604020202020204" pitchFamily="34" charset="0"/>
              <a:buChar char="•"/>
            </a:pPr>
            <a:r>
              <a:rPr lang="en-US" sz="1600" b="1" dirty="0"/>
              <a:t>Summer High School Program involving paid laboratory internships (recently merged with University-wide Louisville Science Pathways, 17 students in 2019).</a:t>
            </a:r>
          </a:p>
          <a:p>
            <a:pPr marL="171450" indent="-171450">
              <a:buFont typeface="Arial" panose="020B0604020202020204" pitchFamily="34" charset="0"/>
              <a:buChar char="•"/>
            </a:pPr>
            <a:r>
              <a:rPr lang="en-US" sz="1600" b="1" dirty="0" err="1"/>
              <a:t>UofL</a:t>
            </a:r>
            <a:r>
              <a:rPr lang="en-US" sz="1600" b="1" dirty="0"/>
              <a:t> Science Policy and Outreach Group co-founded by one of our M&amp;I graduate students.</a:t>
            </a:r>
          </a:p>
          <a:p>
            <a:pPr marL="171450" indent="-171450">
              <a:buFont typeface="Arial" panose="020B0604020202020204" pitchFamily="34" charset="0"/>
              <a:buChar char="•"/>
            </a:pPr>
            <a:r>
              <a:rPr lang="en-US" sz="1600" b="1" dirty="0"/>
              <a:t>Faculty participation in High School/community college lectures.</a:t>
            </a:r>
          </a:p>
        </p:txBody>
      </p:sp>
      <p:sp>
        <p:nvSpPr>
          <p:cNvPr id="4" name="Text Placeholder 3"/>
          <p:cNvSpPr>
            <a:spLocks noGrp="1"/>
          </p:cNvSpPr>
          <p:nvPr>
            <p:ph type="body" sz="half" idx="11"/>
          </p:nvPr>
        </p:nvSpPr>
        <p:spPr>
          <a:xfrm>
            <a:off x="1790700" y="69274"/>
            <a:ext cx="7315200" cy="838199"/>
          </a:xfrm>
        </p:spPr>
        <p:txBody>
          <a:bodyPr>
            <a:normAutofit/>
          </a:bodyPr>
          <a:lstStyle/>
          <a:p>
            <a:r>
              <a:rPr lang="en-US" sz="2400" b="1" dirty="0"/>
              <a:t>Department of Microbiology &amp; Immunology</a:t>
            </a:r>
          </a:p>
        </p:txBody>
      </p:sp>
    </p:spTree>
    <p:extLst>
      <p:ext uri="{BB962C8B-B14F-4D97-AF65-F5344CB8AC3E}">
        <p14:creationId xmlns:p14="http://schemas.microsoft.com/office/powerpoint/2010/main" val="1441949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4114800" cy="457200"/>
          </a:xfrm>
        </p:spPr>
        <p:txBody>
          <a:bodyPr/>
          <a:lstStyle/>
          <a:p>
            <a:r>
              <a:rPr lang="en-US" dirty="0"/>
              <a:t>Interesting Facts about the Department</a:t>
            </a:r>
          </a:p>
        </p:txBody>
      </p:sp>
      <p:sp>
        <p:nvSpPr>
          <p:cNvPr id="3" name="Text Placeholder 2"/>
          <p:cNvSpPr>
            <a:spLocks noGrp="1"/>
          </p:cNvSpPr>
          <p:nvPr>
            <p:ph type="body" sz="half" idx="2"/>
          </p:nvPr>
        </p:nvSpPr>
        <p:spPr>
          <a:xfrm>
            <a:off x="547255" y="1713752"/>
            <a:ext cx="5638800" cy="4419601"/>
          </a:xfrm>
        </p:spPr>
        <p:txBody>
          <a:bodyPr>
            <a:normAutofit fontScale="92500"/>
          </a:bodyPr>
          <a:lstStyle/>
          <a:p>
            <a:pPr marL="171450" indent="-171450">
              <a:buFont typeface="Arial" panose="020B0604020202020204" pitchFamily="34" charset="0"/>
              <a:buChar char="•"/>
            </a:pPr>
            <a:r>
              <a:rPr lang="en-US" sz="1600" b="1" dirty="0"/>
              <a:t>Research articles from our Dept. covered in numerous news articles this year including in </a:t>
            </a:r>
            <a:r>
              <a:rPr lang="en-US" sz="1600" b="1" i="1" dirty="0"/>
              <a:t>New Scientist, Genetic Engineering &amp; Biotechnology News, UK Daily mail, MSN NBC news. Medical express, You tube, ScienceDaily</a:t>
            </a:r>
            <a:endParaRPr lang="en-US" sz="1600" b="1" dirty="0"/>
          </a:p>
          <a:p>
            <a:pPr marL="171450" indent="-171450">
              <a:buFont typeface="Arial" panose="020B0604020202020204" pitchFamily="34" charset="0"/>
              <a:buChar char="•"/>
            </a:pPr>
            <a:r>
              <a:rPr lang="en-US" sz="1600" b="1" dirty="0"/>
              <a:t>M&amp;I traces its origin to the Department of Public Health and Bacteriology which was officially formed in 1933 with Dr. George McLean Lawson as the first Chair. </a:t>
            </a:r>
          </a:p>
          <a:p>
            <a:pPr marL="171450" indent="-171450">
              <a:buFont typeface="Arial" panose="020B0604020202020204" pitchFamily="34" charset="0"/>
              <a:buChar char="•"/>
            </a:pPr>
            <a:r>
              <a:rPr lang="en-US" sz="1600" b="1" dirty="0"/>
              <a:t>M&amp;I graduated its first Ph.D. student in 1962.</a:t>
            </a:r>
          </a:p>
          <a:p>
            <a:pPr marL="171450" indent="-171450">
              <a:buFont typeface="Arial" panose="020B0604020202020204" pitchFamily="34" charset="0"/>
              <a:buChar char="•"/>
            </a:pPr>
            <a:r>
              <a:rPr lang="en-US" sz="1600" b="1" dirty="0"/>
              <a:t>M&amp;I increased its research ranking in NIH funding by 21 positions (out of a total of 99 Departments nationally) between 2014 and 2019.</a:t>
            </a:r>
          </a:p>
          <a:p>
            <a:pPr marL="171450" indent="-171450">
              <a:buFont typeface="Arial" panose="020B0604020202020204" pitchFamily="34" charset="0"/>
              <a:buChar char="•"/>
            </a:pPr>
            <a:endParaRPr lang="en-US" sz="1600" b="1" dirty="0"/>
          </a:p>
        </p:txBody>
      </p:sp>
      <p:pic>
        <p:nvPicPr>
          <p:cNvPr id="6" name="Picture Placeholder 5"/>
          <p:cNvPicPr>
            <a:picLocks noGrp="1" noChangeAspect="1"/>
          </p:cNvPicPr>
          <p:nvPr>
            <p:ph type="pic" idx="12"/>
          </p:nvPr>
        </p:nvPicPr>
        <p:blipFill>
          <a:blip r:embed="rId3">
            <a:extLst>
              <a:ext uri="{28A0092B-C50C-407E-A947-70E740481C1C}">
                <a14:useLocalDpi xmlns:a14="http://schemas.microsoft.com/office/drawing/2010/main" val="0"/>
              </a:ext>
            </a:extLst>
          </a:blip>
          <a:srcRect l="6780" r="6780"/>
          <a:stretch>
            <a:fillRect/>
          </a:stretch>
        </p:blipFill>
        <p:spPr>
          <a:xfrm>
            <a:off x="6172200" y="838200"/>
            <a:ext cx="2667000" cy="3085353"/>
          </a:xfrm>
        </p:spPr>
      </p:pic>
      <p:sp>
        <p:nvSpPr>
          <p:cNvPr id="5" name="Text Placeholder 4"/>
          <p:cNvSpPr>
            <a:spLocks noGrp="1"/>
          </p:cNvSpPr>
          <p:nvPr>
            <p:ph type="body" sz="half" idx="11"/>
          </p:nvPr>
        </p:nvSpPr>
        <p:spPr/>
        <p:txBody>
          <a:bodyPr/>
          <a:lstStyle/>
          <a:p>
            <a:r>
              <a:rPr lang="en-US" dirty="0"/>
              <a:t>Department of Microbiology &amp; Immunology</a:t>
            </a:r>
          </a:p>
        </p:txBody>
      </p:sp>
    </p:spTree>
    <p:extLst>
      <p:ext uri="{BB962C8B-B14F-4D97-AF65-F5344CB8AC3E}">
        <p14:creationId xmlns:p14="http://schemas.microsoft.com/office/powerpoint/2010/main" val="1764475243"/>
      </p:ext>
    </p:extLst>
  </p:cSld>
  <p:clrMapOvr>
    <a:masterClrMapping/>
  </p:clrMapOvr>
</p:sld>
</file>

<file path=ppt/theme/theme1.xml><?xml version="1.0" encoding="utf-8"?>
<a:theme xmlns:a="http://schemas.openxmlformats.org/drawingml/2006/main" name="Solid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b">
        <a:normAutofit/>
      </a:bodyPr>
      <a:lstStyle>
        <a:defPPr marL="0" marR="0" indent="0" algn="ctr" defTabSz="457200" rtl="0" eaLnBrk="1" fontAlgn="auto" latinLnBrk="0" hangingPunct="1">
          <a:lnSpc>
            <a:spcPct val="100000"/>
          </a:lnSpc>
          <a:spcBef>
            <a:spcPct val="0"/>
          </a:spcBef>
          <a:spcAft>
            <a:spcPts val="0"/>
          </a:spcAft>
          <a:buClrTx/>
          <a:buSzTx/>
          <a:buFontTx/>
          <a:buNone/>
          <a:tabLst/>
          <a:defRPr kumimoji="0" sz="3200" b="0" i="0" u="none" strike="noStrike" kern="1200" cap="none" spc="0" normalizeH="0" baseline="0" noProof="0" dirty="0" smtClean="0">
            <a:ln>
              <a:noFill/>
            </a:ln>
            <a:solidFill>
              <a:schemeClr val="bg1"/>
            </a:solidFill>
            <a:effectLst/>
            <a:uLnTx/>
            <a:uFillTx/>
            <a:latin typeface="Helvetica Neue Bold Condensed"/>
            <a:ea typeface="+mj-ea"/>
            <a:cs typeface="Helvetica Neue Bold Condensed"/>
          </a:defRPr>
        </a:defPPr>
      </a:lstStyle>
    </a:txDef>
  </a:objectDefaults>
  <a:extraClrSchemeLst/>
</a:theme>
</file>

<file path=ppt/theme/theme2.xml><?xml version="1.0" encoding="utf-8"?>
<a:theme xmlns:a="http://schemas.openxmlformats.org/drawingml/2006/main" name="Whit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nchor="b"/>
      <a:lstStyle>
        <a:defPPr marL="0" marR="0" indent="0" algn="l" defTabSz="457200" rtl="0" eaLnBrk="1" fontAlgn="auto" latinLnBrk="0" hangingPunct="1">
          <a:lnSpc>
            <a:spcPct val="100000"/>
          </a:lnSpc>
          <a:spcBef>
            <a:spcPct val="0"/>
          </a:spcBef>
          <a:spcAft>
            <a:spcPts val="0"/>
          </a:spcAft>
          <a:buClrTx/>
          <a:buSzTx/>
          <a:buFontTx/>
          <a:buNone/>
          <a:tabLst/>
          <a:defRPr kumimoji="0" sz="2200" b="0" i="0" u="none" strike="noStrike" kern="1200" cap="none" spc="0" normalizeH="0" baseline="0" noProof="0" dirty="0" smtClean="0">
            <a:ln>
              <a:noFill/>
            </a:ln>
            <a:solidFill>
              <a:srgbClr val="AD0000"/>
            </a:solidFill>
            <a:effectLst/>
            <a:uLnTx/>
            <a:uFillTx/>
            <a:latin typeface="Helvetica Neue Bold Condensed"/>
            <a:ea typeface="+mj-ea"/>
            <a:cs typeface="Helvetica Neue Bold Condensed"/>
          </a:defRPr>
        </a:defPPr>
      </a:lstStyle>
    </a:txDef>
  </a:objectDefaults>
  <a:extraClrSchemeLst/>
</a:theme>
</file>

<file path=ppt/theme/theme3.xml><?xml version="1.0" encoding="utf-8"?>
<a:theme xmlns:a="http://schemas.openxmlformats.org/drawingml/2006/main" name="Black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hoto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hoto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UofL PowerPoint Template 4x3</Template>
  <TotalTime>1995</TotalTime>
  <Words>598</Words>
  <Application>Microsoft Office PowerPoint</Application>
  <PresentationFormat>On-screen Show (4:3)</PresentationFormat>
  <Paragraphs>49</Paragraphs>
  <Slides>7</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7</vt:i4>
      </vt:variant>
    </vt:vector>
  </HeadingPairs>
  <TitlesOfParts>
    <vt:vector size="18" baseType="lpstr">
      <vt:lpstr>Arial</vt:lpstr>
      <vt:lpstr>Calibri</vt:lpstr>
      <vt:lpstr>Helvetica Neue</vt:lpstr>
      <vt:lpstr>Helvetica Neue Bold Condensed</vt:lpstr>
      <vt:lpstr>HelveticaNeueLT Std</vt:lpstr>
      <vt:lpstr>HelveticaNeueLT Std Med Cn</vt:lpstr>
      <vt:lpstr>Solid Title</vt:lpstr>
      <vt:lpstr>White Theme</vt:lpstr>
      <vt:lpstr>Black Theme</vt:lpstr>
      <vt:lpstr>Photo Title</vt:lpstr>
      <vt:lpstr>Photo Theme</vt:lpstr>
      <vt:lpstr>PowerPoint Presentation</vt:lpstr>
      <vt:lpstr>Description and Demographics</vt:lpstr>
      <vt:lpstr>Department Contribution to the SOM four planning pillars</vt:lpstr>
      <vt:lpstr>Department Contribution to the SOM four planning pillars</vt:lpstr>
      <vt:lpstr>Department Contribution to the SOM four planning pillars</vt:lpstr>
      <vt:lpstr>Department Contribution to the SOM four planning pillars</vt:lpstr>
      <vt:lpstr>Interesting Facts about the Department</vt:lpstr>
    </vt:vector>
  </TitlesOfParts>
  <Company>University of Louisville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Williams,Elizabeth Ann</dc:creator>
  <cp:lastModifiedBy>Jala,Venkatakrishna Rao</cp:lastModifiedBy>
  <cp:revision>34</cp:revision>
  <dcterms:created xsi:type="dcterms:W3CDTF">2016-09-01T14:03:06Z</dcterms:created>
  <dcterms:modified xsi:type="dcterms:W3CDTF">2019-09-11T15:42:19Z</dcterms:modified>
</cp:coreProperties>
</file>