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</p:sldMasterIdLst>
  <p:notesMasterIdLst>
    <p:notesMasterId r:id="rId20"/>
  </p:notesMasterIdLst>
  <p:handoutMasterIdLst>
    <p:handoutMasterId r:id="rId21"/>
  </p:handoutMasterIdLst>
  <p:sldIdLst>
    <p:sldId id="256" r:id="rId6"/>
    <p:sldId id="272" r:id="rId7"/>
    <p:sldId id="271" r:id="rId8"/>
    <p:sldId id="270" r:id="rId9"/>
    <p:sldId id="257" r:id="rId10"/>
    <p:sldId id="265" r:id="rId11"/>
    <p:sldId id="260" r:id="rId12"/>
    <p:sldId id="268" r:id="rId13"/>
    <p:sldId id="261" r:id="rId14"/>
    <p:sldId id="262" r:id="rId15"/>
    <p:sldId id="263" r:id="rId16"/>
    <p:sldId id="264" r:id="rId17"/>
    <p:sldId id="267" r:id="rId18"/>
    <p:sldId id="266" r:id="rId1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000000"/>
    <a:srgbClr val="323232"/>
    <a:srgbClr val="B2B2B2"/>
    <a:srgbClr val="5F0000"/>
    <a:srgbClr val="740000"/>
    <a:srgbClr val="7E0000"/>
    <a:srgbClr val="890000"/>
    <a:srgbClr val="AD0000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374" autoAdjust="0"/>
  </p:normalViewPr>
  <p:slideViewPr>
    <p:cSldViewPr snapToObjects="1">
      <p:cViewPr varScale="1">
        <p:scale>
          <a:sx n="115" d="100"/>
          <a:sy n="115" d="100"/>
        </p:scale>
        <p:origin x="133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797721C-E8F9-4152-BEC4-B88BEBD936EF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196241B-A9A4-48D2-AEF4-BEFCE625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E2EAB1C-C787-4710-AC65-4834B24B0179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4D5513B-1241-4A9C-8018-043E2B459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7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0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7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61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7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93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58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3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6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82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4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9"/>
            <a:ext cx="6053504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4051756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162800" y="6249144"/>
            <a:ext cx="14478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7"/>
            <a:ext cx="605350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362200" y="4876801"/>
            <a:ext cx="44196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15691" y="1524000"/>
            <a:ext cx="1912618" cy="115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599" y="381001"/>
            <a:ext cx="649224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553200" y="6340475"/>
            <a:ext cx="2057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381001"/>
            <a:ext cx="660400" cy="39370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477000" y="6340475"/>
            <a:ext cx="21336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1000" cap="none" spc="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43200" y="3581400"/>
            <a:ext cx="64008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819400"/>
            <a:ext cx="3429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L_LOGOwordmarkon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075941"/>
            <a:ext cx="2396314" cy="545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4800"/>
            <a:ext cx="67056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14600" y="1828800"/>
            <a:ext cx="66294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3402" y="621797"/>
            <a:ext cx="859985" cy="52120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858000" y="6264275"/>
            <a:ext cx="17526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900" cap="none" spc="200" normalizeH="0" baseline="0" noProof="0" dirty="0" smtClean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  <a:endParaRPr kumimoji="0" lang="en-US" sz="1000" b="0" i="0" u="none" strike="noStrike" kern="900" cap="none" spc="20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NeueLT Std"/>
              <a:ea typeface="+mn-ea"/>
              <a:cs typeface="HelveticaNeueLT St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685800" y="3200400"/>
            <a:ext cx="7772400" cy="1175706"/>
          </a:xfrm>
        </p:spPr>
        <p:txBody>
          <a:bodyPr/>
          <a:lstStyle/>
          <a:p>
            <a:r>
              <a:rPr lang="en-US" dirty="0" smtClean="0"/>
              <a:t>Faculty Forum </a:t>
            </a:r>
          </a:p>
          <a:p>
            <a:r>
              <a:rPr lang="en-US" dirty="0" smtClean="0"/>
              <a:t>Departmental Spotlight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2318197" y="4376106"/>
            <a:ext cx="4419600" cy="2345257"/>
          </a:xfrm>
        </p:spPr>
        <p:txBody>
          <a:bodyPr/>
          <a:lstStyle/>
          <a:p>
            <a:r>
              <a:rPr lang="en-US" dirty="0" smtClean="0"/>
              <a:t>Department of Medicine</a:t>
            </a:r>
          </a:p>
          <a:p>
            <a:endParaRPr lang="en-US" dirty="0" smtClean="0"/>
          </a:p>
          <a:p>
            <a:r>
              <a:rPr lang="en-US" dirty="0" smtClean="0"/>
              <a:t>Clayton M. Smith, MD, FACP</a:t>
            </a:r>
          </a:p>
          <a:p>
            <a:r>
              <a:rPr lang="en-US" sz="1600" i="1" dirty="0" smtClean="0"/>
              <a:t>Associate Professor of Medicine</a:t>
            </a:r>
          </a:p>
          <a:p>
            <a:r>
              <a:rPr lang="en-US" sz="1600" i="1" dirty="0" smtClean="0"/>
              <a:t>Division of General Internal Medicine, Palliative Medicine, and Medical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Contribution to the SOM four planning pillars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62200" y="1524001"/>
            <a:ext cx="6172200" cy="4571999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Clinical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 Downtown Hospitals (ULH, Jewish, Norton), VAMC, Baptist East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Ambulatory Care at ULP Outpatient Care Center, Springs Medical Center, and rural Kentucky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Many physicians in Louisville Magazine’s “Top Docs”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r>
              <a:rPr lang="en-US" sz="1400" b="1" dirty="0" smtClean="0"/>
              <a:t>Areas of Expertise</a:t>
            </a:r>
          </a:p>
          <a:p>
            <a:r>
              <a:rPr lang="en-US" sz="1400" b="1" dirty="0"/>
              <a:t>	</a:t>
            </a:r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Department of Medicine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9133" y="3810000"/>
            <a:ext cx="3352800" cy="1892826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Structural Heart Disease</a:t>
            </a:r>
            <a:endParaRPr lang="en-US" sz="1300" b="1" dirty="0">
              <a:latin typeface="Helvetica" pitchFamily="34" charset="0"/>
              <a:ea typeface="+mj-ea"/>
              <a:cs typeface="Helvetica Neue Bold Condensed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Heart Failure / Transplant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Cardio-Oncology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Inflammatory Bowel Disease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GI Motility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Diabetes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HIV care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Travel Medicine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Refugee Health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3810000"/>
            <a:ext cx="3352800" cy="1892826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Primary Care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LGBT Health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Nephrolithiasis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Glomerulonephritis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Interventional Nephrology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Melanoma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Pulmonary Hypertension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Interstitial Lung Disease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 smtClean="0">
                <a:latin typeface="Helvetica" pitchFamily="34" charset="0"/>
                <a:ea typeface="+mj-ea"/>
                <a:cs typeface="Helvetica Neue Bold Condensed"/>
              </a:rPr>
              <a:t>Lupus</a:t>
            </a:r>
          </a:p>
        </p:txBody>
      </p:sp>
    </p:spTree>
    <p:extLst>
      <p:ext uri="{BB962C8B-B14F-4D97-AF65-F5344CB8AC3E}">
        <p14:creationId xmlns:p14="http://schemas.microsoft.com/office/powerpoint/2010/main" val="26057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Contribution to the SOM four planning pillars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Community Engagement</a:t>
            </a: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Patient </a:t>
            </a:r>
            <a:r>
              <a:rPr lang="en-US" sz="1400" b="1" dirty="0" smtClean="0"/>
              <a:t>support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Educational activities for community physicians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CPR training for the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Next-day appointments for newly diagnosed cancers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Global Health Initiative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Department of Medicine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49" y="3657600"/>
            <a:ext cx="5079204" cy="30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Department of Medicine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40" y="990600"/>
            <a:ext cx="69723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>
          <a:xfrm>
            <a:off x="4507090" y="990600"/>
            <a:ext cx="3886200" cy="4495800"/>
          </a:xfrm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677021"/>
            <a:ext cx="7478890" cy="219050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566997"/>
            <a:ext cx="8069439" cy="4419601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>
              <a:latin typeface="Helvetic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Department of Medicine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25" y="1184564"/>
            <a:ext cx="820735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Department of Medicine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055" y="1142999"/>
            <a:ext cx="5197489" cy="5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and Demographics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Department of Medicine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89215"/>
            <a:ext cx="7848600" cy="59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and Demographics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Department of Medicine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00086"/>
            <a:ext cx="7696200" cy="574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and Demographics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Department of Medicine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28700"/>
            <a:ext cx="7543800" cy="56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and Demographics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Department of Medicine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42936"/>
            <a:ext cx="7620000" cy="58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and Demographics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11 </a:t>
            </a:r>
            <a:r>
              <a:rPr lang="en-US" sz="1600" b="1" dirty="0" smtClean="0"/>
              <a:t>Divisions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Helvetica" pitchFamily="34" charset="0"/>
              </a:rPr>
              <a:t>Blood and Bone Marrow Transplantation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Helvetica" pitchFamily="34" charset="0"/>
              </a:rPr>
              <a:t>Cardiovascular Medicine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Helvetica" pitchFamily="34" charset="0"/>
              </a:rPr>
              <a:t>Dermatology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Helvetica" pitchFamily="34" charset="0"/>
              </a:rPr>
              <a:t>Endocrinology and Metabolism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Helvetica" pitchFamily="34" charset="0"/>
              </a:rPr>
              <a:t>Gastroenterology, Hepatology, and Nutrition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Helvetica" pitchFamily="34" charset="0"/>
              </a:rPr>
              <a:t>General Internal Medicine, Palliative Medicine, and Medical Education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Helvetica" pitchFamily="34" charset="0"/>
              </a:rPr>
              <a:t>Infectious Diseases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Helvetica" pitchFamily="34" charset="0"/>
              </a:rPr>
              <a:t>Medical Oncology and Hematology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Helvetica" pitchFamily="34" charset="0"/>
              </a:rPr>
              <a:t>Nephrology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Helvetica" pitchFamily="34" charset="0"/>
              </a:rPr>
              <a:t>Pulmonary, Critical Care, and Sleep Disorders Medicine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Helvetica" pitchFamily="34" charset="0"/>
              </a:rPr>
              <a:t>Rheumatology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208 Faculty (MD, MD/PhD, </a:t>
            </a:r>
            <a:r>
              <a:rPr lang="en-US" sz="1600" b="1" dirty="0"/>
              <a:t>PhD, </a:t>
            </a:r>
            <a:r>
              <a:rPr lang="en-US" sz="1600" b="1" dirty="0" err="1"/>
              <a:t>PharmD</a:t>
            </a:r>
            <a:r>
              <a:rPr lang="en-US" sz="1600" b="1" dirty="0" smtClean="0"/>
              <a:t>, JD, APRN, PA-C)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~300 staff (~500 including ULP)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smtClean="0"/>
              <a:t>3</a:t>
            </a:r>
            <a:r>
              <a:rPr lang="en-US" sz="1600" b="1" baseline="30000" dirty="0" smtClean="0"/>
              <a:t>rd</a:t>
            </a:r>
            <a:r>
              <a:rPr lang="en-US" sz="1600" b="1" dirty="0" smtClean="0"/>
              <a:t> highest revenue in ULP, FY17 budget $117 million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Department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Contribution to the SOM four planning pillars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62200" y="1524001"/>
            <a:ext cx="6172200" cy="4648199"/>
          </a:xfrm>
        </p:spPr>
        <p:txBody>
          <a:bodyPr>
            <a:normAutofit fontScale="92500" lnSpcReduction="20000"/>
          </a:bodyPr>
          <a:lstStyle/>
          <a:p>
            <a:r>
              <a:rPr lang="en-US" sz="1400" b="1" dirty="0" smtClean="0">
                <a:latin typeface="Helvetica" pitchFamily="34" charset="0"/>
              </a:rPr>
              <a:t>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Residency </a:t>
            </a:r>
            <a:r>
              <a:rPr lang="en-US" sz="1400" b="1" dirty="0">
                <a:latin typeface="Helvetica" pitchFamily="34" charset="0"/>
              </a:rPr>
              <a:t>Program Director: Jennifer Koch, MD, </a:t>
            </a:r>
            <a:r>
              <a:rPr lang="en-US" sz="1400" b="1" dirty="0" smtClean="0">
                <a:latin typeface="Helvetica" pitchFamily="34" charset="0"/>
              </a:rPr>
              <a:t>FACP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Helvetica" pitchFamily="34" charset="0"/>
              </a:rPr>
              <a:t>Four Associate Program Directors: Kubiak, Smith, Sharpe, </a:t>
            </a:r>
            <a:r>
              <a:rPr lang="en-US" sz="1400" b="1" dirty="0" err="1">
                <a:latin typeface="Helvetica" pitchFamily="34" charset="0"/>
              </a:rPr>
              <a:t>Olges</a:t>
            </a:r>
            <a:endParaRPr lang="en-US" sz="1400" b="1" dirty="0">
              <a:latin typeface="Helvetica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Helvetica" pitchFamily="34" charset="0"/>
              </a:rPr>
              <a:t>83 categorical residents, 12 preliminary residents, many rotators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94% </a:t>
            </a:r>
            <a:r>
              <a:rPr lang="en-US" sz="1400" b="1" dirty="0">
                <a:latin typeface="Helvetica" pitchFamily="34" charset="0"/>
              </a:rPr>
              <a:t>board pass rate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>
              <a:latin typeface="Helvetic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The mission of the University of Louisville Internal Medicine Residency Program is to provide comprehensive education in general internal medicine which fully prepares its graduates to practice compassionate and evidence-based medicine in a variety of settings.  We strive to create a supportive and challenging learning environment that offers strong mentorship, values diversity and inclusiveness, encourages intellectual curiosity and lifelong learning, and teaches physicians to work in inter-professional teams and to realize their roles as advocates for their patients and in their communities.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>
              <a:latin typeface="Helvetica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b="1" dirty="0" smtClean="0">
              <a:latin typeface="Helvetica" pitchFamily="34" charset="0"/>
            </a:endParaRPr>
          </a:p>
          <a:p>
            <a:endParaRPr lang="en-US" sz="1400" b="1" dirty="0" smtClean="0">
              <a:latin typeface="Helvetic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Department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Helvetica" pitchFamily="34" charset="0"/>
              </a:rPr>
              <a:t>16 Fellowships (15 accredited, 1 non-accredited)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Helvetica" pitchFamily="34" charset="0"/>
              </a:rPr>
              <a:t>72 fellows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Helvetica" pitchFamily="34" charset="0"/>
              </a:rPr>
              <a:t>Cardiovascular Medicine, Electrophysiology, Interventional Cardiology, Advanced Heart Failure, Endocrinology, Gastroenterology and Nutrition, Infectious Diseases, Medical Oncology and Hematology, Nephrology, Pulmonary-Critical Care, Sleep Medicine, Palliative Medicine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b="1" dirty="0">
              <a:latin typeface="Helvetic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Helvetica" pitchFamily="34" charset="0"/>
              </a:rPr>
              <a:t>Palliative Medicine Clerkship (Furman) and Fellowship (Hubert))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Helvetica" pitchFamily="34" charset="0"/>
              </a:rPr>
              <a:t>~150 4</a:t>
            </a:r>
            <a:r>
              <a:rPr lang="en-US" sz="1400" b="1" baseline="30000" dirty="0">
                <a:latin typeface="Helvetica" pitchFamily="34" charset="0"/>
              </a:rPr>
              <a:t>th</a:t>
            </a:r>
            <a:r>
              <a:rPr lang="en-US" sz="1400" b="1" dirty="0">
                <a:latin typeface="Helvetica" pitchFamily="34" charset="0"/>
              </a:rPr>
              <a:t> year students, 2-3 fellows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Helvetica" pitchFamily="34" charset="0"/>
              </a:rPr>
              <a:t>Medicine </a:t>
            </a:r>
            <a:r>
              <a:rPr lang="en-US" sz="1400" b="1" dirty="0" smtClean="0">
                <a:latin typeface="Helvetica" pitchFamily="34" charset="0"/>
              </a:rPr>
              <a:t>Clerkship: </a:t>
            </a:r>
            <a:r>
              <a:rPr lang="en-US" sz="1400" b="1" dirty="0" err="1">
                <a:latin typeface="Helvetica" pitchFamily="34" charset="0"/>
              </a:rPr>
              <a:t>Kristan</a:t>
            </a:r>
            <a:r>
              <a:rPr lang="en-US" sz="1400" b="1" dirty="0">
                <a:latin typeface="Helvetica" pitchFamily="34" charset="0"/>
              </a:rPr>
              <a:t> Milam, MD and Julianna </a:t>
            </a:r>
            <a:r>
              <a:rPr lang="en-US" sz="1400" b="1" dirty="0" smtClean="0">
                <a:latin typeface="Helvetica" pitchFamily="34" charset="0"/>
              </a:rPr>
              <a:t>Brown</a:t>
            </a:r>
            <a:r>
              <a:rPr lang="en-US" sz="1400" b="1" dirty="0">
                <a:latin typeface="Helvetica" pitchFamily="34" charset="0"/>
              </a:rPr>
              <a:t>, MD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Helvetica" pitchFamily="34" charset="0"/>
              </a:rPr>
              <a:t>3</a:t>
            </a:r>
            <a:r>
              <a:rPr lang="en-US" sz="1400" b="1" baseline="30000" dirty="0">
                <a:latin typeface="Helvetica" pitchFamily="34" charset="0"/>
              </a:rPr>
              <a:t>rd</a:t>
            </a:r>
            <a:r>
              <a:rPr lang="en-US" sz="1400" b="1" dirty="0">
                <a:latin typeface="Helvetica" pitchFamily="34" charset="0"/>
              </a:rPr>
              <a:t> year clerkship: ~150 students (UofL and VA wards)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Helvetica" pitchFamily="34" charset="0"/>
              </a:rPr>
              <a:t>4</a:t>
            </a:r>
            <a:r>
              <a:rPr lang="en-US" sz="1400" b="1" baseline="30000" dirty="0">
                <a:latin typeface="Helvetica" pitchFamily="34" charset="0"/>
              </a:rPr>
              <a:t>th</a:t>
            </a:r>
            <a:r>
              <a:rPr lang="en-US" sz="1400" b="1" dirty="0">
                <a:latin typeface="Helvetica" pitchFamily="34" charset="0"/>
              </a:rPr>
              <a:t> year acting internship: ~100 students (UofL and VA wards/MICU) 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73284" y="990599"/>
            <a:ext cx="6172200" cy="457200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i="0" kern="1200">
                <a:solidFill>
                  <a:srgbClr val="B5191A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dirty="0" smtClean="0"/>
              <a:t>Department Contribution to the SOM four planning pillars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373284" y="152400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AD0000"/>
                </a:solidFill>
                <a:latin typeface="HelveticaNeueLT Std Med Cn"/>
                <a:ea typeface="+mn-ea"/>
                <a:cs typeface="HelveticaNeueLT Std Med Cn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Department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Contribution to the SOM four planning pillars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62200" y="1524001"/>
            <a:ext cx="6172200" cy="4724399"/>
          </a:xfrm>
        </p:spPr>
        <p:txBody>
          <a:bodyPr>
            <a:normAutofit lnSpcReduction="10000"/>
          </a:bodyPr>
          <a:lstStyle/>
          <a:p>
            <a:r>
              <a:rPr lang="en-US" sz="1400" b="1" dirty="0" smtClean="0">
                <a:latin typeface="Helvetica" pitchFamily="34" charset="0"/>
              </a:rPr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Executive Vice Chair: Roberto </a:t>
            </a:r>
            <a:r>
              <a:rPr lang="en-US" sz="1400" b="1" dirty="0" err="1" smtClean="0">
                <a:latin typeface="Helvetica" pitchFamily="34" charset="0"/>
              </a:rPr>
              <a:t>Bolli</a:t>
            </a:r>
            <a:r>
              <a:rPr lang="en-US" sz="1400" b="1" dirty="0" smtClean="0">
                <a:latin typeface="Helvetica" pitchFamily="34" charset="0"/>
              </a:rPr>
              <a:t>, MD, FAHA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Currently #47 in NIH rankings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$24.9M ($5.3M increase last 8 years)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15 endowed chairs, 4 Distinguished University Scholars and    </a:t>
            </a:r>
          </a:p>
          <a:p>
            <a:r>
              <a:rPr lang="en-US" sz="1400" b="1" dirty="0" smtClean="0">
                <a:latin typeface="Helvetica" pitchFamily="34" charset="0"/>
              </a:rPr>
              <a:t>    2 University Scholars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Baxter Buildings I and II, Medical-Dental Research Building, Clinical Translation Research Center, Clinical Trials Unit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Notable Programs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Stem Cells (Cardiology)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Pulmonary Fibrosis (Pulmonary/Critical Care)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Alcoholic Liver Disease, Motility (Gastroenterology)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Melanoma (Medical Oncology)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Proteomics, Glomerulonephritis (Nephrology)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Pneumonia, Clinical Epidemiology (Infectious Disease)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vetica" pitchFamily="34" charset="0"/>
              </a:rPr>
              <a:t>Educational Innovations (General Internal Medicine)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latin typeface="Helvetica" pitchFamily="34" charset="0"/>
              </a:rPr>
              <a:t>Envirome</a:t>
            </a:r>
            <a:r>
              <a:rPr lang="en-US" sz="1400" b="1" dirty="0" smtClean="0">
                <a:latin typeface="Helvetica" pitchFamily="34" charset="0"/>
              </a:rPr>
              <a:t> Institute (Cardiology)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 smtClean="0">
              <a:latin typeface="Helvetica" pitchFamily="34" charset="0"/>
            </a:endParaRPr>
          </a:p>
          <a:p>
            <a:endParaRPr lang="en-US" sz="1400" b="1" dirty="0" smtClean="0">
              <a:latin typeface="Helvetic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 smtClean="0"/>
              <a:t>Department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id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4x3</Template>
  <TotalTime>613</TotalTime>
  <Words>662</Words>
  <Application>Microsoft Office PowerPoint</Application>
  <PresentationFormat>On-screen Show (4:3)</PresentationFormat>
  <Paragraphs>124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Helvetica</vt:lpstr>
      <vt:lpstr>Helvetica Neue</vt:lpstr>
      <vt:lpstr>Helvetica Neue Bold Condensed</vt:lpstr>
      <vt:lpstr>HelveticaNeueLT Std</vt:lpstr>
      <vt:lpstr>HelveticaNeueLT Std Med Cn</vt:lpstr>
      <vt:lpstr>Solid Title</vt:lpstr>
      <vt:lpstr>White Theme</vt:lpstr>
      <vt:lpstr>Black Theme</vt:lpstr>
      <vt:lpstr>Photo Title</vt:lpstr>
      <vt:lpstr>Photo Theme</vt:lpstr>
      <vt:lpstr>PowerPoint Presentation</vt:lpstr>
      <vt:lpstr>Description and Demographics</vt:lpstr>
      <vt:lpstr>Description and Demographics</vt:lpstr>
      <vt:lpstr>Description and Demographics</vt:lpstr>
      <vt:lpstr>Description and Demographics</vt:lpstr>
      <vt:lpstr>Description and Demographics</vt:lpstr>
      <vt:lpstr>Department Contribution to the SOM four planning pillars</vt:lpstr>
      <vt:lpstr>PowerPoint Presentation</vt:lpstr>
      <vt:lpstr>Department Contribution to the SOM four planning pillars</vt:lpstr>
      <vt:lpstr>Department Contribution to the SOM four planning pillars</vt:lpstr>
      <vt:lpstr>Department Contribution to the SOM four planning pillars</vt:lpstr>
      <vt:lpstr>PowerPoint Presentation</vt:lpstr>
      <vt:lpstr>PowerPoint Presentation</vt:lpstr>
      <vt:lpstr>PowerPoint Presentation</vt:lpstr>
    </vt:vector>
  </TitlesOfParts>
  <Company>University of Louisville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Williams,Elizabeth Ann</dc:creator>
  <cp:lastModifiedBy>Smith,Clayton Michael</cp:lastModifiedBy>
  <cp:revision>37</cp:revision>
  <cp:lastPrinted>2018-08-08T17:49:21Z</cp:lastPrinted>
  <dcterms:created xsi:type="dcterms:W3CDTF">2016-09-01T14:03:06Z</dcterms:created>
  <dcterms:modified xsi:type="dcterms:W3CDTF">2018-08-08T17:52:47Z</dcterms:modified>
</cp:coreProperties>
</file>