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6" r:id="rId3"/>
    <p:sldMasterId id="2147483662" r:id="rId4"/>
    <p:sldMasterId id="2147483664" r:id="rId5"/>
  </p:sldMasterIdLst>
  <p:notesMasterIdLst>
    <p:notesMasterId r:id="rId14"/>
  </p:notesMasterIdLst>
  <p:handoutMasterIdLst>
    <p:handoutMasterId r:id="rId15"/>
  </p:handoutMasterIdLst>
  <p:sldIdLst>
    <p:sldId id="256" r:id="rId6"/>
    <p:sldId id="257" r:id="rId7"/>
    <p:sldId id="265" r:id="rId8"/>
    <p:sldId id="266" r:id="rId9"/>
    <p:sldId id="273" r:id="rId10"/>
    <p:sldId id="269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817A9"/>
    <a:srgbClr val="3E3E3E"/>
    <a:srgbClr val="323232"/>
    <a:srgbClr val="B2B2B2"/>
    <a:srgbClr val="5F0000"/>
    <a:srgbClr val="740000"/>
    <a:srgbClr val="7E0000"/>
    <a:srgbClr val="890000"/>
    <a:srgbClr val="AD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39" autoAdjust="0"/>
    <p:restoredTop sz="94660"/>
  </p:normalViewPr>
  <p:slideViewPr>
    <p:cSldViewPr snapToObjects="1">
      <p:cViewPr varScale="1">
        <p:scale>
          <a:sx n="108" d="100"/>
          <a:sy n="108" d="100"/>
        </p:scale>
        <p:origin x="154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675A80-2B5C-497E-A524-A5AEFFF4B1E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CEB301-3FFC-475F-9528-2902699AC5D9}">
      <dgm:prSet phldrT="[Text]"/>
      <dgm:spPr>
        <a:solidFill>
          <a:srgbClr val="C00000"/>
        </a:solidFill>
        <a:ln>
          <a:solidFill>
            <a:srgbClr val="000000"/>
          </a:solidFill>
        </a:ln>
      </dgm:spPr>
      <dgm:t>
        <a:bodyPr/>
        <a:lstStyle/>
        <a:p>
          <a:r>
            <a:rPr lang="en-US" dirty="0"/>
            <a:t>Family Medicine</a:t>
          </a:r>
        </a:p>
      </dgm:t>
    </dgm:pt>
    <dgm:pt modelId="{95296C54-AF1E-4F84-9BD9-0C378E79CE2E}" type="parTrans" cxnId="{CA6E20FA-1132-4A68-A481-1EB8A743B5EF}">
      <dgm:prSet/>
      <dgm:spPr/>
      <dgm:t>
        <a:bodyPr/>
        <a:lstStyle/>
        <a:p>
          <a:endParaRPr lang="en-US"/>
        </a:p>
      </dgm:t>
    </dgm:pt>
    <dgm:pt modelId="{0FD36A9D-8722-4F41-9977-76F83551961F}" type="sibTrans" cxnId="{CA6E20FA-1132-4A68-A481-1EB8A743B5EF}">
      <dgm:prSet/>
      <dgm:spPr/>
      <dgm:t>
        <a:bodyPr/>
        <a:lstStyle/>
        <a:p>
          <a:endParaRPr lang="en-US"/>
        </a:p>
      </dgm:t>
    </dgm:pt>
    <dgm:pt modelId="{3663111B-6AFE-4A07-8C84-84B439AA8B62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200" b="1" dirty="0">
              <a:latin typeface="+mj-lt"/>
            </a:rPr>
            <a:t>Centers for Primary Care – 2</a:t>
          </a:r>
          <a:r>
            <a:rPr lang="en-US" sz="1200" b="1" baseline="30000" dirty="0">
              <a:latin typeface="+mj-lt"/>
            </a:rPr>
            <a:t>nd</a:t>
          </a:r>
          <a:r>
            <a:rPr lang="en-US" sz="1200" b="1" dirty="0">
              <a:latin typeface="+mj-lt"/>
            </a:rPr>
            <a:t> floor Cardinal Station</a:t>
          </a:r>
          <a:endParaRPr lang="en-US" sz="1200" dirty="0"/>
        </a:p>
      </dgm:t>
    </dgm:pt>
    <dgm:pt modelId="{18CCAFC2-8B3F-45D0-B49D-D9769ED2677A}" type="parTrans" cxnId="{201F7B60-9495-4D5B-A3D4-F84F13F909D2}">
      <dgm:prSet/>
      <dgm:spPr/>
      <dgm:t>
        <a:bodyPr/>
        <a:lstStyle/>
        <a:p>
          <a:endParaRPr lang="en-US"/>
        </a:p>
      </dgm:t>
    </dgm:pt>
    <dgm:pt modelId="{69A091D3-42D2-44E7-99F0-8FB7DC007B07}" type="sibTrans" cxnId="{201F7B60-9495-4D5B-A3D4-F84F13F909D2}">
      <dgm:prSet/>
      <dgm:spPr/>
      <dgm:t>
        <a:bodyPr/>
        <a:lstStyle/>
        <a:p>
          <a:endParaRPr lang="en-US"/>
        </a:p>
      </dgm:t>
    </dgm:pt>
    <dgm:pt modelId="{37E6BA9F-2183-4838-A3D0-DE37B79330B5}">
      <dgm:prSet phldrT="[Text]"/>
      <dgm:spPr>
        <a:solidFill>
          <a:srgbClr val="C000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Sports Medicine</a:t>
          </a:r>
        </a:p>
      </dgm:t>
    </dgm:pt>
    <dgm:pt modelId="{CBF41F17-DEA5-4F27-8713-1CA54AC4062E}" type="parTrans" cxnId="{3034FEA6-F08A-411E-9266-74AA408E8AF7}">
      <dgm:prSet/>
      <dgm:spPr/>
      <dgm:t>
        <a:bodyPr/>
        <a:lstStyle/>
        <a:p>
          <a:endParaRPr lang="en-US"/>
        </a:p>
      </dgm:t>
    </dgm:pt>
    <dgm:pt modelId="{A1D8A9EE-AEBC-4EF7-A574-DB764B48A68B}" type="sibTrans" cxnId="{3034FEA6-F08A-411E-9266-74AA408E8AF7}">
      <dgm:prSet/>
      <dgm:spPr/>
      <dgm:t>
        <a:bodyPr/>
        <a:lstStyle/>
        <a:p>
          <a:endParaRPr lang="en-US"/>
        </a:p>
      </dgm:t>
    </dgm:pt>
    <dgm:pt modelId="{F92C08ED-C686-4DD1-AE4D-F62F5F927E26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200" b="1" dirty="0">
              <a:latin typeface="+mj-lt"/>
            </a:rPr>
            <a:t>Cardinal Station – 2</a:t>
          </a:r>
          <a:r>
            <a:rPr lang="en-US" sz="1200" b="1" baseline="30000" dirty="0">
              <a:latin typeface="+mj-lt"/>
            </a:rPr>
            <a:t>nd</a:t>
          </a:r>
          <a:r>
            <a:rPr lang="en-US" sz="1200" b="1" dirty="0">
              <a:latin typeface="+mj-lt"/>
            </a:rPr>
            <a:t> floor Sports Medicine offices</a:t>
          </a:r>
          <a:endParaRPr lang="en-US" sz="1200" dirty="0"/>
        </a:p>
      </dgm:t>
    </dgm:pt>
    <dgm:pt modelId="{85EE6C32-FC4B-4EDE-AFF7-22377B3B3727}" type="parTrans" cxnId="{A75C455A-AB47-4066-A610-B984A94A2E3B}">
      <dgm:prSet/>
      <dgm:spPr/>
      <dgm:t>
        <a:bodyPr/>
        <a:lstStyle/>
        <a:p>
          <a:endParaRPr lang="en-US"/>
        </a:p>
      </dgm:t>
    </dgm:pt>
    <dgm:pt modelId="{9C6C542A-6F5B-4017-8232-4FA2B5DCA864}" type="sibTrans" cxnId="{A75C455A-AB47-4066-A610-B984A94A2E3B}">
      <dgm:prSet/>
      <dgm:spPr/>
      <dgm:t>
        <a:bodyPr/>
        <a:lstStyle/>
        <a:p>
          <a:endParaRPr lang="en-US"/>
        </a:p>
      </dgm:t>
    </dgm:pt>
    <dgm:pt modelId="{32930731-0E26-41FA-9C5E-FA5D844F9A38}">
      <dgm:prSet phldrT="[Text]"/>
      <dgm:spPr>
        <a:solidFill>
          <a:srgbClr val="C000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Geriatrics</a:t>
          </a:r>
        </a:p>
      </dgm:t>
    </dgm:pt>
    <dgm:pt modelId="{14C627AC-503E-49A6-A4E0-EFFA2FEC5F42}" type="parTrans" cxnId="{1883F386-2D63-4BC1-B077-23A19F1780C8}">
      <dgm:prSet/>
      <dgm:spPr/>
      <dgm:t>
        <a:bodyPr/>
        <a:lstStyle/>
        <a:p>
          <a:endParaRPr lang="en-US"/>
        </a:p>
      </dgm:t>
    </dgm:pt>
    <dgm:pt modelId="{CC652C46-11D4-4E5F-9809-DA8A8F96ED3A}" type="sibTrans" cxnId="{1883F386-2D63-4BC1-B077-23A19F1780C8}">
      <dgm:prSet/>
      <dgm:spPr/>
      <dgm:t>
        <a:bodyPr/>
        <a:lstStyle/>
        <a:p>
          <a:endParaRPr lang="en-US"/>
        </a:p>
      </dgm:t>
    </dgm:pt>
    <dgm:pt modelId="{2C2C20CF-EAB4-4D68-86B3-49649A8438D3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200" b="1" dirty="0">
              <a:latin typeface="+mj-lt"/>
            </a:rPr>
            <a:t>Outpatient: </a:t>
          </a:r>
          <a:endParaRPr lang="en-US" sz="1200" dirty="0"/>
        </a:p>
      </dgm:t>
    </dgm:pt>
    <dgm:pt modelId="{B1DDDE2D-BD53-43CD-BFA8-2FC5653F9065}" type="parTrans" cxnId="{E3F3673D-F669-422A-A124-E589E01AB078}">
      <dgm:prSet/>
      <dgm:spPr/>
      <dgm:t>
        <a:bodyPr/>
        <a:lstStyle/>
        <a:p>
          <a:endParaRPr lang="en-US"/>
        </a:p>
      </dgm:t>
    </dgm:pt>
    <dgm:pt modelId="{B2E0D6A7-DC70-49D9-8D0E-7076D25B3C03}" type="sibTrans" cxnId="{E3F3673D-F669-422A-A124-E589E01AB078}">
      <dgm:prSet/>
      <dgm:spPr/>
      <dgm:t>
        <a:bodyPr/>
        <a:lstStyle/>
        <a:p>
          <a:endParaRPr lang="en-US"/>
        </a:p>
      </dgm:t>
    </dgm:pt>
    <dgm:pt modelId="{B2C0543E-F81B-490C-9D9B-ADD542EB4F9C}">
      <dgm:prSet custT="1"/>
      <dgm:spPr/>
      <dgm:t>
        <a:bodyPr/>
        <a:lstStyle/>
        <a:p>
          <a:r>
            <a:rPr lang="en-US" sz="1200" b="1" dirty="0">
              <a:latin typeface="+mj-lt"/>
            </a:rPr>
            <a:t>Cardinal Station – residency base – 1</a:t>
          </a:r>
          <a:r>
            <a:rPr lang="en-US" sz="1200" b="1" baseline="30000" dirty="0">
              <a:latin typeface="+mj-lt"/>
            </a:rPr>
            <a:t>st</a:t>
          </a:r>
          <a:r>
            <a:rPr lang="en-US" sz="1200" b="1" dirty="0">
              <a:latin typeface="+mj-lt"/>
            </a:rPr>
            <a:t> floor</a:t>
          </a:r>
        </a:p>
      </dgm:t>
    </dgm:pt>
    <dgm:pt modelId="{259D8160-A28B-4219-8ABD-2DC7482E6E16}" type="parTrans" cxnId="{B7829631-09C5-4968-A14A-DE9932AD182F}">
      <dgm:prSet/>
      <dgm:spPr/>
      <dgm:t>
        <a:bodyPr/>
        <a:lstStyle/>
        <a:p>
          <a:endParaRPr lang="en-US"/>
        </a:p>
      </dgm:t>
    </dgm:pt>
    <dgm:pt modelId="{E36B88BE-705D-409E-ABFE-D5E601A4B645}" type="sibTrans" cxnId="{B7829631-09C5-4968-A14A-DE9932AD182F}">
      <dgm:prSet/>
      <dgm:spPr/>
      <dgm:t>
        <a:bodyPr/>
        <a:lstStyle/>
        <a:p>
          <a:endParaRPr lang="en-US"/>
        </a:p>
      </dgm:t>
    </dgm:pt>
    <dgm:pt modelId="{8671FBA6-7CF1-406F-B65A-B72B06538F8D}">
      <dgm:prSet custT="1"/>
      <dgm:spPr/>
      <dgm:t>
        <a:bodyPr/>
        <a:lstStyle/>
        <a:p>
          <a:r>
            <a:rPr lang="en-US" sz="1200" b="1" dirty="0">
              <a:latin typeface="+mj-lt"/>
            </a:rPr>
            <a:t>Hospitals – University of Louisville Hospital, Norton Children's Hospital, Jewish Hospital</a:t>
          </a:r>
        </a:p>
      </dgm:t>
    </dgm:pt>
    <dgm:pt modelId="{AB2ABE8E-CE05-4E9C-9CE1-83FD7A0ECE62}" type="parTrans" cxnId="{49816877-5A66-4518-8D7F-F76F96F14FDC}">
      <dgm:prSet/>
      <dgm:spPr/>
      <dgm:t>
        <a:bodyPr/>
        <a:lstStyle/>
        <a:p>
          <a:endParaRPr lang="en-US"/>
        </a:p>
      </dgm:t>
    </dgm:pt>
    <dgm:pt modelId="{80973582-430C-49E7-8439-D846A6B87146}" type="sibTrans" cxnId="{49816877-5A66-4518-8D7F-F76F96F14FDC}">
      <dgm:prSet/>
      <dgm:spPr/>
      <dgm:t>
        <a:bodyPr/>
        <a:lstStyle/>
        <a:p>
          <a:endParaRPr lang="en-US"/>
        </a:p>
      </dgm:t>
    </dgm:pt>
    <dgm:pt modelId="{E5ABFEE2-C27D-453C-B780-7E96E4BD0A48}">
      <dgm:prSet custT="1"/>
      <dgm:spPr/>
      <dgm:t>
        <a:bodyPr/>
        <a:lstStyle/>
        <a:p>
          <a:r>
            <a:rPr lang="en-US" sz="1200" b="1" dirty="0">
              <a:latin typeface="+mj-lt"/>
            </a:rPr>
            <a:t>Owsley Brown Frazier Sports medicine office</a:t>
          </a:r>
        </a:p>
      </dgm:t>
    </dgm:pt>
    <dgm:pt modelId="{5517543E-BC24-4867-82B1-CA42A525758B}" type="parTrans" cxnId="{F3818CBE-9AAE-490F-A7D9-C3AC56F3B760}">
      <dgm:prSet/>
      <dgm:spPr/>
      <dgm:t>
        <a:bodyPr/>
        <a:lstStyle/>
        <a:p>
          <a:endParaRPr lang="en-US"/>
        </a:p>
      </dgm:t>
    </dgm:pt>
    <dgm:pt modelId="{C692CF0A-C1C5-4344-84ED-49EB376400EF}" type="sibTrans" cxnId="{F3818CBE-9AAE-490F-A7D9-C3AC56F3B760}">
      <dgm:prSet/>
      <dgm:spPr/>
      <dgm:t>
        <a:bodyPr/>
        <a:lstStyle/>
        <a:p>
          <a:endParaRPr lang="en-US"/>
        </a:p>
      </dgm:t>
    </dgm:pt>
    <dgm:pt modelId="{6EFFBB2B-33D5-4ECC-AFB9-1C96DD1A18AF}">
      <dgm:prSet custT="1"/>
      <dgm:spPr/>
      <dgm:t>
        <a:bodyPr/>
        <a:lstStyle/>
        <a:p>
          <a:r>
            <a:rPr lang="en-US" sz="1200" b="1" dirty="0">
              <a:latin typeface="+mj-lt"/>
            </a:rPr>
            <a:t>Team Physician  University of Louisville NCAA Division 1 Athletes in all sports</a:t>
          </a:r>
        </a:p>
      </dgm:t>
    </dgm:pt>
    <dgm:pt modelId="{C096B650-B705-4F66-BBEC-B1D00F5C16A3}" type="parTrans" cxnId="{8C923762-9F86-4AD5-8AD2-9158B71253CD}">
      <dgm:prSet/>
      <dgm:spPr/>
      <dgm:t>
        <a:bodyPr/>
        <a:lstStyle/>
        <a:p>
          <a:endParaRPr lang="en-US"/>
        </a:p>
      </dgm:t>
    </dgm:pt>
    <dgm:pt modelId="{9AB15008-41D9-4D78-ABF9-F1EA1B9D6532}" type="sibTrans" cxnId="{8C923762-9F86-4AD5-8AD2-9158B71253CD}">
      <dgm:prSet/>
      <dgm:spPr/>
      <dgm:t>
        <a:bodyPr/>
        <a:lstStyle/>
        <a:p>
          <a:endParaRPr lang="en-US"/>
        </a:p>
      </dgm:t>
    </dgm:pt>
    <dgm:pt modelId="{9FBBB769-3BB4-4CBE-9849-BF1F9FD1118A}">
      <dgm:prSet custT="1"/>
      <dgm:spPr/>
      <dgm:t>
        <a:bodyPr/>
        <a:lstStyle/>
        <a:p>
          <a:r>
            <a:rPr lang="en-US" sz="1200" b="1" dirty="0">
              <a:latin typeface="+mj-lt"/>
            </a:rPr>
            <a:t>Republic Bank Foundation Optimal Aging Clinic</a:t>
          </a:r>
        </a:p>
      </dgm:t>
    </dgm:pt>
    <dgm:pt modelId="{2C3C2CB1-02EA-4B34-8CAC-5D0A105BDBBC}" type="parTrans" cxnId="{5BAB3C43-19B4-42B9-8F14-0A21CFCC1FB4}">
      <dgm:prSet/>
      <dgm:spPr/>
      <dgm:t>
        <a:bodyPr/>
        <a:lstStyle/>
        <a:p>
          <a:endParaRPr lang="en-US"/>
        </a:p>
      </dgm:t>
    </dgm:pt>
    <dgm:pt modelId="{004BF056-7652-45DF-8177-19D142BD748A}" type="sibTrans" cxnId="{5BAB3C43-19B4-42B9-8F14-0A21CFCC1FB4}">
      <dgm:prSet/>
      <dgm:spPr/>
      <dgm:t>
        <a:bodyPr/>
        <a:lstStyle/>
        <a:p>
          <a:endParaRPr lang="en-US"/>
        </a:p>
      </dgm:t>
    </dgm:pt>
    <dgm:pt modelId="{9B537C5B-1D5D-4078-9FCC-E1BD84B58430}">
      <dgm:prSet custT="1"/>
      <dgm:spPr/>
      <dgm:t>
        <a:bodyPr/>
        <a:lstStyle/>
        <a:p>
          <a:r>
            <a:rPr lang="en-US" sz="1200" b="1" dirty="0">
              <a:latin typeface="+mj-lt"/>
            </a:rPr>
            <a:t>Masonic Homes of Kentucky</a:t>
          </a:r>
        </a:p>
      </dgm:t>
    </dgm:pt>
    <dgm:pt modelId="{1C3C93E7-9B61-4841-AEAD-83C317BE78E9}" type="parTrans" cxnId="{C2AA31AA-9072-4315-90B3-10971DB638E9}">
      <dgm:prSet/>
      <dgm:spPr/>
      <dgm:t>
        <a:bodyPr/>
        <a:lstStyle/>
        <a:p>
          <a:endParaRPr lang="en-US"/>
        </a:p>
      </dgm:t>
    </dgm:pt>
    <dgm:pt modelId="{C38770FC-5E16-4574-A2B6-DA429BFED578}" type="sibTrans" cxnId="{C2AA31AA-9072-4315-90B3-10971DB638E9}">
      <dgm:prSet/>
      <dgm:spPr/>
      <dgm:t>
        <a:bodyPr/>
        <a:lstStyle/>
        <a:p>
          <a:endParaRPr lang="en-US"/>
        </a:p>
      </dgm:t>
    </dgm:pt>
    <dgm:pt modelId="{712B237B-2F65-4789-89DD-FB9FFD1C093C}">
      <dgm:prSet custT="1"/>
      <dgm:spPr/>
      <dgm:t>
        <a:bodyPr/>
        <a:lstStyle/>
        <a:p>
          <a:r>
            <a:rPr lang="en-US" sz="1200" b="1" dirty="0">
              <a:latin typeface="+mj-lt"/>
            </a:rPr>
            <a:t>Home based care</a:t>
          </a:r>
        </a:p>
      </dgm:t>
    </dgm:pt>
    <dgm:pt modelId="{CB6CF463-2970-45D2-8AB2-73DE57F7179F}" type="parTrans" cxnId="{A52F02E0-875D-435F-9EEE-D6A7EA5624E4}">
      <dgm:prSet/>
      <dgm:spPr/>
      <dgm:t>
        <a:bodyPr/>
        <a:lstStyle/>
        <a:p>
          <a:endParaRPr lang="en-US"/>
        </a:p>
      </dgm:t>
    </dgm:pt>
    <dgm:pt modelId="{B71ABFE1-5D3E-499A-ABB2-03815D48EEF0}" type="sibTrans" cxnId="{A52F02E0-875D-435F-9EEE-D6A7EA5624E4}">
      <dgm:prSet/>
      <dgm:spPr/>
      <dgm:t>
        <a:bodyPr/>
        <a:lstStyle/>
        <a:p>
          <a:endParaRPr lang="en-US"/>
        </a:p>
      </dgm:t>
    </dgm:pt>
    <dgm:pt modelId="{9C89E600-D38F-4F76-BEF3-811956F2B6A7}">
      <dgm:prSet custT="1"/>
      <dgm:spPr/>
      <dgm:t>
        <a:bodyPr/>
        <a:lstStyle/>
        <a:p>
          <a:r>
            <a:rPr lang="en-US" sz="1200" b="1" dirty="0">
              <a:latin typeface="+mj-lt"/>
            </a:rPr>
            <a:t>Inpatient : University of Louisville Hospital and Jewish Hospital</a:t>
          </a:r>
        </a:p>
      </dgm:t>
    </dgm:pt>
    <dgm:pt modelId="{5FDB9111-FA56-406A-95E3-C29111577DCE}" type="parTrans" cxnId="{F80CB6F8-323F-4F80-9E61-921414CE53FA}">
      <dgm:prSet/>
      <dgm:spPr/>
      <dgm:t>
        <a:bodyPr/>
        <a:lstStyle/>
        <a:p>
          <a:endParaRPr lang="en-US"/>
        </a:p>
      </dgm:t>
    </dgm:pt>
    <dgm:pt modelId="{09754C0D-DC28-4135-8ADA-C4F28B9B8500}" type="sibTrans" cxnId="{F80CB6F8-323F-4F80-9E61-921414CE53FA}">
      <dgm:prSet/>
      <dgm:spPr/>
      <dgm:t>
        <a:bodyPr/>
        <a:lstStyle/>
        <a:p>
          <a:endParaRPr lang="en-US"/>
        </a:p>
      </dgm:t>
    </dgm:pt>
    <dgm:pt modelId="{660FD04A-DCF7-47EE-AB11-23E5FCF8E2CF}">
      <dgm:prSet custT="1"/>
      <dgm:spPr/>
      <dgm:t>
        <a:bodyPr/>
        <a:lstStyle/>
        <a:p>
          <a:r>
            <a:rPr lang="en-US" sz="1200" b="1" dirty="0">
              <a:latin typeface="+mj-lt"/>
            </a:rPr>
            <a:t>Nursing Homes – Masonic Homes, Treyton Oak Towers, Episcopal Church Home</a:t>
          </a:r>
          <a:endParaRPr lang="en-US" sz="1200" dirty="0"/>
        </a:p>
      </dgm:t>
    </dgm:pt>
    <dgm:pt modelId="{8695AA60-F968-4A87-8039-35FF3EF571FC}" type="parTrans" cxnId="{9BA9704C-57E3-4F47-B385-937381FF9B4B}">
      <dgm:prSet/>
      <dgm:spPr/>
      <dgm:t>
        <a:bodyPr/>
        <a:lstStyle/>
        <a:p>
          <a:endParaRPr lang="en-US"/>
        </a:p>
      </dgm:t>
    </dgm:pt>
    <dgm:pt modelId="{58DADF1E-D648-41E0-BDCD-DA563BD4F5A8}" type="sibTrans" cxnId="{9BA9704C-57E3-4F47-B385-937381FF9B4B}">
      <dgm:prSet/>
      <dgm:spPr/>
      <dgm:t>
        <a:bodyPr/>
        <a:lstStyle/>
        <a:p>
          <a:endParaRPr lang="en-US"/>
        </a:p>
      </dgm:t>
    </dgm:pt>
    <dgm:pt modelId="{72359888-081B-422B-913D-AF8C4AC128C6}" type="pres">
      <dgm:prSet presAssocID="{7F675A80-2B5C-497E-A524-A5AEFFF4B1EC}" presName="Name0" presStyleCnt="0">
        <dgm:presLayoutVars>
          <dgm:dir/>
          <dgm:animLvl val="lvl"/>
          <dgm:resizeHandles val="exact"/>
        </dgm:presLayoutVars>
      </dgm:prSet>
      <dgm:spPr/>
    </dgm:pt>
    <dgm:pt modelId="{B7D49208-E19F-45CB-A7A7-624A4EBC9BB8}" type="pres">
      <dgm:prSet presAssocID="{CBCEB301-3FFC-475F-9528-2902699AC5D9}" presName="linNode" presStyleCnt="0"/>
      <dgm:spPr/>
    </dgm:pt>
    <dgm:pt modelId="{857BAFB2-EB5A-4B80-A2A5-AF14CAFE3710}" type="pres">
      <dgm:prSet presAssocID="{CBCEB301-3FFC-475F-9528-2902699AC5D9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53447113-30A7-41A5-B3D2-BF68A428CCB6}" type="pres">
      <dgm:prSet presAssocID="{CBCEB301-3FFC-475F-9528-2902699AC5D9}" presName="descendantText" presStyleLbl="alignAccFollowNode1" presStyleIdx="0" presStyleCnt="3">
        <dgm:presLayoutVars>
          <dgm:bulletEnabled val="1"/>
        </dgm:presLayoutVars>
      </dgm:prSet>
      <dgm:spPr/>
    </dgm:pt>
    <dgm:pt modelId="{AD29EE9F-29E5-4474-8A21-A3B8677AE5DB}" type="pres">
      <dgm:prSet presAssocID="{0FD36A9D-8722-4F41-9977-76F83551961F}" presName="sp" presStyleCnt="0"/>
      <dgm:spPr/>
    </dgm:pt>
    <dgm:pt modelId="{6E054669-A2F8-4C71-925D-4B531C95F6DF}" type="pres">
      <dgm:prSet presAssocID="{37E6BA9F-2183-4838-A3D0-DE37B79330B5}" presName="linNode" presStyleCnt="0"/>
      <dgm:spPr/>
    </dgm:pt>
    <dgm:pt modelId="{A60DFF22-7B89-4D7C-A775-49722FBD832B}" type="pres">
      <dgm:prSet presAssocID="{37E6BA9F-2183-4838-A3D0-DE37B79330B5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43E3FF79-CF96-4C39-B4AC-1FD4C1426A89}" type="pres">
      <dgm:prSet presAssocID="{37E6BA9F-2183-4838-A3D0-DE37B79330B5}" presName="descendantText" presStyleLbl="alignAccFollowNode1" presStyleIdx="1" presStyleCnt="3" custScaleY="96060" custLinFactNeighborY="-4089">
        <dgm:presLayoutVars>
          <dgm:bulletEnabled val="1"/>
        </dgm:presLayoutVars>
      </dgm:prSet>
      <dgm:spPr/>
    </dgm:pt>
    <dgm:pt modelId="{185C6037-1274-4EF2-8B9E-ACCC8E2247C5}" type="pres">
      <dgm:prSet presAssocID="{A1D8A9EE-AEBC-4EF7-A574-DB764B48A68B}" presName="sp" presStyleCnt="0"/>
      <dgm:spPr/>
    </dgm:pt>
    <dgm:pt modelId="{C8BBBDDC-08ED-4A95-8079-E03E4693C30F}" type="pres">
      <dgm:prSet presAssocID="{32930731-0E26-41FA-9C5E-FA5D844F9A38}" presName="linNode" presStyleCnt="0"/>
      <dgm:spPr/>
    </dgm:pt>
    <dgm:pt modelId="{6FDA308E-C016-4C89-9ED9-B7D9385B7EAF}" type="pres">
      <dgm:prSet presAssocID="{32930731-0E26-41FA-9C5E-FA5D844F9A38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A279D8C2-7A6A-4A47-A37A-7388895B9EC7}" type="pres">
      <dgm:prSet presAssocID="{32930731-0E26-41FA-9C5E-FA5D844F9A38}" presName="descendantText" presStyleLbl="alignAccFollowNode1" presStyleIdx="2" presStyleCnt="3" custScaleY="153417" custLinFactNeighborY="-98">
        <dgm:presLayoutVars>
          <dgm:bulletEnabled val="1"/>
        </dgm:presLayoutVars>
      </dgm:prSet>
      <dgm:spPr/>
    </dgm:pt>
  </dgm:ptLst>
  <dgm:cxnLst>
    <dgm:cxn modelId="{53530702-0D12-4D60-802D-699F22A33ECE}" type="presOf" srcId="{E5ABFEE2-C27D-453C-B780-7E96E4BD0A48}" destId="{43E3FF79-CF96-4C39-B4AC-1FD4C1426A89}" srcOrd="0" destOrd="1" presId="urn:microsoft.com/office/officeart/2005/8/layout/vList5"/>
    <dgm:cxn modelId="{439D891D-2788-438E-9891-CA67D0C67E92}" type="presOf" srcId="{F92C08ED-C686-4DD1-AE4D-F62F5F927E26}" destId="{43E3FF79-CF96-4C39-B4AC-1FD4C1426A89}" srcOrd="0" destOrd="0" presId="urn:microsoft.com/office/officeart/2005/8/layout/vList5"/>
    <dgm:cxn modelId="{B9ACB023-F2FB-4C68-90B2-9640F39F422B}" type="presOf" srcId="{660FD04A-DCF7-47EE-AB11-23E5FCF8E2CF}" destId="{A279D8C2-7A6A-4A47-A37A-7388895B9EC7}" srcOrd="0" destOrd="5" presId="urn:microsoft.com/office/officeart/2005/8/layout/vList5"/>
    <dgm:cxn modelId="{F7811B2C-573E-4100-A701-747E83B94142}" type="presOf" srcId="{B2C0543E-F81B-490C-9D9B-ADD542EB4F9C}" destId="{53447113-30A7-41A5-B3D2-BF68A428CCB6}" srcOrd="0" destOrd="1" presId="urn:microsoft.com/office/officeart/2005/8/layout/vList5"/>
    <dgm:cxn modelId="{5382AE30-A097-4A89-8C5E-6C253BA80F47}" type="presOf" srcId="{3663111B-6AFE-4A07-8C84-84B439AA8B62}" destId="{53447113-30A7-41A5-B3D2-BF68A428CCB6}" srcOrd="0" destOrd="0" presId="urn:microsoft.com/office/officeart/2005/8/layout/vList5"/>
    <dgm:cxn modelId="{B7829631-09C5-4968-A14A-DE9932AD182F}" srcId="{CBCEB301-3FFC-475F-9528-2902699AC5D9}" destId="{B2C0543E-F81B-490C-9D9B-ADD542EB4F9C}" srcOrd="1" destOrd="0" parTransId="{259D8160-A28B-4219-8ABD-2DC7482E6E16}" sibTransId="{E36B88BE-705D-409E-ABFE-D5E601A4B645}"/>
    <dgm:cxn modelId="{E3F3673D-F669-422A-A124-E589E01AB078}" srcId="{32930731-0E26-41FA-9C5E-FA5D844F9A38}" destId="{2C2C20CF-EAB4-4D68-86B3-49649A8438D3}" srcOrd="0" destOrd="0" parTransId="{B1DDDE2D-BD53-43CD-BFA8-2FC5653F9065}" sibTransId="{B2E0D6A7-DC70-49D9-8D0E-7076D25B3C03}"/>
    <dgm:cxn modelId="{201F7B60-9495-4D5B-A3D4-F84F13F909D2}" srcId="{CBCEB301-3FFC-475F-9528-2902699AC5D9}" destId="{3663111B-6AFE-4A07-8C84-84B439AA8B62}" srcOrd="0" destOrd="0" parTransId="{18CCAFC2-8B3F-45D0-B49D-D9769ED2677A}" sibTransId="{69A091D3-42D2-44E7-99F0-8FB7DC007B07}"/>
    <dgm:cxn modelId="{AECE1961-72B3-4198-BAF2-29BD55B88F11}" type="presOf" srcId="{CBCEB301-3FFC-475F-9528-2902699AC5D9}" destId="{857BAFB2-EB5A-4B80-A2A5-AF14CAFE3710}" srcOrd="0" destOrd="0" presId="urn:microsoft.com/office/officeart/2005/8/layout/vList5"/>
    <dgm:cxn modelId="{8C923762-9F86-4AD5-8AD2-9158B71253CD}" srcId="{37E6BA9F-2183-4838-A3D0-DE37B79330B5}" destId="{6EFFBB2B-33D5-4ECC-AFB9-1C96DD1A18AF}" srcOrd="2" destOrd="0" parTransId="{C096B650-B705-4F66-BBEC-B1D00F5C16A3}" sibTransId="{9AB15008-41D9-4D78-ABF9-F1EA1B9D6532}"/>
    <dgm:cxn modelId="{81749B62-A56A-47A8-99CF-9578E32E44E0}" type="presOf" srcId="{9B537C5B-1D5D-4078-9FCC-E1BD84B58430}" destId="{A279D8C2-7A6A-4A47-A37A-7388895B9EC7}" srcOrd="0" destOrd="2" presId="urn:microsoft.com/office/officeart/2005/8/layout/vList5"/>
    <dgm:cxn modelId="{5BAB3C43-19B4-42B9-8F14-0A21CFCC1FB4}" srcId="{2C2C20CF-EAB4-4D68-86B3-49649A8438D3}" destId="{9FBBB769-3BB4-4CBE-9849-BF1F9FD1118A}" srcOrd="0" destOrd="0" parTransId="{2C3C2CB1-02EA-4B34-8CAC-5D0A105BDBBC}" sibTransId="{004BF056-7652-45DF-8177-19D142BD748A}"/>
    <dgm:cxn modelId="{7E0E1E69-3C5A-49EE-9441-CAA310DED87F}" type="presOf" srcId="{712B237B-2F65-4789-89DD-FB9FFD1C093C}" destId="{A279D8C2-7A6A-4A47-A37A-7388895B9EC7}" srcOrd="0" destOrd="3" presId="urn:microsoft.com/office/officeart/2005/8/layout/vList5"/>
    <dgm:cxn modelId="{FF6ED069-793F-4E1D-81DA-CEA3DF007388}" type="presOf" srcId="{9C89E600-D38F-4F76-BEF3-811956F2B6A7}" destId="{A279D8C2-7A6A-4A47-A37A-7388895B9EC7}" srcOrd="0" destOrd="4" presId="urn:microsoft.com/office/officeart/2005/8/layout/vList5"/>
    <dgm:cxn modelId="{9BA9704C-57E3-4F47-B385-937381FF9B4B}" srcId="{32930731-0E26-41FA-9C5E-FA5D844F9A38}" destId="{660FD04A-DCF7-47EE-AB11-23E5FCF8E2CF}" srcOrd="2" destOrd="0" parTransId="{8695AA60-F968-4A87-8039-35FF3EF571FC}" sibTransId="{58DADF1E-D648-41E0-BDCD-DA563BD4F5A8}"/>
    <dgm:cxn modelId="{41F4EC6D-EBA2-479B-A528-1B42D75A0528}" type="presOf" srcId="{6EFFBB2B-33D5-4ECC-AFB9-1C96DD1A18AF}" destId="{43E3FF79-CF96-4C39-B4AC-1FD4C1426A89}" srcOrd="0" destOrd="2" presId="urn:microsoft.com/office/officeart/2005/8/layout/vList5"/>
    <dgm:cxn modelId="{49816877-5A66-4518-8D7F-F76F96F14FDC}" srcId="{CBCEB301-3FFC-475F-9528-2902699AC5D9}" destId="{8671FBA6-7CF1-406F-B65A-B72B06538F8D}" srcOrd="2" destOrd="0" parTransId="{AB2ABE8E-CE05-4E9C-9CE1-83FD7A0ECE62}" sibTransId="{80973582-430C-49E7-8439-D846A6B87146}"/>
    <dgm:cxn modelId="{07BDD958-1C3C-4C3F-9BAC-394F976B0783}" type="presOf" srcId="{8671FBA6-7CF1-406F-B65A-B72B06538F8D}" destId="{53447113-30A7-41A5-B3D2-BF68A428CCB6}" srcOrd="0" destOrd="2" presId="urn:microsoft.com/office/officeart/2005/8/layout/vList5"/>
    <dgm:cxn modelId="{F4562E5A-60AB-4346-8B8A-ED82B4DDEC31}" type="presOf" srcId="{9FBBB769-3BB4-4CBE-9849-BF1F9FD1118A}" destId="{A279D8C2-7A6A-4A47-A37A-7388895B9EC7}" srcOrd="0" destOrd="1" presId="urn:microsoft.com/office/officeart/2005/8/layout/vList5"/>
    <dgm:cxn modelId="{A75C455A-AB47-4066-A610-B984A94A2E3B}" srcId="{37E6BA9F-2183-4838-A3D0-DE37B79330B5}" destId="{F92C08ED-C686-4DD1-AE4D-F62F5F927E26}" srcOrd="0" destOrd="0" parTransId="{85EE6C32-FC4B-4EDE-AFF7-22377B3B3727}" sibTransId="{9C6C542A-6F5B-4017-8232-4FA2B5DCA864}"/>
    <dgm:cxn modelId="{1883F386-2D63-4BC1-B077-23A19F1780C8}" srcId="{7F675A80-2B5C-497E-A524-A5AEFFF4B1EC}" destId="{32930731-0E26-41FA-9C5E-FA5D844F9A38}" srcOrd="2" destOrd="0" parTransId="{14C627AC-503E-49A6-A4E0-EFFA2FEC5F42}" sibTransId="{CC652C46-11D4-4E5F-9809-DA8A8F96ED3A}"/>
    <dgm:cxn modelId="{CFFA3C8B-D26C-4EF3-B945-94BC16CDC9E9}" type="presOf" srcId="{32930731-0E26-41FA-9C5E-FA5D844F9A38}" destId="{6FDA308E-C016-4C89-9ED9-B7D9385B7EAF}" srcOrd="0" destOrd="0" presId="urn:microsoft.com/office/officeart/2005/8/layout/vList5"/>
    <dgm:cxn modelId="{3034FEA6-F08A-411E-9266-74AA408E8AF7}" srcId="{7F675A80-2B5C-497E-A524-A5AEFFF4B1EC}" destId="{37E6BA9F-2183-4838-A3D0-DE37B79330B5}" srcOrd="1" destOrd="0" parTransId="{CBF41F17-DEA5-4F27-8713-1CA54AC4062E}" sibTransId="{A1D8A9EE-AEBC-4EF7-A574-DB764B48A68B}"/>
    <dgm:cxn modelId="{C2AA31AA-9072-4315-90B3-10971DB638E9}" srcId="{2C2C20CF-EAB4-4D68-86B3-49649A8438D3}" destId="{9B537C5B-1D5D-4078-9FCC-E1BD84B58430}" srcOrd="1" destOrd="0" parTransId="{1C3C93E7-9B61-4841-AEAD-83C317BE78E9}" sibTransId="{C38770FC-5E16-4574-A2B6-DA429BFED578}"/>
    <dgm:cxn modelId="{E8F19ABC-8B8B-4346-BEA5-FA7D01F4CB7A}" type="presOf" srcId="{37E6BA9F-2183-4838-A3D0-DE37B79330B5}" destId="{A60DFF22-7B89-4D7C-A775-49722FBD832B}" srcOrd="0" destOrd="0" presId="urn:microsoft.com/office/officeart/2005/8/layout/vList5"/>
    <dgm:cxn modelId="{F3818CBE-9AAE-490F-A7D9-C3AC56F3B760}" srcId="{37E6BA9F-2183-4838-A3D0-DE37B79330B5}" destId="{E5ABFEE2-C27D-453C-B780-7E96E4BD0A48}" srcOrd="1" destOrd="0" parTransId="{5517543E-BC24-4867-82B1-CA42A525758B}" sibTransId="{C692CF0A-C1C5-4344-84ED-49EB376400EF}"/>
    <dgm:cxn modelId="{DA68AABE-4E4B-4A9C-9A49-79392B4D4988}" type="presOf" srcId="{7F675A80-2B5C-497E-A524-A5AEFFF4B1EC}" destId="{72359888-081B-422B-913D-AF8C4AC128C6}" srcOrd="0" destOrd="0" presId="urn:microsoft.com/office/officeart/2005/8/layout/vList5"/>
    <dgm:cxn modelId="{A52F02E0-875D-435F-9EEE-D6A7EA5624E4}" srcId="{2C2C20CF-EAB4-4D68-86B3-49649A8438D3}" destId="{712B237B-2F65-4789-89DD-FB9FFD1C093C}" srcOrd="2" destOrd="0" parTransId="{CB6CF463-2970-45D2-8AB2-73DE57F7179F}" sibTransId="{B71ABFE1-5D3E-499A-ABB2-03815D48EEF0}"/>
    <dgm:cxn modelId="{F80CB6F8-323F-4F80-9E61-921414CE53FA}" srcId="{32930731-0E26-41FA-9C5E-FA5D844F9A38}" destId="{9C89E600-D38F-4F76-BEF3-811956F2B6A7}" srcOrd="1" destOrd="0" parTransId="{5FDB9111-FA56-406A-95E3-C29111577DCE}" sibTransId="{09754C0D-DC28-4135-8ADA-C4F28B9B8500}"/>
    <dgm:cxn modelId="{A7FBBFF8-A3D1-4A97-AF75-232FBE9AF1AF}" type="presOf" srcId="{2C2C20CF-EAB4-4D68-86B3-49649A8438D3}" destId="{A279D8C2-7A6A-4A47-A37A-7388895B9EC7}" srcOrd="0" destOrd="0" presId="urn:microsoft.com/office/officeart/2005/8/layout/vList5"/>
    <dgm:cxn modelId="{CA6E20FA-1132-4A68-A481-1EB8A743B5EF}" srcId="{7F675A80-2B5C-497E-A524-A5AEFFF4B1EC}" destId="{CBCEB301-3FFC-475F-9528-2902699AC5D9}" srcOrd="0" destOrd="0" parTransId="{95296C54-AF1E-4F84-9BD9-0C378E79CE2E}" sibTransId="{0FD36A9D-8722-4F41-9977-76F83551961F}"/>
    <dgm:cxn modelId="{F3DB0182-0727-4E0E-80D4-9C026BBAAFEB}" type="presParOf" srcId="{72359888-081B-422B-913D-AF8C4AC128C6}" destId="{B7D49208-E19F-45CB-A7A7-624A4EBC9BB8}" srcOrd="0" destOrd="0" presId="urn:microsoft.com/office/officeart/2005/8/layout/vList5"/>
    <dgm:cxn modelId="{5D08CDA1-E2A3-4970-AD59-750DD048C159}" type="presParOf" srcId="{B7D49208-E19F-45CB-A7A7-624A4EBC9BB8}" destId="{857BAFB2-EB5A-4B80-A2A5-AF14CAFE3710}" srcOrd="0" destOrd="0" presId="urn:microsoft.com/office/officeart/2005/8/layout/vList5"/>
    <dgm:cxn modelId="{C80605E5-96F6-4CFA-AA08-17C37F16DE66}" type="presParOf" srcId="{B7D49208-E19F-45CB-A7A7-624A4EBC9BB8}" destId="{53447113-30A7-41A5-B3D2-BF68A428CCB6}" srcOrd="1" destOrd="0" presId="urn:microsoft.com/office/officeart/2005/8/layout/vList5"/>
    <dgm:cxn modelId="{6D9E06A8-3AF0-476B-9A86-896A9B020737}" type="presParOf" srcId="{72359888-081B-422B-913D-AF8C4AC128C6}" destId="{AD29EE9F-29E5-4474-8A21-A3B8677AE5DB}" srcOrd="1" destOrd="0" presId="urn:microsoft.com/office/officeart/2005/8/layout/vList5"/>
    <dgm:cxn modelId="{212EE33D-A710-4AE5-BD8E-546A117DEC18}" type="presParOf" srcId="{72359888-081B-422B-913D-AF8C4AC128C6}" destId="{6E054669-A2F8-4C71-925D-4B531C95F6DF}" srcOrd="2" destOrd="0" presId="urn:microsoft.com/office/officeart/2005/8/layout/vList5"/>
    <dgm:cxn modelId="{6F4D027C-68C6-489A-B0E6-B3BCB30E5ADD}" type="presParOf" srcId="{6E054669-A2F8-4C71-925D-4B531C95F6DF}" destId="{A60DFF22-7B89-4D7C-A775-49722FBD832B}" srcOrd="0" destOrd="0" presId="urn:microsoft.com/office/officeart/2005/8/layout/vList5"/>
    <dgm:cxn modelId="{7B290B69-E5A3-451A-9584-543AE402AB53}" type="presParOf" srcId="{6E054669-A2F8-4C71-925D-4B531C95F6DF}" destId="{43E3FF79-CF96-4C39-B4AC-1FD4C1426A89}" srcOrd="1" destOrd="0" presId="urn:microsoft.com/office/officeart/2005/8/layout/vList5"/>
    <dgm:cxn modelId="{4415E1B2-DF30-4ED9-9742-6D079DEBDC10}" type="presParOf" srcId="{72359888-081B-422B-913D-AF8C4AC128C6}" destId="{185C6037-1274-4EF2-8B9E-ACCC8E2247C5}" srcOrd="3" destOrd="0" presId="urn:microsoft.com/office/officeart/2005/8/layout/vList5"/>
    <dgm:cxn modelId="{25A35E68-905A-42F7-AFB3-CDFCDAACE5A2}" type="presParOf" srcId="{72359888-081B-422B-913D-AF8C4AC128C6}" destId="{C8BBBDDC-08ED-4A95-8079-E03E4693C30F}" srcOrd="4" destOrd="0" presId="urn:microsoft.com/office/officeart/2005/8/layout/vList5"/>
    <dgm:cxn modelId="{FF5AECB7-0FC9-4A08-97AD-77C956E401BD}" type="presParOf" srcId="{C8BBBDDC-08ED-4A95-8079-E03E4693C30F}" destId="{6FDA308E-C016-4C89-9ED9-B7D9385B7EAF}" srcOrd="0" destOrd="0" presId="urn:microsoft.com/office/officeart/2005/8/layout/vList5"/>
    <dgm:cxn modelId="{F43E7DC9-7F33-43A4-A46A-D86D92A03CFD}" type="presParOf" srcId="{C8BBBDDC-08ED-4A95-8079-E03E4693C30F}" destId="{A279D8C2-7A6A-4A47-A37A-7388895B9EC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447113-30A7-41A5-B3D2-BF68A428CCB6}">
      <dsp:nvSpPr>
        <dsp:cNvPr id="0" name=""/>
        <dsp:cNvSpPr/>
      </dsp:nvSpPr>
      <dsp:spPr>
        <a:xfrm rot="5400000">
          <a:off x="4159978" y="-1522941"/>
          <a:ext cx="1110555" cy="44378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b="1" kern="1200" dirty="0">
              <a:latin typeface="+mj-lt"/>
            </a:rPr>
            <a:t>Centers for Primary Care – 2</a:t>
          </a:r>
          <a:r>
            <a:rPr lang="en-US" sz="1200" b="1" kern="1200" baseline="30000" dirty="0">
              <a:latin typeface="+mj-lt"/>
            </a:rPr>
            <a:t>nd</a:t>
          </a:r>
          <a:r>
            <a:rPr lang="en-US" sz="1200" b="1" kern="1200" dirty="0">
              <a:latin typeface="+mj-lt"/>
            </a:rPr>
            <a:t> floor Cardinal Station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latin typeface="+mj-lt"/>
            </a:rPr>
            <a:t>Cardinal Station – residency base – 1</a:t>
          </a:r>
          <a:r>
            <a:rPr lang="en-US" sz="1200" b="1" kern="1200" baseline="30000" dirty="0">
              <a:latin typeface="+mj-lt"/>
            </a:rPr>
            <a:t>st</a:t>
          </a:r>
          <a:r>
            <a:rPr lang="en-US" sz="1200" b="1" kern="1200" dirty="0">
              <a:latin typeface="+mj-lt"/>
            </a:rPr>
            <a:t> floor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latin typeface="+mj-lt"/>
            </a:rPr>
            <a:t>Hospitals – University of Louisville Hospital, Norton Children's Hospital, Jewish Hospital</a:t>
          </a:r>
        </a:p>
      </dsp:txBody>
      <dsp:txXfrm rot="-5400000">
        <a:off x="2496312" y="194938"/>
        <a:ext cx="4383675" cy="1002129"/>
      </dsp:txXfrm>
    </dsp:sp>
    <dsp:sp modelId="{857BAFB2-EB5A-4B80-A2A5-AF14CAFE3710}">
      <dsp:nvSpPr>
        <dsp:cNvPr id="0" name=""/>
        <dsp:cNvSpPr/>
      </dsp:nvSpPr>
      <dsp:spPr>
        <a:xfrm>
          <a:off x="0" y="1905"/>
          <a:ext cx="2496312" cy="1388194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Family Medicine</a:t>
          </a:r>
        </a:p>
      </dsp:txBody>
      <dsp:txXfrm>
        <a:off x="67766" y="69671"/>
        <a:ext cx="2360780" cy="1252662"/>
      </dsp:txXfrm>
    </dsp:sp>
    <dsp:sp modelId="{43E3FF79-CF96-4C39-B4AC-1FD4C1426A89}">
      <dsp:nvSpPr>
        <dsp:cNvPr id="0" name=""/>
        <dsp:cNvSpPr/>
      </dsp:nvSpPr>
      <dsp:spPr>
        <a:xfrm rot="5400000">
          <a:off x="4181856" y="-110747"/>
          <a:ext cx="1066799" cy="44378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b="1" kern="1200" dirty="0">
              <a:latin typeface="+mj-lt"/>
            </a:rPr>
            <a:t>Cardinal Station – 2</a:t>
          </a:r>
          <a:r>
            <a:rPr lang="en-US" sz="1200" b="1" kern="1200" baseline="30000" dirty="0">
              <a:latin typeface="+mj-lt"/>
            </a:rPr>
            <a:t>nd</a:t>
          </a:r>
          <a:r>
            <a:rPr lang="en-US" sz="1200" b="1" kern="1200" dirty="0">
              <a:latin typeface="+mj-lt"/>
            </a:rPr>
            <a:t> floor Sports Medicine offices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latin typeface="+mj-lt"/>
            </a:rPr>
            <a:t>Owsley Brown Frazier Sports medicine office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latin typeface="+mj-lt"/>
            </a:rPr>
            <a:t>Team Physician  University of Louisville NCAA Division 1 Athletes in all sports</a:t>
          </a:r>
        </a:p>
      </dsp:txBody>
      <dsp:txXfrm rot="-5400000">
        <a:off x="2496312" y="1626874"/>
        <a:ext cx="4385811" cy="962645"/>
      </dsp:txXfrm>
    </dsp:sp>
    <dsp:sp modelId="{A60DFF22-7B89-4D7C-A775-49722FBD832B}">
      <dsp:nvSpPr>
        <dsp:cNvPr id="0" name=""/>
        <dsp:cNvSpPr/>
      </dsp:nvSpPr>
      <dsp:spPr>
        <a:xfrm>
          <a:off x="0" y="1459509"/>
          <a:ext cx="2496312" cy="1388194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Sports Medicine</a:t>
          </a:r>
        </a:p>
      </dsp:txBody>
      <dsp:txXfrm>
        <a:off x="67766" y="1527275"/>
        <a:ext cx="2360780" cy="1252662"/>
      </dsp:txXfrm>
    </dsp:sp>
    <dsp:sp modelId="{A279D8C2-7A6A-4A47-A37A-7388895B9EC7}">
      <dsp:nvSpPr>
        <dsp:cNvPr id="0" name=""/>
        <dsp:cNvSpPr/>
      </dsp:nvSpPr>
      <dsp:spPr>
        <a:xfrm rot="5400000">
          <a:off x="3858760" y="1551138"/>
          <a:ext cx="1703780" cy="44335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b="1" kern="1200" dirty="0">
              <a:latin typeface="+mj-lt"/>
            </a:rPr>
            <a:t>Outpatient: </a:t>
          </a:r>
          <a:endParaRPr lang="en-US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latin typeface="+mj-lt"/>
            </a:rPr>
            <a:t>Republic Bank Foundation Optimal Aging Clinic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latin typeface="+mj-lt"/>
            </a:rPr>
            <a:t>Masonic Homes of Kentucky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latin typeface="+mj-lt"/>
            </a:rPr>
            <a:t>Home based care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latin typeface="+mj-lt"/>
            </a:rPr>
            <a:t>Inpatient : University of Louisville Hospital and Jewish Hospital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latin typeface="+mj-lt"/>
            </a:rPr>
            <a:t>Nursing Homes – Masonic Homes, Treyton Oak Towers, Episcopal Church Home</a:t>
          </a:r>
          <a:endParaRPr lang="en-US" sz="1200" kern="1200" dirty="0"/>
        </a:p>
      </dsp:txBody>
      <dsp:txXfrm rot="-5400000">
        <a:off x="2493873" y="2999197"/>
        <a:ext cx="4350382" cy="1537436"/>
      </dsp:txXfrm>
    </dsp:sp>
    <dsp:sp modelId="{6FDA308E-C016-4C89-9ED9-B7D9385B7EAF}">
      <dsp:nvSpPr>
        <dsp:cNvPr id="0" name=""/>
        <dsp:cNvSpPr/>
      </dsp:nvSpPr>
      <dsp:spPr>
        <a:xfrm>
          <a:off x="0" y="3074906"/>
          <a:ext cx="2493874" cy="1388194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Geriatrics</a:t>
          </a:r>
        </a:p>
      </dsp:txBody>
      <dsp:txXfrm>
        <a:off x="67766" y="3142672"/>
        <a:ext cx="2358342" cy="1252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7721C-E8F9-4152-BEC4-B88BEBD936EF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6241B-A9A4-48D2-AEF4-BEFCE625EC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21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EAB1C-C787-4710-AC65-4834B24B0179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5513B-1241-4A9C-8018-043E2B4596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72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85800" y="4085650"/>
            <a:ext cx="7772400" cy="584776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buNone/>
              <a:defRPr sz="3200" b="0" i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362200" y="5162490"/>
            <a:ext cx="4419600" cy="40011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HelveticaNeueLT Std"/>
                <a:cs typeface="HelveticaNeueLT St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date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0" y="1524001"/>
            <a:ext cx="39624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2"/>
          </p:nvPr>
        </p:nvSpPr>
        <p:spPr>
          <a:xfrm>
            <a:off x="609600" y="1447801"/>
            <a:ext cx="38862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4648200" y="1446213"/>
            <a:ext cx="3886200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62200" y="990600"/>
            <a:ext cx="61722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62200" y="1524001"/>
            <a:ext cx="61722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80896" y="1445409"/>
            <a:ext cx="6053504" cy="2393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609600" y="1446213"/>
            <a:ext cx="3886200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4648200" y="1524001"/>
            <a:ext cx="38862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609600" y="1524000"/>
            <a:ext cx="38862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609600" y="1446213"/>
            <a:ext cx="3886200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657600" y="4051756"/>
            <a:ext cx="4953000" cy="430887"/>
          </a:xfrm>
          <a:prstGeom prst="rect">
            <a:avLst/>
          </a:prstGeom>
          <a:ln>
            <a:noFill/>
          </a:ln>
        </p:spPr>
        <p:txBody>
          <a:bodyPr anchor="ctr">
            <a:spAutoFit/>
          </a:bodyPr>
          <a:lstStyle>
            <a:lvl1pPr marL="0" indent="0" algn="r">
              <a:buNone/>
              <a:defRPr sz="2200" b="0" i="0">
                <a:solidFill>
                  <a:srgbClr val="FFFFFF"/>
                </a:solidFill>
                <a:latin typeface="Helvetica Neue Bold Condensed"/>
                <a:cs typeface="Helvetica Neue Bold Condense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7162800" y="6249144"/>
            <a:ext cx="1447800" cy="276999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>
            <a:lvl1pPr marL="0" indent="0" algn="r">
              <a:buNone/>
              <a:defRPr sz="1200" b="0" i="0">
                <a:solidFill>
                  <a:srgbClr val="AD0000"/>
                </a:solidFill>
                <a:latin typeface="HelveticaNeueLT Std"/>
                <a:cs typeface="HelveticaNeueLT St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date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wenmeyer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wenmeyer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wenmeyer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knap Research Bldg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91824"/>
            <a:ext cx="8077200" cy="584776"/>
          </a:xfrm>
          <a:prstGeom prst="rect">
            <a:avLst/>
          </a:prstGeom>
        </p:spPr>
        <p:txBody>
          <a:bodyPr vert="horz" anchor="b">
            <a:spAutoFit/>
          </a:bodyPr>
          <a:lstStyle>
            <a:lvl1pPr>
              <a:defRPr sz="3200" b="0" i="0">
                <a:latin typeface="Helvetica Neue Bold Condensed"/>
                <a:cs typeface="Helvetica Neue Bold Condensed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2628900" y="3429002"/>
            <a:ext cx="38862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6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7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0" y="1524001"/>
            <a:ext cx="39624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609600" y="1446213"/>
            <a:ext cx="38862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4648200" y="1447801"/>
            <a:ext cx="38862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0" y="1524001"/>
            <a:ext cx="39624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2"/>
          </p:nvPr>
        </p:nvSpPr>
        <p:spPr>
          <a:xfrm>
            <a:off x="609600" y="1447801"/>
            <a:ext cx="38862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4648200" y="1446213"/>
            <a:ext cx="38862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62200" y="990600"/>
            <a:ext cx="61722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62200" y="1524001"/>
            <a:ext cx="61722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80896" y="1445407"/>
            <a:ext cx="6053504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609600" y="1446213"/>
            <a:ext cx="38862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4648200" y="1524001"/>
            <a:ext cx="38862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609600" y="1524000"/>
            <a:ext cx="38862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609600" y="1446213"/>
            <a:ext cx="38862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91824"/>
            <a:ext cx="8077200" cy="584776"/>
          </a:xfrm>
          <a:prstGeom prst="rect">
            <a:avLst/>
          </a:prstGeom>
        </p:spPr>
        <p:txBody>
          <a:bodyPr vert="horz" anchor="b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2628900" y="3429002"/>
            <a:ext cx="3886200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0" y="1524001"/>
            <a:ext cx="39624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chemeClr val="bg1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609600" y="1446213"/>
            <a:ext cx="3886200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4648200" y="1447801"/>
            <a:ext cx="38862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df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df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4.pd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1.pdf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4000">
              <a:srgbClr val="AD0000"/>
            </a:gs>
            <a:gs pos="100000">
              <a:srgbClr val="5F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2362200" y="4876801"/>
            <a:ext cx="4419600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uofl ligature whit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615691" y="1524000"/>
            <a:ext cx="1912618" cy="11591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4000">
              <a:schemeClr val="bg1"/>
            </a:gs>
            <a:gs pos="100000">
              <a:srgbClr val="B2B2B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rot="10800000">
            <a:off x="609600" y="6246811"/>
            <a:ext cx="7924800" cy="1589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381000" y="0"/>
            <a:ext cx="1066800" cy="9144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uofl ligature whit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09599" y="381001"/>
            <a:ext cx="649224" cy="393471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553200" y="6340475"/>
            <a:ext cx="2057400" cy="365125"/>
          </a:xfrm>
          <a:prstGeom prst="rect">
            <a:avLst/>
          </a:prstGeom>
        </p:spPr>
        <p:txBody>
          <a:bodyPr anchor="t"/>
          <a:lstStyle>
            <a:lvl1pPr algn="ctr">
              <a:defRPr sz="2000" b="0" i="0">
                <a:solidFill>
                  <a:schemeClr val="bg1"/>
                </a:solidFill>
                <a:latin typeface="HelveticaNeueLT Std Thin Italic"/>
                <a:cs typeface="HelveticaNeueLT Std Thin Italic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000" cap="none" spc="200" normalizeH="0" baseline="0" noProof="0" dirty="0">
                <a:ln>
                  <a:noFill/>
                </a:ln>
                <a:solidFill>
                  <a:srgbClr val="AD0000"/>
                </a:solidFill>
                <a:effectLst/>
                <a:uLnTx/>
                <a:uFillTx/>
                <a:latin typeface="HelveticaNeueLT Std"/>
                <a:ea typeface="+mn-ea"/>
                <a:cs typeface="HelveticaNeueLT Std"/>
              </a:rPr>
              <a:t>LOUISVILLE.EDU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81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4000">
              <a:srgbClr val="3E3E3E"/>
            </a:gs>
            <a:gs pos="100000">
              <a:srgbClr val="00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rot="10800000">
            <a:off x="609600" y="6246811"/>
            <a:ext cx="7924800" cy="1589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381000" y="0"/>
            <a:ext cx="10668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uofl ligature red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09600" y="381001"/>
            <a:ext cx="660400" cy="393700"/>
          </a:xfrm>
          <a:prstGeom prst="rect">
            <a:avLst/>
          </a:prstGeom>
        </p:spPr>
      </p:pic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6477000" y="6340475"/>
            <a:ext cx="2133600" cy="365125"/>
          </a:xfrm>
          <a:prstGeom prst="rect">
            <a:avLst/>
          </a:prstGeom>
        </p:spPr>
        <p:txBody>
          <a:bodyPr anchor="t"/>
          <a:lstStyle>
            <a:lvl1pPr algn="ctr">
              <a:defRPr sz="2000" b="0" i="0">
                <a:solidFill>
                  <a:schemeClr val="bg1"/>
                </a:solidFill>
                <a:latin typeface="HelveticaNeueLT Std Thin Italic"/>
                <a:cs typeface="HelveticaNeueLT Std Thin Italic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000" cap="none" spc="2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NeueLT Std"/>
                <a:ea typeface="+mn-ea"/>
                <a:cs typeface="HelveticaNeueLT Std"/>
              </a:rPr>
              <a:t>LOUISVILLE.EDU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82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6858000" y="6248400"/>
            <a:ext cx="2286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743200" y="3581400"/>
            <a:ext cx="6400800" cy="1371600"/>
          </a:xfrm>
          <a:prstGeom prst="rect">
            <a:avLst/>
          </a:prstGeom>
          <a:solidFill>
            <a:srgbClr val="00000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2819400"/>
            <a:ext cx="3429000" cy="10668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UL_LOGOwordmarkonRed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7200" y="3075941"/>
            <a:ext cx="2396314" cy="5450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858000" y="6248400"/>
            <a:ext cx="2286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304800"/>
            <a:ext cx="6705600" cy="10668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514600" y="1828800"/>
            <a:ext cx="6629400" cy="3962400"/>
          </a:xfrm>
          <a:prstGeom prst="rect">
            <a:avLst/>
          </a:prstGeom>
          <a:solidFill>
            <a:srgbClr val="00000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uofl ligature whit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533402" y="621797"/>
            <a:ext cx="859985" cy="521203"/>
          </a:xfrm>
          <a:prstGeom prst="rect">
            <a:avLst/>
          </a:prstGeom>
        </p:spPr>
      </p:pic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858000" y="6264275"/>
            <a:ext cx="1752600" cy="246221"/>
          </a:xfrm>
          <a:prstGeom prst="rect">
            <a:avLst/>
          </a:prstGeom>
        </p:spPr>
        <p:txBody>
          <a:bodyPr anchor="t">
            <a:spAutoFit/>
          </a:bodyPr>
          <a:lstStyle>
            <a:lvl1pPr algn="ctr">
              <a:defRPr sz="2000" b="0" i="0">
                <a:solidFill>
                  <a:schemeClr val="bg1"/>
                </a:solidFill>
                <a:latin typeface="HelveticaNeueLT Std Thin Italic"/>
                <a:cs typeface="HelveticaNeueLT Std Thin Italic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900" cap="none" spc="200" normalizeH="0" baseline="0" noProof="0" dirty="0">
                <a:ln>
                  <a:noFill/>
                </a:ln>
                <a:solidFill>
                  <a:srgbClr val="AD0000"/>
                </a:solidFill>
                <a:effectLst/>
                <a:uLnTx/>
                <a:uFillTx/>
                <a:latin typeface="HelveticaNeueLT Std"/>
                <a:ea typeface="+mn-ea"/>
                <a:cs typeface="HelveticaNeueLT Std"/>
              </a:rPr>
              <a:t>LOUISVILLE.EDU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8" r:id="rId3"/>
    <p:sldLayoutId id="2147483667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1"/>
          </p:nvPr>
        </p:nvSpPr>
        <p:spPr>
          <a:xfrm>
            <a:off x="685800" y="3494720"/>
            <a:ext cx="7772400" cy="1175706"/>
          </a:xfrm>
        </p:spPr>
        <p:txBody>
          <a:bodyPr/>
          <a:lstStyle/>
          <a:p>
            <a:r>
              <a:rPr lang="en-US" dirty="0"/>
              <a:t>Faculty Forum </a:t>
            </a:r>
          </a:p>
          <a:p>
            <a:r>
              <a:rPr lang="en-US" dirty="0"/>
              <a:t>Departmental Spotlight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2"/>
          </p:nvPr>
        </p:nvSpPr>
        <p:spPr>
          <a:xfrm>
            <a:off x="1676400" y="5022761"/>
            <a:ext cx="6132490" cy="769441"/>
          </a:xfrm>
        </p:spPr>
        <p:txBody>
          <a:bodyPr/>
          <a:lstStyle/>
          <a:p>
            <a:r>
              <a:rPr lang="en-US" dirty="0"/>
              <a:t>Department of Family and Geriatric Medicine</a:t>
            </a:r>
          </a:p>
          <a:p>
            <a:r>
              <a:rPr lang="en-US" dirty="0"/>
              <a:t>Josephine Gomes, MD</a:t>
            </a:r>
          </a:p>
        </p:txBody>
      </p:sp>
    </p:spTree>
    <p:extLst>
      <p:ext uri="{BB962C8B-B14F-4D97-AF65-F5344CB8AC3E}">
        <p14:creationId xmlns:p14="http://schemas.microsoft.com/office/powerpoint/2010/main" val="930202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 and Demographics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1600" b="1" u="sng" dirty="0"/>
          </a:p>
          <a:p>
            <a:r>
              <a:rPr lang="en-US" sz="1600" b="1" u="sng" dirty="0"/>
              <a:t>Description of Department</a:t>
            </a:r>
            <a:endParaRPr lang="en-US" sz="16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/>
              <a:t>Department of Family and Geriatric Medicine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b="1" dirty="0"/>
              <a:t>Family medicine faculty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b="1" dirty="0"/>
              <a:t>Geriatrics CAQ faculty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b="1" dirty="0"/>
              <a:t>Sports Medicine CAQ faculty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/>
              <a:t>Faculty – 17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/>
              <a:t>Nurse Practitioners- 2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/>
              <a:t>Chair: Jon Becker, MD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/>
              <a:t>Leigh Ann Black, DFGM Coordinator - 502-852-3320</a:t>
            </a:r>
          </a:p>
          <a:p>
            <a:endParaRPr lang="en-US" sz="16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Department of Family and Geriatric Medicine</a:t>
            </a:r>
          </a:p>
        </p:txBody>
      </p:sp>
    </p:spTree>
    <p:extLst>
      <p:ext uri="{BB962C8B-B14F-4D97-AF65-F5344CB8AC3E}">
        <p14:creationId xmlns:p14="http://schemas.microsoft.com/office/powerpoint/2010/main" val="1577085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Department Contribution to the SOM four planning pillars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600" b="1" u="sng" dirty="0"/>
              <a:t>Education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/>
              <a:t> </a:t>
            </a:r>
            <a:r>
              <a:rPr lang="en-US" sz="2200" b="1" dirty="0">
                <a:solidFill>
                  <a:srgbClr val="C00000"/>
                </a:solidFill>
              </a:rPr>
              <a:t>Undergraduate/Medical Student Education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200" b="1" dirty="0"/>
              <a:t>Coordination of the </a:t>
            </a:r>
            <a:r>
              <a:rPr lang="en-US" sz="2200" b="1" i="1" dirty="0"/>
              <a:t>Introduction to Clinical Medicine, </a:t>
            </a:r>
            <a:r>
              <a:rPr lang="en-US" sz="2200" b="1" dirty="0"/>
              <a:t>two-year course in first two years of medical school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="1" dirty="0"/>
              <a:t> </a:t>
            </a:r>
            <a:r>
              <a:rPr lang="en-US" sz="2200" b="1" dirty="0"/>
              <a:t>3</a:t>
            </a:r>
            <a:r>
              <a:rPr lang="en-US" sz="2200" b="1" baseline="30000" dirty="0"/>
              <a:t>rd</a:t>
            </a:r>
            <a:r>
              <a:rPr lang="en-US" sz="2200" b="1" dirty="0"/>
              <a:t> year medical students – 6-week Family Medicine Clerkship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900" b="1" dirty="0"/>
              <a:t>4-week AHEC rotation - placing medical students in rural or underserved areas of Kentucky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900" b="1" dirty="0"/>
              <a:t>Service-learning component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900" b="1" dirty="0"/>
              <a:t>2-week rotation in DFGM offices </a:t>
            </a:r>
          </a:p>
          <a:p>
            <a:pPr lvl="2"/>
            <a:endParaRPr lang="en-US" sz="1400" b="1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200" b="1" dirty="0"/>
              <a:t>4</a:t>
            </a:r>
            <a:r>
              <a:rPr lang="en-US" sz="2200" b="1" baseline="30000" dirty="0"/>
              <a:t>th</a:t>
            </a:r>
            <a:r>
              <a:rPr lang="en-US" sz="2200" b="1" dirty="0"/>
              <a:t> year medical students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900" b="1" dirty="0"/>
              <a:t>Clinical rotations in sports medicine, geriatrics, acting internship,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900" b="1" dirty="0"/>
              <a:t>Offer rotations for students from other Medical schools</a:t>
            </a:r>
          </a:p>
          <a:p>
            <a:pPr lvl="2"/>
            <a:endParaRPr lang="en-US" sz="1400" b="1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200" b="1" dirty="0"/>
              <a:t>Average around 100, 4</a:t>
            </a:r>
            <a:r>
              <a:rPr lang="en-US" sz="2200" b="1" baseline="30000" dirty="0"/>
              <a:t>th</a:t>
            </a:r>
            <a:r>
              <a:rPr lang="en-US" sz="2200" b="1" dirty="0"/>
              <a:t> year rotations</a:t>
            </a:r>
          </a:p>
          <a:p>
            <a:pPr lvl="1"/>
            <a:endParaRPr lang="en-US" sz="1400" b="1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900" b="1" dirty="0"/>
              <a:t>Family Medicine Clerkship Director- Dr. Brittany Richardson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900" b="1" dirty="0"/>
              <a:t>Clerkship Rotation Coordinator-  Michelle </a:t>
            </a:r>
            <a:r>
              <a:rPr lang="en-US" sz="1900" b="1" dirty="0" err="1"/>
              <a:t>Mulloy</a:t>
            </a:r>
            <a:endParaRPr lang="en-US" sz="1900" b="1" dirty="0"/>
          </a:p>
          <a:p>
            <a:endParaRPr lang="en-US" sz="1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Department of Family and Geriatric Medicine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03DF34-7B60-4404-BB3A-4B6DCF391CED}"/>
              </a:ext>
            </a:extLst>
          </p:cNvPr>
          <p:cNvPicPr/>
          <p:nvPr/>
        </p:nvPicPr>
        <p:blipFill rotWithShape="1">
          <a:blip r:embed="rId2"/>
          <a:srcRect l="53820" t="59260" r="38978" b="25925"/>
          <a:stretch/>
        </p:blipFill>
        <p:spPr bwMode="auto">
          <a:xfrm>
            <a:off x="609600" y="1676400"/>
            <a:ext cx="1295400" cy="1447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77951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Department Contribution to the SOM four planning pillars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1400" b="1" u="sng" dirty="0"/>
              <a:t>Graduate Education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C00000"/>
                </a:solidFill>
              </a:rPr>
              <a:t>Residents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="1" dirty="0"/>
              <a:t>2 Family Medicine Residency Programs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="1" dirty="0"/>
              <a:t>Louisville Family Medicine Residency – 24 residents (8-8-8)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1" dirty="0"/>
              <a:t>Residency clinic consolidated to single location at Cardinal Station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1" dirty="0"/>
              <a:t>Nursing Home continuity care at Episcopal Church Home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1" dirty="0"/>
              <a:t>Prenatal Care – Teen Age Parenting Program- South Park and Westport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="1" dirty="0"/>
              <a:t>Glasgow Family Medicine Residency – 12 residents (4-4-4)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1" dirty="0"/>
              <a:t>Rural Family Medicine Residency Clinic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/>
              <a:t>Offer rotations to residents of other specialties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="1" dirty="0"/>
              <a:t>Internal Medicine, Podiatry, Pharmacy, Physical Medicine &amp; Rehab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C00000"/>
                </a:solidFill>
              </a:rPr>
              <a:t>Fellowships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="1" dirty="0"/>
              <a:t>Sports Medicine (2)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="1" dirty="0"/>
              <a:t>Geriatrics (2)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C00000"/>
                </a:solidFill>
              </a:rPr>
              <a:t>Continuing Education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="1" dirty="0"/>
              <a:t>Grand Rounds on Friday 8.00 am at Jewish Hospital, </a:t>
            </a:r>
            <a:r>
              <a:rPr lang="en-US" sz="1400" b="1" dirty="0" err="1"/>
              <a:t>Bottigheimer</a:t>
            </a:r>
            <a:r>
              <a:rPr lang="en-US" sz="1400" b="1" dirty="0"/>
              <a:t> Auditorium </a:t>
            </a:r>
          </a:p>
          <a:p>
            <a:endParaRPr lang="en-US" sz="1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Department of Family and Geriatric Medicine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6DC64A-811A-4767-BBA8-9EF0E1FE9ECD}"/>
              </a:ext>
            </a:extLst>
          </p:cNvPr>
          <p:cNvPicPr/>
          <p:nvPr/>
        </p:nvPicPr>
        <p:blipFill rotWithShape="1">
          <a:blip r:embed="rId2"/>
          <a:srcRect l="46795" t="35613" r="32212" b="35613"/>
          <a:stretch/>
        </p:blipFill>
        <p:spPr bwMode="auto">
          <a:xfrm>
            <a:off x="639192" y="2074416"/>
            <a:ext cx="1646808" cy="1371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24694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4690D-AA50-49BC-8C75-686FA60D4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Department Contribution to the SOM four planning pillars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D9D0B3-B744-4090-B643-5882FCDC6E2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•  School of Nursing - Asthma in Older Adults</a:t>
            </a:r>
          </a:p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•  U of L Psychiatry – Computerized Cognitive Behavioral Therapy</a:t>
            </a:r>
          </a:p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•  U of L Trager Institute - Interdisciplinary curriculum for the care of older adults</a:t>
            </a:r>
          </a:p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•  Resident Research</a:t>
            </a:r>
          </a:p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•  MS Weight Counselling</a:t>
            </a:r>
          </a:p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•  Department of Neurology/OB Gyn – Burden of symptomatic pelvic floor    disease in patients with Idiopathic Parkinson’s Disease </a:t>
            </a:r>
          </a:p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•  School of Public Health &amp; Information Sciences - “Increasing Pre-Exposure  Prophylaxis among High-Risk African Americans in Louisville, KY.”</a:t>
            </a:r>
          </a:p>
          <a:p>
            <a:endParaRPr lang="en-US" dirty="0"/>
          </a:p>
          <a:p>
            <a:pPr algn="ctr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DDC7C5-05F0-4630-98F6-6ECB35B47756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Department of Family and Geriatric Medicine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32015C-0937-4E01-859C-E1906E3BF371}"/>
              </a:ext>
            </a:extLst>
          </p:cNvPr>
          <p:cNvPicPr/>
          <p:nvPr/>
        </p:nvPicPr>
        <p:blipFill rotWithShape="1">
          <a:blip r:embed="rId2"/>
          <a:srcRect l="12660" t="39886" r="37500" b="37892"/>
          <a:stretch/>
        </p:blipFill>
        <p:spPr bwMode="auto">
          <a:xfrm>
            <a:off x="1066800" y="4724400"/>
            <a:ext cx="3352800" cy="1143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74535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5AC63-9629-4471-BA4E-E903D2BE1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609600"/>
            <a:ext cx="6172200" cy="457200"/>
          </a:xfrm>
        </p:spPr>
        <p:txBody>
          <a:bodyPr/>
          <a:lstStyle/>
          <a:p>
            <a:r>
              <a:rPr lang="en-US" dirty="0"/>
              <a:t>Department Contribution to the SOM four planning pillars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57AB3-BD00-4A89-9F3A-91ED5639808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2AECFA-EFB4-4BE5-9ED8-481DB69B7AE2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Department of Family and Geriatric Medicine</a:t>
            </a:r>
          </a:p>
          <a:p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5A366F1-5689-4503-A0DC-6B0B29B21F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2535370"/>
              </p:ext>
            </p:extLst>
          </p:nvPr>
        </p:nvGraphicFramePr>
        <p:xfrm>
          <a:off x="1557180" y="1600201"/>
          <a:ext cx="6934200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C8F2DEC-C86B-4E51-A3C1-A78F6EA71A06}"/>
              </a:ext>
            </a:extLst>
          </p:cNvPr>
          <p:cNvSpPr txBox="1"/>
          <p:nvPr/>
        </p:nvSpPr>
        <p:spPr>
          <a:xfrm>
            <a:off x="1981200" y="1066800"/>
            <a:ext cx="5694188" cy="430887"/>
          </a:xfrm>
          <a:prstGeom prst="rect">
            <a:avLst/>
          </a:prstGeom>
        </p:spPr>
        <p:txBody>
          <a:bodyPr vert="horz" wrap="none" rtlCol="0" anchor="b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AD0000"/>
                </a:solidFill>
                <a:effectLst/>
                <a:uLnTx/>
                <a:uFillTx/>
                <a:latin typeface="Helvetica Neue Bold Condensed"/>
                <a:ea typeface="+mj-ea"/>
                <a:cs typeface="Helvetica Neue Bold Condensed"/>
              </a:rPr>
              <a:t>Clinical Care of Louisville based department</a:t>
            </a:r>
          </a:p>
        </p:txBody>
      </p:sp>
    </p:spTree>
    <p:extLst>
      <p:ext uri="{BB962C8B-B14F-4D97-AF65-F5344CB8AC3E}">
        <p14:creationId xmlns:p14="http://schemas.microsoft.com/office/powerpoint/2010/main" val="3341027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Department Contribution to the SOM four planning pillars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400" b="1" u="sng" dirty="0"/>
              <a:t>Community Engagement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/>
              <a:t>Dr. Steve Wheeler – AMAZON 10-day mission trip for medical students, residents, others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/>
              <a:t>Dr. Karen </a:t>
            </a:r>
            <a:r>
              <a:rPr lang="en-US" sz="1400" b="1" dirty="0" err="1"/>
              <a:t>Krigger</a:t>
            </a:r>
            <a:r>
              <a:rPr lang="en-US" sz="1400" b="1" dirty="0"/>
              <a:t> – Office of Diversity and Inclusion - clinical outreach in West Louisville; mobile mammogram vans; health fair screenings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/>
              <a:t>Dr. </a:t>
            </a:r>
            <a:r>
              <a:rPr lang="en-US" sz="1400" b="1" dirty="0" err="1"/>
              <a:t>Kodner</a:t>
            </a:r>
            <a:r>
              <a:rPr lang="en-US" sz="1400" b="1" dirty="0"/>
              <a:t>- Medical student experiences with Healing Place, Friends for Life cancer support group network, the Center for Women and Families, and Special Olympics of Kentucky.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/>
              <a:t>Dr. Isles - Scarlet Hope organization for sexually exploited women, provides medical support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/>
              <a:t>GLOH – Student run free clinic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/>
              <a:t>Teen Age Parenting Program- South Park and Westport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/>
              <a:t>Geriatrics section provides community geriatric education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/>
              <a:t>Sports medicine – Team physician local high schools, community events- Ironman complete, Louisville triple crown of running, Louisville Bats.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Department of Family and Geriatric Medicine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2F2F26-57C9-48F7-95B6-C5A46049C181}"/>
              </a:ext>
            </a:extLst>
          </p:cNvPr>
          <p:cNvPicPr/>
          <p:nvPr/>
        </p:nvPicPr>
        <p:blipFill rotWithShape="1">
          <a:blip r:embed="rId2"/>
          <a:srcRect l="49359" t="62108" r="26442" b="13960"/>
          <a:stretch/>
        </p:blipFill>
        <p:spPr bwMode="auto">
          <a:xfrm>
            <a:off x="216763" y="4800600"/>
            <a:ext cx="2138039" cy="10187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F5B929-2941-412C-9560-F047D6825DAA}"/>
              </a:ext>
            </a:extLst>
          </p:cNvPr>
          <p:cNvPicPr/>
          <p:nvPr/>
        </p:nvPicPr>
        <p:blipFill rotWithShape="1">
          <a:blip r:embed="rId3"/>
          <a:srcRect l="21314" t="9402" r="41026" b="5412"/>
          <a:stretch/>
        </p:blipFill>
        <p:spPr bwMode="auto">
          <a:xfrm>
            <a:off x="457200" y="1295400"/>
            <a:ext cx="1552575" cy="20573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1949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0" r="6780"/>
          <a:stretch>
            <a:fillRect/>
          </a:stretch>
        </p:blipFill>
        <p:spPr>
          <a:xfrm>
            <a:off x="5410200" y="1066800"/>
            <a:ext cx="2209800" cy="2209800"/>
          </a:xfrm>
          <a:effectLst>
            <a:reflection stA="0" endPos="65000" dist="508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4114800" cy="457200"/>
          </a:xfrm>
        </p:spPr>
        <p:txBody>
          <a:bodyPr/>
          <a:lstStyle/>
          <a:p>
            <a:r>
              <a:rPr lang="en-US" dirty="0"/>
              <a:t>Interesting Facts about the Department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81000" y="1524001"/>
            <a:ext cx="4267200" cy="5181599"/>
          </a:xfrm>
        </p:spPr>
        <p:txBody>
          <a:bodyPr>
            <a:no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600" b="1" dirty="0"/>
              <a:t>University of Louisville DFGM, will be starting a new family medicine residency program in Owensboro in 2020.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600" b="1" dirty="0"/>
              <a:t>University of Louisville Geriatric Fellowship is the only Geriatric fellowship in the State of Kentucky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600" b="1" dirty="0"/>
              <a:t>DFGM Sports Medicine faculty and fellows provide health care for all of the </a:t>
            </a:r>
            <a:r>
              <a:rPr lang="en-US" sz="1600" b="1" dirty="0" err="1"/>
              <a:t>UofL</a:t>
            </a:r>
            <a:r>
              <a:rPr lang="en-US" sz="1600" b="1" dirty="0"/>
              <a:t> Sports teams and attend their games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Department of Family and Geriatric Medicine</a:t>
            </a:r>
          </a:p>
        </p:txBody>
      </p:sp>
    </p:spTree>
    <p:extLst>
      <p:ext uri="{BB962C8B-B14F-4D97-AF65-F5344CB8AC3E}">
        <p14:creationId xmlns:p14="http://schemas.microsoft.com/office/powerpoint/2010/main" val="1764475243"/>
      </p:ext>
    </p:extLst>
  </p:cSld>
  <p:clrMapOvr>
    <a:masterClrMapping/>
  </p:clrMapOvr>
</p:sld>
</file>

<file path=ppt/theme/theme1.xml><?xml version="1.0" encoding="utf-8"?>
<a:theme xmlns:a="http://schemas.openxmlformats.org/drawingml/2006/main" name="Solid 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b">
        <a:normAutofit/>
      </a:bodyPr>
      <a:lstStyle>
        <a:defPPr marL="0" marR="0" indent="0" algn="ctr" defTabSz="4572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Helvetica Neue Bold Condensed"/>
            <a:ea typeface="+mj-ea"/>
            <a:cs typeface="Helvetica Neue Bold Condensed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Whit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anchor="b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kern="1200" cap="none" spc="0" normalizeH="0" baseline="0" noProof="0" dirty="0" smtClean="0">
            <a:ln>
              <a:noFill/>
            </a:ln>
            <a:solidFill>
              <a:srgbClr val="AD0000"/>
            </a:solidFill>
            <a:effectLst/>
            <a:uLnTx/>
            <a:uFillTx/>
            <a:latin typeface="Helvetica Neue Bold Condensed"/>
            <a:ea typeface="+mj-ea"/>
            <a:cs typeface="Helvetica Neue Bold Condensed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Black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hoto 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Photo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UofL PowerPoint Template 4x3</Template>
  <TotalTime>1139</TotalTime>
  <Words>716</Words>
  <Application>Microsoft Office PowerPoint</Application>
  <PresentationFormat>On-screen Show (4:3)</PresentationFormat>
  <Paragraphs>101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Arial</vt:lpstr>
      <vt:lpstr>Calibri</vt:lpstr>
      <vt:lpstr>Helvetica Neue</vt:lpstr>
      <vt:lpstr>Helvetica Neue Bold Condensed</vt:lpstr>
      <vt:lpstr>HelveticaNeueLT Std</vt:lpstr>
      <vt:lpstr>HelveticaNeueLT Std Med Cn</vt:lpstr>
      <vt:lpstr>Wingdings</vt:lpstr>
      <vt:lpstr>Solid Title</vt:lpstr>
      <vt:lpstr>White Theme</vt:lpstr>
      <vt:lpstr>Black Theme</vt:lpstr>
      <vt:lpstr>Photo Title</vt:lpstr>
      <vt:lpstr>Photo Theme</vt:lpstr>
      <vt:lpstr>PowerPoint Presentation</vt:lpstr>
      <vt:lpstr>Description and Demographics</vt:lpstr>
      <vt:lpstr>Department Contribution to the SOM four planning pillars</vt:lpstr>
      <vt:lpstr>Department Contribution to the SOM four planning pillars</vt:lpstr>
      <vt:lpstr>Department Contribution to the SOM four planning pillars</vt:lpstr>
      <vt:lpstr>Department Contribution to the SOM four planning pillars</vt:lpstr>
      <vt:lpstr>Department Contribution to the SOM four planning pillars</vt:lpstr>
      <vt:lpstr>Interesting Facts about the Department</vt:lpstr>
    </vt:vector>
  </TitlesOfParts>
  <Company>University of Louisville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Williams,Elizabeth Ann</dc:creator>
  <cp:lastModifiedBy>Josephine P Gomes</cp:lastModifiedBy>
  <cp:revision>74</cp:revision>
  <dcterms:created xsi:type="dcterms:W3CDTF">2016-09-01T14:03:06Z</dcterms:created>
  <dcterms:modified xsi:type="dcterms:W3CDTF">2019-10-07T12:04:03Z</dcterms:modified>
</cp:coreProperties>
</file>