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3E3E3E"/>
    <a:srgbClr val="000000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721C-E8F9-4152-BEC4-B88BEBD936EF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AB1C-C787-4710-AC65-4834B24B017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362200" y="4876801"/>
            <a:ext cx="44196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15691" y="1524000"/>
            <a:ext cx="1912618" cy="115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9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3494720"/>
            <a:ext cx="7772400" cy="1175706"/>
          </a:xfrm>
        </p:spPr>
        <p:txBody>
          <a:bodyPr/>
          <a:lstStyle/>
          <a:p>
            <a:r>
              <a:rPr lang="en-US" dirty="0" smtClean="0"/>
              <a:t>Faculty Forum </a:t>
            </a:r>
          </a:p>
          <a:p>
            <a:r>
              <a:rPr lang="en-US" dirty="0" smtClean="0"/>
              <a:t>Departmental Spotlight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1752600" y="5029200"/>
            <a:ext cx="5943600" cy="769441"/>
          </a:xfrm>
        </p:spPr>
        <p:txBody>
          <a:bodyPr/>
          <a:lstStyle/>
          <a:p>
            <a:r>
              <a:rPr lang="en-US" dirty="0" smtClean="0"/>
              <a:t>Department of Cardiovascular Surgery</a:t>
            </a:r>
          </a:p>
          <a:p>
            <a:r>
              <a:rPr lang="en-US" dirty="0" smtClean="0"/>
              <a:t>Victor van Berkel, MD,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and Demographics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990600" y="1524001"/>
            <a:ext cx="7239000" cy="4419601"/>
          </a:xfrm>
        </p:spPr>
        <p:txBody>
          <a:bodyPr>
            <a:normAutofit fontScale="62500" lnSpcReduction="20000"/>
          </a:bodyPr>
          <a:lstStyle/>
          <a:p>
            <a:r>
              <a:rPr lang="en-US" sz="1600" b="1" dirty="0" smtClean="0"/>
              <a:t>Formed as a separate Department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Division of Adult Cardiac Surgery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Mark Slaughter, MD, Department Chair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Brian </a:t>
            </a:r>
            <a:r>
              <a:rPr lang="en-US" sz="1600" b="1" dirty="0" err="1" smtClean="0"/>
              <a:t>Ganzel</a:t>
            </a:r>
            <a:r>
              <a:rPr lang="en-US" sz="1600" b="1" dirty="0" smtClean="0"/>
              <a:t>,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Kristen Sell-</a:t>
            </a:r>
            <a:r>
              <a:rPr lang="en-US" sz="1600" b="1" dirty="0" err="1" smtClean="0"/>
              <a:t>Dottin</a:t>
            </a:r>
            <a:r>
              <a:rPr lang="en-US" sz="1600" b="1" dirty="0" smtClean="0"/>
              <a:t>,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Laman</a:t>
            </a:r>
            <a:r>
              <a:rPr lang="en-US" sz="1600" b="1" dirty="0" smtClean="0"/>
              <a:t> Gray, MD (Department head from 1976-2008)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Division of Pediatric Cardiac </a:t>
            </a:r>
            <a:r>
              <a:rPr lang="en-US" sz="1600" b="1" dirty="0" smtClean="0"/>
              <a:t>Surgery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Bahaaldin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Alsoufi</a:t>
            </a:r>
            <a:r>
              <a:rPr lang="en-US" sz="1600" b="1" dirty="0" smtClean="0"/>
              <a:t>, MD, Division Chief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Erle Austin,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Deborah </a:t>
            </a:r>
            <a:r>
              <a:rPr lang="en-US" sz="1600" b="1" dirty="0" err="1" smtClean="0"/>
              <a:t>Kozik</a:t>
            </a:r>
            <a:r>
              <a:rPr lang="en-US" sz="1600" b="1" dirty="0" smtClean="0"/>
              <a:t>,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Division of Thoracic Surgery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Victor van Berkel, MD, PhD, Division Chief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Matthew Fox,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Roy Bowling, 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Division of Cardiovascular Critical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Robin Guillory, MD, Division Chief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Kandis</a:t>
            </a:r>
            <a:r>
              <a:rPr lang="en-US" sz="1600" b="1" dirty="0" smtClean="0"/>
              <a:t> Adkins,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Elizabeth Harlan,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Clay </a:t>
            </a:r>
            <a:r>
              <a:rPr lang="en-US" sz="1600" b="1" dirty="0" err="1" smtClean="0"/>
              <a:t>Condley</a:t>
            </a:r>
            <a:r>
              <a:rPr lang="en-US" sz="1600" b="1" dirty="0" smtClean="0"/>
              <a:t>, 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Division of Cardiovascular and Thoracic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Steven Koenig, PhD, Division Chief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Gretel </a:t>
            </a:r>
            <a:r>
              <a:rPr lang="en-US" sz="1600" b="1" dirty="0" err="1" smtClean="0"/>
              <a:t>Monreal</a:t>
            </a:r>
            <a:r>
              <a:rPr lang="en-US" sz="1600" b="1" dirty="0" smtClean="0"/>
              <a:t>, PhD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Kevin </a:t>
            </a:r>
            <a:r>
              <a:rPr lang="en-US" sz="1600" b="1" dirty="0" err="1" smtClean="0"/>
              <a:t>Soucy</a:t>
            </a:r>
            <a:r>
              <a:rPr lang="en-US" sz="1600" b="1" dirty="0" smtClean="0"/>
              <a:t>, PhD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George </a:t>
            </a:r>
            <a:r>
              <a:rPr lang="en-US" sz="1600" b="1" dirty="0" err="1" smtClean="0"/>
              <a:t>Pantalos</a:t>
            </a:r>
            <a:r>
              <a:rPr lang="en-US" sz="1600" b="1" dirty="0" smtClean="0"/>
              <a:t>, PhD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Jaimin</a:t>
            </a:r>
            <a:r>
              <a:rPr lang="en-US" sz="1600" b="1" dirty="0" smtClean="0"/>
              <a:t> Trivedi, MD, MPH</a:t>
            </a:r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</a:t>
            </a:r>
            <a:r>
              <a:rPr lang="en-US" dirty="0" smtClean="0"/>
              <a:t>Cardiovascular Surgery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2927866"/>
            <a:ext cx="2682145" cy="1200329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Other Clinical Staff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b="1" dirty="0" smtClean="0">
                <a:solidFill>
                  <a:srgbClr val="323232"/>
                </a:solidFill>
                <a:latin typeface="Helvetica Neue Bold Condensed"/>
                <a:ea typeface="+mj-ea"/>
                <a:cs typeface="Helvetica Neue Bold Condensed"/>
              </a:rPr>
              <a:t>9 </a:t>
            </a:r>
            <a:r>
              <a:rPr lang="en-US" sz="1200" b="1" dirty="0" err="1" smtClean="0">
                <a:solidFill>
                  <a:srgbClr val="323232"/>
                </a:solidFill>
                <a:latin typeface="Helvetica Neue Bold Condensed"/>
                <a:ea typeface="+mj-ea"/>
                <a:cs typeface="Helvetica Neue Bold Condensed"/>
              </a:rPr>
              <a:t>Perfusionists</a:t>
            </a:r>
            <a:endParaRPr lang="en-US" sz="1200" b="1" dirty="0" smtClean="0">
              <a:solidFill>
                <a:srgbClr val="323232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3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 Surgical First Assists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b="1" baseline="0" dirty="0" smtClean="0">
                <a:solidFill>
                  <a:srgbClr val="323232"/>
                </a:solidFill>
                <a:latin typeface="Helvetica Neue Bold Condensed"/>
                <a:ea typeface="+mj-ea"/>
                <a:cs typeface="Helvetica Neue Bold Condensed"/>
              </a:rPr>
              <a:t>9</a:t>
            </a:r>
            <a:r>
              <a:rPr lang="en-US" sz="1200" b="1" dirty="0" smtClean="0">
                <a:solidFill>
                  <a:srgbClr val="323232"/>
                </a:solidFill>
                <a:latin typeface="Helvetica Neue Bold Condensed"/>
                <a:ea typeface="+mj-ea"/>
                <a:cs typeface="Helvetica Neue Bold Condensed"/>
              </a:rPr>
              <a:t> Cardiac Nurse Practitioners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1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 Thoracic Nurse Practitioner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b="1" baseline="0" dirty="0" smtClean="0">
                <a:solidFill>
                  <a:srgbClr val="323232"/>
                </a:solidFill>
                <a:latin typeface="Helvetica Neue Bold Condensed"/>
                <a:ea typeface="+mj-ea"/>
                <a:cs typeface="Helvetica Neue Bold Condensed"/>
              </a:rPr>
              <a:t>1</a:t>
            </a:r>
            <a:r>
              <a:rPr lang="en-US" sz="1200" b="1" dirty="0" smtClean="0">
                <a:solidFill>
                  <a:srgbClr val="323232"/>
                </a:solidFill>
                <a:latin typeface="Helvetica Neue Bold Condensed"/>
                <a:ea typeface="+mj-ea"/>
                <a:cs typeface="Helvetica Neue Bold Condensed"/>
              </a:rPr>
              <a:t> ICU Physician Assistant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770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051112"/>
            <a:ext cx="6172200" cy="457200"/>
          </a:xfrm>
        </p:spPr>
        <p:txBody>
          <a:bodyPr/>
          <a:lstStyle/>
          <a:p>
            <a:r>
              <a:rPr lang="en-US" dirty="0" smtClean="0"/>
              <a:t>Department Contribution to the SOM four planning pillars</a:t>
            </a:r>
            <a:br>
              <a:rPr lang="en-US" dirty="0" smtClean="0"/>
            </a:b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Cardiothoracic Fellowship re-instituted in 2012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One fellow per year, two year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All graduates have passed their boards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Didactic sessions, journal club, case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General Surgery Resident mentoring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Rotations on Thoracic Surgery at Jewish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Coverage for cases at </a:t>
            </a:r>
            <a:r>
              <a:rPr lang="en-US" sz="1400" b="1" dirty="0" err="1" smtClean="0"/>
              <a:t>UofL</a:t>
            </a:r>
            <a:r>
              <a:rPr lang="en-US" sz="1400" b="1" dirty="0" smtClean="0"/>
              <a:t> and Norton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Consistent destination for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Post-docs, PhD students, Medical students, Undergrads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Training within the laboratory for research pathway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Clinical shadowing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Lectures to PhD students and Medical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endParaRPr lang="en-US" sz="1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</a:t>
            </a:r>
            <a:r>
              <a:rPr lang="en-US" dirty="0" smtClean="0"/>
              <a:t>Cardiovascular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051112"/>
            <a:ext cx="6172200" cy="457200"/>
          </a:xfrm>
        </p:spPr>
        <p:txBody>
          <a:bodyPr/>
          <a:lstStyle/>
          <a:p>
            <a:r>
              <a:rPr lang="en-US" dirty="0" smtClean="0"/>
              <a:t>Department Contribution to the SOM four planning pillars</a:t>
            </a:r>
            <a:br>
              <a:rPr lang="en-US" dirty="0" smtClean="0"/>
            </a:b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62200" y="1524001"/>
            <a:ext cx="6172200" cy="4800599"/>
          </a:xfrm>
        </p:spPr>
        <p:txBody>
          <a:bodyPr>
            <a:normAutofit lnSpcReduction="10000"/>
          </a:bodyPr>
          <a:lstStyle/>
          <a:p>
            <a:r>
              <a:rPr lang="en-US" sz="1400" b="1" dirty="0" smtClean="0"/>
              <a:t>10 year summary: $30,819,051 in external funding, 218 manuscripts</a:t>
            </a:r>
          </a:p>
          <a:p>
            <a:r>
              <a:rPr lang="en-US" sz="1400" b="1" dirty="0" smtClean="0"/>
              <a:t>2017 total: $2,714,243 in external funding, 24 manuscripts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Active Basic Science Research Interests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Mechanical Circulatory Support Device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Myocardial Remodeling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Large Animal Model development and characterization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Ex Vivo </a:t>
            </a:r>
            <a:r>
              <a:rPr lang="en-US" sz="1400" b="1" dirty="0"/>
              <a:t>L</a:t>
            </a:r>
            <a:r>
              <a:rPr lang="en-US" sz="1400" b="1" dirty="0" smtClean="0"/>
              <a:t>ung Preservation</a:t>
            </a:r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Cancer Detection via Breath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Chemotherapy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Clinical trial initiation and enrollment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HeartWare</a:t>
            </a:r>
            <a:r>
              <a:rPr lang="en-US" sz="1400" b="1" dirty="0" smtClean="0"/>
              <a:t> HVAD Endurance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LAAOS III - LA occlusion trial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Partner II – TAVR placement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Coapt</a:t>
            </a:r>
            <a:r>
              <a:rPr lang="en-US" sz="1400" b="1" dirty="0" smtClean="0"/>
              <a:t> – </a:t>
            </a:r>
            <a:r>
              <a:rPr lang="en-US" sz="1400" b="1" dirty="0" err="1" smtClean="0"/>
              <a:t>Mitraclip</a:t>
            </a:r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Stablemates – Resection vs. SBRT for lung 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IOVANCE TILs – Novel treatment for refractory lung 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Sternalock</a:t>
            </a:r>
            <a:r>
              <a:rPr lang="en-US" sz="1400" b="1" dirty="0" smtClean="0"/>
              <a:t> – sternal fixation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Atrial fibrillation prevention in transplant patients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934200" cy="838199"/>
          </a:xfrm>
        </p:spPr>
        <p:txBody>
          <a:bodyPr/>
          <a:lstStyle/>
          <a:p>
            <a:r>
              <a:rPr lang="en-US" dirty="0"/>
              <a:t>Department of </a:t>
            </a:r>
            <a:r>
              <a:rPr lang="en-US" dirty="0" smtClean="0"/>
              <a:t>Cardiovascular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599"/>
            <a:ext cx="6172200" cy="533401"/>
          </a:xfrm>
        </p:spPr>
        <p:txBody>
          <a:bodyPr/>
          <a:lstStyle/>
          <a:p>
            <a:r>
              <a:rPr lang="en-US" dirty="0" smtClean="0"/>
              <a:t>Department Contribution to the SOM four planning pillars</a:t>
            </a:r>
            <a:br>
              <a:rPr lang="en-US" dirty="0" smtClean="0"/>
            </a:br>
            <a:r>
              <a:rPr lang="en-US" dirty="0" smtClean="0"/>
              <a:t>Clinical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Adult Cardiac (Jewish Hospital)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800 annual cases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Valves, CABG, Thoracic Aneurysms, TAVR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Pediatric Cardiac (Norton Children’s Hospital)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300 annual cases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Complex congenital (Single </a:t>
            </a:r>
            <a:r>
              <a:rPr lang="en-US" sz="1200" b="1" dirty="0" err="1" smtClean="0"/>
              <a:t>ventrical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ToF</a:t>
            </a:r>
            <a:r>
              <a:rPr lang="en-US" sz="1200" b="1" dirty="0" smtClean="0"/>
              <a:t>, AV canal, ECMO)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ASD, VSD, PDA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General Thoracic (Jewish, </a:t>
            </a:r>
            <a:r>
              <a:rPr lang="en-US" sz="1400" b="1" dirty="0" err="1" smtClean="0"/>
              <a:t>UofL</a:t>
            </a:r>
            <a:r>
              <a:rPr lang="en-US" sz="1400" b="1" dirty="0" smtClean="0"/>
              <a:t>, Norton, VA)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700 annual cases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Lung Cancer, Esophageal Cancer, Benign Esophageal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Tracheal resections, Mediastinal resection, Thoracic outlet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End Stage Cardiothoracic Circulatory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15 Adult Heart Transplants, 5 pediatric hearts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20 Lung transplants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40 Adult VADs, 6 pediatric VADs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50 ECMO</a:t>
            </a:r>
            <a:endParaRPr lang="en-US" sz="12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7162800" cy="838199"/>
          </a:xfrm>
        </p:spPr>
        <p:txBody>
          <a:bodyPr/>
          <a:lstStyle/>
          <a:p>
            <a:r>
              <a:rPr lang="en-US" dirty="0"/>
              <a:t>Department of </a:t>
            </a:r>
            <a:r>
              <a:rPr lang="en-US" dirty="0" smtClean="0"/>
              <a:t>Cardiovascular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066801"/>
            <a:ext cx="6172200" cy="457200"/>
          </a:xfrm>
        </p:spPr>
        <p:txBody>
          <a:bodyPr/>
          <a:lstStyle/>
          <a:p>
            <a:r>
              <a:rPr lang="en-US" dirty="0" smtClean="0"/>
              <a:t>Department Contribution to the SOM four planning pillars</a:t>
            </a:r>
            <a:br>
              <a:rPr lang="en-US" dirty="0" smtClean="0"/>
            </a:br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Pulse of Surgery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Live Cardiac surgery broadcast to Students at the Science Center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Camp Cardiac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High School students cardiac anatomy lab at CII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Cabbage Patch Settlement House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Disenfranchised kids science exposure (Heart anatomy, devices)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Fundraising/Involvement with local affiliates of national groups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American Heart Association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American Lung Association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Donate Life America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934200" cy="838199"/>
          </a:xfrm>
        </p:spPr>
        <p:txBody>
          <a:bodyPr/>
          <a:lstStyle/>
          <a:p>
            <a:r>
              <a:rPr lang="en-US" dirty="0"/>
              <a:t>Department of </a:t>
            </a:r>
            <a:r>
              <a:rPr lang="en-US" dirty="0" smtClean="0"/>
              <a:t>Cardiovascular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 about the Department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 smtClean="0"/>
              <a:t>Laman</a:t>
            </a:r>
            <a:r>
              <a:rPr lang="en-US" b="1" dirty="0" smtClean="0"/>
              <a:t> Grey formed the Division of Cardiovascular and Thoracic Surgery (initially part of the Department of Surgery) in 1976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He was a Division of One </a:t>
            </a:r>
            <a:r>
              <a:rPr lang="en-US" b="1" smtClean="0"/>
              <a:t>until 1983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Kentucky’s First Heart Transplant in 1984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World’s first self-contained artificial heart (</a:t>
            </a:r>
            <a:r>
              <a:rPr lang="en-US" b="1" dirty="0" err="1" smtClean="0"/>
              <a:t>AbioCor</a:t>
            </a:r>
            <a:r>
              <a:rPr lang="en-US" b="1" dirty="0" smtClean="0"/>
              <a:t>) in 2001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678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705600" cy="838199"/>
          </a:xfrm>
        </p:spPr>
        <p:txBody>
          <a:bodyPr/>
          <a:lstStyle/>
          <a:p>
            <a:r>
              <a:rPr lang="en-US" dirty="0"/>
              <a:t>Department of </a:t>
            </a:r>
            <a:r>
              <a:rPr lang="en-US" dirty="0" smtClean="0"/>
              <a:t>Cardiovascular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id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4x3</Template>
  <TotalTime>667</TotalTime>
  <Words>609</Words>
  <Application>Microsoft Office PowerPoint</Application>
  <PresentationFormat>On-screen Show (4:3)</PresentationFormat>
  <Paragraphs>107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Helvetica Neue</vt:lpstr>
      <vt:lpstr>Helvetica Neue Bold Condensed</vt:lpstr>
      <vt:lpstr>HelveticaNeueLT Std</vt:lpstr>
      <vt:lpstr>HelveticaNeueLT Std Med Cn</vt:lpstr>
      <vt:lpstr>Solid Title</vt:lpstr>
      <vt:lpstr>White Theme</vt:lpstr>
      <vt:lpstr>Black Theme</vt:lpstr>
      <vt:lpstr>Photo Title</vt:lpstr>
      <vt:lpstr>Photo Theme</vt:lpstr>
      <vt:lpstr>PowerPoint Presentation</vt:lpstr>
      <vt:lpstr>Description and Demographics</vt:lpstr>
      <vt:lpstr>Department Contribution to the SOM four planning pillars Education</vt:lpstr>
      <vt:lpstr>Department Contribution to the SOM four planning pillars Research</vt:lpstr>
      <vt:lpstr>Department Contribution to the SOM four planning pillars Clinical Care</vt:lpstr>
      <vt:lpstr>Department Contribution to the SOM four planning pillars Community Engagement</vt:lpstr>
      <vt:lpstr>Interesting Fact about the Department</vt:lpstr>
    </vt:vector>
  </TitlesOfParts>
  <Company>University of Louisville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Williams,Elizabeth Ann</dc:creator>
  <cp:lastModifiedBy>Halcomb,Christina M</cp:lastModifiedBy>
  <cp:revision>47</cp:revision>
  <dcterms:created xsi:type="dcterms:W3CDTF">2016-09-01T14:03:06Z</dcterms:created>
  <dcterms:modified xsi:type="dcterms:W3CDTF">2018-09-10T18:38:53Z</dcterms:modified>
</cp:coreProperties>
</file>