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0" r:id="rId8"/>
    <p:sldId id="261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3E3E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60"/>
  </p:normalViewPr>
  <p:slideViewPr>
    <p:cSldViewPr snapToObjects="1">
      <p:cViewPr varScale="1">
        <p:scale>
          <a:sx n="54" d="100"/>
          <a:sy n="54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ASA 2018 – 17 Residents and 12 Faculty had presentations at ASA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5513B-1241-4A9C-8018-043E2B45967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4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494720"/>
            <a:ext cx="7772400" cy="1175706"/>
          </a:xfrm>
        </p:spPr>
        <p:txBody>
          <a:bodyPr/>
          <a:lstStyle/>
          <a:p>
            <a:r>
              <a:rPr lang="en-US" dirty="0"/>
              <a:t>Faculty Forum </a:t>
            </a:r>
          </a:p>
          <a:p>
            <a:r>
              <a:rPr lang="en-US" dirty="0"/>
              <a:t>Departmental Spotlight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752600" y="4953000"/>
            <a:ext cx="5943600" cy="1077218"/>
          </a:xfrm>
        </p:spPr>
        <p:txBody>
          <a:bodyPr/>
          <a:lstStyle/>
          <a:p>
            <a:r>
              <a:rPr lang="en-US" dirty="0"/>
              <a:t>Department of Anesthesiology and Perioperative Medicine</a:t>
            </a:r>
          </a:p>
          <a:p>
            <a:r>
              <a:rPr lang="en-US" dirty="0"/>
              <a:t> Brittany </a:t>
            </a:r>
            <a:r>
              <a:rPr lang="en-US" dirty="0" err="1"/>
              <a:t>Maggard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23 Faculty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36 Residents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dirty="0"/>
              <a:t>Will be increasing to 38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2 Pain Management Fellows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1 ICU Fellow starting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26 CRNA’s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800" b="1" dirty="0"/>
              <a:t>Department Chair: Dr. Sean Clifford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Anesthesiology</a:t>
            </a:r>
          </a:p>
        </p:txBody>
      </p:sp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62200" y="1524001"/>
            <a:ext cx="1524000" cy="606623"/>
          </a:xfrm>
        </p:spPr>
        <p:txBody>
          <a:bodyPr>
            <a:normAutofit/>
          </a:bodyPr>
          <a:lstStyle/>
          <a:p>
            <a:r>
              <a:rPr lang="en-US" sz="1400" b="1" dirty="0"/>
              <a:t>Education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Anesthesiology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0E2C5-4778-4EAA-82A4-FC99A57A6BF0}"/>
              </a:ext>
            </a:extLst>
          </p:cNvPr>
          <p:cNvSpPr txBox="1"/>
          <p:nvPr/>
        </p:nvSpPr>
        <p:spPr>
          <a:xfrm>
            <a:off x="266700" y="1869014"/>
            <a:ext cx="4191000" cy="1138773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/>
              <a:t>Medical Students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D4AB8C-A106-4429-A98B-8CD759469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45726"/>
              </p:ext>
            </p:extLst>
          </p:nvPr>
        </p:nvGraphicFramePr>
        <p:xfrm>
          <a:off x="266700" y="2438401"/>
          <a:ext cx="2971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957073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53371573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908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2014 - 2015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55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2015 - 2016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96716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2016 - 2017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9922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2017 - 2018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1993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2018 - 2019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546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74DF99-33E5-47D7-8F0D-68D585E32427}"/>
              </a:ext>
            </a:extLst>
          </p:cNvPr>
          <p:cNvSpPr txBox="1"/>
          <p:nvPr/>
        </p:nvSpPr>
        <p:spPr>
          <a:xfrm>
            <a:off x="266700" y="2362200"/>
            <a:ext cx="4802011" cy="3077766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Anesthesia Clinical Ties  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16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One event held each semester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Paris Simulation Center</a:t>
            </a:r>
            <a:endParaRPr lang="en-US" sz="1600" dirty="0">
              <a:solidFill>
                <a:srgbClr val="00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16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Approx. 40 students per session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16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Rotate through 6 stations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“A Day in the Life of an Anesthesiologist”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“How To Get Into An Anesthesia Residency”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Mask 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Ventilation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Intubations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A.line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and IV placement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Spinal Anesthetics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B4B66-3770-4C0B-912C-6EA7EB9F650F}"/>
              </a:ext>
            </a:extLst>
          </p:cNvPr>
          <p:cNvSpPr txBox="1"/>
          <p:nvPr/>
        </p:nvSpPr>
        <p:spPr>
          <a:xfrm>
            <a:off x="3657600" y="1872783"/>
            <a:ext cx="1600200" cy="461665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Helvetica Neue Bold Condensed"/>
              </a:rPr>
              <a:t>Residents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FD863-932B-4051-8200-891458D3FE6F}"/>
              </a:ext>
            </a:extLst>
          </p:cNvPr>
          <p:cNvSpPr txBox="1"/>
          <p:nvPr/>
        </p:nvSpPr>
        <p:spPr>
          <a:xfrm>
            <a:off x="6945489" y="1869014"/>
            <a:ext cx="1600200" cy="461665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Helvetica Neue Bold Condensed"/>
              </a:rPr>
              <a:t>Beyond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850B4-407D-44BD-9660-59E29043F5F6}"/>
              </a:ext>
            </a:extLst>
          </p:cNvPr>
          <p:cNvSpPr txBox="1"/>
          <p:nvPr/>
        </p:nvSpPr>
        <p:spPr>
          <a:xfrm>
            <a:off x="3733800" y="2204584"/>
            <a:ext cx="4914900" cy="4062651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4 year program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CBY:</a:t>
            </a:r>
            <a:r>
              <a:rPr lang="en-US" sz="22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6 months with IM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1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Trauma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1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Anes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NICU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1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1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Anes</a:t>
            </a:r>
            <a:endParaRPr lang="en-US" sz="1400" dirty="0">
              <a:solidFill>
                <a:srgbClr val="00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1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r>
              <a:rPr lang="en-US" sz="1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Radiology and OB </a:t>
            </a:r>
            <a:r>
              <a:rPr lang="en-US" sz="1400" dirty="0" err="1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Anes</a:t>
            </a:r>
            <a:endParaRPr lang="en-US" sz="1400" dirty="0">
              <a:solidFill>
                <a:srgbClr val="00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CA 1 – CA 3: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Obstetric Anesthesia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Cardiothoracic Anesthesia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Neurocritical care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Acute Pain Management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Pediatric Anesthesia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Chronic Pain Management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Neuroanesthesia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0E2CA-476A-4361-B10C-860F72D4A55F}"/>
              </a:ext>
            </a:extLst>
          </p:cNvPr>
          <p:cNvSpPr txBox="1"/>
          <p:nvPr/>
        </p:nvSpPr>
        <p:spPr>
          <a:xfrm>
            <a:off x="3714750" y="2670018"/>
            <a:ext cx="2286000" cy="2369880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Extensive Advanced Exam Curriculum: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- </a:t>
            </a:r>
            <a:r>
              <a:rPr lang="en-US" sz="16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OSCE training with our standardized patients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- Oral board</a:t>
            </a:r>
            <a:r>
              <a:rPr lang="en-US" sz="1600" dirty="0">
                <a:solidFill>
                  <a:srgbClr val="000000"/>
                </a:solidFill>
                <a:latin typeface="Helvetica Neue Bold Condensed"/>
                <a:ea typeface="+mj-ea"/>
                <a:cs typeface="Helvetica Neue Bold Condensed"/>
              </a:rPr>
              <a:t> practice exams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026" name="Picture 2" descr="https://www.seahq.org/graphics/logo.png">
            <a:extLst>
              <a:ext uri="{FF2B5EF4-FFF2-40B4-BE49-F238E27FC236}">
                <a16:creationId xmlns:a16="http://schemas.microsoft.com/office/drawing/2014/main" id="{8DCDB737-C475-41E6-A49D-70D913BD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88" y="2454073"/>
            <a:ext cx="2622012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D1822-4990-4024-91D0-168A3AF17FDD}"/>
              </a:ext>
            </a:extLst>
          </p:cNvPr>
          <p:cNvSpPr txBox="1"/>
          <p:nvPr/>
        </p:nvSpPr>
        <p:spPr>
          <a:xfrm>
            <a:off x="3323375" y="4561806"/>
            <a:ext cx="5829590" cy="2462213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Perioperative Critical Events in Obstetrics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Mastering The Difficult Airway </a:t>
            </a:r>
            <a:r>
              <a:rPr lang="en-US" sz="22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June 2019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Point of Care Ultrasound Course 2020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2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8" name="AutoShape 6" descr="Image result for university of louisville medical school logo">
            <a:extLst>
              <a:ext uri="{FF2B5EF4-FFF2-40B4-BE49-F238E27FC236}">
                <a16:creationId xmlns:a16="http://schemas.microsoft.com/office/drawing/2014/main" id="{C53120C5-8417-44FB-BB71-5C5D846F37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3F0975-AEA5-4C4F-8481-AADBC40E3A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64" b="16743"/>
          <a:stretch/>
        </p:blipFill>
        <p:spPr>
          <a:xfrm>
            <a:off x="5210175" y="3617961"/>
            <a:ext cx="3781425" cy="909594"/>
          </a:xfrm>
          <a:prstGeom prst="rect">
            <a:avLst/>
          </a:prstGeom>
        </p:spPr>
      </p:pic>
      <p:sp>
        <p:nvSpPr>
          <p:cNvPr id="18" name="AutoShape 8" descr="Image result for american society of anesthesiologists logo">
            <a:extLst>
              <a:ext uri="{FF2B5EF4-FFF2-40B4-BE49-F238E27FC236}">
                <a16:creationId xmlns:a16="http://schemas.microsoft.com/office/drawing/2014/main" id="{FC7421A4-0936-429B-8B43-80F38D978F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C42F06-F265-422B-99EF-522F7AAB1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117" y="5532624"/>
            <a:ext cx="3584448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1" grpId="0"/>
      <p:bldP spid="12" grpId="0"/>
      <p:bldP spid="14" grpId="0"/>
      <p:bldP spid="14" grpId="1"/>
      <p:bldP spid="16" grpId="0"/>
      <p:bldP spid="16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Research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Anesthesiology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D04D08-8F74-4A8D-942A-A270F3C78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35653"/>
              </p:ext>
            </p:extLst>
          </p:nvPr>
        </p:nvGraphicFramePr>
        <p:xfrm>
          <a:off x="1905000" y="2065021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012303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645915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Publications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20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25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70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1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4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55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0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6788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359D66D-58B4-4058-B9AB-15B17348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16831" y="1175645"/>
            <a:ext cx="3354824" cy="523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081F3-E5D7-4730-AE96-26E215EC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5" b="10000"/>
          <a:stretch/>
        </p:blipFill>
        <p:spPr>
          <a:xfrm>
            <a:off x="1260703" y="1232043"/>
            <a:ext cx="3855697" cy="5181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9B93E-37A4-4217-8CBD-CD8A010FB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67" b="13333"/>
          <a:stretch/>
        </p:blipFill>
        <p:spPr>
          <a:xfrm>
            <a:off x="2645303" y="1143000"/>
            <a:ext cx="3855697" cy="4800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CC3447-DABD-4D1B-8E1E-8B336FCC3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8" t="15681" r="3981" b="21222"/>
          <a:stretch/>
        </p:blipFill>
        <p:spPr>
          <a:xfrm>
            <a:off x="3837322" y="1265910"/>
            <a:ext cx="3603108" cy="43271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1FF2A-4DEB-4831-BDF5-C152DF49E8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444" b="10037"/>
          <a:stretch/>
        </p:blipFill>
        <p:spPr>
          <a:xfrm>
            <a:off x="5328947" y="1143000"/>
            <a:ext cx="3855697" cy="483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Clinical Care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7162800" cy="838199"/>
          </a:xfrm>
        </p:spPr>
        <p:txBody>
          <a:bodyPr/>
          <a:lstStyle/>
          <a:p>
            <a:r>
              <a:rPr lang="en-US" dirty="0"/>
              <a:t>Department of Anesthesiology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95787-E4DF-493E-9862-44C7EAC2B531}"/>
              </a:ext>
            </a:extLst>
          </p:cNvPr>
          <p:cNvSpPr txBox="1"/>
          <p:nvPr/>
        </p:nvSpPr>
        <p:spPr>
          <a:xfrm>
            <a:off x="3998259" y="2057400"/>
            <a:ext cx="4950759" cy="4154984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University of Louisville Hospital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Main OR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815 cases/</a:t>
            </a:r>
            <a:r>
              <a:rPr lang="en-US" sz="20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OSC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375 cases/</a:t>
            </a:r>
            <a:r>
              <a:rPr lang="en-US" sz="20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endParaRPr lang="en-US" sz="20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Inpatient Endoscopy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220 cases/</a:t>
            </a:r>
            <a:r>
              <a:rPr lang="en-US" sz="20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Total: 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20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Approx</a:t>
            </a: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 1300 cases per month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15,600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 cases per year</a:t>
            </a:r>
          </a:p>
          <a:p>
            <a:pPr marL="800100" lvl="1" indent="-342900">
              <a:spcBef>
                <a:spcPct val="0"/>
              </a:spcBef>
              <a:buFontTx/>
              <a:buChar char="-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1.98 million OR minutes</a:t>
            </a:r>
            <a:r>
              <a:rPr lang="en-US" sz="2000" b="1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/year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0340E-05EA-483B-9840-56F1A00F7873}"/>
              </a:ext>
            </a:extLst>
          </p:cNvPr>
          <p:cNvSpPr txBox="1"/>
          <p:nvPr/>
        </p:nvSpPr>
        <p:spPr>
          <a:xfrm>
            <a:off x="374276" y="2066364"/>
            <a:ext cx="4038600" cy="1415772"/>
          </a:xfrm>
          <a:prstGeom prst="rect">
            <a:avLst/>
          </a:prstGeom>
        </p:spPr>
        <p:txBody>
          <a:bodyPr vert="horz" wrap="square" rtlCol="0" anchor="b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Veteran’s Hospital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AD0000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Approx</a:t>
            </a:r>
            <a:r>
              <a:rPr lang="en-US" sz="2000" dirty="0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 300 cases/</a:t>
            </a:r>
            <a:r>
              <a:rPr lang="en-US" sz="2000" dirty="0" err="1">
                <a:solidFill>
                  <a:srgbClr val="AD0000"/>
                </a:solidFill>
                <a:latin typeface="Helvetica Neue Bold Condensed"/>
                <a:ea typeface="+mj-ea"/>
                <a:cs typeface="Helvetica Neue Bold Condensed"/>
              </a:rPr>
              <a:t>mo</a:t>
            </a:r>
            <a:endParaRPr lang="en-US" sz="2000" dirty="0">
              <a:solidFill>
                <a:srgbClr val="AD0000"/>
              </a:solidFill>
              <a:latin typeface="Helvetica Neue Bold Condensed"/>
              <a:ea typeface="+mj-ea"/>
              <a:cs typeface="Helvetica Neue Bold Condensed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 Neue Bold Condensed"/>
                <a:ea typeface="+mj-ea"/>
                <a:cs typeface="Helvetica Neue Bold Condensed"/>
              </a:rPr>
              <a:t> or 3,600 cases per year</a:t>
            </a:r>
          </a:p>
        </p:txBody>
      </p:sp>
    </p:spTree>
    <p:extLst>
      <p:ext uri="{BB962C8B-B14F-4D97-AF65-F5344CB8AC3E}">
        <p14:creationId xmlns:p14="http://schemas.microsoft.com/office/powerpoint/2010/main" val="26057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Community Engagement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7162800" cy="838199"/>
          </a:xfrm>
        </p:spPr>
        <p:txBody>
          <a:bodyPr/>
          <a:lstStyle/>
          <a:p>
            <a:r>
              <a:rPr lang="en-US" dirty="0"/>
              <a:t>Department of Anesthesiology</a:t>
            </a:r>
          </a:p>
        </p:txBody>
      </p:sp>
      <p:pic>
        <p:nvPicPr>
          <p:cNvPr id="5" name="Picture 2" descr="Image result for kenya relief">
            <a:extLst>
              <a:ext uri="{FF2B5EF4-FFF2-40B4-BE49-F238E27FC236}">
                <a16:creationId xmlns:a16="http://schemas.microsoft.com/office/drawing/2014/main" id="{C19F9BFB-93B0-4C33-B1E5-234CB3ABE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2" b="15344"/>
          <a:stretch/>
        </p:blipFill>
        <p:spPr bwMode="auto">
          <a:xfrm>
            <a:off x="286788" y="1524001"/>
            <a:ext cx="3217333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80CA-A2C2-4E36-A844-5F96BBCA2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10" b="14964"/>
          <a:stretch/>
        </p:blipFill>
        <p:spPr>
          <a:xfrm rot="597567">
            <a:off x="288124" y="3739722"/>
            <a:ext cx="4383407" cy="2175547"/>
          </a:xfrm>
          <a:prstGeom prst="rect">
            <a:avLst/>
          </a:prstGeom>
        </p:spPr>
      </p:pic>
      <p:pic>
        <p:nvPicPr>
          <p:cNvPr id="7" name="Picture 4" descr="Image result for surgery on sunday">
            <a:extLst>
              <a:ext uri="{FF2B5EF4-FFF2-40B4-BE49-F238E27FC236}">
                <a16:creationId xmlns:a16="http://schemas.microsoft.com/office/drawing/2014/main" id="{28759F47-8867-49D4-A3AA-5E2E67FEC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8" r="5833" b="11157"/>
          <a:stretch/>
        </p:blipFill>
        <p:spPr bwMode="auto">
          <a:xfrm>
            <a:off x="6176908" y="1797423"/>
            <a:ext cx="2967092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1D2E1-E9A0-4493-AB6C-D14582FFC1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91"/>
          <a:stretch/>
        </p:blipFill>
        <p:spPr>
          <a:xfrm rot="21121951">
            <a:off x="5455842" y="3225011"/>
            <a:ext cx="3199946" cy="28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Fact about the Department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97541" y="1490383"/>
            <a:ext cx="5638800" cy="4648199"/>
          </a:xfrm>
        </p:spPr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Daniel Sessler founded the Outcomes Research Consortium in 1990 at The University of California in San Francisco. </a:t>
            </a:r>
          </a:p>
          <a:p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In 2000, Dr. Sessler and some of his brightest researchers moved the Outcomes Research Institute to The University of Louisville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The worlds largest Clinical Anesthesia Research Organization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Members of this organization have published more than 900 full journal articles since its inception and publish a new full paper every 5 days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The ORC published a full paper or editorial every 3 days. The consortium is thus responsible for nearly 10% of the clinical research in high-profile general anesthesia journals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Sessler moved to Cleveland Clinic, however, we have retained several of his best researchers here at UL.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Rana Latif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Ozan </a:t>
            </a:r>
            <a:r>
              <a:rPr lang="en-US" sz="1400" b="1" dirty="0" err="1"/>
              <a:t>Akca</a:t>
            </a:r>
            <a:endParaRPr lang="en-US" sz="14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1" dirty="0"/>
              <a:t>Dr. </a:t>
            </a:r>
            <a:r>
              <a:rPr lang="en-US" sz="1400" b="1" dirty="0" err="1"/>
              <a:t>Detlef</a:t>
            </a:r>
            <a:r>
              <a:rPr lang="en-US" sz="1400" b="1" dirty="0"/>
              <a:t> </a:t>
            </a:r>
            <a:r>
              <a:rPr lang="en-US" sz="1400" b="1" dirty="0" err="1"/>
              <a:t>Obal</a:t>
            </a: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>
          <a:xfrm>
            <a:off x="6439547" y="1219201"/>
            <a:ext cx="2371240" cy="2743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705600" cy="838199"/>
          </a:xfrm>
        </p:spPr>
        <p:txBody>
          <a:bodyPr/>
          <a:lstStyle/>
          <a:p>
            <a:r>
              <a:rPr lang="en-US" dirty="0"/>
              <a:t>Department of Anesthesiology</a:t>
            </a:r>
          </a:p>
        </p:txBody>
      </p:sp>
    </p:spTree>
    <p:extLst>
      <p:ext uri="{BB962C8B-B14F-4D97-AF65-F5344CB8AC3E}">
        <p14:creationId xmlns:p14="http://schemas.microsoft.com/office/powerpoint/2010/main" val="1764475243"/>
      </p:ext>
    </p:extLst>
  </p:cSld>
  <p:clrMapOvr>
    <a:masterClrMapping/>
  </p:clrMapOvr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1393</TotalTime>
  <Words>492</Words>
  <Application>Microsoft Office PowerPoint</Application>
  <PresentationFormat>On-screen Show (4:3)</PresentationFormat>
  <Paragraphs>129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Helvetica Neue</vt:lpstr>
      <vt:lpstr>Helvetica Neue Bold Condensed</vt:lpstr>
      <vt:lpstr>HelveticaNeueLT Std</vt:lpstr>
      <vt:lpstr>HelveticaNeueLT Std Med Cn</vt:lpstr>
      <vt:lpstr>Solid Title</vt:lpstr>
      <vt:lpstr>White Theme</vt:lpstr>
      <vt:lpstr>Black Theme</vt:lpstr>
      <vt:lpstr>Photo Title</vt:lpstr>
      <vt:lpstr>Photo Theme</vt:lpstr>
      <vt:lpstr>PowerPoint Presentation</vt:lpstr>
      <vt:lpstr>Description and Demographics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Interesting Fact about the Department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Maggard, Brittany D.</cp:lastModifiedBy>
  <cp:revision>62</cp:revision>
  <dcterms:created xsi:type="dcterms:W3CDTF">2016-09-01T14:03:06Z</dcterms:created>
  <dcterms:modified xsi:type="dcterms:W3CDTF">2018-10-29T18:20:31Z</dcterms:modified>
</cp:coreProperties>
</file>