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7" r:id="rId2"/>
    <p:sldId id="367" r:id="rId3"/>
    <p:sldId id="433" r:id="rId4"/>
    <p:sldId id="368" r:id="rId5"/>
    <p:sldId id="341" r:id="rId6"/>
    <p:sldId id="288" r:id="rId7"/>
    <p:sldId id="413" r:id="rId8"/>
    <p:sldId id="337" r:id="rId9"/>
    <p:sldId id="414" r:id="rId10"/>
    <p:sldId id="343" r:id="rId11"/>
    <p:sldId id="441" r:id="rId12"/>
    <p:sldId id="276" r:id="rId13"/>
    <p:sldId id="344" r:id="rId14"/>
    <p:sldId id="345" r:id="rId15"/>
    <p:sldId id="442" r:id="rId16"/>
    <p:sldId id="346" r:id="rId17"/>
    <p:sldId id="347" r:id="rId18"/>
    <p:sldId id="470" r:id="rId19"/>
    <p:sldId id="445" r:id="rId20"/>
    <p:sldId id="466" r:id="rId21"/>
    <p:sldId id="443" r:id="rId22"/>
    <p:sldId id="467" r:id="rId23"/>
    <p:sldId id="465" r:id="rId24"/>
    <p:sldId id="418" r:id="rId25"/>
    <p:sldId id="447" r:id="rId26"/>
    <p:sldId id="448" r:id="rId27"/>
    <p:sldId id="450" r:id="rId28"/>
    <p:sldId id="452" r:id="rId29"/>
    <p:sldId id="351" r:id="rId30"/>
    <p:sldId id="453" r:id="rId31"/>
    <p:sldId id="454" r:id="rId32"/>
    <p:sldId id="455" r:id="rId33"/>
    <p:sldId id="352" r:id="rId34"/>
    <p:sldId id="381" r:id="rId35"/>
    <p:sldId id="420" r:id="rId36"/>
    <p:sldId id="426" r:id="rId37"/>
    <p:sldId id="428" r:id="rId38"/>
    <p:sldId id="429" r:id="rId39"/>
    <p:sldId id="430" r:id="rId40"/>
    <p:sldId id="431" r:id="rId41"/>
    <p:sldId id="432" r:id="rId42"/>
    <p:sldId id="353" r:id="rId43"/>
    <p:sldId id="366" r:id="rId44"/>
    <p:sldId id="380" r:id="rId45"/>
    <p:sldId id="463" r:id="rId46"/>
    <p:sldId id="402" r:id="rId47"/>
    <p:sldId id="401" r:id="rId48"/>
    <p:sldId id="435" r:id="rId49"/>
    <p:sldId id="411" r:id="rId50"/>
    <p:sldId id="399" r:id="rId51"/>
    <p:sldId id="41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0EF43D-6236-82D9-96CC-3192872477B8}" name="Gary Marshall" initials="GM" userId="6c0a8e1fa6ce91b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autoAdjust="0"/>
    <p:restoredTop sz="65016"/>
  </p:normalViewPr>
  <p:slideViewPr>
    <p:cSldViewPr snapToGrid="0">
      <p:cViewPr>
        <p:scale>
          <a:sx n="84" d="100"/>
          <a:sy n="84" d="100"/>
        </p:scale>
        <p:origin x="1768" y="-376"/>
      </p:cViewPr>
      <p:guideLst/>
    </p:cSldViewPr>
  </p:slideViewPr>
  <p:notesTextViewPr>
    <p:cViewPr>
      <p:scale>
        <a:sx n="90" d="100"/>
        <a:sy n="9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2BC09-1148-1245-9FA9-7B9EF339E8A5}" type="datetimeFigureOut">
              <a:rPr lang="en-US" smtClean="0"/>
              <a:t>4/3/23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82BA2-7CBC-C143-BC05-6575F8DE8208}" type="slidenum">
              <a:rPr lang="en-US" smtClean="0"/>
              <a:t>‹#›</a:t>
            </a:fld>
            <a:endParaRPr lang="en-US"/>
          </a:p>
        </p:txBody>
      </p:sp>
    </p:spTree>
    <p:extLst>
      <p:ext uri="{BB962C8B-B14F-4D97-AF65-F5344CB8AC3E}">
        <p14:creationId xmlns:p14="http://schemas.microsoft.com/office/powerpoint/2010/main" val="201196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3182BA2-7CBC-C143-BC05-6575F8DE8208}" type="slidenum">
              <a:rPr lang="en-US" smtClean="0"/>
              <a:t>1</a:t>
            </a:fld>
            <a:endParaRPr lang="en-US"/>
          </a:p>
        </p:txBody>
      </p:sp>
    </p:spTree>
    <p:extLst>
      <p:ext uri="{BB962C8B-B14F-4D97-AF65-F5344CB8AC3E}">
        <p14:creationId xmlns:p14="http://schemas.microsoft.com/office/powerpoint/2010/main" val="323819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effectLst/>
                <a:latin typeface="Times" pitchFamily="2" charset="0"/>
              </a:rPr>
              <a:t>The charts of all patients evaluated between October 12, 2020, and December 6, 2021, were reviewed. </a:t>
            </a:r>
          </a:p>
          <a:p>
            <a:endParaRPr lang="en-US" sz="1200" i="0" dirty="0">
              <a:effectLst/>
              <a:latin typeface="Times" pitchFamily="2" charset="0"/>
            </a:endParaRPr>
          </a:p>
          <a:p>
            <a:r>
              <a:rPr lang="en-US" sz="1200" i="0" dirty="0">
                <a:effectLst/>
                <a:latin typeface="Times" pitchFamily="2" charset="0"/>
              </a:rPr>
              <a:t>Patients who were found to have acute COVID-19 or MIS-C were excluded from the analysis</a:t>
            </a:r>
          </a:p>
          <a:p>
            <a:endParaRPr lang="en-US" sz="1200" i="0" dirty="0">
              <a:effectLst/>
              <a:latin typeface="Times" pitchFamily="2" charset="0"/>
            </a:endParaRPr>
          </a:p>
          <a:p>
            <a:r>
              <a:rPr lang="en-US" sz="1200" i="0" dirty="0">
                <a:effectLst/>
                <a:latin typeface="Times" pitchFamily="2" charset="0"/>
              </a:rPr>
              <a:t>But patients with negative SARS-CoV-2 tests or negative SARS-CoV-2 serology were not excluded because of multiple studies citing the possibility of false-negative test results in children with low viral load or waning immunity, but again, a strong suspicion of COVID-19 was required for entry into the PACC.  So for example, the patient may have tested negative, but was symptomatic and their whole family tested positive at the same time.</a:t>
            </a:r>
          </a:p>
          <a:p>
            <a:endParaRPr lang="en-US" sz="1200" i="0" dirty="0">
              <a:effectLst/>
              <a:latin typeface="Times" pitchFamily="2" charset="0"/>
            </a:endParaRPr>
          </a:p>
          <a:p>
            <a:endParaRPr lang="en-US" sz="1200" i="0" dirty="0">
              <a:effectLst/>
              <a:latin typeface="Times" pitchFamily="2" charset="0"/>
            </a:endParaRPr>
          </a:p>
          <a:p>
            <a:r>
              <a:rPr lang="en-US" sz="1200" i="0" dirty="0">
                <a:effectLst/>
                <a:latin typeface="Times" pitchFamily="2" charset="0"/>
              </a:rPr>
              <a:t>***</a:t>
            </a:r>
          </a:p>
          <a:p>
            <a:r>
              <a:rPr lang="en-US" sz="1200" i="0" dirty="0">
                <a:effectLst/>
                <a:latin typeface="Times" pitchFamily="2" charset="0"/>
              </a:rPr>
              <a:t>This portion of the study was approved by the University of Louisville and Norton Children’s Institutional Review Boards (IRBs) under a waiver of informed consent.</a:t>
            </a:r>
          </a:p>
        </p:txBody>
      </p:sp>
      <p:sp>
        <p:nvSpPr>
          <p:cNvPr id="4" name="Slide Number Placeholder 3"/>
          <p:cNvSpPr>
            <a:spLocks noGrp="1"/>
          </p:cNvSpPr>
          <p:nvPr>
            <p:ph type="sldNum" sz="quarter" idx="5"/>
          </p:nvPr>
        </p:nvSpPr>
        <p:spPr/>
        <p:txBody>
          <a:bodyPr/>
          <a:lstStyle/>
          <a:p>
            <a:fld id="{7A1AC536-D841-664B-BEF2-0B40A2C4BBA2}" type="slidenum">
              <a:rPr lang="en-US" smtClean="0"/>
              <a:t>10</a:t>
            </a:fld>
            <a:endParaRPr lang="en-US"/>
          </a:p>
        </p:txBody>
      </p:sp>
    </p:spTree>
    <p:extLst>
      <p:ext uri="{BB962C8B-B14F-4D97-AF65-F5344CB8AC3E}">
        <p14:creationId xmlns:p14="http://schemas.microsoft.com/office/powerpoint/2010/main" val="311251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The results of diagnostic tests performed before referral, in the PACC, or during subspecialty evaluations were interpreted as explanatory or not explanatory with respect to the patient’s symptoms in real time by the ordering providers, and those interpretations were used in the analysis.</a:t>
            </a:r>
          </a:p>
          <a:p>
            <a:endParaRPr lang="en-US" sz="1800" dirty="0">
              <a:solidFill>
                <a:srgbClr val="000000"/>
              </a:solidFill>
              <a:effectLst/>
              <a:latin typeface="Times New Roman" panose="02020603050405020304" pitchFamily="18" charset="0"/>
            </a:endParaRPr>
          </a:p>
          <a:p>
            <a:r>
              <a:rPr lang="en-US" sz="1800" dirty="0">
                <a:solidFill>
                  <a:srgbClr val="000000"/>
                </a:solidFill>
                <a:effectLst/>
                <a:latin typeface="Times New Roman" panose="02020603050405020304" pitchFamily="18" charset="0"/>
              </a:rPr>
              <a:t>***</a:t>
            </a:r>
          </a:p>
          <a:p>
            <a:endParaRPr lang="en-US" sz="1800" dirty="0">
              <a:solidFill>
                <a:srgbClr val="000000"/>
              </a:solidFill>
              <a:effectLst/>
              <a:latin typeface="Times New Roman" panose="02020603050405020304" pitchFamily="18" charset="0"/>
            </a:endParaRPr>
          </a:p>
          <a:p>
            <a:r>
              <a:rPr lang="en-US" sz="1800" dirty="0">
                <a:solidFill>
                  <a:srgbClr val="000000"/>
                </a:solidFill>
                <a:effectLst/>
                <a:latin typeface="Times New Roman" panose="02020603050405020304" pitchFamily="18" charset="0"/>
              </a:rPr>
              <a:t>IRB approved with waiver of consent</a:t>
            </a:r>
            <a:endParaRPr lang="en-US" dirty="0">
              <a:effectLst/>
            </a:endParaRPr>
          </a:p>
        </p:txBody>
      </p:sp>
      <p:sp>
        <p:nvSpPr>
          <p:cNvPr id="4" name="Slide Number Placeholder 3"/>
          <p:cNvSpPr>
            <a:spLocks noGrp="1"/>
          </p:cNvSpPr>
          <p:nvPr>
            <p:ph type="sldNum" sz="quarter" idx="5"/>
          </p:nvPr>
        </p:nvSpPr>
        <p:spPr/>
        <p:txBody>
          <a:bodyPr/>
          <a:lstStyle/>
          <a:p>
            <a:fld id="{7A1AC536-D841-664B-BEF2-0B40A2C4BBA2}" type="slidenum">
              <a:rPr lang="en-US" smtClean="0"/>
              <a:t>11</a:t>
            </a:fld>
            <a:endParaRPr lang="en-US"/>
          </a:p>
        </p:txBody>
      </p:sp>
    </p:spTree>
    <p:extLst>
      <p:ext uri="{BB962C8B-B14F-4D97-AF65-F5344CB8AC3E}">
        <p14:creationId xmlns:p14="http://schemas.microsoft.com/office/powerpoint/2010/main" val="107117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 structured telephone interview was then conducted with available and willing patients between January 2022 and March 2022. Questions were similar to those used during the intake evaluation, but we additionally asked during this interview if each patients’ symptoms were worse, about the same, improved, or back to normal. </a:t>
            </a: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When possible, the parent or guardian and the patient were both included in the conversation</a:t>
            </a:r>
          </a:p>
          <a:p>
            <a:pPr marL="0" marR="0">
              <a:lnSpc>
                <a:spcPct val="100000"/>
              </a:lnSpc>
              <a:spcBef>
                <a:spcPts val="0"/>
              </a:spcBef>
              <a:spcAft>
                <a:spcPts val="0"/>
              </a:spcAft>
            </a:pPr>
            <a:endParaRPr lang="en-US" dirty="0"/>
          </a:p>
          <a:p>
            <a:r>
              <a:rPr lang="en-US" dirty="0"/>
              <a:t>***</a:t>
            </a:r>
          </a:p>
          <a:p>
            <a:r>
              <a:rPr lang="en-US" dirty="0"/>
              <a:t>IRB approved with verbal consent by parent and assent from child if present</a:t>
            </a:r>
          </a:p>
          <a:p>
            <a:endParaRPr lang="en-US" dirty="0"/>
          </a:p>
          <a:p>
            <a:r>
              <a:rPr lang="en-US" sz="1200" dirty="0">
                <a:solidFill>
                  <a:srgbClr val="000000"/>
                </a:solidFill>
                <a:effectLst/>
                <a:latin typeface="Times" pitchFamily="2" charset="0"/>
                <a:ea typeface="Times New Roman" panose="02020603050405020304" pitchFamily="18" charset="0"/>
              </a:rPr>
              <a:t>Interview by one of 4 investigators </a:t>
            </a:r>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12</a:t>
            </a:fld>
            <a:endParaRPr lang="en-US"/>
          </a:p>
        </p:txBody>
      </p:sp>
    </p:spTree>
    <p:extLst>
      <p:ext uri="{BB962C8B-B14F-4D97-AF65-F5344CB8AC3E}">
        <p14:creationId xmlns:p14="http://schemas.microsoft.com/office/powerpoint/2010/main" val="376960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effectLst/>
                <a:latin typeface="Times" pitchFamily="2" charset="0"/>
              </a:rPr>
              <a:t>Medians, with interquartile range (IQR) and range, were used as of measures central tendency and were compared using the Kruskal-Wallis test </a:t>
            </a:r>
            <a:r>
              <a:rPr lang="en-US" sz="1200" i="0" dirty="0">
                <a:effectLst/>
                <a:latin typeface="Times" pitchFamily="2" charset="0"/>
              </a:rPr>
              <a:t>(non-parametric b/c data was not normally distributed in clusters). </a:t>
            </a:r>
          </a:p>
          <a:p>
            <a:endParaRPr lang="en-US" sz="1200" i="0" dirty="0">
              <a:effectLst/>
              <a:latin typeface="Times" pitchFamily="2" charset="0"/>
            </a:endParaRPr>
          </a:p>
          <a:p>
            <a:r>
              <a:rPr lang="en-US" sz="1200" b="1" i="0" dirty="0">
                <a:effectLst/>
                <a:latin typeface="Times" pitchFamily="2" charset="0"/>
              </a:rPr>
              <a:t>Proportions were compared using the Chi squared </a:t>
            </a:r>
            <a:r>
              <a:rPr lang="en-US" sz="1200" i="0" dirty="0">
                <a:effectLst/>
                <a:latin typeface="Times" pitchFamily="2" charset="0"/>
              </a:rPr>
              <a:t>(for demographics b/c expected values&gt;5) </a:t>
            </a:r>
            <a:r>
              <a:rPr lang="en-US" sz="1200" b="1" i="0" dirty="0">
                <a:effectLst/>
                <a:latin typeface="Times" pitchFamily="2" charset="0"/>
              </a:rPr>
              <a:t>or Fisher’s exact tests </a:t>
            </a:r>
            <a:r>
              <a:rPr lang="en-US" sz="1200" i="0" dirty="0">
                <a:effectLst/>
                <a:latin typeface="Times" pitchFamily="2" charset="0"/>
              </a:rPr>
              <a:t>(for the clusters and race/gender/payer proportions, b/c cluster size was low and expected value &lt;5 and &gt;2x2 table). </a:t>
            </a:r>
          </a:p>
          <a:p>
            <a:endParaRPr lang="en-US" sz="1200" i="0" dirty="0">
              <a:effectLst/>
              <a:latin typeface="Times" pitchFamily="2" charset="0"/>
            </a:endParaRPr>
          </a:p>
          <a:p>
            <a:r>
              <a:rPr lang="en-US" sz="1200" b="1" i="0" dirty="0">
                <a:effectLst/>
                <a:latin typeface="Times" pitchFamily="2" charset="0"/>
              </a:rPr>
              <a:t>Exploratory cluster analyses were performed for presenting symptoms using the divisive analysis (DIANA) clustering algorithm and clusters were described by the proportion of patients with each symptom.  </a:t>
            </a:r>
          </a:p>
          <a:p>
            <a:endParaRPr lang="en-US" sz="1200" dirty="0">
              <a:latin typeface="Times" pitchFamily="2" charset="0"/>
            </a:endParaRPr>
          </a:p>
          <a:p>
            <a:r>
              <a:rPr lang="en-US" sz="1200" dirty="0">
                <a:latin typeface="Times" pitchFamily="2" charset="0"/>
              </a:rPr>
              <a:t>***</a:t>
            </a:r>
          </a:p>
          <a:p>
            <a:pPr marL="0" marR="0" algn="l"/>
            <a:endParaRPr lang="en-US" sz="1200" b="0" i="0" u="none" strike="noStrike" dirty="0">
              <a:solidFill>
                <a:schemeClr val="tx1"/>
              </a:solidFill>
              <a:effectLst/>
              <a:latin typeface="Times" pitchFamily="2" charset="0"/>
            </a:endParaRPr>
          </a:p>
          <a:p>
            <a:pPr marL="0" marR="0" algn="l"/>
            <a:r>
              <a:rPr lang="en-US" sz="1200" b="0" i="0" u="none" strike="noStrike" dirty="0">
                <a:solidFill>
                  <a:schemeClr val="tx1"/>
                </a:solidFill>
                <a:effectLst/>
                <a:latin typeface="Times" pitchFamily="2" charset="0"/>
              </a:rPr>
              <a:t>Jaccard distance was used to create a dissimilarity matrix (basically looking at how far apart the observations are), since the DIANA (and AGNES) can't work on strictly binary data. </a:t>
            </a:r>
          </a:p>
          <a:p>
            <a:endParaRPr lang="en-US" sz="1200" b="0" i="0" dirty="0">
              <a:solidFill>
                <a:srgbClr val="202124"/>
              </a:solidFill>
              <a:effectLst/>
              <a:latin typeface="Times" pitchFamily="2" charset="0"/>
            </a:endParaRPr>
          </a:p>
          <a:p>
            <a:pPr marL="0" marR="0" algn="l"/>
            <a:r>
              <a:rPr lang="en-US" sz="1200" b="0" i="0" u="none" strike="noStrike" dirty="0">
                <a:solidFill>
                  <a:srgbClr val="51A7F9"/>
                </a:solidFill>
                <a:effectLst/>
                <a:latin typeface="Times" pitchFamily="2" charset="0"/>
              </a:rPr>
              <a:t>DIANA was used because it was best able to tease out the clusters. DIANA takes the entire dataset and divides it into 2 groups and then down into more and more groups. </a:t>
            </a:r>
          </a:p>
          <a:p>
            <a:pPr marL="0" marR="0" algn="l"/>
            <a:endParaRPr lang="en-US" sz="1200" b="0" i="0" u="none" strike="noStrike" dirty="0">
              <a:solidFill>
                <a:srgbClr val="51A7F9"/>
              </a:solidFill>
              <a:effectLst/>
              <a:latin typeface="Times" pitchFamily="2" charset="0"/>
            </a:endParaRPr>
          </a:p>
          <a:p>
            <a:pPr marL="0" marR="0" algn="l"/>
            <a:r>
              <a:rPr lang="en-US" sz="1200" b="0" i="0" u="none" strike="noStrike" dirty="0">
                <a:solidFill>
                  <a:srgbClr val="51A7F9"/>
                </a:solidFill>
                <a:effectLst/>
                <a:latin typeface="Times" pitchFamily="2" charset="0"/>
              </a:rPr>
              <a:t>Freeman-Halton (2x3 table)</a:t>
            </a:r>
          </a:p>
          <a:p>
            <a:pPr marL="0" marR="0" algn="l"/>
            <a:br>
              <a:rPr lang="en-US" sz="1200" b="0" i="0" u="none" strike="noStrike" dirty="0">
                <a:solidFill>
                  <a:srgbClr val="212121"/>
                </a:solidFill>
                <a:effectLst/>
                <a:latin typeface="Times" pitchFamily="2" charset="0"/>
              </a:rPr>
            </a:br>
            <a:endParaRPr lang="en-US" sz="1200" b="0" dirty="0">
              <a:latin typeface="Times" pitchFamily="2" charset="0"/>
            </a:endParaRPr>
          </a:p>
        </p:txBody>
      </p:sp>
      <p:sp>
        <p:nvSpPr>
          <p:cNvPr id="4" name="Slide Number Placeholder 3"/>
          <p:cNvSpPr>
            <a:spLocks noGrp="1"/>
          </p:cNvSpPr>
          <p:nvPr>
            <p:ph type="sldNum" sz="quarter" idx="5"/>
          </p:nvPr>
        </p:nvSpPr>
        <p:spPr/>
        <p:txBody>
          <a:bodyPr/>
          <a:lstStyle/>
          <a:p>
            <a:fld id="{03182BA2-7CBC-C143-BC05-6575F8DE8208}" type="slidenum">
              <a:rPr lang="en-US" smtClean="0"/>
              <a:t>13</a:t>
            </a:fld>
            <a:endParaRPr lang="en-US"/>
          </a:p>
        </p:txBody>
      </p:sp>
    </p:spTree>
    <p:extLst>
      <p:ext uri="{BB962C8B-B14F-4D97-AF65-F5344CB8AC3E}">
        <p14:creationId xmlns:p14="http://schemas.microsoft.com/office/powerpoint/2010/main" val="3869418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pitchFamily="2" charset="0"/>
                <a:ea typeface="Times New Roman" panose="02020603050405020304" pitchFamily="18" charset="0"/>
              </a:rPr>
              <a:t>The cohort consisted of 104 patients, and most were greater than 10 years of age, which differed from our general pediatric infectious diseases clinic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F3F3F"/>
                </a:solidFill>
                <a:effectLst/>
                <a:latin typeface="Times" pitchFamily="2" charset="0"/>
              </a:rPr>
              <a:t>young kids DO get referred to PIDC but DO NOT get referred to PASC</a:t>
            </a:r>
          </a:p>
          <a:p>
            <a:pPr marL="0" marR="0" lvl="0" indent="0" algn="l" defTabSz="914400" rtl="0" eaLnBrk="1" fontAlgn="auto" latinLnBrk="0" hangingPunct="1">
              <a:lnSpc>
                <a:spcPct val="200000"/>
              </a:lnSpc>
              <a:spcBef>
                <a:spcPts val="0"/>
              </a:spcBef>
              <a:spcAft>
                <a:spcPts val="0"/>
              </a:spcAft>
              <a:buClrTx/>
              <a:buSzTx/>
              <a:buFontTx/>
              <a:buNone/>
              <a:tabLst/>
              <a:defRPr/>
            </a:pPr>
            <a:endParaRPr lang="en-US" sz="1200" dirty="0">
              <a:solidFill>
                <a:srgbClr val="3F3F3F"/>
              </a:solidFill>
              <a:effectLst/>
              <a:latin typeface="Times" pitchFamily="2" charset="0"/>
            </a:endParaRPr>
          </a:p>
        </p:txBody>
      </p:sp>
      <p:sp>
        <p:nvSpPr>
          <p:cNvPr id="4" name="Slide Number Placeholder 3"/>
          <p:cNvSpPr>
            <a:spLocks noGrp="1"/>
          </p:cNvSpPr>
          <p:nvPr>
            <p:ph type="sldNum" sz="quarter" idx="5"/>
          </p:nvPr>
        </p:nvSpPr>
        <p:spPr/>
        <p:txBody>
          <a:bodyPr/>
          <a:lstStyle/>
          <a:p>
            <a:fld id="{03182BA2-7CBC-C143-BC05-6575F8DE8208}" type="slidenum">
              <a:rPr lang="en-US" smtClean="0"/>
              <a:t>14</a:t>
            </a:fld>
            <a:endParaRPr lang="en-US"/>
          </a:p>
        </p:txBody>
      </p:sp>
    </p:spTree>
    <p:extLst>
      <p:ext uri="{BB962C8B-B14F-4D97-AF65-F5344CB8AC3E}">
        <p14:creationId xmlns:p14="http://schemas.microsoft.com/office/powerpoint/2010/main" val="3262796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Among patients ≥10 years of age, there was a slight female predominance, but there was no significant difference in the gender, race </a:t>
            </a:r>
            <a:r>
              <a:rPr lang="en-US" sz="1800" dirty="0">
                <a:solidFill>
                  <a:srgbClr val="000000"/>
                </a:solidFill>
                <a:effectLst/>
                <a:latin typeface="Times New Roman" panose="02020603050405020304" pitchFamily="18" charset="0"/>
                <a:ea typeface="Calibri" panose="020F0502020204030204" pitchFamily="34" charset="0"/>
              </a:rPr>
              <a:t>(white versus non-white/unknown),</a:t>
            </a:r>
            <a:r>
              <a:rPr lang="en-US" sz="1800" dirty="0">
                <a:solidFill>
                  <a:srgbClr val="000000"/>
                </a:solidFill>
                <a:effectLst/>
                <a:latin typeface="Times New Roman" panose="02020603050405020304" pitchFamily="18" charset="0"/>
                <a:ea typeface="Times New Roman" panose="02020603050405020304" pitchFamily="18" charset="0"/>
              </a:rPr>
              <a:t> or payer </a:t>
            </a:r>
            <a:r>
              <a:rPr lang="en-US" sz="1800" dirty="0">
                <a:solidFill>
                  <a:srgbClr val="000000"/>
                </a:solidFill>
                <a:effectLst/>
                <a:latin typeface="Times New Roman" panose="02020603050405020304" pitchFamily="18" charset="0"/>
                <a:ea typeface="Calibri" panose="020F0502020204030204" pitchFamily="34" charset="0"/>
              </a:rPr>
              <a:t>(commercial versus non-commercial) </a:t>
            </a:r>
            <a:r>
              <a:rPr lang="en-US" sz="1800" dirty="0">
                <a:solidFill>
                  <a:srgbClr val="000000"/>
                </a:solidFill>
                <a:effectLst/>
                <a:latin typeface="Times New Roman" panose="02020603050405020304" pitchFamily="18" charset="0"/>
                <a:ea typeface="Times New Roman" panose="02020603050405020304" pitchFamily="18" charset="0"/>
              </a:rPr>
              <a:t>proportions between PACC and GPIDC patients.</a:t>
            </a:r>
            <a:r>
              <a:rPr lang="en-US" dirty="0">
                <a:effectLst/>
              </a:rPr>
              <a:t> </a:t>
            </a: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If asked: Younger patients were excluded from the rest of the demographic eval b/c of confounding variables: perinatal syph, HIV, HCV risk factors may lean towards different population than other infectious complaints in older individuals</a:t>
            </a:r>
          </a:p>
          <a:p>
            <a:pPr marL="0" marR="0">
              <a:lnSpc>
                <a:spcPct val="100000"/>
              </a:lnSpc>
              <a:spcBef>
                <a:spcPts val="0"/>
              </a:spcBef>
              <a:spcAft>
                <a:spcPts val="0"/>
              </a:spcAft>
            </a:pPr>
            <a:endParaRPr lang="en-US" sz="1200" dirty="0">
              <a:solidFill>
                <a:srgbClr val="3F3F3F"/>
              </a:solidFill>
              <a:effectLst/>
              <a:latin typeface="Times" pitchFamily="2"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lang="en-US" sz="1200" dirty="0">
                <a:solidFill>
                  <a:srgbClr val="3F3F3F"/>
                </a:solidFill>
                <a:effectLst/>
                <a:latin typeface="Times" pitchFamily="2" charset="0"/>
              </a:rPr>
              <a:t>No referral bias</a:t>
            </a:r>
          </a:p>
          <a:p>
            <a:pPr marL="0" marR="0">
              <a:lnSpc>
                <a:spcPct val="200000"/>
              </a:lnSpc>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182BA2-7CBC-C143-BC05-6575F8DE8208}" type="slidenum">
              <a:rPr lang="en-US" smtClean="0"/>
              <a:t>15</a:t>
            </a:fld>
            <a:endParaRPr lang="en-US"/>
          </a:p>
        </p:txBody>
      </p:sp>
    </p:spTree>
    <p:extLst>
      <p:ext uri="{BB962C8B-B14F-4D97-AF65-F5344CB8AC3E}">
        <p14:creationId xmlns:p14="http://schemas.microsoft.com/office/powerpoint/2010/main" val="385233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The median interval from onset of COVID-19 symptoms to the first PACC visit was 2.6 months.</a:t>
            </a:r>
          </a:p>
          <a:p>
            <a:pPr marL="0" marR="0">
              <a:lnSpc>
                <a:spcPct val="100000"/>
              </a:lnSpc>
              <a:spcBef>
                <a:spcPts val="0"/>
              </a:spcBef>
              <a:spcAft>
                <a:spcPts val="0"/>
              </a:spcAft>
            </a:pPr>
            <a:endParaRPr lang="en-US" sz="1200" u="none"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000" u="sng" dirty="0">
                <a:solidFill>
                  <a:srgbClr val="000000"/>
                </a:solidFill>
                <a:effectLst/>
                <a:latin typeface="Times" pitchFamily="2" charset="0"/>
                <a:ea typeface="Times New Roman" panose="02020603050405020304" pitchFamily="18" charset="0"/>
              </a:rPr>
              <a:t>98% of patients</a:t>
            </a:r>
            <a:r>
              <a:rPr lang="en-US" sz="1000" dirty="0">
                <a:solidFill>
                  <a:srgbClr val="000000"/>
                </a:solidFill>
                <a:effectLst/>
                <a:latin typeface="Times" pitchFamily="2" charset="0"/>
                <a:ea typeface="Times New Roman" panose="02020603050405020304" pitchFamily="18" charset="0"/>
              </a:rPr>
              <a:t> met the Department of Health and Human Services definition of long COVID, which requires that symptoms be present for greater than 4 weeks after the initial infection.</a:t>
            </a:r>
          </a:p>
          <a:p>
            <a:pPr marL="0" marR="0">
              <a:lnSpc>
                <a:spcPct val="100000"/>
              </a:lnSpc>
              <a:spcBef>
                <a:spcPts val="0"/>
              </a:spcBef>
              <a:spcAft>
                <a:spcPts val="0"/>
              </a:spcAft>
            </a:pPr>
            <a:endParaRPr lang="en-US" sz="1000" dirty="0">
              <a:solidFill>
                <a:srgbClr val="000000"/>
              </a:solidFill>
              <a:effectLst/>
              <a:latin typeface="Times" pitchFamily="2"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rPr>
              <a:t>Additionally, 90% had symptoms for &gt;2 months, and 84% had symptoms for more than 12 weeks. </a:t>
            </a:r>
            <a:endParaRPr lang="en-US" sz="1200" dirty="0">
              <a:solidFill>
                <a:srgbClr val="000000"/>
              </a:solidFill>
              <a:effectLst/>
              <a:latin typeface="Calibri" panose="020F0502020204030204" pitchFamily="34" charset="0"/>
              <a:ea typeface="Times New Roman" panose="02020603050405020304" pitchFamily="18" charset="0"/>
            </a:endParaRP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p>
          <a:p>
            <a:r>
              <a:rPr lang="en-US" sz="1200" dirty="0">
                <a:solidFill>
                  <a:srgbClr val="000000"/>
                </a:solidFill>
                <a:effectLst/>
                <a:latin typeface="Times" pitchFamily="2" charset="0"/>
                <a:ea typeface="Times New Roman" panose="02020603050405020304" pitchFamily="18" charset="0"/>
              </a:rPr>
              <a:t>Ninety-eight patients had symptoms for greater than 4 weeks at presentation, and 4 </a:t>
            </a:r>
            <a:r>
              <a:rPr lang="en-US" sz="1200" i="0" dirty="0">
                <a:effectLst/>
                <a:latin typeface="Times" pitchFamily="2" charset="0"/>
              </a:rPr>
              <a:t>of the remaining 6 patients that presented with &lt;4 weeks of symptoms eventually had symptoms for &gt;4 weeks.</a:t>
            </a:r>
          </a:p>
          <a:p>
            <a:pPr marL="0" marR="0">
              <a:lnSpc>
                <a:spcPct val="200000"/>
              </a:lnSpc>
              <a:spcBef>
                <a:spcPts val="0"/>
              </a:spcBef>
              <a:spcAft>
                <a:spcPts val="0"/>
              </a:spcAft>
            </a:pPr>
            <a:endParaRPr lang="en-US" dirty="0"/>
          </a:p>
          <a:p>
            <a:pPr marL="0" marR="0">
              <a:lnSpc>
                <a:spcPct val="200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World Health Organization criteria for adults</a:t>
            </a:r>
          </a:p>
          <a:p>
            <a:pPr marL="0" marR="0">
              <a:lnSpc>
                <a:spcPct val="200000"/>
              </a:lnSpc>
              <a:spcBef>
                <a:spcPts val="0"/>
              </a:spcBef>
              <a:spcAft>
                <a:spcPts val="0"/>
              </a:spcAft>
            </a:pPr>
            <a:endParaRPr lang="en-US" dirty="0"/>
          </a:p>
          <a:p>
            <a:pPr marL="0" marR="0">
              <a:lnSpc>
                <a:spcPct val="200000"/>
              </a:lnSpc>
              <a:spcBef>
                <a:spcPts val="0"/>
              </a:spcBef>
              <a:spcAft>
                <a:spcPts val="0"/>
              </a:spcAft>
            </a:pPr>
            <a:r>
              <a:rPr lang="en-US" dirty="0"/>
              <a:t>Delphi = </a:t>
            </a:r>
            <a:r>
              <a:rPr lang="en-US" sz="1200" dirty="0">
                <a:solidFill>
                  <a:srgbClr val="000000"/>
                </a:solidFill>
                <a:effectLst/>
                <a:latin typeface="Times New Roman" panose="02020603050405020304" pitchFamily="18" charset="0"/>
                <a:ea typeface="Times New Roman" panose="02020603050405020304" pitchFamily="18" charset="0"/>
              </a:rPr>
              <a:t>proposed pediatric-specific research case definition </a:t>
            </a:r>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16</a:t>
            </a:fld>
            <a:endParaRPr lang="en-US"/>
          </a:p>
        </p:txBody>
      </p:sp>
    </p:spTree>
    <p:extLst>
      <p:ext uri="{BB962C8B-B14F-4D97-AF65-F5344CB8AC3E}">
        <p14:creationId xmlns:p14="http://schemas.microsoft.com/office/powerpoint/2010/main" val="3947715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effectLst/>
                <a:latin typeface="Times" pitchFamily="2" charset="0"/>
              </a:rPr>
              <a:t>Four patients had been asymptomatic with acute COVID-19 and 2 had been hospitalized.</a:t>
            </a:r>
          </a:p>
          <a:p>
            <a:endParaRPr lang="en-US" sz="1200" i="0" dirty="0">
              <a:effectLst/>
              <a:latin typeface="Times" pitchFamily="2" charset="0"/>
            </a:endParaRPr>
          </a:p>
          <a:p>
            <a:r>
              <a:rPr lang="en-US" sz="1200" i="0" dirty="0">
                <a:effectLst/>
                <a:latin typeface="Times" pitchFamily="2" charset="0"/>
              </a:rPr>
              <a:t>93 of the other 98 had experienced mild acute COVID symptoms lasting ≤2 weeks.  (data unavailable for 5 patients)</a:t>
            </a:r>
          </a:p>
          <a:p>
            <a:endParaRPr lang="en-US" sz="1200" i="0" dirty="0">
              <a:effectLst/>
              <a:latin typeface="Times" pitchFamily="2" charset="0"/>
            </a:endParaRPr>
          </a:p>
          <a:p>
            <a:r>
              <a:rPr lang="en-US" sz="1200" i="0" dirty="0">
                <a:effectLst/>
                <a:latin typeface="Times" pitchFamily="2" charset="0"/>
              </a:rPr>
              <a:t>***</a:t>
            </a:r>
          </a:p>
          <a:p>
            <a:endParaRPr lang="en-US" sz="1200" i="0" dirty="0">
              <a:effectLst/>
              <a:latin typeface="Times" pitchFamily="2" charset="0"/>
            </a:endParaRPr>
          </a:p>
          <a:p>
            <a:r>
              <a:rPr lang="en-US" sz="1200" i="0" dirty="0">
                <a:effectLst/>
                <a:latin typeface="Times" pitchFamily="2" charset="0"/>
              </a:rPr>
              <a:t>Hospitalized patients: 1 week and unknown</a:t>
            </a:r>
          </a:p>
        </p:txBody>
      </p:sp>
      <p:sp>
        <p:nvSpPr>
          <p:cNvPr id="4" name="Slide Number Placeholder 3"/>
          <p:cNvSpPr>
            <a:spLocks noGrp="1"/>
          </p:cNvSpPr>
          <p:nvPr>
            <p:ph type="sldNum" sz="quarter" idx="5"/>
          </p:nvPr>
        </p:nvSpPr>
        <p:spPr/>
        <p:txBody>
          <a:bodyPr/>
          <a:lstStyle/>
          <a:p>
            <a:fld id="{03182BA2-7CBC-C143-BC05-6575F8DE8208}" type="slidenum">
              <a:rPr lang="en-US" smtClean="0"/>
              <a:t>17</a:t>
            </a:fld>
            <a:endParaRPr lang="en-US"/>
          </a:p>
        </p:txBody>
      </p:sp>
    </p:spTree>
    <p:extLst>
      <p:ext uri="{BB962C8B-B14F-4D97-AF65-F5344CB8AC3E}">
        <p14:creationId xmlns:p14="http://schemas.microsoft.com/office/powerpoint/2010/main" val="328566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effectLst/>
                <a:latin typeface="Times" pitchFamily="2" charset="0"/>
              </a:rPr>
              <a:t>Ninety-six percent of patients reported good health before contracting COVID-19 (N=100, prior health status was unknown for 4 patients).</a:t>
            </a:r>
          </a:p>
          <a:p>
            <a:endParaRPr lang="en-US" b="0" i="0" dirty="0">
              <a:effectLst/>
              <a:latin typeface="Times" pitchFamily="2" charset="0"/>
            </a:endParaRPr>
          </a:p>
          <a:p>
            <a:r>
              <a:rPr lang="en-US" b="0" i="0" dirty="0">
                <a:effectLst/>
                <a:latin typeface="Times" pitchFamily="2" charset="0"/>
              </a:rPr>
              <a:t>But more than more than half of patients were experiencing moderate-to-severe disability according to the modified disability inventory score obtained at the initial PACC visit (N=94, 10 unknown)</a:t>
            </a:r>
          </a:p>
          <a:p>
            <a:endParaRPr lang="en-US" b="0" i="0" dirty="0">
              <a:effectLst/>
              <a:latin typeface="Times" pitchFamily="2" charset="0"/>
            </a:endParaRPr>
          </a:p>
          <a:p>
            <a:endParaRPr lang="en-US" sz="1200" i="0" dirty="0">
              <a:effectLst/>
              <a:latin typeface="Times" pitchFamily="2" charset="0"/>
            </a:endParaRPr>
          </a:p>
          <a:p>
            <a:endParaRPr lang="en-US" sz="1200" i="0" dirty="0">
              <a:effectLst/>
              <a:latin typeface="Times" pitchFamily="2" charset="0"/>
            </a:endParaRPr>
          </a:p>
          <a:p>
            <a:endParaRPr lang="en-US" sz="1200" i="0" dirty="0">
              <a:effectLst/>
              <a:latin typeface="Times" pitchFamily="2" charset="0"/>
            </a:endParaRPr>
          </a:p>
          <a:p>
            <a:r>
              <a:rPr lang="en-US" sz="1200" i="0" dirty="0">
                <a:effectLst/>
                <a:latin typeface="Times" pitchFamily="2" charset="0"/>
              </a:rPr>
              <a:t>***</a:t>
            </a:r>
          </a:p>
          <a:p>
            <a:endParaRPr lang="en-US" sz="1200" i="0" dirty="0">
              <a:effectLst/>
              <a:latin typeface="Times" pitchFamily="2" charset="0"/>
            </a:endParaRPr>
          </a:p>
          <a:p>
            <a:r>
              <a:rPr lang="en-US" sz="1200" i="0" dirty="0">
                <a:effectLst/>
                <a:latin typeface="Times" pitchFamily="2" charset="0"/>
              </a:rPr>
              <a:t>Hospitalized patients: 1 week and unknown</a:t>
            </a:r>
          </a:p>
        </p:txBody>
      </p:sp>
      <p:sp>
        <p:nvSpPr>
          <p:cNvPr id="4" name="Slide Number Placeholder 3"/>
          <p:cNvSpPr>
            <a:spLocks noGrp="1"/>
          </p:cNvSpPr>
          <p:nvPr>
            <p:ph type="sldNum" sz="quarter" idx="5"/>
          </p:nvPr>
        </p:nvSpPr>
        <p:spPr/>
        <p:txBody>
          <a:bodyPr/>
          <a:lstStyle/>
          <a:p>
            <a:fld id="{03182BA2-7CBC-C143-BC05-6575F8DE8208}" type="slidenum">
              <a:rPr lang="en-US" smtClean="0"/>
              <a:t>18</a:t>
            </a:fld>
            <a:endParaRPr lang="en-US"/>
          </a:p>
        </p:txBody>
      </p:sp>
    </p:spTree>
    <p:extLst>
      <p:ext uri="{BB962C8B-B14F-4D97-AF65-F5344CB8AC3E}">
        <p14:creationId xmlns:p14="http://schemas.microsoft.com/office/powerpoint/2010/main" val="1295533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Times" pitchFamily="2" charset="0"/>
              </a:rPr>
              <a:t>The most common symptoms reported by patients during their first PACC visit were fatigue (73%), headache (60%), shortness of breath (49%), exercise intolerance (47%), and chest pain (39%). </a:t>
            </a:r>
          </a:p>
          <a:p>
            <a:endParaRPr lang="en-US" i="0" dirty="0">
              <a:effectLst/>
              <a:latin typeface="Times" pitchFamily="2" charset="0"/>
            </a:endParaRPr>
          </a:p>
          <a:p>
            <a:r>
              <a:rPr lang="en-US" i="0" dirty="0">
                <a:effectLst/>
                <a:latin typeface="Times"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Times" pitchFamily="2" charset="0"/>
              </a:rPr>
              <a:t>Anecdotal impression: “SOB” is really “Can’t catch a deep breath, which is a classic anxiety symptom.</a:t>
            </a: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19</a:t>
            </a:fld>
            <a:endParaRPr lang="en-US"/>
          </a:p>
        </p:txBody>
      </p:sp>
    </p:spTree>
    <p:extLst>
      <p:ext uri="{BB962C8B-B14F-4D97-AF65-F5344CB8AC3E}">
        <p14:creationId xmlns:p14="http://schemas.microsoft.com/office/powerpoint/2010/main" val="43279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Times" pitchFamily="2" charset="0"/>
              </a:rPr>
              <a:t>Adults and children may experience a wide range of persistent or new symptoms following SARS-COV2 infection</a:t>
            </a:r>
          </a:p>
          <a:p>
            <a:endParaRPr lang="en-US" i="0" dirty="0">
              <a:effectLst/>
              <a:latin typeface="Times" pitchFamily="2" charset="0"/>
            </a:endParaRPr>
          </a:p>
          <a:p>
            <a:r>
              <a:rPr lang="en-US" i="0" dirty="0">
                <a:effectLst/>
                <a:latin typeface="Times" pitchFamily="2" charset="0"/>
              </a:rPr>
              <a:t>This has become known by many names, including long COVID, but I will refer to it as post-acute sequelae of SARS-CoV-2 infection, or PASC</a:t>
            </a: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2</a:t>
            </a:fld>
            <a:endParaRPr lang="en-US"/>
          </a:p>
        </p:txBody>
      </p:sp>
    </p:spTree>
    <p:extLst>
      <p:ext uri="{BB962C8B-B14F-4D97-AF65-F5344CB8AC3E}">
        <p14:creationId xmlns:p14="http://schemas.microsoft.com/office/powerpoint/2010/main" val="883654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Times" pitchFamily="2" charset="0"/>
              </a:rPr>
              <a:t>And exploratory cluster analysis suggested 3 distinguishable but overlapping symptom phenotypes.</a:t>
            </a:r>
          </a:p>
        </p:txBody>
      </p:sp>
      <p:sp>
        <p:nvSpPr>
          <p:cNvPr id="4" name="Slide Number Placeholder 3"/>
          <p:cNvSpPr>
            <a:spLocks noGrp="1"/>
          </p:cNvSpPr>
          <p:nvPr>
            <p:ph type="sldNum" sz="quarter" idx="5"/>
          </p:nvPr>
        </p:nvSpPr>
        <p:spPr/>
        <p:txBody>
          <a:bodyPr/>
          <a:lstStyle/>
          <a:p>
            <a:fld id="{03182BA2-7CBC-C143-BC05-6575F8DE8208}" type="slidenum">
              <a:rPr lang="en-US" smtClean="0"/>
              <a:t>20</a:t>
            </a:fld>
            <a:endParaRPr lang="en-US"/>
          </a:p>
        </p:txBody>
      </p:sp>
    </p:spTree>
    <p:extLst>
      <p:ext uri="{BB962C8B-B14F-4D97-AF65-F5344CB8AC3E}">
        <p14:creationId xmlns:p14="http://schemas.microsoft.com/office/powerpoint/2010/main" val="2095812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Times" pitchFamily="2" charset="0"/>
              </a:rPr>
              <a:t>Each color represents related symptoms.  The blue bars represent constitutional symptoms, the green bars represent neurocognitive symptoms, and the red bars show cardiopulmonary symptoms</a:t>
            </a: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21</a:t>
            </a:fld>
            <a:endParaRPr lang="en-US"/>
          </a:p>
        </p:txBody>
      </p:sp>
    </p:spTree>
    <p:extLst>
      <p:ext uri="{BB962C8B-B14F-4D97-AF65-F5344CB8AC3E}">
        <p14:creationId xmlns:p14="http://schemas.microsoft.com/office/powerpoint/2010/main" val="4274681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Times" pitchFamily="2" charset="0"/>
              </a:rPr>
              <a:t>Cluster 1 was characterized by fatigue as the dominant symptom. </a:t>
            </a:r>
          </a:p>
        </p:txBody>
      </p:sp>
      <p:sp>
        <p:nvSpPr>
          <p:cNvPr id="4" name="Slide Number Placeholder 3"/>
          <p:cNvSpPr>
            <a:spLocks noGrp="1"/>
          </p:cNvSpPr>
          <p:nvPr>
            <p:ph type="sldNum" sz="quarter" idx="5"/>
          </p:nvPr>
        </p:nvSpPr>
        <p:spPr/>
        <p:txBody>
          <a:bodyPr/>
          <a:lstStyle/>
          <a:p>
            <a:fld id="{03182BA2-7CBC-C143-BC05-6575F8DE8208}" type="slidenum">
              <a:rPr lang="en-US" smtClean="0"/>
              <a:t>22</a:t>
            </a:fld>
            <a:endParaRPr lang="en-US"/>
          </a:p>
        </p:txBody>
      </p:sp>
    </p:spTree>
    <p:extLst>
      <p:ext uri="{BB962C8B-B14F-4D97-AF65-F5344CB8AC3E}">
        <p14:creationId xmlns:p14="http://schemas.microsoft.com/office/powerpoint/2010/main" val="1848880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effectLst/>
                <a:latin typeface="Times" pitchFamily="2" charset="0"/>
              </a:rPr>
              <a:t>Fatigue and headache were also major features of Clusters 2 and 3</a:t>
            </a:r>
          </a:p>
          <a:p>
            <a:endParaRPr lang="en-US" sz="1200" i="0" dirty="0">
              <a:effectLst/>
              <a:latin typeface="Time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Times" pitchFamily="2" charset="0"/>
              </a:rPr>
              <a:t>Those clusters were distinguished by a predominance of cardiopulmonary symptoms (in Cluster 2) or neurocognitive symptoms (in Cluster 3). </a:t>
            </a:r>
            <a:endParaRPr lang="en-US" i="0" dirty="0">
              <a:effectLst/>
              <a:latin typeface="Times" pitchFamily="2" charset="0"/>
            </a:endParaRPr>
          </a:p>
          <a:p>
            <a:endParaRPr lang="en-US" sz="1200" i="0"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23</a:t>
            </a:fld>
            <a:endParaRPr lang="en-US"/>
          </a:p>
        </p:txBody>
      </p:sp>
    </p:spTree>
    <p:extLst>
      <p:ext uri="{BB962C8B-B14F-4D97-AF65-F5344CB8AC3E}">
        <p14:creationId xmlns:p14="http://schemas.microsoft.com/office/powerpoint/2010/main" val="892510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effectLst/>
                <a:latin typeface="Times" pitchFamily="2" charset="0"/>
              </a:rPr>
              <a:t>The demographics of the clusters were also compared.  There was no significant difference in age, race, or payer distribution, but, interestingly, males were disproportionately represented in Cluster 2, which was dominated by cardiopulmonary symptoms. </a:t>
            </a:r>
          </a:p>
        </p:txBody>
      </p:sp>
      <p:sp>
        <p:nvSpPr>
          <p:cNvPr id="4" name="Slide Number Placeholder 3"/>
          <p:cNvSpPr>
            <a:spLocks noGrp="1"/>
          </p:cNvSpPr>
          <p:nvPr>
            <p:ph type="sldNum" sz="quarter" idx="5"/>
          </p:nvPr>
        </p:nvSpPr>
        <p:spPr/>
        <p:txBody>
          <a:bodyPr/>
          <a:lstStyle/>
          <a:p>
            <a:fld id="{03182BA2-7CBC-C143-BC05-6575F8DE8208}" type="slidenum">
              <a:rPr lang="en-US" smtClean="0"/>
              <a:t>24</a:t>
            </a:fld>
            <a:endParaRPr lang="en-US"/>
          </a:p>
        </p:txBody>
      </p:sp>
    </p:spTree>
    <p:extLst>
      <p:ext uri="{BB962C8B-B14F-4D97-AF65-F5344CB8AC3E}">
        <p14:creationId xmlns:p14="http://schemas.microsoft.com/office/powerpoint/2010/main" val="3204960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pitchFamily="2" charset="0"/>
                <a:ea typeface="Times New Roman" panose="02020603050405020304" pitchFamily="18" charset="0"/>
              </a:rPr>
              <a:t>This heat map shows the diagnostic studies that were ordered by a medical provider either prior to, during, or within 6 months of their first visit to Post-Acute COVID Clinic.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effectLst/>
                <a:latin typeface="Times" pitchFamily="2" charset="0"/>
              </a:rPr>
              <a:t>***</a:t>
            </a:r>
          </a:p>
          <a:p>
            <a:pPr marL="0" marR="0">
              <a:lnSpc>
                <a:spcPct val="100000"/>
              </a:lnSpc>
              <a:spcBef>
                <a:spcPts val="0"/>
              </a:spcBef>
              <a:spcAft>
                <a:spcPts val="0"/>
              </a:spcAft>
            </a:pPr>
            <a:endParaRPr lang="en-US" sz="1200" dirty="0">
              <a:effectLst/>
              <a:latin typeface="Times" pitchFamily="2"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Routine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 = Basic metabolic panel, comprehensive metabolic panel, and/or renal function panel</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APR = acute phase reactant = C-reactive protein, erythrocyte sedimentation rate, ferritin, IL-6, procalcitonin</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Micro/</a:t>
            </a:r>
            <a:r>
              <a:rPr lang="en-US" sz="1200" dirty="0" err="1">
                <a:solidFill>
                  <a:srgbClr val="000000"/>
                </a:solidFill>
                <a:effectLst/>
                <a:latin typeface="Times" pitchFamily="2" charset="0"/>
                <a:ea typeface="Times New Roman" panose="02020603050405020304" pitchFamily="18" charset="0"/>
              </a:rPr>
              <a:t>Serol</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SARS-CoV-2 antigen and/or polymerase chain reaction</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Epstein-Barr virus antibody panel, Epstein-Barr virus blood polymerase chain reaction, and/or serum heterophile antibody</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Resp = Influenza antigen, influenza polymerase chain reaction, multiplex respiratory pathogen panel, rapid group A streptococcus screen, respiratory syncytial virus antigen, respiratory syncytial virus polymerase chain reaction, and/or throat culture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Other = Acute viral hepatitis panel, </a:t>
            </a:r>
            <a:r>
              <a:rPr lang="en-US" sz="1200" dirty="0" err="1">
                <a:solidFill>
                  <a:srgbClr val="000000"/>
                </a:solidFill>
                <a:effectLst/>
                <a:latin typeface="Times" pitchFamily="2" charset="0"/>
                <a:ea typeface="Times New Roman" panose="02020603050405020304" pitchFamily="18" charset="0"/>
              </a:rPr>
              <a:t>antistreptolysin</a:t>
            </a:r>
            <a:r>
              <a:rPr lang="en-US" sz="1200" dirty="0">
                <a:solidFill>
                  <a:srgbClr val="000000"/>
                </a:solidFill>
                <a:effectLst/>
                <a:latin typeface="Times" pitchFamily="2" charset="0"/>
                <a:ea typeface="Times New Roman" panose="02020603050405020304" pitchFamily="18" charset="0"/>
              </a:rPr>
              <a:t>-O titer, </a:t>
            </a:r>
            <a:r>
              <a:rPr lang="en-US" sz="1200" i="1" dirty="0">
                <a:solidFill>
                  <a:srgbClr val="000000"/>
                </a:solidFill>
                <a:effectLst/>
                <a:latin typeface="Times" pitchFamily="2" charset="0"/>
                <a:ea typeface="Times New Roman" panose="02020603050405020304" pitchFamily="18" charset="0"/>
              </a:rPr>
              <a:t>Bartonella </a:t>
            </a:r>
            <a:r>
              <a:rPr lang="en-US" sz="1200" i="1" dirty="0" err="1">
                <a:solidFill>
                  <a:srgbClr val="000000"/>
                </a:solidFill>
                <a:effectLst/>
                <a:latin typeface="Times" pitchFamily="2" charset="0"/>
                <a:ea typeface="Times New Roman" panose="02020603050405020304" pitchFamily="18" charset="0"/>
              </a:rPr>
              <a:t>henselae</a:t>
            </a:r>
            <a:r>
              <a:rPr lang="en-US" sz="1200" dirty="0">
                <a:solidFill>
                  <a:srgbClr val="000000"/>
                </a:solidFill>
                <a:effectLst/>
                <a:latin typeface="Times" pitchFamily="2" charset="0"/>
                <a:ea typeface="Times New Roman" panose="02020603050405020304" pitchFamily="18" charset="0"/>
              </a:rPr>
              <a:t> antibody, blood culture, blood cytomegalovirus polymerase chain reaction, cytomegalovirus antibody, histoplasma antibody, human immunodeficiency virus antibody, </a:t>
            </a:r>
            <a:r>
              <a:rPr lang="en-US" sz="1200" i="1" dirty="0">
                <a:solidFill>
                  <a:srgbClr val="000000"/>
                </a:solidFill>
                <a:effectLst/>
                <a:latin typeface="Times" pitchFamily="2" charset="0"/>
                <a:ea typeface="Times New Roman" panose="02020603050405020304" pitchFamily="18" charset="0"/>
              </a:rPr>
              <a:t>Mycoplasma pneumoniae</a:t>
            </a:r>
            <a:r>
              <a:rPr lang="en-US" sz="1200" dirty="0">
                <a:solidFill>
                  <a:srgbClr val="000000"/>
                </a:solidFill>
                <a:effectLst/>
                <a:latin typeface="Times" pitchFamily="2" charset="0"/>
                <a:ea typeface="Times New Roman" panose="02020603050405020304" pitchFamily="18" charset="0"/>
              </a:rPr>
              <a:t> antibody, stool </a:t>
            </a:r>
            <a:r>
              <a:rPr lang="en-US" sz="1200" i="1" dirty="0" err="1">
                <a:solidFill>
                  <a:srgbClr val="000000"/>
                </a:solidFill>
                <a:effectLst/>
                <a:latin typeface="Times" pitchFamily="2" charset="0"/>
                <a:ea typeface="Times New Roman" panose="02020603050405020304" pitchFamily="18" charset="0"/>
              </a:rPr>
              <a:t>Clostridioides</a:t>
            </a:r>
            <a:r>
              <a:rPr lang="en-US" sz="1200" i="1" dirty="0">
                <a:solidFill>
                  <a:srgbClr val="000000"/>
                </a:solidFill>
                <a:effectLst/>
                <a:latin typeface="Times" pitchFamily="2" charset="0"/>
                <a:ea typeface="Times New Roman" panose="02020603050405020304" pitchFamily="18" charset="0"/>
              </a:rPr>
              <a:t> difficile</a:t>
            </a:r>
            <a:r>
              <a:rPr lang="en-US" sz="1200" dirty="0">
                <a:solidFill>
                  <a:srgbClr val="000000"/>
                </a:solidFill>
                <a:effectLst/>
                <a:latin typeface="Times" pitchFamily="2" charset="0"/>
                <a:ea typeface="Times New Roman" panose="02020603050405020304" pitchFamily="18" charset="0"/>
              </a:rPr>
              <a:t> assay, stool culture, stool ova and parasites exam, tuberculosis test, tick-borne disease antibody or panel, and/or urine culture</a:t>
            </a:r>
          </a:p>
          <a:p>
            <a:pPr marL="342900" marR="0" lvl="0" indent="-342900">
              <a:lnSpc>
                <a:spcPct val="100000"/>
              </a:lnSpc>
              <a:spcBef>
                <a:spcPts val="0"/>
              </a:spcBef>
              <a:spcAft>
                <a:spcPts val="0"/>
              </a:spcAft>
              <a:buFont typeface="+mj-lt"/>
              <a:buAutoNum type="alphaLcPeriod"/>
            </a:pPr>
            <a:endParaRPr lang="en-US" sz="1200" dirty="0">
              <a:solidFill>
                <a:schemeClr val="tx1"/>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Cardio</a:t>
            </a: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Img</a:t>
            </a:r>
            <a:r>
              <a:rPr lang="en-US" sz="1200" dirty="0">
                <a:solidFill>
                  <a:srgbClr val="000000"/>
                </a:solidFill>
                <a:effectLst/>
                <a:latin typeface="Times" pitchFamily="2" charset="0"/>
                <a:ea typeface="Times New Roman" panose="02020603050405020304" pitchFamily="18" charset="0"/>
              </a:rPr>
              <a:t>/Proc = Echocardiogram, electrocardiogram, event monitor, and/or stress test</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 = B-type natriuretic peptide, creatine kinase myocardial band, and/or troponin</a:t>
            </a:r>
          </a:p>
          <a:p>
            <a:pPr marL="0" marR="0" lvl="0" indent="0">
              <a:lnSpc>
                <a:spcPct val="100000"/>
              </a:lnSpc>
              <a:spcBef>
                <a:spcPts val="0"/>
              </a:spcBef>
              <a:spcAft>
                <a:spcPts val="0"/>
              </a:spcAft>
              <a:buFont typeface="+mj-lt"/>
              <a:buNone/>
            </a:pPr>
            <a:endParaRPr lang="en-US" sz="1200" dirty="0">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effectLst/>
                <a:latin typeface="Times" pitchFamily="2" charset="0"/>
                <a:ea typeface="Times New Roman" panose="02020603050405020304" pitchFamily="18" charset="0"/>
              </a:rPr>
              <a:t>Pulm</a:t>
            </a:r>
            <a:r>
              <a:rPr lang="en-US" sz="1200" dirty="0">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Breathing capacity, chest X-ray, impulse </a:t>
            </a:r>
            <a:r>
              <a:rPr lang="en-US" sz="1200" dirty="0" err="1">
                <a:solidFill>
                  <a:srgbClr val="000000"/>
                </a:solidFill>
                <a:effectLst/>
                <a:latin typeface="Times" pitchFamily="2" charset="0"/>
                <a:ea typeface="Times New Roman" panose="02020603050405020304" pitchFamily="18" charset="0"/>
              </a:rPr>
              <a:t>oscillometry</a:t>
            </a:r>
            <a:r>
              <a:rPr lang="en-US" sz="1200" dirty="0">
                <a:solidFill>
                  <a:srgbClr val="000000"/>
                </a:solidFill>
                <a:effectLst/>
                <a:latin typeface="Times" pitchFamily="2" charset="0"/>
                <a:ea typeface="Times New Roman" panose="02020603050405020304" pitchFamily="18" charset="0"/>
              </a:rPr>
              <a:t>, lung computed tomography (high-resolution), lung computed tomography (pulmonary embolus protocol), and/or pulmonary function test</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Endo</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Thy = Free T4, T3, T4, antithyroglobulin antibody, thyroid peroxidase antibody, thyroid-stimulating hormone, and/or thyroid ultrasound</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Other = 17-hydroxyprogesterone, adrenocorticotropic hormone, cortisol, estradiol, free testosterone, follicle-stimulating hormone, glucose, glucose tolerance test, hemoglobin A1c, luteinizing hormone, parathyroid hormone, prolactin, sex hormone binding globulin, somatomedin, and/or testosterone</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Heme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Iron and/or total iron binding capacity</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Coag</a:t>
            </a:r>
            <a:r>
              <a:rPr lang="en-US" sz="1200" dirty="0">
                <a:solidFill>
                  <a:srgbClr val="000000"/>
                </a:solidFill>
                <a:effectLst/>
                <a:latin typeface="Times" pitchFamily="2" charset="0"/>
                <a:ea typeface="Times New Roman" panose="02020603050405020304" pitchFamily="18" charset="0"/>
              </a:rPr>
              <a:t> = ADAMTS13 antibody, antithrombin-III, D-dimer, Factor II, Factor V Leiden, Factor VII, Factor VIII, Factor IX, Factor X, fibrinogen, homocysteine, international normalized ratio, methylmalonic acid, methylenetetrahydrofolate reductase gene mutation, platelet pathology, protein-C, protein-S, prothrombin time, partial thromboplastin time, and/or von Willebrand factor</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Gastro</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a:t>
            </a:r>
            <a:r>
              <a:rPr lang="en-US" sz="1200" dirty="0" err="1">
                <a:solidFill>
                  <a:srgbClr val="000000"/>
                </a:solidFill>
                <a:effectLst/>
                <a:latin typeface="Times" pitchFamily="2" charset="0"/>
                <a:ea typeface="Times New Roman" panose="02020603050405020304" pitchFamily="18" charset="0"/>
              </a:rPr>
              <a:t>serol</a:t>
            </a:r>
            <a:r>
              <a:rPr lang="en-US" sz="1200" dirty="0">
                <a:solidFill>
                  <a:srgbClr val="000000"/>
                </a:solidFill>
                <a:effectLst/>
                <a:latin typeface="Times" pitchFamily="2" charset="0"/>
                <a:ea typeface="Times New Roman" panose="02020603050405020304" pitchFamily="18" charset="0"/>
              </a:rPr>
              <a:t> = Amylase, celiac panel, cholesterol, coenzyme-Q10, disaccharidase, fractionated bilirubin, gamma-glutamyl transferase, gastrin, hepatic function panel, intrinsic factor, lipase, lipid panel, lipoprotein[a], prealbumin, and/or stool calprotectin</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Img</a:t>
            </a:r>
            <a:r>
              <a:rPr lang="en-US" sz="1200" dirty="0">
                <a:solidFill>
                  <a:srgbClr val="000000"/>
                </a:solidFill>
                <a:effectLst/>
                <a:latin typeface="Times" pitchFamily="2" charset="0"/>
                <a:ea typeface="Times New Roman" panose="02020603050405020304" pitchFamily="18" charset="0"/>
              </a:rPr>
              <a:t>/Proc = Abdomen computed tomography, abdomen ultrasound, abdomen X-ray, endoscopy, gastric emptying, liver ultrasound, and/or pelvis computed tomography</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effectLst/>
                <a:latin typeface="Times" pitchFamily="2" charset="0"/>
                <a:ea typeface="Times New Roman" panose="02020603050405020304" pitchFamily="18" charset="0"/>
              </a:rPr>
              <a:t>Neur</a:t>
            </a:r>
            <a:r>
              <a:rPr lang="en-US" sz="1200" dirty="0">
                <a:solidFill>
                  <a:schemeClr val="tx1"/>
                </a:solidFill>
                <a:effectLst/>
                <a:latin typeface="Times" pitchFamily="2" charset="0"/>
                <a:ea typeface="Times New Roman" panose="02020603050405020304" pitchFamily="18" charset="0"/>
              </a:rPr>
              <a:t>o = </a:t>
            </a:r>
            <a:r>
              <a:rPr lang="en-US" sz="1200" dirty="0">
                <a:solidFill>
                  <a:srgbClr val="000000"/>
                </a:solidFill>
                <a:effectLst/>
                <a:latin typeface="Times" pitchFamily="2" charset="0"/>
                <a:ea typeface="Times New Roman" panose="02020603050405020304" pitchFamily="18" charset="0"/>
              </a:rPr>
              <a:t>Autoimmune dysautonomia antibody panel, brain magnetic resonance imaging, electroencephalogram, head computed tomography, head magnetic resonance imaging, levetiracetam level, neck magnetic resonance arteriogram, neck magnetic resonance imaging, and/or spine magnetic resonance imaging</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Nutr</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Folate, vitamin B1, vitamin B2, vitamin B6, vitamin B12, vitamin C, and/or vitamin D</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Rhm</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Aldolase, angiotensin converting enzyme, anticardiolipin antibody, anti-DNA antibody, antinuclear antibody, antinuclear cytoplasmic antibody, antiphospholipid antibody, C3, C4, creatine kinase, cyclic citrullinated peptide, extractable nuclear antigen panel, human leukocyte antigen B27, lupus anticoagulant, and/or rheumatoid factor</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Onc</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Lactate dehydrogenase, lysozyme, peripheral smear, uric acid, urine catecholamines</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All/</a:t>
            </a:r>
            <a:r>
              <a:rPr lang="en-US" sz="1200" dirty="0" err="1">
                <a:solidFill>
                  <a:srgbClr val="000000"/>
                </a:solidFill>
                <a:effectLst/>
                <a:latin typeface="Times" pitchFamily="2" charset="0"/>
                <a:ea typeface="Times New Roman" panose="02020603050405020304" pitchFamily="18" charset="0"/>
              </a:rPr>
              <a:t>Imm</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Alternative pathway hemolytic complement (50%), allergen antibody panel, antigen-specific antibody, </a:t>
            </a:r>
            <a:r>
              <a:rPr lang="en-US" sz="1200" dirty="0" err="1">
                <a:solidFill>
                  <a:srgbClr val="000000"/>
                </a:solidFill>
                <a:effectLst/>
                <a:latin typeface="Times" pitchFamily="2" charset="0"/>
                <a:ea typeface="Times New Roman" panose="02020603050405020304" pitchFamily="18" charset="0"/>
              </a:rPr>
              <a:t>IgE</a:t>
            </a:r>
            <a:r>
              <a:rPr lang="en-US" sz="1200" dirty="0">
                <a:solidFill>
                  <a:srgbClr val="000000"/>
                </a:solidFill>
                <a:effectLst/>
                <a:latin typeface="Times" pitchFamily="2" charset="0"/>
                <a:ea typeface="Times New Roman" panose="02020603050405020304" pitchFamily="18" charset="0"/>
              </a:rPr>
              <a:t>, immunophenotype, quantitative immunoglobulins, serum histamine, total hemolytic complement (50%), tryptase, urine histamine, urine prostaglandins</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Misc</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Aldosterone, fundus photography, lithium level, pregnancy test, renin, sinus computed tomography, toxicology screen, urine calcium, urine creatinine, urine protein, pelvis ultrasound, kidney ultrasound, musculoskeletal imaging</a:t>
            </a:r>
            <a:endParaRPr lang="en-US" sz="1200" dirty="0">
              <a:effectLst/>
              <a:latin typeface="Times" pitchFamily="2" charset="0"/>
              <a:ea typeface="Times New Roman" panose="02020603050405020304" pitchFamily="18" charset="0"/>
            </a:endParaRPr>
          </a:p>
          <a:p>
            <a:pPr marL="0" marR="0">
              <a:lnSpc>
                <a:spcPct val="100000"/>
              </a:lnSpc>
              <a:spcBef>
                <a:spcPts val="0"/>
              </a:spcBef>
              <a:spcAft>
                <a:spcPts val="0"/>
              </a:spcAft>
            </a:pPr>
            <a:endParaRPr lang="en-US" sz="1200" dirty="0">
              <a:effectLst/>
              <a:latin typeface="Times" pitchFamily="2" charset="0"/>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25</a:t>
            </a:fld>
            <a:endParaRPr lang="en-US"/>
          </a:p>
        </p:txBody>
      </p:sp>
    </p:spTree>
    <p:extLst>
      <p:ext uri="{BB962C8B-B14F-4D97-AF65-F5344CB8AC3E}">
        <p14:creationId xmlns:p14="http://schemas.microsoft.com/office/powerpoint/2010/main" val="4259871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pitchFamily="2" charset="0"/>
                <a:ea typeface="Times New Roman" panose="02020603050405020304" pitchFamily="18" charset="0"/>
              </a:rPr>
              <a:t>Each row represents an individual patient and black shading indicates the tests that were performed for that patient.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pitchFamily="2" charset="0"/>
              <a:ea typeface="Times New Roman" panose="02020603050405020304" pitchFamily="18" charset="0"/>
            </a:endParaRPr>
          </a:p>
          <a:p>
            <a:pPr marL="0" marR="0">
              <a:spcBef>
                <a:spcPts val="0"/>
              </a:spcBef>
              <a:spcAft>
                <a:spcPts val="0"/>
              </a:spcAft>
            </a:pPr>
            <a:endParaRPr lang="en-US" sz="1200" dirty="0">
              <a:effectLst/>
              <a:latin typeface="Times" pitchFamily="2" charset="0"/>
            </a:endParaRPr>
          </a:p>
          <a:p>
            <a:pPr marL="0" marR="0">
              <a:lnSpc>
                <a:spcPct val="100000"/>
              </a:lnSpc>
              <a:spcBef>
                <a:spcPts val="0"/>
              </a:spcBef>
              <a:spcAft>
                <a:spcPts val="0"/>
              </a:spcAft>
            </a:pPr>
            <a:endParaRPr lang="en-US" sz="1200" dirty="0">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effectLst/>
                <a:latin typeface="Times" pitchFamily="2" charset="0"/>
              </a:rPr>
              <a:t>***</a:t>
            </a:r>
          </a:p>
          <a:p>
            <a:pPr marL="0" marR="0">
              <a:lnSpc>
                <a:spcPct val="100000"/>
              </a:lnSpc>
              <a:spcBef>
                <a:spcPts val="0"/>
              </a:spcBef>
              <a:spcAft>
                <a:spcPts val="0"/>
              </a:spcAft>
            </a:pPr>
            <a:endParaRPr lang="en-US" sz="1200" dirty="0">
              <a:effectLst/>
              <a:latin typeface="Times" pitchFamily="2"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Routine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 = Basic metabolic panel, comprehensive metabolic panel, and/or renal function panel</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APR = acute phase reactant = C-reactive protein, erythrocyte sedimentation rate, ferritin, IL-6, procalcitonin</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Micro/</a:t>
            </a:r>
            <a:r>
              <a:rPr lang="en-US" sz="1200" dirty="0" err="1">
                <a:solidFill>
                  <a:srgbClr val="000000"/>
                </a:solidFill>
                <a:effectLst/>
                <a:latin typeface="Times" pitchFamily="2" charset="0"/>
                <a:ea typeface="Times New Roman" panose="02020603050405020304" pitchFamily="18" charset="0"/>
              </a:rPr>
              <a:t>Serol</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SARS-CoV-2 antigen and/or polymerase chain reaction</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Epstein-Barr virus antibody panel, Epstein-Barr virus blood polymerase chain reaction, and/or serum heterophile antibody</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Resp = Influenza antigen, influenza polymerase chain reaction, multiplex respiratory pathogen panel, rapid group A streptococcus screen, respiratory syncytial virus antigen, respiratory syncytial virus polymerase chain reaction, and/or throat culture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Other = Acute viral hepatitis panel, </a:t>
            </a:r>
            <a:r>
              <a:rPr lang="en-US" sz="1200" dirty="0" err="1">
                <a:solidFill>
                  <a:srgbClr val="000000"/>
                </a:solidFill>
                <a:effectLst/>
                <a:latin typeface="Times" pitchFamily="2" charset="0"/>
                <a:ea typeface="Times New Roman" panose="02020603050405020304" pitchFamily="18" charset="0"/>
              </a:rPr>
              <a:t>antistreptolysin</a:t>
            </a:r>
            <a:r>
              <a:rPr lang="en-US" sz="1200" dirty="0">
                <a:solidFill>
                  <a:srgbClr val="000000"/>
                </a:solidFill>
                <a:effectLst/>
                <a:latin typeface="Times" pitchFamily="2" charset="0"/>
                <a:ea typeface="Times New Roman" panose="02020603050405020304" pitchFamily="18" charset="0"/>
              </a:rPr>
              <a:t>-O titer, </a:t>
            </a:r>
            <a:r>
              <a:rPr lang="en-US" sz="1200" i="1" dirty="0">
                <a:solidFill>
                  <a:srgbClr val="000000"/>
                </a:solidFill>
                <a:effectLst/>
                <a:latin typeface="Times" pitchFamily="2" charset="0"/>
                <a:ea typeface="Times New Roman" panose="02020603050405020304" pitchFamily="18" charset="0"/>
              </a:rPr>
              <a:t>Bartonella </a:t>
            </a:r>
            <a:r>
              <a:rPr lang="en-US" sz="1200" i="1" dirty="0" err="1">
                <a:solidFill>
                  <a:srgbClr val="000000"/>
                </a:solidFill>
                <a:effectLst/>
                <a:latin typeface="Times" pitchFamily="2" charset="0"/>
                <a:ea typeface="Times New Roman" panose="02020603050405020304" pitchFamily="18" charset="0"/>
              </a:rPr>
              <a:t>henselae</a:t>
            </a:r>
            <a:r>
              <a:rPr lang="en-US" sz="1200" dirty="0">
                <a:solidFill>
                  <a:srgbClr val="000000"/>
                </a:solidFill>
                <a:effectLst/>
                <a:latin typeface="Times" pitchFamily="2" charset="0"/>
                <a:ea typeface="Times New Roman" panose="02020603050405020304" pitchFamily="18" charset="0"/>
              </a:rPr>
              <a:t> antibody, blood culture, blood cytomegalovirus polymerase chain reaction, cytomegalovirus antibody, histoplasma antibody, human immunodeficiency virus antibody, </a:t>
            </a:r>
            <a:r>
              <a:rPr lang="en-US" sz="1200" i="1" dirty="0">
                <a:solidFill>
                  <a:srgbClr val="000000"/>
                </a:solidFill>
                <a:effectLst/>
                <a:latin typeface="Times" pitchFamily="2" charset="0"/>
                <a:ea typeface="Times New Roman" panose="02020603050405020304" pitchFamily="18" charset="0"/>
              </a:rPr>
              <a:t>Mycoplasma pneumoniae</a:t>
            </a:r>
            <a:r>
              <a:rPr lang="en-US" sz="1200" dirty="0">
                <a:solidFill>
                  <a:srgbClr val="000000"/>
                </a:solidFill>
                <a:effectLst/>
                <a:latin typeface="Times" pitchFamily="2" charset="0"/>
                <a:ea typeface="Times New Roman" panose="02020603050405020304" pitchFamily="18" charset="0"/>
              </a:rPr>
              <a:t> antibody, stool </a:t>
            </a:r>
            <a:r>
              <a:rPr lang="en-US" sz="1200" i="1" dirty="0" err="1">
                <a:solidFill>
                  <a:srgbClr val="000000"/>
                </a:solidFill>
                <a:effectLst/>
                <a:latin typeface="Times" pitchFamily="2" charset="0"/>
                <a:ea typeface="Times New Roman" panose="02020603050405020304" pitchFamily="18" charset="0"/>
              </a:rPr>
              <a:t>Clostridioides</a:t>
            </a:r>
            <a:r>
              <a:rPr lang="en-US" sz="1200" i="1" dirty="0">
                <a:solidFill>
                  <a:srgbClr val="000000"/>
                </a:solidFill>
                <a:effectLst/>
                <a:latin typeface="Times" pitchFamily="2" charset="0"/>
                <a:ea typeface="Times New Roman" panose="02020603050405020304" pitchFamily="18" charset="0"/>
              </a:rPr>
              <a:t> difficile</a:t>
            </a:r>
            <a:r>
              <a:rPr lang="en-US" sz="1200" dirty="0">
                <a:solidFill>
                  <a:srgbClr val="000000"/>
                </a:solidFill>
                <a:effectLst/>
                <a:latin typeface="Times" pitchFamily="2" charset="0"/>
                <a:ea typeface="Times New Roman" panose="02020603050405020304" pitchFamily="18" charset="0"/>
              </a:rPr>
              <a:t> assay, stool culture, stool ova and parasites exam, tuberculosis test, tick-borne disease antibody or panel, and/or urine culture</a:t>
            </a:r>
          </a:p>
          <a:p>
            <a:pPr marL="342900" marR="0" lvl="0" indent="-342900">
              <a:lnSpc>
                <a:spcPct val="100000"/>
              </a:lnSpc>
              <a:spcBef>
                <a:spcPts val="0"/>
              </a:spcBef>
              <a:spcAft>
                <a:spcPts val="0"/>
              </a:spcAft>
              <a:buFont typeface="+mj-lt"/>
              <a:buAutoNum type="alphaLcPeriod"/>
            </a:pPr>
            <a:endParaRPr lang="en-US" sz="1200" dirty="0">
              <a:solidFill>
                <a:schemeClr val="tx1"/>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Cardio</a:t>
            </a: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Img</a:t>
            </a:r>
            <a:r>
              <a:rPr lang="en-US" sz="1200" dirty="0">
                <a:solidFill>
                  <a:srgbClr val="000000"/>
                </a:solidFill>
                <a:effectLst/>
                <a:latin typeface="Times" pitchFamily="2" charset="0"/>
                <a:ea typeface="Times New Roman" panose="02020603050405020304" pitchFamily="18" charset="0"/>
              </a:rPr>
              <a:t>/Proc = Echocardiogram, electrocardiogram, event monitor, and/or stress test</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 = B-type natriuretic peptide, creatine kinase myocardial band, and/or troponin</a:t>
            </a:r>
          </a:p>
          <a:p>
            <a:pPr marL="0" marR="0" lvl="0" indent="0">
              <a:lnSpc>
                <a:spcPct val="100000"/>
              </a:lnSpc>
              <a:spcBef>
                <a:spcPts val="0"/>
              </a:spcBef>
              <a:spcAft>
                <a:spcPts val="0"/>
              </a:spcAft>
              <a:buFont typeface="+mj-lt"/>
              <a:buNone/>
            </a:pPr>
            <a:endParaRPr lang="en-US" sz="1200" dirty="0">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effectLst/>
                <a:latin typeface="Times" pitchFamily="2" charset="0"/>
                <a:ea typeface="Times New Roman" panose="02020603050405020304" pitchFamily="18" charset="0"/>
              </a:rPr>
              <a:t>Pulm</a:t>
            </a:r>
            <a:r>
              <a:rPr lang="en-US" sz="1200" dirty="0">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Breathing capacity, chest X-ray, impulse </a:t>
            </a:r>
            <a:r>
              <a:rPr lang="en-US" sz="1200" dirty="0" err="1">
                <a:solidFill>
                  <a:srgbClr val="000000"/>
                </a:solidFill>
                <a:effectLst/>
                <a:latin typeface="Times" pitchFamily="2" charset="0"/>
                <a:ea typeface="Times New Roman" panose="02020603050405020304" pitchFamily="18" charset="0"/>
              </a:rPr>
              <a:t>oscillometry</a:t>
            </a:r>
            <a:r>
              <a:rPr lang="en-US" sz="1200" dirty="0">
                <a:solidFill>
                  <a:srgbClr val="000000"/>
                </a:solidFill>
                <a:effectLst/>
                <a:latin typeface="Times" pitchFamily="2" charset="0"/>
                <a:ea typeface="Times New Roman" panose="02020603050405020304" pitchFamily="18" charset="0"/>
              </a:rPr>
              <a:t>, lung computed tomography (high-resolution), lung computed tomography (pulmonary embolus protocol), and/or pulmonary function test</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Endo</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Thy = Free T4, T3, T4, antithyroglobulin antibody, thyroid peroxidase antibody, thyroid-stimulating hormone, and/or thyroid ultrasound</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Other = 17-hydroxyprogesterone, adrenocorticotropic hormone, cortisol, estradiol, free testosterone, follicle-stimulating hormone, glucose, glucose tolerance test, hemoglobin A1c, luteinizing hormone, parathyroid hormone, prolactin, sex hormone binding globulin, somatomedin, and/or testosterone</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Heme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Iron and/or total iron binding capacity</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Coag</a:t>
            </a:r>
            <a:r>
              <a:rPr lang="en-US" sz="1200" dirty="0">
                <a:solidFill>
                  <a:srgbClr val="000000"/>
                </a:solidFill>
                <a:effectLst/>
                <a:latin typeface="Times" pitchFamily="2" charset="0"/>
                <a:ea typeface="Times New Roman" panose="02020603050405020304" pitchFamily="18" charset="0"/>
              </a:rPr>
              <a:t> = ADAMTS13 antibody, antithrombin-III, D-dimer, Factor II, Factor V Leiden, Factor VII, Factor VIII, Factor IX, Factor X, fibrinogen, homocysteine, international normalized ratio, methylmalonic acid, methylenetetrahydrofolate reductase gene mutation, platelet pathology, protein-C, protein-S, prothrombin time, partial thromboplastin time, and/or von Willebrand factor</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Gastro</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a:t>
            </a:r>
            <a:r>
              <a:rPr lang="en-US" sz="1200" dirty="0" err="1">
                <a:solidFill>
                  <a:srgbClr val="000000"/>
                </a:solidFill>
                <a:effectLst/>
                <a:latin typeface="Times" pitchFamily="2" charset="0"/>
                <a:ea typeface="Times New Roman" panose="02020603050405020304" pitchFamily="18" charset="0"/>
              </a:rPr>
              <a:t>serol</a:t>
            </a:r>
            <a:r>
              <a:rPr lang="en-US" sz="1200" dirty="0">
                <a:solidFill>
                  <a:srgbClr val="000000"/>
                </a:solidFill>
                <a:effectLst/>
                <a:latin typeface="Times" pitchFamily="2" charset="0"/>
                <a:ea typeface="Times New Roman" panose="02020603050405020304" pitchFamily="18" charset="0"/>
              </a:rPr>
              <a:t> = Amylase, celiac panel, cholesterol, coenzyme-Q10, disaccharidase, fractionated bilirubin, gamma-glutamyl transferase, gastrin, hepatic function panel, intrinsic factor, lipase, lipid panel, lipoprotein[a], prealbumin, and/or stool calprotectin</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Img</a:t>
            </a:r>
            <a:r>
              <a:rPr lang="en-US" sz="1200" dirty="0">
                <a:solidFill>
                  <a:srgbClr val="000000"/>
                </a:solidFill>
                <a:effectLst/>
                <a:latin typeface="Times" pitchFamily="2" charset="0"/>
                <a:ea typeface="Times New Roman" panose="02020603050405020304" pitchFamily="18" charset="0"/>
              </a:rPr>
              <a:t>/Proc = Abdomen computed tomography, abdomen ultrasound, abdomen X-ray, endoscopy, gastric emptying, liver ultrasound, and/or pelvis computed tomography</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effectLst/>
                <a:latin typeface="Times" pitchFamily="2" charset="0"/>
                <a:ea typeface="Times New Roman" panose="02020603050405020304" pitchFamily="18" charset="0"/>
              </a:rPr>
              <a:t>Neur</a:t>
            </a:r>
            <a:r>
              <a:rPr lang="en-US" sz="1200" dirty="0">
                <a:solidFill>
                  <a:schemeClr val="tx1"/>
                </a:solidFill>
                <a:effectLst/>
                <a:latin typeface="Times" pitchFamily="2" charset="0"/>
                <a:ea typeface="Times New Roman" panose="02020603050405020304" pitchFamily="18" charset="0"/>
              </a:rPr>
              <a:t>o = </a:t>
            </a:r>
            <a:r>
              <a:rPr lang="en-US" sz="1200" dirty="0">
                <a:solidFill>
                  <a:srgbClr val="000000"/>
                </a:solidFill>
                <a:effectLst/>
                <a:latin typeface="Times" pitchFamily="2" charset="0"/>
                <a:ea typeface="Times New Roman" panose="02020603050405020304" pitchFamily="18" charset="0"/>
              </a:rPr>
              <a:t>Autoimmune dysautonomia antibody panel, brain magnetic resonance imaging, electroencephalogram, head computed tomography, head magnetic resonance imaging, levetiracetam level, neck magnetic resonance arteriogram, neck magnetic resonance imaging, and/or spine magnetic resonance imaging</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Nutr</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Folate, vitamin B1, vitamin B2, vitamin B6, vitamin B12, vitamin C, and/or vitamin D</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Rhm</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Aldolase, angiotensin converting enzyme, anticardiolipin antibody, anti-DNA antibody, antinuclear antibody, antinuclear cytoplasmic antibody, antiphospholipid antibody, C3, C4, creatine kinase, cyclic citrullinated peptide, extractable nuclear antigen panel, human leukocyte antigen B27, lupus anticoagulant, and/or rheumatoid factor</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Onc</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Lactate dehydrogenase, lysozyme, peripheral smear, uric acid, urine catecholamines</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All/</a:t>
            </a:r>
            <a:r>
              <a:rPr lang="en-US" sz="1200" dirty="0" err="1">
                <a:solidFill>
                  <a:srgbClr val="000000"/>
                </a:solidFill>
                <a:effectLst/>
                <a:latin typeface="Times" pitchFamily="2" charset="0"/>
                <a:ea typeface="Times New Roman" panose="02020603050405020304" pitchFamily="18" charset="0"/>
              </a:rPr>
              <a:t>Imm</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Alternative pathway hemolytic complement (50%), allergen antibody panel, antigen-specific antibody, </a:t>
            </a:r>
            <a:r>
              <a:rPr lang="en-US" sz="1200" dirty="0" err="1">
                <a:solidFill>
                  <a:srgbClr val="000000"/>
                </a:solidFill>
                <a:effectLst/>
                <a:latin typeface="Times" pitchFamily="2" charset="0"/>
                <a:ea typeface="Times New Roman" panose="02020603050405020304" pitchFamily="18" charset="0"/>
              </a:rPr>
              <a:t>IgE</a:t>
            </a:r>
            <a:r>
              <a:rPr lang="en-US" sz="1200" dirty="0">
                <a:solidFill>
                  <a:srgbClr val="000000"/>
                </a:solidFill>
                <a:effectLst/>
                <a:latin typeface="Times" pitchFamily="2" charset="0"/>
                <a:ea typeface="Times New Roman" panose="02020603050405020304" pitchFamily="18" charset="0"/>
              </a:rPr>
              <a:t>, immunophenotype, quantitative immunoglobulins, serum histamine, total hemolytic complement (50%), tryptase, urine histamine, urine prostaglandins</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Misc</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Aldosterone, fundus photography, lithium level, pregnancy test, renin, sinus computed tomography, toxicology screen, urine calcium, urine creatinine, urine protein, pelvis ultrasound, kidney ultrasound, musculoskeletal imaging</a:t>
            </a:r>
            <a:endParaRPr lang="en-US" sz="1200" dirty="0">
              <a:effectLst/>
              <a:latin typeface="Times" pitchFamily="2" charset="0"/>
              <a:ea typeface="Times New Roman" panose="02020603050405020304" pitchFamily="18" charset="0"/>
            </a:endParaRPr>
          </a:p>
          <a:p>
            <a:pPr marL="0" marR="0">
              <a:lnSpc>
                <a:spcPct val="100000"/>
              </a:lnSpc>
              <a:spcBef>
                <a:spcPts val="0"/>
              </a:spcBef>
              <a:spcAft>
                <a:spcPts val="0"/>
              </a:spcAft>
            </a:pPr>
            <a:endParaRPr lang="en-US" sz="1200" dirty="0">
              <a:effectLst/>
              <a:latin typeface="Times" pitchFamily="2" charset="0"/>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26</a:t>
            </a:fld>
            <a:endParaRPr lang="en-US"/>
          </a:p>
        </p:txBody>
      </p:sp>
    </p:spTree>
    <p:extLst>
      <p:ext uri="{BB962C8B-B14F-4D97-AF65-F5344CB8AC3E}">
        <p14:creationId xmlns:p14="http://schemas.microsoft.com/office/powerpoint/2010/main" val="2294004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pitchFamily="2" charset="0"/>
                <a:ea typeface="Times New Roman" panose="02020603050405020304" pitchFamily="18" charset="0"/>
              </a:rPr>
              <a:t>Every patient had a different diagnostic workup.  So for example, the patient in the top row had numerous tests performed while the patient highlighted near the bottom had just a couple.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pitchFamily="2" charset="0"/>
                <a:ea typeface="Times New Roman" panose="02020603050405020304" pitchFamily="18" charset="0"/>
              </a:rPr>
              <a:t> </a:t>
            </a:r>
          </a:p>
          <a:p>
            <a:pPr marL="0" marR="0">
              <a:lnSpc>
                <a:spcPct val="100000"/>
              </a:lnSpc>
              <a:spcBef>
                <a:spcPts val="0"/>
              </a:spcBef>
              <a:spcAft>
                <a:spcPts val="0"/>
              </a:spcAft>
            </a:pPr>
            <a:r>
              <a:rPr lang="en-US" sz="1200" dirty="0">
                <a:effectLst/>
                <a:latin typeface="Times" pitchFamily="2" charset="0"/>
              </a:rPr>
              <a:t>***</a:t>
            </a:r>
          </a:p>
          <a:p>
            <a:pPr marL="0" marR="0">
              <a:lnSpc>
                <a:spcPct val="100000"/>
              </a:lnSpc>
              <a:spcBef>
                <a:spcPts val="0"/>
              </a:spcBef>
              <a:spcAft>
                <a:spcPts val="0"/>
              </a:spcAft>
            </a:pPr>
            <a:endParaRPr lang="en-US" sz="1200" dirty="0">
              <a:effectLst/>
              <a:latin typeface="Times" pitchFamily="2"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Routine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 = Basic metabolic panel, comprehensive metabolic panel, and/or renal function panel</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APR = acute phase reactant = C-reactive protein, erythrocyte sedimentation rate, ferritin, IL-6, procalcitonin</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Micro/</a:t>
            </a:r>
            <a:r>
              <a:rPr lang="en-US" sz="1200" dirty="0" err="1">
                <a:solidFill>
                  <a:srgbClr val="000000"/>
                </a:solidFill>
                <a:effectLst/>
                <a:latin typeface="Times" pitchFamily="2" charset="0"/>
                <a:ea typeface="Times New Roman" panose="02020603050405020304" pitchFamily="18" charset="0"/>
              </a:rPr>
              <a:t>Serol</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SARS-CoV-2 antigen and/or polymerase chain reaction</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Epstein-Barr virus antibody panel, Epstein-Barr virus blood polymerase chain reaction, and/or serum heterophile antibody</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Resp = Influenza antigen, influenza polymerase chain reaction, multiplex respiratory pathogen panel, rapid group A streptococcus screen, respiratory syncytial virus antigen, respiratory syncytial virus polymerase chain reaction, and/or throat culture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Other = Acute viral hepatitis panel, </a:t>
            </a:r>
            <a:r>
              <a:rPr lang="en-US" sz="1200" dirty="0" err="1">
                <a:solidFill>
                  <a:srgbClr val="000000"/>
                </a:solidFill>
                <a:effectLst/>
                <a:latin typeface="Times" pitchFamily="2" charset="0"/>
                <a:ea typeface="Times New Roman" panose="02020603050405020304" pitchFamily="18" charset="0"/>
              </a:rPr>
              <a:t>antistreptolysin</a:t>
            </a:r>
            <a:r>
              <a:rPr lang="en-US" sz="1200" dirty="0">
                <a:solidFill>
                  <a:srgbClr val="000000"/>
                </a:solidFill>
                <a:effectLst/>
                <a:latin typeface="Times" pitchFamily="2" charset="0"/>
                <a:ea typeface="Times New Roman" panose="02020603050405020304" pitchFamily="18" charset="0"/>
              </a:rPr>
              <a:t>-O titer, </a:t>
            </a:r>
            <a:r>
              <a:rPr lang="en-US" sz="1200" i="1" dirty="0">
                <a:solidFill>
                  <a:srgbClr val="000000"/>
                </a:solidFill>
                <a:effectLst/>
                <a:latin typeface="Times" pitchFamily="2" charset="0"/>
                <a:ea typeface="Times New Roman" panose="02020603050405020304" pitchFamily="18" charset="0"/>
              </a:rPr>
              <a:t>Bartonella </a:t>
            </a:r>
            <a:r>
              <a:rPr lang="en-US" sz="1200" i="1" dirty="0" err="1">
                <a:solidFill>
                  <a:srgbClr val="000000"/>
                </a:solidFill>
                <a:effectLst/>
                <a:latin typeface="Times" pitchFamily="2" charset="0"/>
                <a:ea typeface="Times New Roman" panose="02020603050405020304" pitchFamily="18" charset="0"/>
              </a:rPr>
              <a:t>henselae</a:t>
            </a:r>
            <a:r>
              <a:rPr lang="en-US" sz="1200" dirty="0">
                <a:solidFill>
                  <a:srgbClr val="000000"/>
                </a:solidFill>
                <a:effectLst/>
                <a:latin typeface="Times" pitchFamily="2" charset="0"/>
                <a:ea typeface="Times New Roman" panose="02020603050405020304" pitchFamily="18" charset="0"/>
              </a:rPr>
              <a:t> antibody, blood culture, blood cytomegalovirus polymerase chain reaction, cytomegalovirus antibody, histoplasma antibody, human immunodeficiency virus antibody, </a:t>
            </a:r>
            <a:r>
              <a:rPr lang="en-US" sz="1200" i="1" dirty="0">
                <a:solidFill>
                  <a:srgbClr val="000000"/>
                </a:solidFill>
                <a:effectLst/>
                <a:latin typeface="Times" pitchFamily="2" charset="0"/>
                <a:ea typeface="Times New Roman" panose="02020603050405020304" pitchFamily="18" charset="0"/>
              </a:rPr>
              <a:t>Mycoplasma pneumoniae</a:t>
            </a:r>
            <a:r>
              <a:rPr lang="en-US" sz="1200" dirty="0">
                <a:solidFill>
                  <a:srgbClr val="000000"/>
                </a:solidFill>
                <a:effectLst/>
                <a:latin typeface="Times" pitchFamily="2" charset="0"/>
                <a:ea typeface="Times New Roman" panose="02020603050405020304" pitchFamily="18" charset="0"/>
              </a:rPr>
              <a:t> antibody, stool </a:t>
            </a:r>
            <a:r>
              <a:rPr lang="en-US" sz="1200" i="1" dirty="0" err="1">
                <a:solidFill>
                  <a:srgbClr val="000000"/>
                </a:solidFill>
                <a:effectLst/>
                <a:latin typeface="Times" pitchFamily="2" charset="0"/>
                <a:ea typeface="Times New Roman" panose="02020603050405020304" pitchFamily="18" charset="0"/>
              </a:rPr>
              <a:t>Clostridioides</a:t>
            </a:r>
            <a:r>
              <a:rPr lang="en-US" sz="1200" i="1" dirty="0">
                <a:solidFill>
                  <a:srgbClr val="000000"/>
                </a:solidFill>
                <a:effectLst/>
                <a:latin typeface="Times" pitchFamily="2" charset="0"/>
                <a:ea typeface="Times New Roman" panose="02020603050405020304" pitchFamily="18" charset="0"/>
              </a:rPr>
              <a:t> difficile</a:t>
            </a:r>
            <a:r>
              <a:rPr lang="en-US" sz="1200" dirty="0">
                <a:solidFill>
                  <a:srgbClr val="000000"/>
                </a:solidFill>
                <a:effectLst/>
                <a:latin typeface="Times" pitchFamily="2" charset="0"/>
                <a:ea typeface="Times New Roman" panose="02020603050405020304" pitchFamily="18" charset="0"/>
              </a:rPr>
              <a:t> assay, stool culture, stool ova and parasites exam, tuberculosis test, tick-borne disease antibody or panel, and/or urine culture</a:t>
            </a:r>
          </a:p>
          <a:p>
            <a:pPr marL="342900" marR="0" lvl="0" indent="-342900">
              <a:lnSpc>
                <a:spcPct val="100000"/>
              </a:lnSpc>
              <a:spcBef>
                <a:spcPts val="0"/>
              </a:spcBef>
              <a:spcAft>
                <a:spcPts val="0"/>
              </a:spcAft>
              <a:buFont typeface="+mj-lt"/>
              <a:buAutoNum type="alphaLcPeriod"/>
            </a:pPr>
            <a:endParaRPr lang="en-US" sz="1200" dirty="0">
              <a:solidFill>
                <a:schemeClr val="tx1"/>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Cardio</a:t>
            </a: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Img</a:t>
            </a:r>
            <a:r>
              <a:rPr lang="en-US" sz="1200" dirty="0">
                <a:solidFill>
                  <a:srgbClr val="000000"/>
                </a:solidFill>
                <a:effectLst/>
                <a:latin typeface="Times" pitchFamily="2" charset="0"/>
                <a:ea typeface="Times New Roman" panose="02020603050405020304" pitchFamily="18" charset="0"/>
              </a:rPr>
              <a:t>/Proc = Echocardiogram, electrocardiogram, event monitor, and/or stress test</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 = B-type natriuretic peptide, creatine kinase myocardial band, and/or troponin</a:t>
            </a:r>
          </a:p>
          <a:p>
            <a:pPr marL="0" marR="0" lvl="0" indent="0">
              <a:lnSpc>
                <a:spcPct val="100000"/>
              </a:lnSpc>
              <a:spcBef>
                <a:spcPts val="0"/>
              </a:spcBef>
              <a:spcAft>
                <a:spcPts val="0"/>
              </a:spcAft>
              <a:buFont typeface="+mj-lt"/>
              <a:buNone/>
            </a:pPr>
            <a:endParaRPr lang="en-US" sz="1200" dirty="0">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effectLst/>
                <a:latin typeface="Times" pitchFamily="2" charset="0"/>
                <a:ea typeface="Times New Roman" panose="02020603050405020304" pitchFamily="18" charset="0"/>
              </a:rPr>
              <a:t>Pulm</a:t>
            </a:r>
            <a:r>
              <a:rPr lang="en-US" sz="1200" dirty="0">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Breathing capacity, chest X-ray, impulse </a:t>
            </a:r>
            <a:r>
              <a:rPr lang="en-US" sz="1200" dirty="0" err="1">
                <a:solidFill>
                  <a:srgbClr val="000000"/>
                </a:solidFill>
                <a:effectLst/>
                <a:latin typeface="Times" pitchFamily="2" charset="0"/>
                <a:ea typeface="Times New Roman" panose="02020603050405020304" pitchFamily="18" charset="0"/>
              </a:rPr>
              <a:t>oscillometry</a:t>
            </a:r>
            <a:r>
              <a:rPr lang="en-US" sz="1200" dirty="0">
                <a:solidFill>
                  <a:srgbClr val="000000"/>
                </a:solidFill>
                <a:effectLst/>
                <a:latin typeface="Times" pitchFamily="2" charset="0"/>
                <a:ea typeface="Times New Roman" panose="02020603050405020304" pitchFamily="18" charset="0"/>
              </a:rPr>
              <a:t>, lung computed tomography (high-resolution), lung computed tomography (pulmonary embolus protocol), and/or pulmonary function test</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Endo</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Thy = Free T4, T3, T4, antithyroglobulin antibody, thyroid peroxidase antibody, thyroid-stimulating hormone, and/or thyroid ultrasound</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Other = 17-hydroxyprogesterone, adrenocorticotropic hormone, cortisol, estradiol, free testosterone, follicle-stimulating hormone, glucose, glucose tolerance test, hemoglobin A1c, luteinizing hormone, parathyroid hormone, prolactin, sex hormone binding globulin, somatomedin, and/or testosterone</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Heme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Iron and/or total iron binding capacity</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Coag</a:t>
            </a:r>
            <a:r>
              <a:rPr lang="en-US" sz="1200" dirty="0">
                <a:solidFill>
                  <a:srgbClr val="000000"/>
                </a:solidFill>
                <a:effectLst/>
                <a:latin typeface="Times" pitchFamily="2" charset="0"/>
                <a:ea typeface="Times New Roman" panose="02020603050405020304" pitchFamily="18" charset="0"/>
              </a:rPr>
              <a:t> = ADAMTS13 antibody, antithrombin-III, D-dimer, Factor II, Factor V Leiden, Factor VII, Factor VIII, Factor IX, Factor X, fibrinogen, homocysteine, international normalized ratio, methylmalonic acid, methylenetetrahydrofolate reductase gene mutation, platelet pathology, protein-C, protein-S, prothrombin time, partial thromboplastin time, and/or von Willebrand factor</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Gastro</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a:t>
            </a:r>
            <a:r>
              <a:rPr lang="en-US" sz="1200" dirty="0" err="1">
                <a:solidFill>
                  <a:srgbClr val="000000"/>
                </a:solidFill>
                <a:effectLst/>
                <a:latin typeface="Times" pitchFamily="2" charset="0"/>
                <a:ea typeface="Times New Roman" panose="02020603050405020304" pitchFamily="18" charset="0"/>
              </a:rPr>
              <a:t>serol</a:t>
            </a:r>
            <a:r>
              <a:rPr lang="en-US" sz="1200" dirty="0">
                <a:solidFill>
                  <a:srgbClr val="000000"/>
                </a:solidFill>
                <a:effectLst/>
                <a:latin typeface="Times" pitchFamily="2" charset="0"/>
                <a:ea typeface="Times New Roman" panose="02020603050405020304" pitchFamily="18" charset="0"/>
              </a:rPr>
              <a:t> = Amylase, celiac panel, cholesterol, coenzyme-Q10, disaccharidase, fractionated bilirubin, gamma-glutamyl transferase, gastrin, hepatic function panel, intrinsic factor, lipase, lipid panel, lipoprotein[a], prealbumin, and/or stool calprotectin</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Img</a:t>
            </a:r>
            <a:r>
              <a:rPr lang="en-US" sz="1200" dirty="0">
                <a:solidFill>
                  <a:srgbClr val="000000"/>
                </a:solidFill>
                <a:effectLst/>
                <a:latin typeface="Times" pitchFamily="2" charset="0"/>
                <a:ea typeface="Times New Roman" panose="02020603050405020304" pitchFamily="18" charset="0"/>
              </a:rPr>
              <a:t>/Proc = Abdomen computed tomography, abdomen ultrasound, abdomen X-ray, endoscopy, gastric emptying, liver ultrasound, and/or pelvis computed tomography</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effectLst/>
                <a:latin typeface="Times" pitchFamily="2" charset="0"/>
                <a:ea typeface="Times New Roman" panose="02020603050405020304" pitchFamily="18" charset="0"/>
              </a:rPr>
              <a:t>Neur</a:t>
            </a:r>
            <a:r>
              <a:rPr lang="en-US" sz="1200" dirty="0">
                <a:solidFill>
                  <a:schemeClr val="tx1"/>
                </a:solidFill>
                <a:effectLst/>
                <a:latin typeface="Times" pitchFamily="2" charset="0"/>
                <a:ea typeface="Times New Roman" panose="02020603050405020304" pitchFamily="18" charset="0"/>
              </a:rPr>
              <a:t>o = </a:t>
            </a:r>
            <a:r>
              <a:rPr lang="en-US" sz="1200" dirty="0">
                <a:solidFill>
                  <a:srgbClr val="000000"/>
                </a:solidFill>
                <a:effectLst/>
                <a:latin typeface="Times" pitchFamily="2" charset="0"/>
                <a:ea typeface="Times New Roman" panose="02020603050405020304" pitchFamily="18" charset="0"/>
              </a:rPr>
              <a:t>Autoimmune dysautonomia antibody panel, brain magnetic resonance imaging, electroencephalogram, head computed tomography, head magnetic resonance imaging, levetiracetam level, neck magnetic resonance arteriogram, neck magnetic resonance imaging, and/or spine magnetic resonance imaging</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Nutr</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Folate, vitamin B1, vitamin B2, vitamin B6, vitamin B12, vitamin C, and/or vitamin D</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Rhm</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Aldolase, angiotensin converting enzyme, anticardiolipin antibody, anti-DNA antibody, antinuclear antibody, antinuclear cytoplasmic antibody, antiphospholipid antibody, C3, C4, creatine kinase, cyclic citrullinated peptide, extractable nuclear antigen panel, human leukocyte antigen B27, lupus anticoagulant, and/or rheumatoid factor</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Onc</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Lactate dehydrogenase, lysozyme, peripheral smear, uric acid, urine catecholamines</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All/</a:t>
            </a:r>
            <a:r>
              <a:rPr lang="en-US" sz="1200" dirty="0" err="1">
                <a:solidFill>
                  <a:srgbClr val="000000"/>
                </a:solidFill>
                <a:effectLst/>
                <a:latin typeface="Times" pitchFamily="2" charset="0"/>
                <a:ea typeface="Times New Roman" panose="02020603050405020304" pitchFamily="18" charset="0"/>
              </a:rPr>
              <a:t>Imm</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Alternative pathway hemolytic complement (50%), allergen antibody panel, antigen-specific antibody, </a:t>
            </a:r>
            <a:r>
              <a:rPr lang="en-US" sz="1200" dirty="0" err="1">
                <a:solidFill>
                  <a:srgbClr val="000000"/>
                </a:solidFill>
                <a:effectLst/>
                <a:latin typeface="Times" pitchFamily="2" charset="0"/>
                <a:ea typeface="Times New Roman" panose="02020603050405020304" pitchFamily="18" charset="0"/>
              </a:rPr>
              <a:t>IgE</a:t>
            </a:r>
            <a:r>
              <a:rPr lang="en-US" sz="1200" dirty="0">
                <a:solidFill>
                  <a:srgbClr val="000000"/>
                </a:solidFill>
                <a:effectLst/>
                <a:latin typeface="Times" pitchFamily="2" charset="0"/>
                <a:ea typeface="Times New Roman" panose="02020603050405020304" pitchFamily="18" charset="0"/>
              </a:rPr>
              <a:t>, immunophenotype, quantitative immunoglobulins, serum histamine, total hemolytic complement (50%), tryptase, urine histamine, urine prostaglandins</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Misc</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Aldosterone, fundus photography, lithium level, pregnancy test, renin, sinus computed tomography, toxicology screen, urine calcium, urine creatinine, urine protein, pelvis ultrasound, kidney ultrasound, musculoskeletal imaging</a:t>
            </a:r>
            <a:endParaRPr lang="en-US" sz="1200" dirty="0">
              <a:effectLst/>
              <a:latin typeface="Times" pitchFamily="2" charset="0"/>
              <a:ea typeface="Times New Roman" panose="02020603050405020304" pitchFamily="18" charset="0"/>
            </a:endParaRPr>
          </a:p>
          <a:p>
            <a:pPr marL="0" marR="0">
              <a:lnSpc>
                <a:spcPct val="100000"/>
              </a:lnSpc>
              <a:spcBef>
                <a:spcPts val="0"/>
              </a:spcBef>
              <a:spcAft>
                <a:spcPts val="0"/>
              </a:spcAft>
            </a:pPr>
            <a:endParaRPr lang="en-US" sz="1200" dirty="0">
              <a:effectLst/>
              <a:latin typeface="Times" pitchFamily="2" charset="0"/>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27</a:t>
            </a:fld>
            <a:endParaRPr lang="en-US"/>
          </a:p>
        </p:txBody>
      </p:sp>
    </p:spTree>
    <p:extLst>
      <p:ext uri="{BB962C8B-B14F-4D97-AF65-F5344CB8AC3E}">
        <p14:creationId xmlns:p14="http://schemas.microsoft.com/office/powerpoint/2010/main" val="1986995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pitchFamily="2" charset="0"/>
                <a:ea typeface="Times New Roman" panose="02020603050405020304" pitchFamily="18" charset="0"/>
              </a:rPr>
              <a:t>But if you step back and look at the big picture overall, testing was very thorough.</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endParaRPr lang="en-US" sz="1200" dirty="0">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effectLst/>
                <a:latin typeface="Times" pitchFamily="2" charset="0"/>
              </a:rPr>
              <a:t>***</a:t>
            </a:r>
          </a:p>
          <a:p>
            <a:pPr marL="0" marR="0">
              <a:lnSpc>
                <a:spcPct val="100000"/>
              </a:lnSpc>
              <a:spcBef>
                <a:spcPts val="0"/>
              </a:spcBef>
              <a:spcAft>
                <a:spcPts val="0"/>
              </a:spcAft>
            </a:pPr>
            <a:endParaRPr lang="en-US" sz="1200" dirty="0">
              <a:effectLst/>
              <a:latin typeface="Times" pitchFamily="2"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Routine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 = Basic metabolic panel, comprehensive metabolic panel, and/or renal function panel</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APR = acute phase reactant = C-reactive protein, erythrocyte sedimentation rate, ferritin, IL-6, procalcitonin</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Micro/</a:t>
            </a:r>
            <a:r>
              <a:rPr lang="en-US" sz="1200" dirty="0" err="1">
                <a:solidFill>
                  <a:srgbClr val="000000"/>
                </a:solidFill>
                <a:effectLst/>
                <a:latin typeface="Times" pitchFamily="2" charset="0"/>
                <a:ea typeface="Times New Roman" panose="02020603050405020304" pitchFamily="18" charset="0"/>
              </a:rPr>
              <a:t>Serol</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SARS-CoV-2 antigen and/or polymerase chain reaction</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Epstein-Barr virus antibody panel, Epstein-Barr virus blood polymerase chain reaction, and/or serum heterophile antibody</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Resp = Influenza antigen, influenza polymerase chain reaction, multiplex respiratory pathogen panel, rapid group A streptococcus screen, respiratory syncytial virus antigen, respiratory syncytial virus polymerase chain reaction, and/or throat culture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Other = Acute viral hepatitis panel, </a:t>
            </a:r>
            <a:r>
              <a:rPr lang="en-US" sz="1200" dirty="0" err="1">
                <a:solidFill>
                  <a:srgbClr val="000000"/>
                </a:solidFill>
                <a:effectLst/>
                <a:latin typeface="Times" pitchFamily="2" charset="0"/>
                <a:ea typeface="Times New Roman" panose="02020603050405020304" pitchFamily="18" charset="0"/>
              </a:rPr>
              <a:t>antistreptolysin</a:t>
            </a:r>
            <a:r>
              <a:rPr lang="en-US" sz="1200" dirty="0">
                <a:solidFill>
                  <a:srgbClr val="000000"/>
                </a:solidFill>
                <a:effectLst/>
                <a:latin typeface="Times" pitchFamily="2" charset="0"/>
                <a:ea typeface="Times New Roman" panose="02020603050405020304" pitchFamily="18" charset="0"/>
              </a:rPr>
              <a:t>-O titer, </a:t>
            </a:r>
            <a:r>
              <a:rPr lang="en-US" sz="1200" i="1" dirty="0">
                <a:solidFill>
                  <a:srgbClr val="000000"/>
                </a:solidFill>
                <a:effectLst/>
                <a:latin typeface="Times" pitchFamily="2" charset="0"/>
                <a:ea typeface="Times New Roman" panose="02020603050405020304" pitchFamily="18" charset="0"/>
              </a:rPr>
              <a:t>Bartonella </a:t>
            </a:r>
            <a:r>
              <a:rPr lang="en-US" sz="1200" i="1" dirty="0" err="1">
                <a:solidFill>
                  <a:srgbClr val="000000"/>
                </a:solidFill>
                <a:effectLst/>
                <a:latin typeface="Times" pitchFamily="2" charset="0"/>
                <a:ea typeface="Times New Roman" panose="02020603050405020304" pitchFamily="18" charset="0"/>
              </a:rPr>
              <a:t>henselae</a:t>
            </a:r>
            <a:r>
              <a:rPr lang="en-US" sz="1200" dirty="0">
                <a:solidFill>
                  <a:srgbClr val="000000"/>
                </a:solidFill>
                <a:effectLst/>
                <a:latin typeface="Times" pitchFamily="2" charset="0"/>
                <a:ea typeface="Times New Roman" panose="02020603050405020304" pitchFamily="18" charset="0"/>
              </a:rPr>
              <a:t> antibody, blood culture, blood cytomegalovirus polymerase chain reaction, cytomegalovirus antibody, histoplasma antibody, human immunodeficiency virus antibody, </a:t>
            </a:r>
            <a:r>
              <a:rPr lang="en-US" sz="1200" i="1" dirty="0">
                <a:solidFill>
                  <a:srgbClr val="000000"/>
                </a:solidFill>
                <a:effectLst/>
                <a:latin typeface="Times" pitchFamily="2" charset="0"/>
                <a:ea typeface="Times New Roman" panose="02020603050405020304" pitchFamily="18" charset="0"/>
              </a:rPr>
              <a:t>Mycoplasma pneumoniae</a:t>
            </a:r>
            <a:r>
              <a:rPr lang="en-US" sz="1200" dirty="0">
                <a:solidFill>
                  <a:srgbClr val="000000"/>
                </a:solidFill>
                <a:effectLst/>
                <a:latin typeface="Times" pitchFamily="2" charset="0"/>
                <a:ea typeface="Times New Roman" panose="02020603050405020304" pitchFamily="18" charset="0"/>
              </a:rPr>
              <a:t> antibody, stool </a:t>
            </a:r>
            <a:r>
              <a:rPr lang="en-US" sz="1200" i="1" dirty="0" err="1">
                <a:solidFill>
                  <a:srgbClr val="000000"/>
                </a:solidFill>
                <a:effectLst/>
                <a:latin typeface="Times" pitchFamily="2" charset="0"/>
                <a:ea typeface="Times New Roman" panose="02020603050405020304" pitchFamily="18" charset="0"/>
              </a:rPr>
              <a:t>Clostridioides</a:t>
            </a:r>
            <a:r>
              <a:rPr lang="en-US" sz="1200" i="1" dirty="0">
                <a:solidFill>
                  <a:srgbClr val="000000"/>
                </a:solidFill>
                <a:effectLst/>
                <a:latin typeface="Times" pitchFamily="2" charset="0"/>
                <a:ea typeface="Times New Roman" panose="02020603050405020304" pitchFamily="18" charset="0"/>
              </a:rPr>
              <a:t> difficile</a:t>
            </a:r>
            <a:r>
              <a:rPr lang="en-US" sz="1200" dirty="0">
                <a:solidFill>
                  <a:srgbClr val="000000"/>
                </a:solidFill>
                <a:effectLst/>
                <a:latin typeface="Times" pitchFamily="2" charset="0"/>
                <a:ea typeface="Times New Roman" panose="02020603050405020304" pitchFamily="18" charset="0"/>
              </a:rPr>
              <a:t> assay, stool culture, stool ova and parasites exam, tuberculosis test, tick-borne disease antibody or panel, and/or urine culture</a:t>
            </a:r>
          </a:p>
          <a:p>
            <a:pPr marL="342900" marR="0" lvl="0" indent="-342900">
              <a:lnSpc>
                <a:spcPct val="100000"/>
              </a:lnSpc>
              <a:spcBef>
                <a:spcPts val="0"/>
              </a:spcBef>
              <a:spcAft>
                <a:spcPts val="0"/>
              </a:spcAft>
              <a:buFont typeface="+mj-lt"/>
              <a:buAutoNum type="alphaLcPeriod"/>
            </a:pPr>
            <a:endParaRPr lang="en-US" sz="1200" dirty="0">
              <a:solidFill>
                <a:schemeClr val="tx1"/>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Cardio</a:t>
            </a: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Img</a:t>
            </a:r>
            <a:r>
              <a:rPr lang="en-US" sz="1200" dirty="0">
                <a:solidFill>
                  <a:srgbClr val="000000"/>
                </a:solidFill>
                <a:effectLst/>
                <a:latin typeface="Times" pitchFamily="2" charset="0"/>
                <a:ea typeface="Times New Roman" panose="02020603050405020304" pitchFamily="18" charset="0"/>
              </a:rPr>
              <a:t>/Proc = Echocardiogram, electrocardiogram, event monitor, and/or stress test</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 = B-type natriuretic peptide, creatine kinase myocardial band, and/or troponin</a:t>
            </a:r>
          </a:p>
          <a:p>
            <a:pPr marL="0" marR="0" lvl="0" indent="0">
              <a:lnSpc>
                <a:spcPct val="100000"/>
              </a:lnSpc>
              <a:spcBef>
                <a:spcPts val="0"/>
              </a:spcBef>
              <a:spcAft>
                <a:spcPts val="0"/>
              </a:spcAft>
              <a:buFont typeface="+mj-lt"/>
              <a:buNone/>
            </a:pPr>
            <a:endParaRPr lang="en-US" sz="1200" dirty="0">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effectLst/>
                <a:latin typeface="Times" pitchFamily="2" charset="0"/>
                <a:ea typeface="Times New Roman" panose="02020603050405020304" pitchFamily="18" charset="0"/>
              </a:rPr>
              <a:t>Pulm</a:t>
            </a:r>
            <a:r>
              <a:rPr lang="en-US" sz="1200" dirty="0">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Breathing capacity, chest X-ray, impulse </a:t>
            </a:r>
            <a:r>
              <a:rPr lang="en-US" sz="1200" dirty="0" err="1">
                <a:solidFill>
                  <a:srgbClr val="000000"/>
                </a:solidFill>
                <a:effectLst/>
                <a:latin typeface="Times" pitchFamily="2" charset="0"/>
                <a:ea typeface="Times New Roman" panose="02020603050405020304" pitchFamily="18" charset="0"/>
              </a:rPr>
              <a:t>oscillometry</a:t>
            </a:r>
            <a:r>
              <a:rPr lang="en-US" sz="1200" dirty="0">
                <a:solidFill>
                  <a:srgbClr val="000000"/>
                </a:solidFill>
                <a:effectLst/>
                <a:latin typeface="Times" pitchFamily="2" charset="0"/>
                <a:ea typeface="Times New Roman" panose="02020603050405020304" pitchFamily="18" charset="0"/>
              </a:rPr>
              <a:t>, lung computed tomography (high-resolution), lung computed tomography (pulmonary embolus protocol), and/or pulmonary function test</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Endo</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Thy = Free T4, T3, T4, antithyroglobulin antibody, thyroid peroxidase antibody, thyroid-stimulating hormone, and/or thyroid ultrasound</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Other = 17-hydroxyprogesterone, adrenocorticotropic hormone, cortisol, estradiol, free testosterone, follicle-stimulating hormone, glucose, glucose tolerance test, hemoglobin A1c, luteinizing hormone, parathyroid hormone, prolactin, sex hormone binding globulin, somatomedin, and/or testosterone</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Heme</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Iron and/or total iron binding capacity</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Coag</a:t>
            </a:r>
            <a:r>
              <a:rPr lang="en-US" sz="1200" dirty="0">
                <a:solidFill>
                  <a:srgbClr val="000000"/>
                </a:solidFill>
                <a:effectLst/>
                <a:latin typeface="Times" pitchFamily="2" charset="0"/>
                <a:ea typeface="Times New Roman" panose="02020603050405020304" pitchFamily="18" charset="0"/>
              </a:rPr>
              <a:t> = ADAMTS13 antibody, antithrombin-III, D-dimer, Factor II, Factor V Leiden, Factor VII, Factor VIII, Factor IX, Factor X, fibrinogen, homocysteine, international normalized ratio, methylmalonic acid, methylenetetrahydrofolate reductase gene mutation, platelet pathology, protein-C, protein-S, prothrombin time, partial thromboplastin time, and/or von Willebrand factor</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Gastro</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a:solidFill>
                  <a:srgbClr val="000000"/>
                </a:solidFill>
                <a:effectLst/>
                <a:latin typeface="Times" pitchFamily="2" charset="0"/>
                <a:ea typeface="Times New Roman" panose="02020603050405020304" pitchFamily="18" charset="0"/>
              </a:rPr>
              <a:t>Chem/</a:t>
            </a:r>
            <a:r>
              <a:rPr lang="en-US" sz="1200" dirty="0" err="1">
                <a:solidFill>
                  <a:srgbClr val="000000"/>
                </a:solidFill>
                <a:effectLst/>
                <a:latin typeface="Times" pitchFamily="2" charset="0"/>
                <a:ea typeface="Times New Roman" panose="02020603050405020304" pitchFamily="18" charset="0"/>
              </a:rPr>
              <a:t>serol</a:t>
            </a:r>
            <a:r>
              <a:rPr lang="en-US" sz="1200" dirty="0">
                <a:solidFill>
                  <a:srgbClr val="000000"/>
                </a:solidFill>
                <a:effectLst/>
                <a:latin typeface="Times" pitchFamily="2" charset="0"/>
                <a:ea typeface="Times New Roman" panose="02020603050405020304" pitchFamily="18" charset="0"/>
              </a:rPr>
              <a:t> = Amylase, celiac panel, cholesterol, coenzyme-Q10, disaccharidase, fractionated bilirubin, gamma-glutamyl transferase, gastrin, hepatic function panel, intrinsic factor, lipase, lipid panel, lipoprotein[a], prealbumin, and/or stool calprotectin</a:t>
            </a:r>
            <a:endParaRPr lang="en-US" sz="1200" dirty="0">
              <a:effectLst/>
              <a:latin typeface="Times" pitchFamily="2"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200" dirty="0" err="1">
                <a:solidFill>
                  <a:srgbClr val="000000"/>
                </a:solidFill>
                <a:effectLst/>
                <a:latin typeface="Times" pitchFamily="2" charset="0"/>
                <a:ea typeface="Times New Roman" panose="02020603050405020304" pitchFamily="18" charset="0"/>
              </a:rPr>
              <a:t>Img</a:t>
            </a:r>
            <a:r>
              <a:rPr lang="en-US" sz="1200" dirty="0">
                <a:solidFill>
                  <a:srgbClr val="000000"/>
                </a:solidFill>
                <a:effectLst/>
                <a:latin typeface="Times" pitchFamily="2" charset="0"/>
                <a:ea typeface="Times New Roman" panose="02020603050405020304" pitchFamily="18" charset="0"/>
              </a:rPr>
              <a:t>/Proc = Abdomen computed tomography, abdomen ultrasound, abdomen X-ray, endoscopy, gastric emptying, liver ultrasound, and/or pelvis computed tomography</a:t>
            </a:r>
          </a:p>
          <a:p>
            <a:pPr marL="342900" marR="0" lvl="0" indent="-342900">
              <a:lnSpc>
                <a:spcPct val="100000"/>
              </a:lnSpc>
              <a:spcBef>
                <a:spcPts val="0"/>
              </a:spcBef>
              <a:spcAft>
                <a:spcPts val="0"/>
              </a:spcAft>
              <a:buFont typeface="+mj-lt"/>
              <a:buAutoNum type="alphaLcPeriod"/>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effectLst/>
                <a:latin typeface="Times" pitchFamily="2" charset="0"/>
                <a:ea typeface="Times New Roman" panose="02020603050405020304" pitchFamily="18" charset="0"/>
              </a:rPr>
              <a:t>Neur</a:t>
            </a:r>
            <a:r>
              <a:rPr lang="en-US" sz="1200" dirty="0">
                <a:solidFill>
                  <a:schemeClr val="tx1"/>
                </a:solidFill>
                <a:effectLst/>
                <a:latin typeface="Times" pitchFamily="2" charset="0"/>
                <a:ea typeface="Times New Roman" panose="02020603050405020304" pitchFamily="18" charset="0"/>
              </a:rPr>
              <a:t>o = </a:t>
            </a:r>
            <a:r>
              <a:rPr lang="en-US" sz="1200" dirty="0">
                <a:solidFill>
                  <a:srgbClr val="000000"/>
                </a:solidFill>
                <a:effectLst/>
                <a:latin typeface="Times" pitchFamily="2" charset="0"/>
                <a:ea typeface="Times New Roman" panose="02020603050405020304" pitchFamily="18" charset="0"/>
              </a:rPr>
              <a:t>Autoimmune dysautonomia antibody panel, brain magnetic resonance imaging, electroencephalogram, head computed tomography, head magnetic resonance imaging, levetiracetam level, neck magnetic resonance arteriogram, neck magnetic resonance imaging, and/or spine magnetic resonance imaging</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Nutr</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Folate, vitamin B1, vitamin B2, vitamin B6, vitamin B12, vitamin C, and/or vitamin D</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Rhm</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Aldolase, angiotensin converting enzyme, anticardiolipin antibody, anti-DNA antibody, antinuclear antibody, antinuclear cytoplasmic antibody, antiphospholipid antibody, C3, C4, creatine kinase, cyclic citrullinated peptide, extractable nuclear antigen panel, human leukocyte antigen B27, lupus anticoagulant, and/or rheumatoid factor</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Onc</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Lactate dehydrogenase, lysozyme, peripheral smear, uric acid, urine catecholamines</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a:solidFill>
                  <a:srgbClr val="000000"/>
                </a:solidFill>
                <a:effectLst/>
                <a:latin typeface="Times" pitchFamily="2" charset="0"/>
                <a:ea typeface="Times New Roman" panose="02020603050405020304" pitchFamily="18" charset="0"/>
              </a:rPr>
              <a:t>All/</a:t>
            </a:r>
            <a:r>
              <a:rPr lang="en-US" sz="1200" dirty="0" err="1">
                <a:solidFill>
                  <a:srgbClr val="000000"/>
                </a:solidFill>
                <a:effectLst/>
                <a:latin typeface="Times" pitchFamily="2" charset="0"/>
                <a:ea typeface="Times New Roman" panose="02020603050405020304" pitchFamily="18" charset="0"/>
              </a:rPr>
              <a:t>Imm</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Alternative pathway hemolytic complement (50%), allergen antibody panel, antigen-specific antibody, </a:t>
            </a:r>
            <a:r>
              <a:rPr lang="en-US" sz="1200" dirty="0" err="1">
                <a:solidFill>
                  <a:srgbClr val="000000"/>
                </a:solidFill>
                <a:effectLst/>
                <a:latin typeface="Times" pitchFamily="2" charset="0"/>
                <a:ea typeface="Times New Roman" panose="02020603050405020304" pitchFamily="18" charset="0"/>
              </a:rPr>
              <a:t>IgE</a:t>
            </a:r>
            <a:r>
              <a:rPr lang="en-US" sz="1200" dirty="0">
                <a:solidFill>
                  <a:srgbClr val="000000"/>
                </a:solidFill>
                <a:effectLst/>
                <a:latin typeface="Times" pitchFamily="2" charset="0"/>
                <a:ea typeface="Times New Roman" panose="02020603050405020304" pitchFamily="18" charset="0"/>
              </a:rPr>
              <a:t>, immunophenotype, quantitative immunoglobulins, serum histamine, total hemolytic complement (50%), tryptase, urine histamine, urine prostaglandins</a:t>
            </a:r>
          </a:p>
          <a:p>
            <a:pPr marL="0" marR="0" lvl="0" indent="0">
              <a:lnSpc>
                <a:spcPct val="100000"/>
              </a:lnSpc>
              <a:spcBef>
                <a:spcPts val="0"/>
              </a:spcBef>
              <a:spcAft>
                <a:spcPts val="0"/>
              </a:spcAft>
              <a:buFont typeface="+mj-lt"/>
              <a:buNone/>
            </a:pPr>
            <a:endParaRPr lang="en-US" sz="1200" dirty="0">
              <a:solidFill>
                <a:srgbClr val="000000"/>
              </a:solidFill>
              <a:effectLst/>
              <a:latin typeface="Times" pitchFamily="2" charset="0"/>
              <a:ea typeface="Times New Roman" panose="02020603050405020304" pitchFamily="18" charset="0"/>
            </a:endParaRPr>
          </a:p>
          <a:p>
            <a:pPr marL="0" marR="0" lvl="0" indent="0">
              <a:lnSpc>
                <a:spcPct val="100000"/>
              </a:lnSpc>
              <a:spcBef>
                <a:spcPts val="0"/>
              </a:spcBef>
              <a:spcAft>
                <a:spcPts val="0"/>
              </a:spcAft>
              <a:buFont typeface="+mj-lt"/>
              <a:buNone/>
            </a:pPr>
            <a:r>
              <a:rPr lang="en-US" sz="1200" dirty="0" err="1">
                <a:solidFill>
                  <a:srgbClr val="000000"/>
                </a:solidFill>
                <a:effectLst/>
                <a:latin typeface="Times" pitchFamily="2" charset="0"/>
                <a:ea typeface="Times New Roman" panose="02020603050405020304" pitchFamily="18" charset="0"/>
              </a:rPr>
              <a:t>Misc</a:t>
            </a:r>
            <a:r>
              <a:rPr lang="en-US" sz="1200" dirty="0">
                <a:solidFill>
                  <a:schemeClr val="tx1"/>
                </a:solidFill>
                <a:effectLst/>
                <a:latin typeface="Times" pitchFamily="2" charset="0"/>
                <a:ea typeface="Times New Roman" panose="02020603050405020304" pitchFamily="18" charset="0"/>
              </a:rPr>
              <a:t> = </a:t>
            </a:r>
            <a:r>
              <a:rPr lang="en-US" sz="1200" dirty="0">
                <a:solidFill>
                  <a:srgbClr val="000000"/>
                </a:solidFill>
                <a:effectLst/>
                <a:latin typeface="Times" pitchFamily="2" charset="0"/>
                <a:ea typeface="Times New Roman" panose="02020603050405020304" pitchFamily="18" charset="0"/>
              </a:rPr>
              <a:t>Aldosterone, fundus photography, lithium level, pregnancy test, renin, sinus computed tomography, toxicology screen, urine calcium, urine creatinine, urine protein, pelvis ultrasound, kidney ultrasound, musculoskeletal imaging</a:t>
            </a:r>
            <a:endParaRPr lang="en-US" sz="1200" dirty="0">
              <a:effectLst/>
              <a:latin typeface="Times" pitchFamily="2" charset="0"/>
              <a:ea typeface="Times New Roman" panose="02020603050405020304" pitchFamily="18" charset="0"/>
            </a:endParaRPr>
          </a:p>
          <a:p>
            <a:pPr marL="0" marR="0">
              <a:lnSpc>
                <a:spcPct val="100000"/>
              </a:lnSpc>
              <a:spcBef>
                <a:spcPts val="0"/>
              </a:spcBef>
              <a:spcAft>
                <a:spcPts val="0"/>
              </a:spcAft>
            </a:pPr>
            <a:endParaRPr lang="en-US" sz="1200" dirty="0">
              <a:effectLst/>
              <a:latin typeface="Times" pitchFamily="2" charset="0"/>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28</a:t>
            </a:fld>
            <a:endParaRPr lang="en-US"/>
          </a:p>
        </p:txBody>
      </p:sp>
    </p:spTree>
    <p:extLst>
      <p:ext uri="{BB962C8B-B14F-4D97-AF65-F5344CB8AC3E}">
        <p14:creationId xmlns:p14="http://schemas.microsoft.com/office/powerpoint/2010/main" val="1185673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Similarly, this heat map shows the clinical services to which patients were referred prior to or within 6 months after their first visit to Post-COVID Clinic.</a:t>
            </a: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Other: Hand surgery (N=1); Nephrology (1); Neuropsychiatry (1); Neurosurgery (1); Nutrition (1); Occupational Therapy (2); Optometry (1); other infectious diseases group (2); Pain Medicine (1); Speech Therapy (2).</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Total exceeds number of patients because some people were referred to more than one subspecialty</a:t>
            </a:r>
            <a:endParaRPr lang="en-US" sz="1200" dirty="0">
              <a:effectLst/>
              <a:latin typeface="Times" pitchFamily="2"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03182BA2-7CBC-C143-BC05-6575F8DE8208}" type="slidenum">
              <a:rPr lang="en-US" smtClean="0"/>
              <a:t>29</a:t>
            </a:fld>
            <a:endParaRPr lang="en-US"/>
          </a:p>
        </p:txBody>
      </p:sp>
    </p:spTree>
    <p:extLst>
      <p:ext uri="{BB962C8B-B14F-4D97-AF65-F5344CB8AC3E}">
        <p14:creationId xmlns:p14="http://schemas.microsoft.com/office/powerpoint/2010/main" val="190179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Times" pitchFamily="2" charset="0"/>
              </a:rPr>
              <a:t>The symptoms of PASC in adults are listed here and studies estimate that symptoms can last anywhere from &gt;3 months to &gt;1 year, with risk factors including </a:t>
            </a:r>
            <a:r>
              <a:rPr lang="en-US" dirty="0">
                <a:latin typeface="Times" pitchFamily="2" charset="0"/>
              </a:rPr>
              <a:t>severity of acute COVID-19, older age, being female, and pre-existing medical conditions.</a:t>
            </a:r>
          </a:p>
        </p:txBody>
      </p:sp>
      <p:sp>
        <p:nvSpPr>
          <p:cNvPr id="4" name="Slide Number Placeholder 3"/>
          <p:cNvSpPr>
            <a:spLocks noGrp="1"/>
          </p:cNvSpPr>
          <p:nvPr>
            <p:ph type="sldNum" sz="quarter" idx="5"/>
          </p:nvPr>
        </p:nvSpPr>
        <p:spPr/>
        <p:txBody>
          <a:bodyPr/>
          <a:lstStyle/>
          <a:p>
            <a:fld id="{03182BA2-7CBC-C143-BC05-6575F8DE8208}" type="slidenum">
              <a:rPr lang="en-US" smtClean="0"/>
              <a:t>3</a:t>
            </a:fld>
            <a:endParaRPr lang="en-US"/>
          </a:p>
        </p:txBody>
      </p:sp>
    </p:spTree>
    <p:extLst>
      <p:ext uri="{BB962C8B-B14F-4D97-AF65-F5344CB8AC3E}">
        <p14:creationId xmlns:p14="http://schemas.microsoft.com/office/powerpoint/2010/main" val="3824490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200" dirty="0">
                <a:solidFill>
                  <a:srgbClr val="000000"/>
                </a:solidFill>
                <a:effectLst/>
                <a:latin typeface="Times" pitchFamily="2" charset="0"/>
                <a:ea typeface="Times New Roman" panose="02020603050405020304" pitchFamily="18" charset="0"/>
              </a:rPr>
              <a:t>Each column represents an individual patient and black shading indicates that a referral was made to the service in the left-hand column. </a:t>
            </a: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Other: Hand surgery (N=1); Nephrology (1); Neuropsychiatry (1); Neurosurgery (1); Nutrition (1); Occupational Therapy (2); Optometry (1); other infectious diseases group (2); Pain Medicine (1); Speech Therapy (2).</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Total exceeds number of patients because some people were referred to more than one subspecialty</a:t>
            </a:r>
            <a:endParaRPr lang="en-US" sz="1200" dirty="0">
              <a:effectLst/>
              <a:latin typeface="Times"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182BA2-7CBC-C143-BC05-6575F8DE8208}" type="slidenum">
              <a:rPr lang="en-US" smtClean="0"/>
              <a:t>30</a:t>
            </a:fld>
            <a:endParaRPr lang="en-US"/>
          </a:p>
        </p:txBody>
      </p:sp>
    </p:spTree>
    <p:extLst>
      <p:ext uri="{BB962C8B-B14F-4D97-AF65-F5344CB8AC3E}">
        <p14:creationId xmlns:p14="http://schemas.microsoft.com/office/powerpoint/2010/main" val="3590736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pitchFamily="2" charset="0"/>
                <a:ea typeface="Times New Roman" panose="02020603050405020304" pitchFamily="18" charset="0"/>
              </a:rPr>
              <a:t>The most common subspecialty referrals were to Neurology, Cardiology, Pulmonology, Physical Therapy/Physical Medicine and Rehabilitation, and Psychiatry/Psychology.</a:t>
            </a:r>
            <a:endParaRPr lang="en-US" sz="1200" dirty="0">
              <a:effectLst/>
              <a:latin typeface="Times" pitchFamily="2" charset="0"/>
              <a:ea typeface="Times New Roman" panose="02020603050405020304" pitchFamily="18" charset="0"/>
            </a:endParaRP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Other: Hand surgery (N=1); Nephrology (1); Neuropsychiatry (1); Neurosurgery (1); Nutrition (1); Occupational Therapy (2); Optometry (1); other infectious diseases group (2); Pain Medicine (1); Speech Therapy (2).</a:t>
            </a: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Total exceeds number of patients because some people were referred to more than one subspecialty</a:t>
            </a:r>
            <a:endParaRPr lang="en-US" sz="1200" dirty="0">
              <a:effectLst/>
              <a:latin typeface="Times"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182BA2-7CBC-C143-BC05-6575F8DE8208}" type="slidenum">
              <a:rPr lang="en-US" smtClean="0"/>
              <a:t>31</a:t>
            </a:fld>
            <a:endParaRPr lang="en-US"/>
          </a:p>
        </p:txBody>
      </p:sp>
    </p:spTree>
    <p:extLst>
      <p:ext uri="{BB962C8B-B14F-4D97-AF65-F5344CB8AC3E}">
        <p14:creationId xmlns:p14="http://schemas.microsoft.com/office/powerpoint/2010/main" val="1511656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And, like the diagnostics, referral patterns varied widely between patients</a:t>
            </a: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Other: Hand surgery (N=1); Nephrology (1); Neuropsychiatry (1); Neurosurgery (1); Nutrition (1); Occupational Therapy (2); Optometry (1); other infectious diseases group (2); Pain Medicine (1); Speech Therapy (2).</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Total exceeds number of patients because some people were referred to more than one subspecialty</a:t>
            </a:r>
            <a:endParaRPr lang="en-US" sz="1200" dirty="0">
              <a:effectLst/>
              <a:latin typeface="Times"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182BA2-7CBC-C143-BC05-6575F8DE8208}" type="slidenum">
              <a:rPr lang="en-US" smtClean="0"/>
              <a:t>32</a:t>
            </a:fld>
            <a:endParaRPr lang="en-US"/>
          </a:p>
        </p:txBody>
      </p:sp>
    </p:spTree>
    <p:extLst>
      <p:ext uri="{BB962C8B-B14F-4D97-AF65-F5344CB8AC3E}">
        <p14:creationId xmlns:p14="http://schemas.microsoft.com/office/powerpoint/2010/main" val="609352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i="0" dirty="0">
                <a:effectLst/>
                <a:latin typeface="Times" pitchFamily="2" charset="0"/>
              </a:rPr>
              <a:t>For the most part, the results of routine tests did not affirm specific alternative diagnoses that would explain the presenting symptoms.  </a:t>
            </a:r>
          </a:p>
          <a:p>
            <a:pPr>
              <a:lnSpc>
                <a:spcPct val="100000"/>
              </a:lnSpc>
            </a:pPr>
            <a:endParaRPr lang="en-US" sz="1200" i="0" dirty="0">
              <a:effectLst/>
              <a:latin typeface="Times" pitchFamily="2" charset="0"/>
            </a:endParaRPr>
          </a:p>
          <a:p>
            <a:pPr>
              <a:lnSpc>
                <a:spcPct val="100000"/>
              </a:lnSpc>
            </a:pPr>
            <a:r>
              <a:rPr lang="en-US" sz="1200" i="0" dirty="0">
                <a:effectLst/>
                <a:latin typeface="Times" pitchFamily="2" charset="0"/>
              </a:rPr>
              <a:t>The most common new diagnoses were anxiety, depression, and/or panic disorder, autonomic instability, and migraine headaches; and these diagnoses were largely made on clinical grounds. </a:t>
            </a: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Despite 46 cardiology referrals, no patients were diagnosed with myocarditis, heart failure, or any sort of electrographic cardiac abnormality.  </a:t>
            </a: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And only one child was diagnosed with an autoimmune disease; this patient had antibodies suggesting Hashimoto’s thyroiditis, but, interestingly, thyroid function was normal, so this diagnosis likely did not explain her presenting symptoms. </a:t>
            </a:r>
          </a:p>
          <a:p>
            <a:pPr marL="0" marR="0">
              <a:lnSpc>
                <a:spcPct val="100000"/>
              </a:lnSpc>
              <a:spcBef>
                <a:spcPts val="0"/>
              </a:spcBef>
              <a:spcAft>
                <a:spcPts val="0"/>
              </a:spcAft>
            </a:pPr>
            <a:endParaRPr lang="en-US" sz="1200" dirty="0">
              <a:effectLst/>
              <a:latin typeface="Times" pitchFamily="2" charset="0"/>
              <a:ea typeface="Times New Roman" panose="02020603050405020304" pitchFamily="18" charset="0"/>
              <a:cs typeface="Arial" panose="020B0604020202020204" pitchFamily="34"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endParaRPr lang="en-US" sz="1200" dirty="0">
              <a:effectLst/>
              <a:latin typeface="Times" pitchFamily="2" charset="0"/>
              <a:ea typeface="Times New Roman" panose="02020603050405020304" pitchFamily="18" charset="0"/>
              <a:cs typeface="Arial" panose="020B0604020202020204" pitchFamily="34"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The total number of diagnoses (N=184) exceeds the number of patients (N=104) because some patients had more than one diagnosis made. </a:t>
            </a:r>
            <a:endParaRPr lang="en-US" sz="1200" dirty="0">
              <a:effectLst/>
              <a:latin typeface="Times" pitchFamily="2" charset="0"/>
              <a:ea typeface="Times New Roman" panose="02020603050405020304" pitchFamily="18" charset="0"/>
            </a:endParaRP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228600" marR="0" indent="-22860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Mental Health = Anxiety, depression and/or panic disorder</a:t>
            </a:r>
            <a:endParaRPr lang="en-US" sz="1200" dirty="0">
              <a:effectLst/>
              <a:latin typeface="Times" pitchFamily="2" charset="0"/>
              <a:ea typeface="Times New Roman" panose="02020603050405020304" pitchFamily="18" charset="0"/>
            </a:endParaRPr>
          </a:p>
          <a:p>
            <a:pPr marL="228600" marR="0" indent="-22860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228600" marR="0" indent="-22860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Autonomic dysfunction = Vasomotor instability, postural orthostatic tachycardia syndrome, dysautonomia, and/or orthostatic dizziness</a:t>
            </a:r>
            <a:endParaRPr lang="en-US" sz="1200" dirty="0">
              <a:effectLst/>
              <a:latin typeface="Times" pitchFamily="2" charset="0"/>
              <a:ea typeface="Times New Roman" panose="02020603050405020304" pitchFamily="18" charset="0"/>
            </a:endParaRPr>
          </a:p>
          <a:p>
            <a:pPr marL="228600" marR="0" indent="-22860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228600" marR="0" indent="-22860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GI d/o = Gastritis, esophagitis, gastroesophageal reflux disease, and/or duodenitis</a:t>
            </a:r>
            <a:endParaRPr lang="en-US" sz="1200" dirty="0">
              <a:effectLst/>
              <a:latin typeface="Times" pitchFamily="2" charset="0"/>
              <a:ea typeface="Times New Roman" panose="02020603050405020304" pitchFamily="18" charset="0"/>
            </a:endParaRPr>
          </a:p>
          <a:p>
            <a:pPr marL="228600" marR="0" indent="-22860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228600" marR="0" indent="-22860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Chronic fatigue = Patients did not necessarily meet case definition </a:t>
            </a:r>
          </a:p>
          <a:p>
            <a:pPr marL="228600" marR="0" indent="-22860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228600" marR="0" indent="-22860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Other = Anisometropia (N=1); anorexia (1); bilateral patellofemoral syndrome (1); cervical radiculopathy with possible disk herniation (1); cholecystitis (1); chronic brain infarct (1); contact dermatitis (1); delayed gastric emptying (1); dermatographia (1); elevated Factor VIII (1); eosinophilic esophagitis (1); Factor X deficiency (1); fatty liver disease (2); food allergy (1); functional gastrointestinal disorder (2); ganglion cyst (1); Gilbert syndrome (1); Hashimoto’s disease (1); hereditary alpha </a:t>
            </a:r>
            <a:r>
              <a:rPr lang="en-US" sz="1200" dirty="0" err="1">
                <a:solidFill>
                  <a:srgbClr val="000000"/>
                </a:solidFill>
                <a:effectLst/>
                <a:latin typeface="Times" pitchFamily="2" charset="0"/>
                <a:ea typeface="Times New Roman" panose="02020603050405020304" pitchFamily="18" charset="0"/>
              </a:rPr>
              <a:t>tryptasemia</a:t>
            </a:r>
            <a:r>
              <a:rPr lang="en-US" sz="1200" dirty="0">
                <a:solidFill>
                  <a:srgbClr val="000000"/>
                </a:solidFill>
                <a:effectLst/>
                <a:latin typeface="Times" pitchFamily="2" charset="0"/>
                <a:ea typeface="Times New Roman" panose="02020603050405020304" pitchFamily="18" charset="0"/>
              </a:rPr>
              <a:t> (1); hypersomnolence disorder (1); irritable bowel syndrome (2); iliotibial band syndrome (1); keratosis pilaris (1); lactose intolerance (1); lumbar spondylosis with radiculopathy (1); lupus anticoagulant (1); menorrhagia (2); mononucleosis and/or Epstein-Barr virus infection (2); methylenetetrahydrofolate reductase gene mutation (2); Osgood-Schlatter disease (1); post-infectious disaccharidase deficiency (1); post-viral myofascial pain (2); pre-diabetes (1); Raynaud’s phenomenon (1); reactive airways disease (2); tension headaches (2); tetrahydrocannabinol dependence (1); toxic headache (1); urticaria (1); viral illness (1); visceral hyperalgesia (2); vitamin C deficiency (1). Note that some patients had more than one diagnosis in this category.</a:t>
            </a:r>
            <a:endParaRPr lang="en-US" sz="1200" dirty="0">
              <a:effectLst/>
              <a:latin typeface="Times" pitchFamily="2" charset="0"/>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182BA2-7CBC-C143-BC05-6575F8DE8208}" type="slidenum">
              <a:rPr lang="en-US" smtClean="0"/>
              <a:t>33</a:t>
            </a:fld>
            <a:endParaRPr lang="en-US"/>
          </a:p>
        </p:txBody>
      </p:sp>
    </p:spTree>
    <p:extLst>
      <p:ext uri="{BB962C8B-B14F-4D97-AF65-F5344CB8AC3E}">
        <p14:creationId xmlns:p14="http://schemas.microsoft.com/office/powerpoint/2010/main" val="2658325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effectLst/>
                <a:latin typeface="Times" pitchFamily="2" charset="0"/>
              </a:rPr>
              <a:t>Longitudinal clinical information was available for 77 patients at a median of 5.3 months after the initial intake visit. For 63 patients, the last encounter was a telephone interview and for 14 patients, the last encounter was an in-person clinic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effectLst/>
              <a:latin typeface="Times" pitchFamily="2" charset="0"/>
            </a:endParaRPr>
          </a:p>
          <a:p>
            <a:pPr marL="0" marR="0">
              <a:lnSpc>
                <a:spcPct val="200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34</a:t>
            </a:fld>
            <a:endParaRPr lang="en-US"/>
          </a:p>
        </p:txBody>
      </p:sp>
    </p:spTree>
    <p:extLst>
      <p:ext uri="{BB962C8B-B14F-4D97-AF65-F5344CB8AC3E}">
        <p14:creationId xmlns:p14="http://schemas.microsoft.com/office/powerpoint/2010/main" val="1237018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Times" pitchFamily="2" charset="0"/>
              </a:rPr>
              <a:t>This figure shows the evolution of symptoms experienced by individual patients (N=77) from their first PACC visit to their last encounter.  </a:t>
            </a:r>
          </a:p>
          <a:p>
            <a:endParaRPr lang="en-US" i="0" dirty="0">
              <a:effectLst/>
              <a:latin typeface="Times" pitchFamily="2" charset="0"/>
            </a:endParaRPr>
          </a:p>
          <a:p>
            <a:r>
              <a:rPr lang="en-US" i="0" dirty="0">
                <a:effectLst/>
                <a:latin typeface="Times" pitchFamily="2" charset="0"/>
              </a:rPr>
              <a:t>Let me orient you</a:t>
            </a:r>
          </a:p>
          <a:p>
            <a:endParaRPr lang="en-US" i="1" dirty="0">
              <a:effectLst/>
              <a:latin typeface="Times" pitchFamily="2" charset="0"/>
            </a:endParaRPr>
          </a:p>
          <a:p>
            <a:r>
              <a:rPr lang="en-US" i="1" dirty="0">
                <a:effectLst/>
                <a:latin typeface="Times" pitchFamily="2" charset="0"/>
              </a:rPr>
              <a:t>***</a:t>
            </a:r>
            <a:endParaRPr lang="en-US" i="0" dirty="0">
              <a:effectLst/>
              <a:latin typeface="Times" pitchFamily="2" charset="0"/>
            </a:endParaRPr>
          </a:p>
          <a:p>
            <a:r>
              <a:rPr lang="en-US" i="0" dirty="0">
                <a:effectLst/>
                <a:latin typeface="Times" pitchFamily="2" charset="0"/>
              </a:rPr>
              <a:t>Shortness of breath includes chest tightness and/or difficulty breathing. </a:t>
            </a:r>
          </a:p>
          <a:p>
            <a:r>
              <a:rPr lang="en-US" i="0" dirty="0">
                <a:effectLst/>
                <a:latin typeface="Times" pitchFamily="2" charset="0"/>
              </a:rPr>
              <a:t>Gastrointestinal disturbance includes abdominal pain, nausea, vomiting, constipation and/or diarrhea</a:t>
            </a:r>
          </a:p>
          <a:p>
            <a:r>
              <a:rPr lang="en-US" i="0" dirty="0">
                <a:effectLst/>
                <a:latin typeface="Times" pitchFamily="2" charset="0"/>
              </a:rPr>
              <a:t>Difficulty concentrating includes “brain fog”</a:t>
            </a:r>
          </a:p>
          <a:p>
            <a:r>
              <a:rPr lang="en-US" i="0" dirty="0">
                <a:effectLst/>
                <a:latin typeface="Times" pitchFamily="2" charset="0"/>
              </a:rPr>
              <a:t>Psychological disturbance includes anxiety, depressed mood, psychiatric distress, and/or behavior problem.</a:t>
            </a: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35</a:t>
            </a:fld>
            <a:endParaRPr lang="en-US"/>
          </a:p>
        </p:txBody>
      </p:sp>
    </p:spTree>
    <p:extLst>
      <p:ext uri="{BB962C8B-B14F-4D97-AF65-F5344CB8AC3E}">
        <p14:creationId xmlns:p14="http://schemas.microsoft.com/office/powerpoint/2010/main" val="1400671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Times" pitchFamily="2" charset="0"/>
              </a:rPr>
              <a:t>Symptoms are listed from left to right according to their prevalence at the first PACC visit. </a:t>
            </a:r>
          </a:p>
          <a:p>
            <a:endParaRPr lang="en-US" i="1" dirty="0">
              <a:effectLst/>
              <a:latin typeface="Times" pitchFamily="2" charset="0"/>
            </a:endParaRPr>
          </a:p>
          <a:p>
            <a:r>
              <a:rPr lang="en-US" i="1" dirty="0">
                <a:effectLst/>
                <a:latin typeface="Times" pitchFamily="2" charset="0"/>
              </a:rPr>
              <a:t>***</a:t>
            </a:r>
            <a:endParaRPr lang="en-US" i="0" dirty="0">
              <a:effectLst/>
              <a:latin typeface="Times" pitchFamily="2" charset="0"/>
            </a:endParaRPr>
          </a:p>
          <a:p>
            <a:r>
              <a:rPr lang="en-US" i="0" dirty="0">
                <a:effectLst/>
                <a:latin typeface="Times" pitchFamily="2" charset="0"/>
              </a:rPr>
              <a:t>Shortness of breath includes chest tightness and/or difficulty breathing. </a:t>
            </a:r>
          </a:p>
          <a:p>
            <a:r>
              <a:rPr lang="en-US" i="0" dirty="0">
                <a:effectLst/>
                <a:latin typeface="Times" pitchFamily="2" charset="0"/>
              </a:rPr>
              <a:t>Gastrointestinal disturbance includes abdominal pain, nausea, vomiting, constipation and/or diarrhea</a:t>
            </a:r>
          </a:p>
          <a:p>
            <a:r>
              <a:rPr lang="en-US" i="0" dirty="0">
                <a:effectLst/>
                <a:latin typeface="Times" pitchFamily="2" charset="0"/>
              </a:rPr>
              <a:t>Difficulty concentrating includes “brain fog”</a:t>
            </a:r>
          </a:p>
          <a:p>
            <a:r>
              <a:rPr lang="en-US" i="0" dirty="0">
                <a:effectLst/>
                <a:latin typeface="Times" pitchFamily="2" charset="0"/>
              </a:rPr>
              <a:t>Psychological disturbance includes anxiety, depressed mood, psychiatric distress, and/or behavior problem.</a:t>
            </a: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36</a:t>
            </a:fld>
            <a:endParaRPr lang="en-US"/>
          </a:p>
        </p:txBody>
      </p:sp>
    </p:spTree>
    <p:extLst>
      <p:ext uri="{BB962C8B-B14F-4D97-AF65-F5344CB8AC3E}">
        <p14:creationId xmlns:p14="http://schemas.microsoft.com/office/powerpoint/2010/main" val="3226813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Times" pitchFamily="2" charset="0"/>
              </a:rPr>
              <a:t>The first column of circles under each symptom indicates that the symptom was present, in green, or absent/unknown, in red, at the first PACC visit</a:t>
            </a:r>
          </a:p>
          <a:p>
            <a:endParaRPr lang="en-US" i="1" dirty="0">
              <a:effectLst/>
              <a:latin typeface="Times" pitchFamily="2" charset="0"/>
            </a:endParaRPr>
          </a:p>
          <a:p>
            <a:r>
              <a:rPr lang="en-US" i="1" dirty="0">
                <a:effectLst/>
                <a:latin typeface="Times" pitchFamily="2" charset="0"/>
              </a:rPr>
              <a:t>***</a:t>
            </a:r>
          </a:p>
          <a:p>
            <a:r>
              <a:rPr lang="en-US" i="1" dirty="0">
                <a:effectLst/>
                <a:latin typeface="Times" pitchFamily="2" charset="0"/>
              </a:rPr>
              <a:t>Shortness of breath includes chest tightness and/or difficulty</a:t>
            </a:r>
            <a:r>
              <a:rPr lang="en-US" i="0" dirty="0">
                <a:effectLst/>
                <a:latin typeface="Times" pitchFamily="2" charset="0"/>
              </a:rPr>
              <a:t> </a:t>
            </a:r>
            <a:r>
              <a:rPr lang="en-US" i="1" dirty="0">
                <a:effectLst/>
                <a:latin typeface="Times" pitchFamily="2" charset="0"/>
              </a:rPr>
              <a:t>breathing. </a:t>
            </a:r>
          </a:p>
          <a:p>
            <a:r>
              <a:rPr lang="en-US" i="1" dirty="0">
                <a:effectLst/>
                <a:latin typeface="Times" pitchFamily="2" charset="0"/>
              </a:rPr>
              <a:t>Gastrointestinal disturbance includes abdominal pain, nausea, vomiting, constipation</a:t>
            </a:r>
            <a:r>
              <a:rPr lang="en-US" i="0" dirty="0">
                <a:effectLst/>
                <a:latin typeface="Times" pitchFamily="2" charset="0"/>
              </a:rPr>
              <a:t> </a:t>
            </a:r>
            <a:r>
              <a:rPr lang="en-US" i="1" dirty="0">
                <a:effectLst/>
                <a:latin typeface="Times" pitchFamily="2" charset="0"/>
              </a:rPr>
              <a:t>and/or diarrhea</a:t>
            </a:r>
          </a:p>
          <a:p>
            <a:r>
              <a:rPr lang="en-US" i="1" dirty="0">
                <a:effectLst/>
                <a:latin typeface="Times" pitchFamily="2" charset="0"/>
              </a:rPr>
              <a:t>Difficulty concentrating includes “brain fog”</a:t>
            </a:r>
          </a:p>
          <a:p>
            <a:r>
              <a:rPr lang="en-US" i="1" dirty="0">
                <a:effectLst/>
                <a:latin typeface="Times" pitchFamily="2" charset="0"/>
              </a:rPr>
              <a:t>Psychological disturbance</a:t>
            </a:r>
            <a:r>
              <a:rPr lang="en-US" i="0" dirty="0">
                <a:effectLst/>
                <a:latin typeface="Times" pitchFamily="2" charset="0"/>
              </a:rPr>
              <a:t> </a:t>
            </a:r>
            <a:r>
              <a:rPr lang="en-US" i="1" dirty="0">
                <a:effectLst/>
                <a:latin typeface="Times" pitchFamily="2" charset="0"/>
              </a:rPr>
              <a:t>includes anxiety, depressed mood, psychiatric distress, and/or behavior problem.</a:t>
            </a:r>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37</a:t>
            </a:fld>
            <a:endParaRPr lang="en-US"/>
          </a:p>
        </p:txBody>
      </p:sp>
    </p:spTree>
    <p:extLst>
      <p:ext uri="{BB962C8B-B14F-4D97-AF65-F5344CB8AC3E}">
        <p14:creationId xmlns:p14="http://schemas.microsoft.com/office/powerpoint/2010/main" val="3122340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Times" pitchFamily="2" charset="0"/>
              </a:rPr>
              <a:t>the second column of circles indicates that the symptom was present (green) or absent/unknown (red) at the last encounter </a:t>
            </a:r>
          </a:p>
          <a:p>
            <a:endParaRPr lang="en-US" i="1" dirty="0">
              <a:effectLst/>
              <a:latin typeface="Times" pitchFamily="2" charset="0"/>
            </a:endParaRPr>
          </a:p>
          <a:p>
            <a:r>
              <a:rPr lang="en-US" i="1" dirty="0">
                <a:effectLst/>
                <a:latin typeface="Times" pitchFamily="2" charset="0"/>
              </a:rPr>
              <a:t>***</a:t>
            </a:r>
          </a:p>
          <a:p>
            <a:r>
              <a:rPr lang="en-US" i="1" dirty="0">
                <a:effectLst/>
                <a:latin typeface="Times" pitchFamily="2" charset="0"/>
              </a:rPr>
              <a:t>it is assumed that in</a:t>
            </a:r>
            <a:r>
              <a:rPr lang="en-US" i="0" dirty="0">
                <a:effectLst/>
                <a:latin typeface="Times" pitchFamily="2" charset="0"/>
              </a:rPr>
              <a:t> </a:t>
            </a:r>
            <a:r>
              <a:rPr lang="en-US" i="1" dirty="0">
                <a:effectLst/>
                <a:latin typeface="Times" pitchFamily="2" charset="0"/>
              </a:rPr>
              <a:t>most cases, unknown means the symptom was absent because it was not affirmatively</a:t>
            </a:r>
            <a:r>
              <a:rPr lang="en-US" i="0" dirty="0">
                <a:effectLst/>
                <a:latin typeface="Times" pitchFamily="2" charset="0"/>
              </a:rPr>
              <a:t> </a:t>
            </a:r>
            <a:r>
              <a:rPr lang="en-US" i="1" dirty="0">
                <a:effectLst/>
                <a:latin typeface="Times" pitchFamily="2" charset="0"/>
              </a:rPr>
              <a:t>expressed. </a:t>
            </a:r>
          </a:p>
          <a:p>
            <a:endParaRPr lang="en-US" i="1" dirty="0">
              <a:effectLst/>
              <a:latin typeface="Times" pitchFamily="2" charset="0"/>
            </a:endParaRPr>
          </a:p>
          <a:p>
            <a:r>
              <a:rPr lang="en-US" i="1" dirty="0">
                <a:effectLst/>
                <a:latin typeface="Times" pitchFamily="2" charset="0"/>
              </a:rPr>
              <a:t>***</a:t>
            </a:r>
          </a:p>
          <a:p>
            <a:r>
              <a:rPr lang="en-US" i="1" dirty="0">
                <a:effectLst/>
                <a:latin typeface="Times" pitchFamily="2" charset="0"/>
              </a:rPr>
              <a:t>Shortness of breath includes chest tightness and/or difficulty</a:t>
            </a:r>
            <a:r>
              <a:rPr lang="en-US" i="0" dirty="0">
                <a:effectLst/>
                <a:latin typeface="Times" pitchFamily="2" charset="0"/>
              </a:rPr>
              <a:t> </a:t>
            </a:r>
            <a:r>
              <a:rPr lang="en-US" i="1" dirty="0">
                <a:effectLst/>
                <a:latin typeface="Times" pitchFamily="2" charset="0"/>
              </a:rPr>
              <a:t>breathing. </a:t>
            </a:r>
          </a:p>
          <a:p>
            <a:r>
              <a:rPr lang="en-US" i="1" dirty="0">
                <a:effectLst/>
                <a:latin typeface="Times" pitchFamily="2" charset="0"/>
              </a:rPr>
              <a:t>Gastrointestinal disturbance includes abdominal pain, nausea, vomiting, constipation</a:t>
            </a:r>
            <a:r>
              <a:rPr lang="en-US" i="0" dirty="0">
                <a:effectLst/>
                <a:latin typeface="Times" pitchFamily="2" charset="0"/>
              </a:rPr>
              <a:t> </a:t>
            </a:r>
            <a:r>
              <a:rPr lang="en-US" i="1" dirty="0">
                <a:effectLst/>
                <a:latin typeface="Times" pitchFamily="2" charset="0"/>
              </a:rPr>
              <a:t>and/or diarrhea</a:t>
            </a:r>
          </a:p>
          <a:p>
            <a:r>
              <a:rPr lang="en-US" i="1" dirty="0">
                <a:effectLst/>
                <a:latin typeface="Times" pitchFamily="2" charset="0"/>
              </a:rPr>
              <a:t>Difficulty concentrating includes “brain fog”</a:t>
            </a:r>
          </a:p>
          <a:p>
            <a:r>
              <a:rPr lang="en-US" i="1" dirty="0">
                <a:effectLst/>
                <a:latin typeface="Times" pitchFamily="2" charset="0"/>
              </a:rPr>
              <a:t>Psychological disturbance</a:t>
            </a:r>
            <a:r>
              <a:rPr lang="en-US" i="0" dirty="0">
                <a:effectLst/>
                <a:latin typeface="Times" pitchFamily="2" charset="0"/>
              </a:rPr>
              <a:t> </a:t>
            </a:r>
            <a:r>
              <a:rPr lang="en-US" i="1" dirty="0">
                <a:effectLst/>
                <a:latin typeface="Times" pitchFamily="2" charset="0"/>
              </a:rPr>
              <a:t>includes anxiety, depressed mood, psychiatric distress, and/or behavior problem.</a:t>
            </a:r>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38</a:t>
            </a:fld>
            <a:endParaRPr lang="en-US"/>
          </a:p>
        </p:txBody>
      </p:sp>
    </p:spTree>
    <p:extLst>
      <p:ext uri="{BB962C8B-B14F-4D97-AF65-F5344CB8AC3E}">
        <p14:creationId xmlns:p14="http://schemas.microsoft.com/office/powerpoint/2010/main" val="1005616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Times" pitchFamily="2" charset="0"/>
              </a:rPr>
              <a:t>The area of each circle is proportionate to number of patients, which is shown inside the circle. </a:t>
            </a:r>
          </a:p>
          <a:p>
            <a:endParaRPr lang="en-US" i="0" dirty="0">
              <a:effectLst/>
              <a:latin typeface="Times" pitchFamily="2" charset="0"/>
            </a:endParaRPr>
          </a:p>
          <a:p>
            <a:r>
              <a:rPr lang="en-US" i="0" dirty="0">
                <a:effectLst/>
                <a:latin typeface="Times" pitchFamily="2" charset="0"/>
              </a:rPr>
              <a:t>The dashed rectangle illustrates the persistence of a symptom.  For example, there were 59 patients with fatigue present at intake and 35 of those same patients had fatigue at follow-up.</a:t>
            </a:r>
          </a:p>
          <a:p>
            <a:endParaRPr lang="en-US" i="0" dirty="0">
              <a:effectLst/>
              <a:latin typeface="Times" pitchFamily="2" charset="0"/>
            </a:endParaRPr>
          </a:p>
          <a:p>
            <a:r>
              <a:rPr lang="en-US" i="0" dirty="0">
                <a:effectLst/>
                <a:latin typeface="Times" pitchFamily="2" charset="0"/>
              </a:rPr>
              <a:t>The dotted rectangle illustrates the new development of a symptom.  For example, 2 of the 18 patients who did not have fatigue at intake developed it during the follow-up period.  </a:t>
            </a:r>
          </a:p>
          <a:p>
            <a:endParaRPr lang="en-US" i="1" dirty="0">
              <a:effectLst/>
              <a:latin typeface="Times" pitchFamily="2" charset="0"/>
            </a:endParaRPr>
          </a:p>
          <a:p>
            <a:r>
              <a:rPr lang="en-US" i="1" dirty="0">
                <a:effectLst/>
                <a:latin typeface="Times" pitchFamily="2" charset="0"/>
              </a:rPr>
              <a:t>***</a:t>
            </a:r>
          </a:p>
          <a:p>
            <a:r>
              <a:rPr lang="en-US" i="1" dirty="0">
                <a:effectLst/>
                <a:latin typeface="Times" pitchFamily="2" charset="0"/>
              </a:rPr>
              <a:t>Shortness of breath includes chest tightness and/or difficulty</a:t>
            </a:r>
            <a:r>
              <a:rPr lang="en-US" i="0" dirty="0">
                <a:effectLst/>
                <a:latin typeface="Times" pitchFamily="2" charset="0"/>
              </a:rPr>
              <a:t> </a:t>
            </a:r>
            <a:r>
              <a:rPr lang="en-US" i="1" dirty="0">
                <a:effectLst/>
                <a:latin typeface="Times" pitchFamily="2" charset="0"/>
              </a:rPr>
              <a:t>breathing. </a:t>
            </a:r>
          </a:p>
          <a:p>
            <a:r>
              <a:rPr lang="en-US" i="1" dirty="0">
                <a:effectLst/>
                <a:latin typeface="Times" pitchFamily="2" charset="0"/>
              </a:rPr>
              <a:t>Gastrointestinal disturbance includes abdominal pain, nausea, vomiting, constipation</a:t>
            </a:r>
            <a:r>
              <a:rPr lang="en-US" i="0" dirty="0">
                <a:effectLst/>
                <a:latin typeface="Times" pitchFamily="2" charset="0"/>
              </a:rPr>
              <a:t> </a:t>
            </a:r>
            <a:r>
              <a:rPr lang="en-US" i="1" dirty="0">
                <a:effectLst/>
                <a:latin typeface="Times" pitchFamily="2" charset="0"/>
              </a:rPr>
              <a:t>and/or diarrhea</a:t>
            </a:r>
          </a:p>
          <a:p>
            <a:r>
              <a:rPr lang="en-US" i="1" dirty="0">
                <a:effectLst/>
                <a:latin typeface="Times" pitchFamily="2" charset="0"/>
              </a:rPr>
              <a:t>Difficulty concentrating includes “brain fog”</a:t>
            </a:r>
          </a:p>
          <a:p>
            <a:r>
              <a:rPr lang="en-US" i="1" dirty="0">
                <a:effectLst/>
                <a:latin typeface="Times" pitchFamily="2" charset="0"/>
              </a:rPr>
              <a:t>Psychological disturbance</a:t>
            </a:r>
            <a:r>
              <a:rPr lang="en-US" i="0" dirty="0">
                <a:effectLst/>
                <a:latin typeface="Times" pitchFamily="2" charset="0"/>
              </a:rPr>
              <a:t> </a:t>
            </a:r>
            <a:r>
              <a:rPr lang="en-US" i="1" dirty="0">
                <a:effectLst/>
                <a:latin typeface="Times" pitchFamily="2" charset="0"/>
              </a:rPr>
              <a:t>includes anxiety, depressed mood, psychiatric distress, and/or behavior problem.</a:t>
            </a:r>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39</a:t>
            </a:fld>
            <a:endParaRPr lang="en-US"/>
          </a:p>
        </p:txBody>
      </p:sp>
    </p:spTree>
    <p:extLst>
      <p:ext uri="{BB962C8B-B14F-4D97-AF65-F5344CB8AC3E}">
        <p14:creationId xmlns:p14="http://schemas.microsoft.com/office/powerpoint/2010/main" val="203472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 is known about PASC in children and adolescents.</a:t>
            </a:r>
          </a:p>
          <a:p>
            <a:endParaRPr lang="en-US" b="0" i="0" dirty="0">
              <a:solidFill>
                <a:srgbClr val="333333"/>
              </a:solidFill>
              <a:effectLst/>
              <a:latin typeface="Times" pitchFamily="2" charset="0"/>
            </a:endParaRPr>
          </a:p>
          <a:p>
            <a:r>
              <a:rPr lang="en-US" sz="1800" dirty="0">
                <a:solidFill>
                  <a:srgbClr val="000000"/>
                </a:solidFill>
                <a:effectLst/>
                <a:latin typeface="Times New Roman" panose="02020603050405020304" pitchFamily="18" charset="0"/>
                <a:ea typeface="Times New Roman" panose="02020603050405020304" pitchFamily="18" charset="0"/>
              </a:rPr>
              <a:t>Early data suggests that the symptoms of PASC in children may be similar to those in adults</a:t>
            </a:r>
            <a:r>
              <a:rPr lang="en-US" dirty="0">
                <a:effectLst/>
              </a:rPr>
              <a:t> </a:t>
            </a:r>
            <a:endParaRPr lang="en-US" b="0" i="0" dirty="0">
              <a:solidFill>
                <a:srgbClr val="333333"/>
              </a:solidFill>
              <a:effectLst/>
              <a:latin typeface="Times" pitchFamily="2" charset="0"/>
            </a:endParaRPr>
          </a:p>
          <a:p>
            <a:endParaRPr lang="en-US" b="0" i="0" dirty="0">
              <a:solidFill>
                <a:srgbClr val="333333"/>
              </a:solidFill>
              <a:effectLst/>
              <a:latin typeface="Times" pitchFamily="2" charset="0"/>
            </a:endParaRPr>
          </a:p>
          <a:p>
            <a:r>
              <a:rPr lang="en-US" sz="1800" dirty="0">
                <a:solidFill>
                  <a:srgbClr val="000000"/>
                </a:solidFill>
                <a:effectLst/>
                <a:latin typeface="Times New Roman" panose="02020603050405020304" pitchFamily="18" charset="0"/>
                <a:ea typeface="Times New Roman" panose="02020603050405020304" pitchFamily="18" charset="0"/>
              </a:rPr>
              <a:t>But in contrast, PASC in children has been reported to follow even mild or asymptomatic COVID-19</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marked heterogeneity in study methodologies, so p</a:t>
            </a:r>
            <a:r>
              <a:rPr lang="en-US" i="0" dirty="0">
                <a:effectLst/>
                <a:latin typeface="Times" pitchFamily="2" charset="0"/>
              </a:rPr>
              <a:t>revalence estimates vary between &lt;5% to &gt;60%</a:t>
            </a:r>
            <a:endParaRPr lang="en-US" b="0" i="0" dirty="0">
              <a:solidFill>
                <a:srgbClr val="333333"/>
              </a:solidFill>
              <a:effectLst/>
              <a:latin typeface="Times" pitchFamily="2" charset="0"/>
            </a:endParaRPr>
          </a:p>
          <a:p>
            <a:endParaRPr lang="en-US" b="0" i="0" dirty="0">
              <a:solidFill>
                <a:srgbClr val="333333"/>
              </a:solidFill>
              <a:effectLst/>
              <a:latin typeface="Times" pitchFamily="2" charset="0"/>
            </a:endParaRPr>
          </a:p>
          <a:p>
            <a:r>
              <a:rPr lang="en-US" sz="1800" dirty="0">
                <a:solidFill>
                  <a:srgbClr val="000000"/>
                </a:solidFill>
                <a:effectLst/>
                <a:latin typeface="Times New Roman" panose="02020603050405020304" pitchFamily="18" charset="0"/>
                <a:ea typeface="Times New Roman" panose="02020603050405020304" pitchFamily="18" charset="0"/>
              </a:rPr>
              <a:t>But given that &gt;75% of U.S. children and adolescents have serological evidence of prior SARS-CoV-2 infection, the public health burden of PASC could be large</a:t>
            </a:r>
          </a:p>
        </p:txBody>
      </p:sp>
      <p:sp>
        <p:nvSpPr>
          <p:cNvPr id="4" name="Slide Number Placeholder 3"/>
          <p:cNvSpPr>
            <a:spLocks noGrp="1"/>
          </p:cNvSpPr>
          <p:nvPr>
            <p:ph type="sldNum" sz="quarter" idx="5"/>
          </p:nvPr>
        </p:nvSpPr>
        <p:spPr/>
        <p:txBody>
          <a:bodyPr/>
          <a:lstStyle/>
          <a:p>
            <a:fld id="{03182BA2-7CBC-C143-BC05-6575F8DE8208}" type="slidenum">
              <a:rPr lang="en-US" smtClean="0"/>
              <a:t>4</a:t>
            </a:fld>
            <a:endParaRPr lang="en-US"/>
          </a:p>
        </p:txBody>
      </p:sp>
    </p:spTree>
    <p:extLst>
      <p:ext uri="{BB962C8B-B14F-4D97-AF65-F5344CB8AC3E}">
        <p14:creationId xmlns:p14="http://schemas.microsoft.com/office/powerpoint/2010/main" val="288339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Times" pitchFamily="2" charset="0"/>
              </a:rPr>
              <a:t>Symptoms that were present in individuals at intake persisted at least 50% of the time, with the exception of chest pain (persistent in 44%) and gastrointestinal disturbance (33%). </a:t>
            </a:r>
          </a:p>
          <a:p>
            <a:endParaRPr lang="en-US" i="1" dirty="0">
              <a:effectLst/>
              <a:latin typeface="Times" pitchFamily="2" charset="0"/>
            </a:endParaRPr>
          </a:p>
          <a:p>
            <a:r>
              <a:rPr lang="en-US" i="1" dirty="0">
                <a:effectLst/>
                <a:latin typeface="Times" pitchFamily="2" charset="0"/>
              </a:rPr>
              <a:t>***</a:t>
            </a:r>
          </a:p>
          <a:p>
            <a:r>
              <a:rPr lang="en-US" i="1" dirty="0">
                <a:effectLst/>
                <a:latin typeface="Times" pitchFamily="2" charset="0"/>
              </a:rPr>
              <a:t>Shortness of breath includes chest tightness and/or difficulty</a:t>
            </a:r>
            <a:r>
              <a:rPr lang="en-US" i="0" dirty="0">
                <a:effectLst/>
                <a:latin typeface="Times" pitchFamily="2" charset="0"/>
              </a:rPr>
              <a:t> </a:t>
            </a:r>
            <a:r>
              <a:rPr lang="en-US" i="1" dirty="0">
                <a:effectLst/>
                <a:latin typeface="Times" pitchFamily="2" charset="0"/>
              </a:rPr>
              <a:t>breathing. </a:t>
            </a:r>
          </a:p>
          <a:p>
            <a:r>
              <a:rPr lang="en-US" i="1" dirty="0">
                <a:effectLst/>
                <a:latin typeface="Times" pitchFamily="2" charset="0"/>
              </a:rPr>
              <a:t>Gastrointestinal disturbance includes abdominal pain, nausea, vomiting, constipation</a:t>
            </a:r>
            <a:r>
              <a:rPr lang="en-US" i="0" dirty="0">
                <a:effectLst/>
                <a:latin typeface="Times" pitchFamily="2" charset="0"/>
              </a:rPr>
              <a:t> </a:t>
            </a:r>
            <a:r>
              <a:rPr lang="en-US" i="1" dirty="0">
                <a:effectLst/>
                <a:latin typeface="Times" pitchFamily="2" charset="0"/>
              </a:rPr>
              <a:t>and/or diarrhea</a:t>
            </a:r>
          </a:p>
          <a:p>
            <a:r>
              <a:rPr lang="en-US" i="1" dirty="0">
                <a:effectLst/>
                <a:latin typeface="Times" pitchFamily="2" charset="0"/>
              </a:rPr>
              <a:t>Difficulty concentrating includes “brain fog”</a:t>
            </a:r>
          </a:p>
          <a:p>
            <a:r>
              <a:rPr lang="en-US" i="1" dirty="0">
                <a:effectLst/>
                <a:latin typeface="Times" pitchFamily="2" charset="0"/>
              </a:rPr>
              <a:t>Psychological disturbance</a:t>
            </a:r>
            <a:r>
              <a:rPr lang="en-US" i="0" dirty="0">
                <a:effectLst/>
                <a:latin typeface="Times" pitchFamily="2" charset="0"/>
              </a:rPr>
              <a:t> </a:t>
            </a:r>
            <a:r>
              <a:rPr lang="en-US" i="1" dirty="0">
                <a:effectLst/>
                <a:latin typeface="Times" pitchFamily="2" charset="0"/>
              </a:rPr>
              <a:t>includes anxiety, depressed mood, psychiatric distress, and/or behavior problem.</a:t>
            </a:r>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40</a:t>
            </a:fld>
            <a:endParaRPr lang="en-US"/>
          </a:p>
        </p:txBody>
      </p:sp>
    </p:spTree>
    <p:extLst>
      <p:ext uri="{BB962C8B-B14F-4D97-AF65-F5344CB8AC3E}">
        <p14:creationId xmlns:p14="http://schemas.microsoft.com/office/powerpoint/2010/main" val="1524965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Times" pitchFamily="2" charset="0"/>
              </a:rPr>
              <a:t>And the most common symptoms to emerge included psychological disturbance (33% of patients), difficulty concentrating (33%),exercise intolerance (30%), gastrointestinal disturbance (28%), and shortness of breath (26%).</a:t>
            </a:r>
          </a:p>
          <a:p>
            <a:endParaRPr lang="en-US" i="1" dirty="0">
              <a:effectLst/>
              <a:latin typeface="Times" pitchFamily="2" charset="0"/>
            </a:endParaRPr>
          </a:p>
          <a:p>
            <a:r>
              <a:rPr lang="en-US" i="1" dirty="0">
                <a:effectLst/>
                <a:latin typeface="Times" pitchFamily="2" charset="0"/>
              </a:rPr>
              <a:t>***</a:t>
            </a:r>
          </a:p>
          <a:p>
            <a:r>
              <a:rPr lang="en-US" i="1" dirty="0">
                <a:effectLst/>
                <a:latin typeface="Times" pitchFamily="2" charset="0"/>
              </a:rPr>
              <a:t>Shortness of breath includes chest tightness and/or difficulty</a:t>
            </a:r>
            <a:r>
              <a:rPr lang="en-US" i="0" dirty="0">
                <a:effectLst/>
                <a:latin typeface="Times" pitchFamily="2" charset="0"/>
              </a:rPr>
              <a:t> </a:t>
            </a:r>
            <a:r>
              <a:rPr lang="en-US" i="1" dirty="0">
                <a:effectLst/>
                <a:latin typeface="Times" pitchFamily="2" charset="0"/>
              </a:rPr>
              <a:t>breathing. </a:t>
            </a:r>
          </a:p>
          <a:p>
            <a:r>
              <a:rPr lang="en-US" i="1" dirty="0">
                <a:effectLst/>
                <a:latin typeface="Times" pitchFamily="2" charset="0"/>
              </a:rPr>
              <a:t>Gastrointestinal disturbance includes abdominal pain, nausea, vomiting, constipation</a:t>
            </a:r>
            <a:r>
              <a:rPr lang="en-US" i="0" dirty="0">
                <a:effectLst/>
                <a:latin typeface="Times" pitchFamily="2" charset="0"/>
              </a:rPr>
              <a:t> </a:t>
            </a:r>
            <a:r>
              <a:rPr lang="en-US" i="1" dirty="0">
                <a:effectLst/>
                <a:latin typeface="Times" pitchFamily="2" charset="0"/>
              </a:rPr>
              <a:t>and/or diarrhea</a:t>
            </a:r>
          </a:p>
          <a:p>
            <a:r>
              <a:rPr lang="en-US" i="1" dirty="0">
                <a:effectLst/>
                <a:latin typeface="Times" pitchFamily="2" charset="0"/>
              </a:rPr>
              <a:t>Difficulty concentrating includes “brain fog”</a:t>
            </a:r>
          </a:p>
          <a:p>
            <a:r>
              <a:rPr lang="en-US" i="1" dirty="0">
                <a:effectLst/>
                <a:latin typeface="Times" pitchFamily="2" charset="0"/>
              </a:rPr>
              <a:t>Psychological disturbance</a:t>
            </a:r>
            <a:r>
              <a:rPr lang="en-US" i="0" dirty="0">
                <a:effectLst/>
                <a:latin typeface="Times" pitchFamily="2" charset="0"/>
              </a:rPr>
              <a:t> </a:t>
            </a:r>
            <a:r>
              <a:rPr lang="en-US" i="1" dirty="0">
                <a:effectLst/>
                <a:latin typeface="Times" pitchFamily="2" charset="0"/>
              </a:rPr>
              <a:t>includes anxiety, depressed mood, psychiatric distress, and/or behavior problem.</a:t>
            </a:r>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41</a:t>
            </a:fld>
            <a:endParaRPr lang="en-US"/>
          </a:p>
        </p:txBody>
      </p:sp>
    </p:spTree>
    <p:extLst>
      <p:ext uri="{BB962C8B-B14F-4D97-AF65-F5344CB8AC3E}">
        <p14:creationId xmlns:p14="http://schemas.microsoft.com/office/powerpoint/2010/main" val="891872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But overall, 79% of patients who completed the telephone interview were improved or back to normal at a median follow-up time of 6.2 months.</a:t>
            </a: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The proportion of surveyed patients who were improved or back to normal was similar among those who initially presented with fatigue, cardiopulmonary symptoms, or neurocognitive symptoms.  (Fisher exact test, Freeman-Halton extension). </a:t>
            </a: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And ninety-two percent of respondents (N=59) reported that they were satisfied with the care they received in the PACC.</a:t>
            </a:r>
            <a:r>
              <a:rPr lang="en-US" dirty="0">
                <a:effectLst/>
              </a:rPr>
              <a:t> </a:t>
            </a: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Back to normal: 30%</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Improved: 49%</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Same: 13%</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Worse: 8%</a:t>
            </a:r>
          </a:p>
        </p:txBody>
      </p:sp>
      <p:sp>
        <p:nvSpPr>
          <p:cNvPr id="4" name="Slide Number Placeholder 3"/>
          <p:cNvSpPr>
            <a:spLocks noGrp="1"/>
          </p:cNvSpPr>
          <p:nvPr>
            <p:ph type="sldNum" sz="quarter" idx="5"/>
          </p:nvPr>
        </p:nvSpPr>
        <p:spPr/>
        <p:txBody>
          <a:bodyPr/>
          <a:lstStyle/>
          <a:p>
            <a:fld id="{03182BA2-7CBC-C143-BC05-6575F8DE8208}" type="slidenum">
              <a:rPr lang="en-US" smtClean="0"/>
              <a:t>42</a:t>
            </a:fld>
            <a:endParaRPr lang="en-US"/>
          </a:p>
        </p:txBody>
      </p:sp>
    </p:spTree>
    <p:extLst>
      <p:ext uri="{BB962C8B-B14F-4D97-AF65-F5344CB8AC3E}">
        <p14:creationId xmlns:p14="http://schemas.microsoft.com/office/powerpoint/2010/main" val="1844726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en-US" sz="1200" i="0" dirty="0">
                <a:solidFill>
                  <a:srgbClr val="000000"/>
                </a:solidFill>
                <a:effectLst/>
                <a:latin typeface="Times" pitchFamily="2" charset="0"/>
                <a:ea typeface="Times New Roman" panose="02020603050405020304" pitchFamily="18" charset="0"/>
              </a:rPr>
              <a:t>In conclusion, children referred for evaluation of PASC tended to be previously health adolescents who had mild acute COVID -19. </a:t>
            </a:r>
          </a:p>
          <a:p>
            <a:pPr marL="0" marR="0">
              <a:lnSpc>
                <a:spcPct val="100000"/>
              </a:lnSpc>
              <a:spcBef>
                <a:spcPts val="0"/>
              </a:spcBef>
              <a:spcAft>
                <a:spcPts val="0"/>
              </a:spcAft>
            </a:pPr>
            <a:endParaRPr lang="en-US" sz="1200" i="0" dirty="0">
              <a:effectLst/>
              <a:latin typeface="Times" pitchFamily="2" charset="0"/>
              <a:ea typeface="Times New Roman" panose="02020603050405020304" pitchFamily="18" charset="0"/>
            </a:endParaRPr>
          </a:p>
          <a:p>
            <a:pPr>
              <a:lnSpc>
                <a:spcPct val="100000"/>
              </a:lnSpc>
            </a:pPr>
            <a:r>
              <a:rPr lang="en-US" sz="1200" i="0" dirty="0">
                <a:effectLst/>
                <a:latin typeface="Times" pitchFamily="2" charset="0"/>
              </a:rPr>
              <a:t>Presenting symptoms clustered into fatigue, cardiopulmonary, and neurocognitive categories. </a:t>
            </a:r>
          </a:p>
          <a:p>
            <a:pPr>
              <a:lnSpc>
                <a:spcPct val="100000"/>
              </a:lnSpc>
            </a:pPr>
            <a:endParaRPr lang="en-US" sz="1200" i="0" dirty="0">
              <a:effectLst/>
              <a:latin typeface="Times" pitchFamily="2" charset="0"/>
            </a:endParaRPr>
          </a:p>
          <a:p>
            <a:pPr>
              <a:lnSpc>
                <a:spcPct val="100000"/>
              </a:lnSpc>
            </a:pPr>
            <a:r>
              <a:rPr lang="en-US" sz="1200" i="0" dirty="0">
                <a:effectLst/>
                <a:latin typeface="Times" pitchFamily="2" charset="0"/>
              </a:rPr>
              <a:t>But extensive laboratory evaluation did not affirm specific alternative diagnoses that would explain their presenting symptoms. </a:t>
            </a:r>
          </a:p>
          <a:p>
            <a:pPr marL="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182BA2-7CBC-C143-BC05-6575F8DE8208}" type="slidenum">
              <a:rPr lang="en-US" smtClean="0"/>
              <a:t>43</a:t>
            </a:fld>
            <a:endParaRPr lang="en-US"/>
          </a:p>
        </p:txBody>
      </p:sp>
    </p:spTree>
    <p:extLst>
      <p:ext uri="{BB962C8B-B14F-4D97-AF65-F5344CB8AC3E}">
        <p14:creationId xmlns:p14="http://schemas.microsoft.com/office/powerpoint/2010/main" val="728765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en-US" sz="1200" i="0" dirty="0">
                <a:solidFill>
                  <a:srgbClr val="000000"/>
                </a:solidFill>
                <a:effectLst/>
                <a:latin typeface="Times" pitchFamily="2" charset="0"/>
                <a:ea typeface="Times New Roman" panose="02020603050405020304" pitchFamily="18" charset="0"/>
              </a:rPr>
              <a:t>Rather, most new diagnoses were made clinically, with the most common being </a:t>
            </a:r>
            <a:r>
              <a:rPr lang="en-US" sz="1200" i="0" dirty="0">
                <a:effectLst/>
                <a:latin typeface="Times" pitchFamily="2" charset="0"/>
              </a:rPr>
              <a:t>anxiety, depression, and/or panic disorder; autonomic dysfunction; and migraines. </a:t>
            </a:r>
          </a:p>
          <a:p>
            <a:pPr marL="0" marR="0">
              <a:lnSpc>
                <a:spcPct val="100000"/>
              </a:lnSpc>
              <a:spcBef>
                <a:spcPts val="0"/>
              </a:spcBef>
              <a:spcAft>
                <a:spcPts val="0"/>
              </a:spcAft>
            </a:pPr>
            <a:endParaRPr lang="en-US" sz="1200" i="0" dirty="0">
              <a:effectLst/>
              <a:latin typeface="Times" pitchFamily="2" charset="0"/>
            </a:endParaRPr>
          </a:p>
          <a:p>
            <a:pPr marL="0" marR="0">
              <a:lnSpc>
                <a:spcPct val="100000"/>
              </a:lnSpc>
              <a:spcBef>
                <a:spcPts val="0"/>
              </a:spcBef>
              <a:spcAft>
                <a:spcPts val="0"/>
              </a:spcAft>
            </a:pPr>
            <a:r>
              <a:rPr lang="en-US" sz="1200" i="0" dirty="0">
                <a:effectLst/>
                <a:latin typeface="Times" pitchFamily="2" charset="0"/>
              </a:rPr>
              <a:t>Most patients improved within 6 months.</a:t>
            </a:r>
          </a:p>
          <a:p>
            <a:pPr>
              <a:lnSpc>
                <a:spcPct val="100000"/>
              </a:lnSpc>
            </a:pPr>
            <a:endParaRPr lang="en-US" sz="1200" i="0" dirty="0">
              <a:effectLst/>
              <a:latin typeface="Times" pitchFamily="2" charset="0"/>
            </a:endParaRPr>
          </a:p>
          <a:p>
            <a:pPr>
              <a:lnSpc>
                <a:spcPct val="100000"/>
              </a:lnSpc>
            </a:pPr>
            <a:r>
              <a:rPr lang="en-US" sz="1200" i="0" dirty="0">
                <a:effectLst/>
                <a:latin typeface="Times" pitchFamily="2" charset="0"/>
              </a:rPr>
              <a:t>And the triage PACC model was effective and may have contributed to good outcomes.</a:t>
            </a:r>
          </a:p>
          <a:p>
            <a:pPr marL="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182BA2-7CBC-C143-BC05-6575F8DE8208}" type="slidenum">
              <a:rPr lang="en-US" smtClean="0"/>
              <a:t>44</a:t>
            </a:fld>
            <a:endParaRPr lang="en-US"/>
          </a:p>
        </p:txBody>
      </p:sp>
    </p:spTree>
    <p:extLst>
      <p:ext uri="{BB962C8B-B14F-4D97-AF65-F5344CB8AC3E}">
        <p14:creationId xmlns:p14="http://schemas.microsoft.com/office/powerpoint/2010/main" val="1264969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Within the limits of a single-center, referral-based, observational cohort, this study provides some measure of reassurance to patients and parents that most cases of PASC in children and adolescents are self-limited.</a:t>
            </a:r>
          </a:p>
          <a:p>
            <a:pPr marL="0" marR="0">
              <a:lnSpc>
                <a:spcPct val="200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These data may also help guide providers regarding the extent of diagnostic testing and referral that should take place, as well as the symptoms and new diagnoses that might need to be managed.</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182BA2-7CBC-C143-BC05-6575F8DE8208}" type="slidenum">
              <a:rPr lang="en-US" smtClean="0"/>
              <a:t>45</a:t>
            </a:fld>
            <a:endParaRPr lang="en-US"/>
          </a:p>
        </p:txBody>
      </p:sp>
    </p:spTree>
    <p:extLst>
      <p:ext uri="{BB962C8B-B14F-4D97-AF65-F5344CB8AC3E}">
        <p14:creationId xmlns:p14="http://schemas.microsoft.com/office/powerpoint/2010/main" val="1784396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182BA2-7CBC-C143-BC05-6575F8DE8208}" type="slidenum">
              <a:rPr lang="en-US" smtClean="0"/>
              <a:t>46</a:t>
            </a:fld>
            <a:endParaRPr lang="en-US"/>
          </a:p>
        </p:txBody>
      </p:sp>
    </p:spTree>
    <p:extLst>
      <p:ext uri="{BB962C8B-B14F-4D97-AF65-F5344CB8AC3E}">
        <p14:creationId xmlns:p14="http://schemas.microsoft.com/office/powerpoint/2010/main" val="3012229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47</a:t>
            </a:fld>
            <a:endParaRPr lang="en-US"/>
          </a:p>
        </p:txBody>
      </p:sp>
    </p:spTree>
    <p:extLst>
      <p:ext uri="{BB962C8B-B14F-4D97-AF65-F5344CB8AC3E}">
        <p14:creationId xmlns:p14="http://schemas.microsoft.com/office/powerpoint/2010/main" val="25355697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48</a:t>
            </a:fld>
            <a:endParaRPr lang="en-US"/>
          </a:p>
        </p:txBody>
      </p:sp>
    </p:spTree>
    <p:extLst>
      <p:ext uri="{BB962C8B-B14F-4D97-AF65-F5344CB8AC3E}">
        <p14:creationId xmlns:p14="http://schemas.microsoft.com/office/powerpoint/2010/main" val="36079830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49</a:t>
            </a:fld>
            <a:endParaRPr lang="en-US"/>
          </a:p>
        </p:txBody>
      </p:sp>
    </p:spTree>
    <p:extLst>
      <p:ext uri="{BB962C8B-B14F-4D97-AF65-F5344CB8AC3E}">
        <p14:creationId xmlns:p14="http://schemas.microsoft.com/office/powerpoint/2010/main" val="51905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effectLst/>
                <a:latin typeface="Times" pitchFamily="2" charset="0"/>
              </a:rPr>
              <a:t>So in October 2020, our institution established one of the first dedicated pediatric Post-Acute COVID Clinics (PACC) in the country. </a:t>
            </a:r>
          </a:p>
          <a:p>
            <a:endParaRPr lang="en-US" sz="1200" i="0" dirty="0">
              <a:effectLst/>
              <a:latin typeface="Times" pitchFamily="2" charset="0"/>
            </a:endParaRPr>
          </a:p>
          <a:p>
            <a:r>
              <a:rPr lang="en-US" sz="1200" i="0" dirty="0">
                <a:effectLst/>
                <a:latin typeface="Times" pitchFamily="2" charset="0"/>
              </a:rPr>
              <a:t>This afforded us with the opportunity to gather detailed, patient-level data that could improve our understanding of the clinical features and long-term effects of PASC in a unique population of children and adolescents whose symptoms rose to the level of referral.   </a:t>
            </a:r>
          </a:p>
          <a:p>
            <a:endParaRPr lang="en-US" sz="1200" b="0" dirty="0">
              <a:latin typeface="Times" pitchFamily="2" charset="0"/>
            </a:endParaRPr>
          </a:p>
          <a:p>
            <a:r>
              <a:rPr lang="en-US" sz="1200" b="0" dirty="0">
                <a:latin typeface="Times" pitchFamily="2" charset="0"/>
              </a:rPr>
              <a:t>***</a:t>
            </a:r>
          </a:p>
          <a:p>
            <a:endParaRPr lang="en-US" sz="1200" b="0" dirty="0">
              <a:latin typeface="Time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Times" pitchFamily="2" charset="0"/>
              </a:rPr>
              <a:t>To our knowledge, there were only 3 clinics that opened prior to ours and they were not spearheaded by peds ID specialists.  </a:t>
            </a:r>
          </a:p>
          <a:p>
            <a:endParaRPr lang="en-US" sz="1200" b="0" dirty="0">
              <a:latin typeface="Times" pitchFamily="2" charset="0"/>
            </a:endParaRPr>
          </a:p>
          <a:p>
            <a:pPr marL="0" algn="l" rtl="0" eaLnBrk="1" fontAlgn="t" latinLnBrk="0" hangingPunct="1">
              <a:spcBef>
                <a:spcPts val="0"/>
              </a:spcBef>
              <a:spcAft>
                <a:spcPts val="0"/>
              </a:spcAft>
            </a:pPr>
            <a:r>
              <a:rPr lang="en-US" sz="1200" b="0" i="0" u="none" strike="noStrike" kern="1200" dirty="0">
                <a:solidFill>
                  <a:srgbClr val="FFFFFF"/>
                </a:solidFill>
                <a:effectLst/>
                <a:latin typeface="Times" pitchFamily="2" charset="0"/>
              </a:rPr>
              <a:t>Kennedy Krieger Institute (MD)</a:t>
            </a:r>
            <a:r>
              <a:rPr lang="en-US" sz="1200" b="0" i="0" u="none" strike="noStrike" kern="1200" dirty="0">
                <a:solidFill>
                  <a:schemeClr val="tx1"/>
                </a:solidFill>
                <a:effectLst/>
                <a:latin typeface="Times" pitchFamily="2" charset="0"/>
              </a:rPr>
              <a:t> </a:t>
            </a:r>
            <a:r>
              <a:rPr lang="en-US" sz="1200" b="0" i="0" u="none" strike="noStrike" kern="1200" dirty="0">
                <a:solidFill>
                  <a:srgbClr val="FFFFFF"/>
                </a:solidFill>
                <a:effectLst/>
                <a:latin typeface="Times" pitchFamily="2" charset="0"/>
              </a:rPr>
              <a:t>July 2020</a:t>
            </a:r>
            <a:endParaRPr lang="en-US" sz="1200" b="0" i="0" u="none" strike="noStrike" dirty="0">
              <a:effectLst/>
              <a:latin typeface="Times" pitchFamily="2"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Times" pitchFamily="2" charset="0"/>
              </a:rPr>
              <a:t>Children’s Hospital New Orleans (LA)</a:t>
            </a:r>
            <a:r>
              <a:rPr lang="en-US" sz="1200" b="0" i="0" u="none" strike="noStrike" kern="1200" dirty="0">
                <a:solidFill>
                  <a:schemeClr val="tx1"/>
                </a:solidFill>
                <a:effectLst/>
                <a:latin typeface="Times" pitchFamily="2" charset="0"/>
              </a:rPr>
              <a:t> </a:t>
            </a:r>
            <a:r>
              <a:rPr lang="en-US" sz="1200" b="0" i="0" u="none" strike="noStrike" kern="1200" dirty="0">
                <a:solidFill>
                  <a:srgbClr val="000000"/>
                </a:solidFill>
                <a:effectLst/>
                <a:latin typeface="Times" pitchFamily="2" charset="0"/>
              </a:rPr>
              <a:t>Sept 2020</a:t>
            </a:r>
          </a:p>
          <a:p>
            <a:pPr marL="0" algn="l" rtl="0" eaLnBrk="1" fontAlgn="t" latinLnBrk="0" hangingPunct="1">
              <a:spcBef>
                <a:spcPts val="0"/>
              </a:spcBef>
              <a:spcAft>
                <a:spcPts val="0"/>
              </a:spcAft>
            </a:pPr>
            <a:r>
              <a:rPr lang="en-US" sz="1200" b="0" i="0" u="none" strike="noStrike" kern="1200" dirty="0">
                <a:solidFill>
                  <a:srgbClr val="000000"/>
                </a:solidFill>
                <a:effectLst/>
                <a:latin typeface="Times" pitchFamily="2" charset="0"/>
              </a:rPr>
              <a:t>UT Houston (TX)</a:t>
            </a:r>
            <a:r>
              <a:rPr lang="en-US" sz="1200" b="0" i="0" u="none" strike="noStrike" kern="1200" dirty="0">
                <a:solidFill>
                  <a:schemeClr val="tx1"/>
                </a:solidFill>
                <a:effectLst/>
                <a:latin typeface="Times" pitchFamily="2" charset="0"/>
              </a:rPr>
              <a:t> </a:t>
            </a:r>
            <a:r>
              <a:rPr lang="en-US" sz="1200" b="0" i="0" u="none" strike="noStrike" kern="1200" dirty="0">
                <a:solidFill>
                  <a:srgbClr val="000000"/>
                </a:solidFill>
                <a:effectLst/>
                <a:latin typeface="Times" pitchFamily="2" charset="0"/>
              </a:rPr>
              <a:t>Sept 2020</a:t>
            </a:r>
          </a:p>
          <a:p>
            <a:pPr marL="0" algn="l" rtl="0" eaLnBrk="1" fontAlgn="t" latinLnBrk="0" hangingPunct="1">
              <a:spcBef>
                <a:spcPts val="0"/>
              </a:spcBef>
              <a:spcAft>
                <a:spcPts val="0"/>
              </a:spcAft>
            </a:pPr>
            <a:endParaRPr lang="en-US" sz="1200" b="0" i="0" u="none" strike="noStrike" kern="1200" dirty="0">
              <a:solidFill>
                <a:srgbClr val="000000"/>
              </a:solidFill>
              <a:effectLst/>
              <a:latin typeface="Times" pitchFamily="2"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Times" pitchFamily="2" charset="0"/>
              </a:rPr>
              <a:t>To my knowledge, the only other peds ID PACC is run by Boston Children’s, which was established in May 2021</a:t>
            </a:r>
            <a:endParaRPr lang="en-US" sz="1200" b="0" i="0" u="none" strike="noStrike"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5</a:t>
            </a:fld>
            <a:endParaRPr lang="en-US"/>
          </a:p>
        </p:txBody>
      </p:sp>
    </p:spTree>
    <p:extLst>
      <p:ext uri="{BB962C8B-B14F-4D97-AF65-F5344CB8AC3E}">
        <p14:creationId xmlns:p14="http://schemas.microsoft.com/office/powerpoint/2010/main" val="40918984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182BA2-7CBC-C143-BC05-6575F8DE8208}" type="slidenum">
              <a:rPr lang="en-US" smtClean="0"/>
              <a:t>50</a:t>
            </a:fld>
            <a:endParaRPr lang="en-US"/>
          </a:p>
        </p:txBody>
      </p:sp>
    </p:spTree>
    <p:extLst>
      <p:ext uri="{BB962C8B-B14F-4D97-AF65-F5344CB8AC3E}">
        <p14:creationId xmlns:p14="http://schemas.microsoft.com/office/powerpoint/2010/main" val="3725928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182BA2-7CBC-C143-BC05-6575F8DE8208}" type="slidenum">
              <a:rPr lang="en-US" smtClean="0"/>
              <a:t>51</a:t>
            </a:fld>
            <a:endParaRPr lang="en-US"/>
          </a:p>
        </p:txBody>
      </p:sp>
    </p:spTree>
    <p:extLst>
      <p:ext uri="{BB962C8B-B14F-4D97-AF65-F5344CB8AC3E}">
        <p14:creationId xmlns:p14="http://schemas.microsoft.com/office/powerpoint/2010/main" val="170563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Regional providers learned about the clinic through e-mails, televised news interviews, print newsletters, and the Norton Children’s Medical Group website. </a:t>
            </a:r>
          </a:p>
        </p:txBody>
      </p:sp>
      <p:sp>
        <p:nvSpPr>
          <p:cNvPr id="4" name="Slide Number Placeholder 3"/>
          <p:cNvSpPr>
            <a:spLocks noGrp="1"/>
          </p:cNvSpPr>
          <p:nvPr>
            <p:ph type="sldNum" sz="quarter" idx="5"/>
          </p:nvPr>
        </p:nvSpPr>
        <p:spPr/>
        <p:txBody>
          <a:bodyPr/>
          <a:lstStyle/>
          <a:p>
            <a:fld id="{7A1AC536-D841-664B-BEF2-0B40A2C4BBA2}" type="slidenum">
              <a:rPr lang="en-US" smtClean="0"/>
              <a:t>6</a:t>
            </a:fld>
            <a:endParaRPr lang="en-US"/>
          </a:p>
        </p:txBody>
      </p:sp>
    </p:spTree>
    <p:extLst>
      <p:ext uri="{BB962C8B-B14F-4D97-AF65-F5344CB8AC3E}">
        <p14:creationId xmlns:p14="http://schemas.microsoft.com/office/powerpoint/2010/main" val="176658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Patients were scheduled if they had proven or strongly suspected COVID-19 beginning ≥10 days earlier; were afebrile; and had new or lingering symptoms or a general sense of not being well, which we refer to as “persistent unwellness.” </a:t>
            </a: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Patient symptoms had to be significant enough to warrant referral </a:t>
            </a:r>
            <a:r>
              <a:rPr lang="en-US" sz="1200" u="none" dirty="0">
                <a:solidFill>
                  <a:srgbClr val="000000"/>
                </a:solidFill>
                <a:effectLst/>
                <a:latin typeface="Times" pitchFamily="2" charset="0"/>
                <a:ea typeface="Times New Roman" panose="02020603050405020304" pitchFamily="18" charset="0"/>
              </a:rPr>
              <a:t>by another medical provider, and, i</a:t>
            </a:r>
            <a:r>
              <a:rPr lang="en-US" sz="1200" dirty="0">
                <a:solidFill>
                  <a:srgbClr val="000000"/>
                </a:solidFill>
                <a:effectLst/>
                <a:latin typeface="Times" pitchFamily="2" charset="0"/>
                <a:ea typeface="Times New Roman" panose="02020603050405020304" pitchFamily="18" charset="0"/>
              </a:rPr>
              <a:t>n general, appointments </a:t>
            </a:r>
            <a:r>
              <a:rPr lang="en-US" sz="1200" u="none" dirty="0">
                <a:solidFill>
                  <a:srgbClr val="000000"/>
                </a:solidFill>
                <a:effectLst/>
                <a:latin typeface="Times" pitchFamily="2" charset="0"/>
                <a:ea typeface="Times New Roman" panose="02020603050405020304" pitchFamily="18" charset="0"/>
              </a:rPr>
              <a:t>were scheduled within 2 weeks of referral </a:t>
            </a:r>
            <a:r>
              <a:rPr lang="en-US" sz="1200" u="none" dirty="0">
                <a:effectLst/>
                <a:latin typeface="Times" pitchFamily="2" charset="0"/>
                <a:ea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7A1AC536-D841-664B-BEF2-0B40A2C4BBA2}" type="slidenum">
              <a:rPr lang="en-US" smtClean="0"/>
              <a:t>7</a:t>
            </a:fld>
            <a:endParaRPr lang="en-US"/>
          </a:p>
        </p:txBody>
      </p:sp>
    </p:spTree>
    <p:extLst>
      <p:ext uri="{BB962C8B-B14F-4D97-AF65-F5344CB8AC3E}">
        <p14:creationId xmlns:p14="http://schemas.microsoft.com/office/powerpoint/2010/main" val="116800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u="none" dirty="0">
                <a:solidFill>
                  <a:srgbClr val="000000"/>
                </a:solidFill>
                <a:effectLst/>
                <a:latin typeface="Times" pitchFamily="2" charset="0"/>
                <a:ea typeface="Times New Roman" panose="02020603050405020304" pitchFamily="18" charset="0"/>
              </a:rPr>
              <a:t>Pediatric infectious diseases providers </a:t>
            </a:r>
            <a:r>
              <a:rPr lang="en-US" sz="1200" dirty="0">
                <a:solidFill>
                  <a:srgbClr val="000000"/>
                </a:solidFill>
                <a:effectLst/>
                <a:latin typeface="Times" pitchFamily="2" charset="0"/>
                <a:ea typeface="Times New Roman" panose="02020603050405020304" pitchFamily="18" charset="0"/>
              </a:rPr>
              <a:t>performed the intake evaluation using a standardized template which included questions about each patient’s previous state of health, their acute COVID symptoms and duration, and any ongoing symptoms they were experiencing.  Patients also completed a Modified Functional Disability Inventory (MFDI), which is a validated tool that was originally used to assess disability in adolescents with chronic pain. </a:t>
            </a:r>
          </a:p>
          <a:p>
            <a:pPr marL="0" marR="0">
              <a:lnSpc>
                <a:spcPct val="2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a:t>
            </a:r>
          </a:p>
          <a:p>
            <a:pPr marL="0" marR="0">
              <a:lnSpc>
                <a:spcPct val="2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One of </a:t>
            </a:r>
            <a:r>
              <a:rPr lang="en-US" sz="1200" u="none" dirty="0">
                <a:solidFill>
                  <a:srgbClr val="000000"/>
                </a:solidFill>
                <a:effectLst/>
                <a:latin typeface="Times" pitchFamily="2" charset="0"/>
                <a:ea typeface="Times New Roman" panose="02020603050405020304" pitchFamily="18" charset="0"/>
              </a:rPr>
              <a:t>4 pediatric infectious diseases physicians </a:t>
            </a:r>
            <a:r>
              <a:rPr lang="en-US" sz="1200" dirty="0">
                <a:solidFill>
                  <a:srgbClr val="000000"/>
                </a:solidFill>
                <a:effectLst/>
                <a:latin typeface="Times" pitchFamily="2" charset="0"/>
                <a:ea typeface="Times New Roman" panose="02020603050405020304" pitchFamily="18" charset="0"/>
              </a:rPr>
              <a:t>or a nurse practitioner </a:t>
            </a:r>
          </a:p>
        </p:txBody>
      </p:sp>
      <p:sp>
        <p:nvSpPr>
          <p:cNvPr id="4" name="Slide Number Placeholder 3"/>
          <p:cNvSpPr>
            <a:spLocks noGrp="1"/>
          </p:cNvSpPr>
          <p:nvPr>
            <p:ph type="sldNum" sz="quarter" idx="5"/>
          </p:nvPr>
        </p:nvSpPr>
        <p:spPr/>
        <p:txBody>
          <a:bodyPr/>
          <a:lstStyle/>
          <a:p>
            <a:fld id="{7A1AC536-D841-664B-BEF2-0B40A2C4BBA2}" type="slidenum">
              <a:rPr lang="en-US" smtClean="0"/>
              <a:t>8</a:t>
            </a:fld>
            <a:endParaRPr lang="en-US"/>
          </a:p>
        </p:txBody>
      </p:sp>
    </p:spTree>
    <p:extLst>
      <p:ext uri="{BB962C8B-B14F-4D97-AF65-F5344CB8AC3E}">
        <p14:creationId xmlns:p14="http://schemas.microsoft.com/office/powerpoint/2010/main" val="218457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Targeted lab evaluation and subspecialty referral was at the discretion of each post-acute COVID clinic provider.</a:t>
            </a: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Subspecialty services agreed to schedule patients within 1 week of referral.</a:t>
            </a: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pitchFamily="2" charset="0"/>
                <a:ea typeface="Times New Roman" panose="02020603050405020304" pitchFamily="18" charset="0"/>
              </a:rPr>
              <a:t>At the end of each visit, patients received standardized educational materials including information about PASC, graded increase in exercise, how to receive school accommodations if necessary, and the COVID vaccine.</a:t>
            </a:r>
          </a:p>
          <a:p>
            <a:pPr marL="0" marR="0">
              <a:lnSpc>
                <a:spcPct val="100000"/>
              </a:lnSpc>
              <a:spcBef>
                <a:spcPts val="0"/>
              </a:spcBef>
              <a:spcAft>
                <a:spcPts val="0"/>
              </a:spcAft>
            </a:pPr>
            <a:endParaRPr lang="en-US" sz="1200" dirty="0">
              <a:solidFill>
                <a:srgbClr val="000000"/>
              </a:solidFill>
              <a:effectLst/>
              <a:latin typeface="Times" pitchFamily="2" charset="0"/>
              <a:ea typeface="Times New Roman" panose="02020603050405020304" pitchFamily="18" charset="0"/>
            </a:endParaRPr>
          </a:p>
          <a:p>
            <a:pPr marL="0" marR="0">
              <a:lnSpc>
                <a:spcPct val="100000"/>
              </a:lnSpc>
              <a:spcBef>
                <a:spcPts val="0"/>
              </a:spcBef>
              <a:spcAft>
                <a:spcPts val="0"/>
              </a:spcAft>
            </a:pPr>
            <a:r>
              <a:rPr lang="en-US" sz="1200" dirty="0">
                <a:solidFill>
                  <a:srgbClr val="000000"/>
                </a:solidFill>
                <a:effectLst/>
                <a:latin typeface="Times" pitchFamily="2" charset="0"/>
                <a:ea typeface="Times New Roman" panose="02020603050405020304" pitchFamily="18" charset="0"/>
              </a:rPr>
              <a:t>Most patients were scheduled for at least 1 post-acute covid clinic follow-up after the initial visit.</a:t>
            </a:r>
          </a:p>
          <a:p>
            <a:pPr marL="0" marR="0">
              <a:lnSpc>
                <a:spcPct val="200000"/>
              </a:lnSpc>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1AC536-D841-664B-BEF2-0B40A2C4BBA2}" type="slidenum">
              <a:rPr lang="en-US" smtClean="0"/>
              <a:t>9</a:t>
            </a:fld>
            <a:endParaRPr lang="en-US"/>
          </a:p>
        </p:txBody>
      </p:sp>
    </p:spTree>
    <p:extLst>
      <p:ext uri="{BB962C8B-B14F-4D97-AF65-F5344CB8AC3E}">
        <p14:creationId xmlns:p14="http://schemas.microsoft.com/office/powerpoint/2010/main" val="308504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2518-B211-47A8-AC44-025CFFE6D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9ED2C-A3A6-4D81-A4DC-7943A4D1E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3156D016-92C5-3C48-9C52-CC35884828C8}"/>
              </a:ext>
            </a:extLst>
          </p:cNvPr>
          <p:cNvSpPr>
            <a:spLocks noGrp="1"/>
          </p:cNvSpPr>
          <p:nvPr>
            <p:ph type="body" sz="quarter" idx="13" hasCustomPrompt="1"/>
          </p:nvPr>
        </p:nvSpPr>
        <p:spPr>
          <a:xfrm>
            <a:off x="838200" y="1324299"/>
            <a:ext cx="10515600" cy="414856"/>
          </a:xfrm>
        </p:spPr>
        <p:txBody>
          <a:bodyPr/>
          <a:lstStyle>
            <a:lvl1pPr>
              <a:defRPr i="1"/>
            </a:lvl1pPr>
            <a:lvl2pPr>
              <a:defRPr i="1"/>
            </a:lvl2pPr>
            <a:lvl3pPr>
              <a:defRPr i="1"/>
            </a:lvl3pPr>
            <a:lvl4pPr>
              <a:defRPr i="1"/>
            </a:lvl4pPr>
            <a:lvl5pPr>
              <a:defRPr i="1"/>
            </a:lvl5pPr>
          </a:lstStyle>
          <a:p>
            <a:pPr lvl="0"/>
            <a:r>
              <a:rPr lang="en-US" dirty="0"/>
              <a:t>Subtitle</a:t>
            </a:r>
          </a:p>
        </p:txBody>
      </p:sp>
      <p:sp>
        <p:nvSpPr>
          <p:cNvPr id="6" name="Footer Placeholder 3">
            <a:extLst>
              <a:ext uri="{FF2B5EF4-FFF2-40B4-BE49-F238E27FC236}">
                <a16:creationId xmlns:a16="http://schemas.microsoft.com/office/drawing/2014/main" id="{C00CC79D-3D9F-3341-A1B3-40C3FC8AEE2D}"/>
              </a:ext>
            </a:extLst>
          </p:cNvPr>
          <p:cNvSpPr>
            <a:spLocks noGrp="1"/>
          </p:cNvSpPr>
          <p:nvPr>
            <p:ph type="ftr" sz="quarter" idx="3"/>
          </p:nvPr>
        </p:nvSpPr>
        <p:spPr>
          <a:xfrm>
            <a:off x="2503503" y="6354610"/>
            <a:ext cx="6818051" cy="242506"/>
          </a:xfrm>
          <a:prstGeom prst="rect">
            <a:avLst/>
          </a:prstGeom>
        </p:spPr>
        <p:txBody>
          <a:bodyPr vert="horz" lIns="91440" tIns="45720" rIns="91440" bIns="45720" rtlCol="0" anchor="ctr"/>
          <a:lstStyle>
            <a:lvl1pPr algn="ctr">
              <a:defRPr sz="1000" b="1" i="1">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01920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2FC79BC-DAE3-7742-9411-DAB31A79549B}"/>
              </a:ext>
            </a:extLst>
          </p:cNvPr>
          <p:cNvSpPr>
            <a:spLocks noGrp="1"/>
          </p:cNvSpPr>
          <p:nvPr>
            <p:ph type="title"/>
          </p:nvPr>
        </p:nvSpPr>
        <p:spPr>
          <a:xfrm>
            <a:off x="838200" y="574132"/>
            <a:ext cx="10515600" cy="679904"/>
          </a:xfrm>
        </p:spPr>
        <p:txBody>
          <a:bodyPr/>
          <a:lstStyle/>
          <a:p>
            <a:r>
              <a:rPr lang="en-US"/>
              <a:t>Click to edit Master title style</a:t>
            </a:r>
          </a:p>
        </p:txBody>
      </p:sp>
      <p:sp>
        <p:nvSpPr>
          <p:cNvPr id="11" name="Text Placeholder 7">
            <a:extLst>
              <a:ext uri="{FF2B5EF4-FFF2-40B4-BE49-F238E27FC236}">
                <a16:creationId xmlns:a16="http://schemas.microsoft.com/office/drawing/2014/main" id="{64987149-F4DA-DB44-A6F7-EAF070B1E13D}"/>
              </a:ext>
            </a:extLst>
          </p:cNvPr>
          <p:cNvSpPr>
            <a:spLocks noGrp="1"/>
          </p:cNvSpPr>
          <p:nvPr>
            <p:ph type="body" sz="quarter" idx="14" hasCustomPrompt="1"/>
          </p:nvPr>
        </p:nvSpPr>
        <p:spPr>
          <a:xfrm>
            <a:off x="838200" y="1324299"/>
            <a:ext cx="10515600" cy="414856"/>
          </a:xfrm>
        </p:spPr>
        <p:txBody>
          <a:bodyPr/>
          <a:lstStyle>
            <a:lvl1pPr>
              <a:defRPr i="1"/>
            </a:lvl1pPr>
            <a:lvl2pPr>
              <a:defRPr i="1"/>
            </a:lvl2pPr>
            <a:lvl3pPr>
              <a:defRPr i="1"/>
            </a:lvl3pPr>
            <a:lvl4pPr>
              <a:defRPr i="1"/>
            </a:lvl4pPr>
            <a:lvl5pPr>
              <a:defRPr i="1"/>
            </a:lvl5pPr>
          </a:lstStyle>
          <a:p>
            <a:pPr lvl="0"/>
            <a:r>
              <a:rPr lang="en-US" dirty="0"/>
              <a:t>Subtitle</a:t>
            </a:r>
          </a:p>
        </p:txBody>
      </p:sp>
      <p:sp>
        <p:nvSpPr>
          <p:cNvPr id="17" name="Content Placeholder 2">
            <a:extLst>
              <a:ext uri="{FF2B5EF4-FFF2-40B4-BE49-F238E27FC236}">
                <a16:creationId xmlns:a16="http://schemas.microsoft.com/office/drawing/2014/main" id="{57A5A4D0-6676-E84E-BC21-092B0969832A}"/>
              </a:ext>
            </a:extLst>
          </p:cNvPr>
          <p:cNvSpPr>
            <a:spLocks noGrp="1"/>
          </p:cNvSpPr>
          <p:nvPr>
            <p:ph idx="1"/>
          </p:nvPr>
        </p:nvSpPr>
        <p:spPr>
          <a:xfrm>
            <a:off x="838200" y="1825624"/>
            <a:ext cx="5159188" cy="3788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D0CE031D-DC3B-3542-B3C9-7BCAA017D258}"/>
              </a:ext>
            </a:extLst>
          </p:cNvPr>
          <p:cNvSpPr>
            <a:spLocks noGrp="1"/>
          </p:cNvSpPr>
          <p:nvPr>
            <p:ph idx="15"/>
          </p:nvPr>
        </p:nvSpPr>
        <p:spPr>
          <a:xfrm>
            <a:off x="6194612" y="1825624"/>
            <a:ext cx="5159188" cy="3788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CD376F22-09A5-454A-BB68-88EDAFC86369}"/>
              </a:ext>
            </a:extLst>
          </p:cNvPr>
          <p:cNvSpPr>
            <a:spLocks noGrp="1"/>
          </p:cNvSpPr>
          <p:nvPr>
            <p:ph type="ftr" sz="quarter" idx="3"/>
          </p:nvPr>
        </p:nvSpPr>
        <p:spPr>
          <a:xfrm>
            <a:off x="2503503" y="6354610"/>
            <a:ext cx="6818051" cy="242506"/>
          </a:xfrm>
          <a:prstGeom prst="rect">
            <a:avLst/>
          </a:prstGeom>
        </p:spPr>
        <p:txBody>
          <a:bodyPr vert="horz" lIns="91440" tIns="45720" rIns="91440" bIns="45720" rtlCol="0" anchor="ctr"/>
          <a:lstStyle>
            <a:lvl1pPr algn="ctr">
              <a:defRPr sz="1000" b="1" i="1">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68986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2518-B211-47A8-AC44-025CFFE6D826}"/>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3156D016-92C5-3C48-9C52-CC35884828C8}"/>
              </a:ext>
            </a:extLst>
          </p:cNvPr>
          <p:cNvSpPr>
            <a:spLocks noGrp="1"/>
          </p:cNvSpPr>
          <p:nvPr>
            <p:ph type="body" sz="quarter" idx="13" hasCustomPrompt="1"/>
          </p:nvPr>
        </p:nvSpPr>
        <p:spPr>
          <a:xfrm>
            <a:off x="838200" y="1324299"/>
            <a:ext cx="10515600" cy="414856"/>
          </a:xfrm>
        </p:spPr>
        <p:txBody>
          <a:bodyPr/>
          <a:lstStyle>
            <a:lvl1pPr>
              <a:defRPr i="1"/>
            </a:lvl1pPr>
            <a:lvl2pPr>
              <a:defRPr i="1"/>
            </a:lvl2pPr>
            <a:lvl3pPr>
              <a:defRPr i="1"/>
            </a:lvl3pPr>
            <a:lvl4pPr>
              <a:defRPr i="1"/>
            </a:lvl4pPr>
            <a:lvl5pPr>
              <a:defRPr i="1"/>
            </a:lvl5pPr>
          </a:lstStyle>
          <a:p>
            <a:pPr lvl="0"/>
            <a:r>
              <a:rPr lang="en-US" dirty="0"/>
              <a:t>Subtitle</a:t>
            </a:r>
          </a:p>
        </p:txBody>
      </p:sp>
      <p:sp>
        <p:nvSpPr>
          <p:cNvPr id="6" name="Footer Placeholder 3">
            <a:extLst>
              <a:ext uri="{FF2B5EF4-FFF2-40B4-BE49-F238E27FC236}">
                <a16:creationId xmlns:a16="http://schemas.microsoft.com/office/drawing/2014/main" id="{3E38FD1C-A497-F149-BD55-5A26509C4FB3}"/>
              </a:ext>
            </a:extLst>
          </p:cNvPr>
          <p:cNvSpPr>
            <a:spLocks noGrp="1"/>
          </p:cNvSpPr>
          <p:nvPr>
            <p:ph type="ftr" sz="quarter" idx="3"/>
          </p:nvPr>
        </p:nvSpPr>
        <p:spPr>
          <a:xfrm>
            <a:off x="2503503" y="6354610"/>
            <a:ext cx="6818051" cy="242506"/>
          </a:xfrm>
          <a:prstGeom prst="rect">
            <a:avLst/>
          </a:prstGeom>
        </p:spPr>
        <p:txBody>
          <a:bodyPr vert="horz" lIns="91440" tIns="45720" rIns="91440" bIns="45720" rtlCol="0" anchor="ctr"/>
          <a:lstStyle>
            <a:lvl1pPr algn="ctr">
              <a:defRPr sz="1000" b="1" i="1">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0142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2518-B211-47A8-AC44-025CFFE6D826}"/>
              </a:ext>
            </a:extLst>
          </p:cNvPr>
          <p:cNvSpPr>
            <a:spLocks noGrp="1"/>
          </p:cNvSpPr>
          <p:nvPr>
            <p:ph type="title"/>
          </p:nvPr>
        </p:nvSpPr>
        <p:spPr/>
        <p:txBody>
          <a:bodyPr/>
          <a:lstStyle/>
          <a:p>
            <a:r>
              <a:rPr lang="en-US"/>
              <a:t>Click to edit Master title style</a:t>
            </a:r>
          </a:p>
        </p:txBody>
      </p:sp>
      <p:sp>
        <p:nvSpPr>
          <p:cNvPr id="5" name="Footer Placeholder 3">
            <a:extLst>
              <a:ext uri="{FF2B5EF4-FFF2-40B4-BE49-F238E27FC236}">
                <a16:creationId xmlns:a16="http://schemas.microsoft.com/office/drawing/2014/main" id="{C8B3A813-6CF7-1947-AB85-77D4C7B96234}"/>
              </a:ext>
            </a:extLst>
          </p:cNvPr>
          <p:cNvSpPr>
            <a:spLocks noGrp="1"/>
          </p:cNvSpPr>
          <p:nvPr>
            <p:ph type="ftr" sz="quarter" idx="3"/>
          </p:nvPr>
        </p:nvSpPr>
        <p:spPr>
          <a:xfrm>
            <a:off x="2503503" y="6354610"/>
            <a:ext cx="6818051" cy="242506"/>
          </a:xfrm>
          <a:prstGeom prst="rect">
            <a:avLst/>
          </a:prstGeom>
        </p:spPr>
        <p:txBody>
          <a:bodyPr vert="horz" lIns="91440" tIns="45720" rIns="91440" bIns="45720" rtlCol="0" anchor="ctr"/>
          <a:lstStyle>
            <a:lvl1pPr algn="ctr">
              <a:defRPr sz="1000" b="1" i="1">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54693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456168-7B5B-4448-AA24-1512BE49913E}"/>
              </a:ext>
            </a:extLst>
          </p:cNvPr>
          <p:cNvSpPr>
            <a:spLocks noGrp="1"/>
          </p:cNvSpPr>
          <p:nvPr>
            <p:ph type="subTitle" idx="1"/>
          </p:nvPr>
        </p:nvSpPr>
        <p:spPr>
          <a:xfrm>
            <a:off x="1524000" y="3504066"/>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DDA4AE4-446B-E84A-AD7A-25DE1275999B}"/>
              </a:ext>
            </a:extLst>
          </p:cNvPr>
          <p:cNvSpPr/>
          <p:nvPr userDrawn="1"/>
        </p:nvSpPr>
        <p:spPr>
          <a:xfrm>
            <a:off x="779929" y="1165411"/>
            <a:ext cx="10623177"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1F8AA-6B3F-48AD-A70D-F5BAC88D3867}"/>
              </a:ext>
            </a:extLst>
          </p:cNvPr>
          <p:cNvSpPr>
            <a:spLocks noGrp="1"/>
          </p:cNvSpPr>
          <p:nvPr>
            <p:ph type="ctrTitle"/>
          </p:nvPr>
        </p:nvSpPr>
        <p:spPr>
          <a:xfrm>
            <a:off x="1524000" y="858574"/>
            <a:ext cx="9144000" cy="1208313"/>
          </a:xfrm>
        </p:spPr>
        <p:txBody>
          <a:bodyPr anchor="ctr">
            <a:normAutofit/>
          </a:bodyPr>
          <a:lstStyle>
            <a:lvl1pPr algn="ctr">
              <a:defRPr sz="3600"/>
            </a:lvl1pPr>
          </a:lstStyle>
          <a:p>
            <a:r>
              <a:rPr lang="en-US"/>
              <a:t>Click to edit Master title style</a:t>
            </a:r>
            <a:endParaRPr lang="en-US" dirty="0"/>
          </a:p>
        </p:txBody>
      </p:sp>
    </p:spTree>
    <p:extLst>
      <p:ext uri="{BB962C8B-B14F-4D97-AF65-F5344CB8AC3E}">
        <p14:creationId xmlns:p14="http://schemas.microsoft.com/office/powerpoint/2010/main" val="219560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F5806B-5EC1-4C6D-AAA6-4E03E3718EE9}"/>
              </a:ext>
            </a:extLst>
          </p:cNvPr>
          <p:cNvSpPr>
            <a:spLocks noGrp="1"/>
          </p:cNvSpPr>
          <p:nvPr>
            <p:ph type="title"/>
          </p:nvPr>
        </p:nvSpPr>
        <p:spPr>
          <a:xfrm>
            <a:off x="838200" y="574132"/>
            <a:ext cx="10515600" cy="6799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DBEEAA-732D-4616-A8D0-82D419E73764}"/>
              </a:ext>
            </a:extLst>
          </p:cNvPr>
          <p:cNvSpPr>
            <a:spLocks noGrp="1"/>
          </p:cNvSpPr>
          <p:nvPr>
            <p:ph type="body" idx="1"/>
          </p:nvPr>
        </p:nvSpPr>
        <p:spPr>
          <a:xfrm>
            <a:off x="838200" y="1825624"/>
            <a:ext cx="10515600" cy="37885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C1AE221F-1BCB-2A4B-A9D1-A53F6B025148}"/>
              </a:ext>
            </a:extLst>
          </p:cNvPr>
          <p:cNvCxnSpPr/>
          <p:nvPr userDrawn="1"/>
        </p:nvCxnSpPr>
        <p:spPr>
          <a:xfrm>
            <a:off x="838200" y="1262745"/>
            <a:ext cx="10515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7A094FA-BF9C-2D40-AD4C-6022FB1F1B4F}"/>
              </a:ext>
            </a:extLst>
          </p:cNvPr>
          <p:cNvGrpSpPr/>
          <p:nvPr userDrawn="1"/>
        </p:nvGrpSpPr>
        <p:grpSpPr>
          <a:xfrm>
            <a:off x="838200" y="6274821"/>
            <a:ext cx="10515600" cy="402084"/>
            <a:chOff x="838200" y="6230806"/>
            <a:chExt cx="10515600" cy="402084"/>
          </a:xfrm>
        </p:grpSpPr>
        <p:pic>
          <p:nvPicPr>
            <p:cNvPr id="14" name="Picture 13">
              <a:extLst>
                <a:ext uri="{FF2B5EF4-FFF2-40B4-BE49-F238E27FC236}">
                  <a16:creationId xmlns:a16="http://schemas.microsoft.com/office/drawing/2014/main" id="{F23F6A7E-973D-E346-9977-9AC09195AF2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6230806"/>
              <a:ext cx="1331904" cy="402084"/>
            </a:xfrm>
            <a:prstGeom prst="rect">
              <a:avLst/>
            </a:prstGeom>
          </p:spPr>
        </p:pic>
        <p:pic>
          <p:nvPicPr>
            <p:cNvPr id="15" name="Picture 14">
              <a:extLst>
                <a:ext uri="{FF2B5EF4-FFF2-40B4-BE49-F238E27FC236}">
                  <a16:creationId xmlns:a16="http://schemas.microsoft.com/office/drawing/2014/main" id="{9D4CE08C-6A95-9744-A3DA-E1754AC5D6A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093594" y="6306197"/>
              <a:ext cx="1260206" cy="251302"/>
            </a:xfrm>
            <a:prstGeom prst="rect">
              <a:avLst/>
            </a:prstGeom>
          </p:spPr>
        </p:pic>
      </p:grpSp>
      <p:pic>
        <p:nvPicPr>
          <p:cNvPr id="16" name="Picture 15" descr="A picture containing game&#10;&#10;Description automatically generated">
            <a:extLst>
              <a:ext uri="{FF2B5EF4-FFF2-40B4-BE49-F238E27FC236}">
                <a16:creationId xmlns:a16="http://schemas.microsoft.com/office/drawing/2014/main" id="{841BD125-D1B9-F84D-8C8C-262EC7A5E4C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79475" b="19038"/>
          <a:stretch/>
        </p:blipFill>
        <p:spPr>
          <a:xfrm>
            <a:off x="0" y="6010183"/>
            <a:ext cx="12192000" cy="102017"/>
          </a:xfrm>
          <a:prstGeom prst="rect">
            <a:avLst/>
          </a:prstGeom>
        </p:spPr>
      </p:pic>
      <p:sp>
        <p:nvSpPr>
          <p:cNvPr id="17" name="Footer Placeholder 3">
            <a:extLst>
              <a:ext uri="{FF2B5EF4-FFF2-40B4-BE49-F238E27FC236}">
                <a16:creationId xmlns:a16="http://schemas.microsoft.com/office/drawing/2014/main" id="{3EE20E59-8C2A-7C4E-A375-FA83916F3FED}"/>
              </a:ext>
            </a:extLst>
          </p:cNvPr>
          <p:cNvSpPr>
            <a:spLocks noGrp="1"/>
          </p:cNvSpPr>
          <p:nvPr>
            <p:ph type="ftr" sz="quarter" idx="3"/>
          </p:nvPr>
        </p:nvSpPr>
        <p:spPr>
          <a:xfrm>
            <a:off x="2503503" y="6354610"/>
            <a:ext cx="6818051" cy="242506"/>
          </a:xfrm>
          <a:prstGeom prst="rect">
            <a:avLst/>
          </a:prstGeom>
        </p:spPr>
        <p:txBody>
          <a:bodyPr vert="horz" lIns="91440" tIns="45720" rIns="91440" bIns="45720" rtlCol="0" anchor="ctr"/>
          <a:lstStyle>
            <a:lvl1pPr algn="ctr">
              <a:defRPr sz="1000" b="1" i="1">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46075327"/>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8" r:id="rId3"/>
    <p:sldLayoutId id="2147483659" r:id="rId4"/>
    <p:sldLayoutId id="2147483651" r:id="rId5"/>
    <p:sldLayoutId id="2147483649" r:id="rId6"/>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rdocumentation.org/packages/cluster/versions/2.1.4/topics/dian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vid.gov/assets/files/National-Research-Action-Plan-on-Long-COVID-08012022.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coronavirus/2019-ncov/long-term-effects/index.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kff.org/policy-watch/long-covid-what-do-latest-data-show/"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kff.org/policy-watch/long-covid-what-do-latest-data-show/"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data.lojic.org/datasets/LOJIC::covid-19-weekly-case-count-by-age-groups-in-jefferson-county-ky/explore"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hyperlink" Target="https://www.covid.gov/assets/files/National-Research-Action-Plan-on-Long-COVID-08012022.pdf" TargetMode="External"/><Relationship Id="rId4" Type="http://schemas.openxmlformats.org/officeDocument/2006/relationships/hyperlink" Target="RDocumentation.%20diana:%20DIvisive%20ANAlysis%20Clustering.%20https:/www.rdocumentation.org/packages/cluster/versions/2.1.4/topics/diana"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nice.org.uk/guidance/ng188"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hyperlink" Target="https://doi.org/10.1038/s41467-022-35240-2" TargetMode="External"/><Relationship Id="rId4" Type="http://schemas.openxmlformats.org/officeDocument/2006/relationships/hyperlink" Target="https://evidence.nihr.ac.uk/themedreview/living-with-covid19-second-review/"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03C446D-4980-E04B-942B-857A363F10DF}"/>
              </a:ext>
            </a:extLst>
          </p:cNvPr>
          <p:cNvSpPr>
            <a:spLocks noGrp="1"/>
          </p:cNvSpPr>
          <p:nvPr>
            <p:ph type="body" sz="quarter" idx="13"/>
          </p:nvPr>
        </p:nvSpPr>
        <p:spPr>
          <a:xfrm>
            <a:off x="838200" y="3598544"/>
            <a:ext cx="10515600" cy="1143000"/>
          </a:xfrm>
        </p:spPr>
        <p:txBody>
          <a:bodyPr>
            <a:noAutofit/>
          </a:bodyPr>
          <a:lstStyle/>
          <a:p>
            <a:pPr marL="0" marR="0">
              <a:lnSpc>
                <a:spcPct val="200000"/>
              </a:lnSpc>
              <a:spcBef>
                <a:spcPts val="0"/>
              </a:spcBef>
              <a:spcAft>
                <a:spcPts val="0"/>
              </a:spcAft>
            </a:pPr>
            <a:r>
              <a:rPr lang="en-US" sz="1600" i="0" dirty="0">
                <a:solidFill>
                  <a:srgbClr val="000000"/>
                </a:solidFill>
                <a:effectLst/>
                <a:ea typeface="Times New Roman" panose="02020603050405020304" pitchFamily="18" charset="0"/>
              </a:rPr>
              <a:t>Kathryn E. Weakley, M.D.; Allegra </a:t>
            </a:r>
            <a:r>
              <a:rPr lang="en-US" sz="1600" i="0" dirty="0" err="1">
                <a:solidFill>
                  <a:srgbClr val="000000"/>
                </a:solidFill>
                <a:effectLst/>
                <a:ea typeface="Times New Roman" panose="02020603050405020304" pitchFamily="18" charset="0"/>
              </a:rPr>
              <a:t>Schikler</a:t>
            </a:r>
            <a:r>
              <a:rPr lang="en-US" sz="1600" i="0" dirty="0">
                <a:solidFill>
                  <a:srgbClr val="000000"/>
                </a:solidFill>
                <a:effectLst/>
                <a:ea typeface="Times New Roman" panose="02020603050405020304" pitchFamily="18" charset="0"/>
              </a:rPr>
              <a:t>;</a:t>
            </a:r>
            <a:r>
              <a:rPr lang="en-US" sz="1600" i="0" baseline="30000" dirty="0">
                <a:solidFill>
                  <a:srgbClr val="000000"/>
                </a:solidFill>
                <a:ea typeface="Times New Roman" panose="02020603050405020304" pitchFamily="18" charset="0"/>
              </a:rPr>
              <a:t> </a:t>
            </a:r>
            <a:r>
              <a:rPr lang="en-US" sz="1600" i="0" dirty="0">
                <a:solidFill>
                  <a:srgbClr val="000000"/>
                </a:solidFill>
                <a:effectLst/>
                <a:ea typeface="Times New Roman" panose="02020603050405020304" pitchFamily="18" charset="0"/>
              </a:rPr>
              <a:t>Julianne V. Green, M.D. Ph.D.; Daniel B. Blatt, M.D.; Shanna M. Barton, M.D., M.Sc.;</a:t>
            </a:r>
            <a:r>
              <a:rPr lang="en-US" sz="1600" i="0" baseline="30000" dirty="0">
                <a:solidFill>
                  <a:srgbClr val="000000"/>
                </a:solidFill>
                <a:ea typeface="Times New Roman" panose="02020603050405020304" pitchFamily="18" charset="0"/>
              </a:rPr>
              <a:t> </a:t>
            </a:r>
            <a:r>
              <a:rPr lang="en-US" sz="1600" i="0" dirty="0">
                <a:solidFill>
                  <a:srgbClr val="000000"/>
                </a:solidFill>
                <a:effectLst/>
                <a:ea typeface="Times New Roman" panose="02020603050405020304" pitchFamily="18" charset="0"/>
              </a:rPr>
              <a:t>Victoria A. Statler, M.D., M.Sc.; Yana </a:t>
            </a:r>
            <a:r>
              <a:rPr lang="en-US" sz="1600" i="0" dirty="0" err="1">
                <a:solidFill>
                  <a:srgbClr val="000000"/>
                </a:solidFill>
                <a:effectLst/>
                <a:ea typeface="Times New Roman" panose="02020603050405020304" pitchFamily="18" charset="0"/>
              </a:rPr>
              <a:t>Feygin</a:t>
            </a:r>
            <a:r>
              <a:rPr lang="en-US" sz="1600" i="0" dirty="0">
                <a:solidFill>
                  <a:srgbClr val="000000"/>
                </a:solidFill>
                <a:effectLst/>
                <a:ea typeface="Times New Roman" panose="02020603050405020304" pitchFamily="18" charset="0"/>
              </a:rPr>
              <a:t>, M.S; Gary S. Marshall, M.D. </a:t>
            </a:r>
            <a:endParaRPr lang="en-US" sz="1600" i="0" dirty="0">
              <a:effectLst/>
              <a:ea typeface="Times New Roman" panose="02020603050405020304" pitchFamily="18" charset="0"/>
            </a:endParaRPr>
          </a:p>
        </p:txBody>
      </p:sp>
      <p:sp>
        <p:nvSpPr>
          <p:cNvPr id="4" name="Title 3">
            <a:extLst>
              <a:ext uri="{FF2B5EF4-FFF2-40B4-BE49-F238E27FC236}">
                <a16:creationId xmlns:a16="http://schemas.microsoft.com/office/drawing/2014/main" id="{AEFC8098-7A55-714C-B511-EA701AB9A8F5}"/>
              </a:ext>
            </a:extLst>
          </p:cNvPr>
          <p:cNvSpPr txBox="1">
            <a:spLocks/>
          </p:cNvSpPr>
          <p:nvPr/>
        </p:nvSpPr>
        <p:spPr>
          <a:xfrm>
            <a:off x="838200" y="2065199"/>
            <a:ext cx="10515600" cy="9831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a:lnSpc>
                <a:spcPct val="200000"/>
              </a:lnSpc>
              <a:spcBef>
                <a:spcPts val="0"/>
              </a:spcBef>
              <a:spcAft>
                <a:spcPts val="0"/>
              </a:spcAft>
            </a:pPr>
            <a:r>
              <a:rPr lang="en-US" sz="2600" dirty="0">
                <a:solidFill>
                  <a:srgbClr val="000000"/>
                </a:solidFill>
                <a:effectLst/>
                <a:ea typeface="Times New Roman" panose="02020603050405020304" pitchFamily="18" charset="0"/>
              </a:rPr>
              <a:t>Clinical Features and Follow-up of Children Evaluated for Persistent Unwellness Following Acute COVID-19</a:t>
            </a:r>
            <a:endParaRPr lang="en-US" sz="2600" dirty="0">
              <a:effectLst/>
              <a:ea typeface="Times New Roman" panose="02020603050405020304" pitchFamily="18" charset="0"/>
            </a:endParaRPr>
          </a:p>
        </p:txBody>
      </p:sp>
    </p:spTree>
    <p:extLst>
      <p:ext uri="{BB962C8B-B14F-4D97-AF65-F5344CB8AC3E}">
        <p14:creationId xmlns:p14="http://schemas.microsoft.com/office/powerpoint/2010/main" val="425273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normAutofit/>
          </a:bodyPr>
          <a:lstStyle/>
          <a:p>
            <a:r>
              <a:rPr lang="en-US" dirty="0"/>
              <a:t>Study Cohort and Medical Record Review</a:t>
            </a:r>
            <a:endParaRPr lang="en-US" dirty="0">
              <a:solidFill>
                <a:srgbClr val="0070C0"/>
              </a:solidFill>
            </a:endParaRP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395046"/>
            <a:ext cx="10515600" cy="4219087"/>
          </a:xfrm>
        </p:spPr>
        <p:txBody>
          <a:bodyPr>
            <a:normAutofit/>
          </a:bodyPr>
          <a:lstStyle/>
          <a:p>
            <a:r>
              <a:rPr lang="en-US" dirty="0"/>
              <a:t>Charts reviewed for all patients evaluated Oct 12, 2020 – Dec 6, 2021</a:t>
            </a:r>
          </a:p>
          <a:p>
            <a:endParaRPr lang="en-US" dirty="0"/>
          </a:p>
          <a:p>
            <a:r>
              <a:rPr lang="en-US" dirty="0"/>
              <a:t>Excluded:</a:t>
            </a:r>
          </a:p>
          <a:p>
            <a:r>
              <a:rPr lang="en-US" dirty="0"/>
              <a:t>     Acute COVID-19</a:t>
            </a:r>
          </a:p>
          <a:p>
            <a:r>
              <a:rPr lang="en-US" dirty="0"/>
              <a:t>     Multisystem inflammatory syndrome in children (MIS-C)</a:t>
            </a:r>
          </a:p>
          <a:p>
            <a:endParaRPr lang="en-US" dirty="0"/>
          </a:p>
          <a:p>
            <a:r>
              <a:rPr lang="en-US" dirty="0"/>
              <a:t>Patients with negative testing not excluded </a:t>
            </a:r>
          </a:p>
          <a:p>
            <a:r>
              <a:rPr lang="en-US" dirty="0"/>
              <a:t>     Possible false negative test results </a:t>
            </a:r>
          </a:p>
          <a:p>
            <a:r>
              <a:rPr lang="en-US" dirty="0"/>
              <a:t>     Strong suspicion of prior COVID-19 required</a:t>
            </a:r>
          </a:p>
        </p:txBody>
      </p:sp>
      <p:sp>
        <p:nvSpPr>
          <p:cNvPr id="2" name="TextBox 1">
            <a:extLst>
              <a:ext uri="{FF2B5EF4-FFF2-40B4-BE49-F238E27FC236}">
                <a16:creationId xmlns:a16="http://schemas.microsoft.com/office/drawing/2014/main" id="{ED19F3B5-37FC-2A1E-9C46-70BC14A566F3}"/>
              </a:ext>
            </a:extLst>
          </p:cNvPr>
          <p:cNvSpPr txBox="1"/>
          <p:nvPr/>
        </p:nvSpPr>
        <p:spPr>
          <a:xfrm>
            <a:off x="2263723" y="6283868"/>
            <a:ext cx="7766102" cy="400110"/>
          </a:xfrm>
          <a:prstGeom prst="rect">
            <a:avLst/>
          </a:prstGeom>
          <a:noFill/>
        </p:spPr>
        <p:txBody>
          <a:bodyPr wrap="square" rtlCol="0">
            <a:spAutoFit/>
          </a:bodyPr>
          <a:lstStyle/>
          <a:p>
            <a:r>
              <a:rPr lang="en-US" sz="1000" b="1" dirty="0" err="1">
                <a:latin typeface="Arial" panose="020B0604020202020204" pitchFamily="34" charset="0"/>
                <a:cs typeface="Arial" panose="020B0604020202020204" pitchFamily="34" charset="0"/>
              </a:rPr>
              <a:t>Kuwelker</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Lancet Reg Health </a:t>
            </a:r>
            <a:r>
              <a:rPr lang="en-US" sz="1000" b="1" i="1" dirty="0" err="1">
                <a:latin typeface="Arial" panose="020B0604020202020204" pitchFamily="34" charset="0"/>
                <a:cs typeface="Arial" panose="020B0604020202020204" pitchFamily="34" charset="0"/>
              </a:rPr>
              <a:t>Eur</a:t>
            </a:r>
            <a:r>
              <a:rPr lang="en-US" sz="1000" b="1" dirty="0">
                <a:latin typeface="Arial" panose="020B0604020202020204" pitchFamily="34" charset="0"/>
                <a:cs typeface="Arial" panose="020B0604020202020204" pitchFamily="34" charset="0"/>
              </a:rPr>
              <a:t>, 2021; </a:t>
            </a:r>
            <a:r>
              <a:rPr lang="en-US" sz="1000" b="1" dirty="0" err="1">
                <a:latin typeface="Arial" panose="020B0604020202020204" pitchFamily="34" charset="0"/>
                <a:cs typeface="Arial" panose="020B0604020202020204" pitchFamily="34" charset="0"/>
              </a:rPr>
              <a:t>Toh</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JAMA </a:t>
            </a:r>
            <a:r>
              <a:rPr lang="en-US" sz="1000" b="1" i="1" dirty="0" err="1">
                <a:latin typeface="Arial" panose="020B0604020202020204" pitchFamily="34" charset="0"/>
                <a:cs typeface="Arial" panose="020B0604020202020204" pitchFamily="34" charset="0"/>
              </a:rPr>
              <a:t>Netw</a:t>
            </a:r>
            <a:r>
              <a:rPr lang="en-US" sz="1000" b="1" i="1" dirty="0">
                <a:latin typeface="Arial" panose="020B0604020202020204" pitchFamily="34" charset="0"/>
                <a:cs typeface="Arial" panose="020B0604020202020204" pitchFamily="34" charset="0"/>
              </a:rPr>
              <a:t> Open</a:t>
            </a:r>
            <a:r>
              <a:rPr lang="en-US" sz="1000" b="1" dirty="0">
                <a:latin typeface="Arial" panose="020B0604020202020204" pitchFamily="34" charset="0"/>
                <a:cs typeface="Arial" panose="020B0604020202020204" pitchFamily="34" charset="0"/>
              </a:rPr>
              <a:t>, 2022; </a:t>
            </a:r>
            <a:r>
              <a:rPr lang="en-US" sz="1000" b="1" dirty="0" err="1">
                <a:latin typeface="Arial" panose="020B0604020202020204" pitchFamily="34" charset="0"/>
                <a:cs typeface="Arial" panose="020B0604020202020204" pitchFamily="34" charset="0"/>
              </a:rPr>
              <a:t>Langeland</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Lancet Reg Health </a:t>
            </a:r>
            <a:r>
              <a:rPr lang="en-US" sz="1000" b="1" i="1" dirty="0" err="1">
                <a:latin typeface="Arial" panose="020B0604020202020204" pitchFamily="34" charset="0"/>
                <a:cs typeface="Arial" panose="020B0604020202020204" pitchFamily="34" charset="0"/>
              </a:rPr>
              <a:t>Eur</a:t>
            </a:r>
            <a:r>
              <a:rPr lang="en-US" sz="1000" b="1" dirty="0">
                <a:latin typeface="Arial" panose="020B0604020202020204" pitchFamily="34" charset="0"/>
                <a:cs typeface="Arial" panose="020B0604020202020204" pitchFamily="34" charset="0"/>
              </a:rPr>
              <a:t>, 2021; Van </a:t>
            </a:r>
            <a:r>
              <a:rPr lang="en-US" sz="1000" b="1" dirty="0" err="1">
                <a:latin typeface="Arial" panose="020B0604020202020204" pitchFamily="34" charset="0"/>
                <a:cs typeface="Arial" panose="020B0604020202020204" pitchFamily="34" charset="0"/>
              </a:rPr>
              <a:t>Elslande</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J Clin </a:t>
            </a:r>
            <a:r>
              <a:rPr lang="en-US" sz="1000" b="1" i="1" dirty="0" err="1">
                <a:latin typeface="Arial" panose="020B0604020202020204" pitchFamily="34" charset="0"/>
                <a:cs typeface="Arial" panose="020B0604020202020204" pitchFamily="34" charset="0"/>
              </a:rPr>
              <a:t>Virol</a:t>
            </a:r>
            <a:r>
              <a:rPr lang="en-US" sz="1000" b="1" dirty="0">
                <a:latin typeface="Arial" panose="020B0604020202020204" pitchFamily="34" charset="0"/>
                <a:cs typeface="Arial" panose="020B0604020202020204" pitchFamily="34" charset="0"/>
              </a:rPr>
              <a:t>, 2021; Liu. </a:t>
            </a:r>
            <a:r>
              <a:rPr lang="en-US" sz="1000" b="1" i="1" dirty="0" err="1">
                <a:latin typeface="Arial" panose="020B0604020202020204" pitchFamily="34" charset="0"/>
                <a:cs typeface="Arial" panose="020B0604020202020204" pitchFamily="34" charset="0"/>
              </a:rPr>
              <a:t>Emerg</a:t>
            </a:r>
            <a:r>
              <a:rPr lang="en-US" sz="1000" b="1" i="1" dirty="0">
                <a:latin typeface="Arial" panose="020B0604020202020204" pitchFamily="34" charset="0"/>
                <a:cs typeface="Arial" panose="020B0604020202020204" pitchFamily="34" charset="0"/>
              </a:rPr>
              <a:t> Infect Dis</a:t>
            </a:r>
            <a:r>
              <a:rPr lang="en-US" sz="1000" b="1" dirty="0">
                <a:latin typeface="Arial" panose="020B0604020202020204" pitchFamily="34" charset="0"/>
                <a:cs typeface="Arial" panose="020B0604020202020204" pitchFamily="34" charset="0"/>
              </a:rPr>
              <a:t>, 2021; Dattner. </a:t>
            </a:r>
            <a:r>
              <a:rPr lang="en-US" sz="1000" b="1" i="1" dirty="0" err="1">
                <a:latin typeface="Arial" panose="020B0604020202020204" pitchFamily="34" charset="0"/>
                <a:cs typeface="Arial" panose="020B0604020202020204" pitchFamily="34" charset="0"/>
              </a:rPr>
              <a:t>PLoS</a:t>
            </a:r>
            <a:r>
              <a:rPr lang="en-US" sz="1000" b="1" i="1" dirty="0">
                <a:latin typeface="Arial" panose="020B0604020202020204" pitchFamily="34" charset="0"/>
                <a:cs typeface="Arial" panose="020B0604020202020204" pitchFamily="34" charset="0"/>
              </a:rPr>
              <a:t> </a:t>
            </a:r>
            <a:r>
              <a:rPr lang="en-US" sz="1000" b="1" i="1" dirty="0" err="1">
                <a:latin typeface="Arial" panose="020B0604020202020204" pitchFamily="34" charset="0"/>
                <a:cs typeface="Arial" panose="020B0604020202020204" pitchFamily="34" charset="0"/>
              </a:rPr>
              <a:t>Comput</a:t>
            </a:r>
            <a:r>
              <a:rPr lang="en-US" sz="1000" b="1" i="1" dirty="0">
                <a:latin typeface="Arial" panose="020B0604020202020204" pitchFamily="34" charset="0"/>
                <a:cs typeface="Arial" panose="020B0604020202020204" pitchFamily="34" charset="0"/>
              </a:rPr>
              <a:t> Biol</a:t>
            </a:r>
            <a:r>
              <a:rPr lang="en-US" sz="1000" b="1"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161321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normAutofit/>
          </a:bodyPr>
          <a:lstStyle/>
          <a:p>
            <a:r>
              <a:rPr lang="en-US" dirty="0"/>
              <a:t>Study Cohort and Medical Record Review</a:t>
            </a:r>
            <a:endParaRPr lang="en-US" dirty="0">
              <a:solidFill>
                <a:srgbClr val="0070C0"/>
              </a:solidFill>
            </a:endParaRP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395046"/>
            <a:ext cx="10515600" cy="4219087"/>
          </a:xfrm>
        </p:spPr>
        <p:txBody>
          <a:bodyPr>
            <a:normAutofit/>
          </a:bodyPr>
          <a:lstStyle/>
          <a:p>
            <a:r>
              <a:rPr lang="en-US" dirty="0"/>
              <a:t>Diagnostic test results interpreted in real time by ordering provider</a:t>
            </a:r>
          </a:p>
          <a:p>
            <a:endParaRPr lang="en-US" dirty="0"/>
          </a:p>
          <a:p>
            <a:r>
              <a:rPr lang="en-US" dirty="0"/>
              <a:t>Interpretation used in the analysis</a:t>
            </a:r>
          </a:p>
          <a:p>
            <a:endParaRPr lang="en-US" dirty="0"/>
          </a:p>
          <a:p>
            <a:endParaRPr lang="en-US" dirty="0"/>
          </a:p>
        </p:txBody>
      </p:sp>
    </p:spTree>
    <p:extLst>
      <p:ext uri="{BB962C8B-B14F-4D97-AF65-F5344CB8AC3E}">
        <p14:creationId xmlns:p14="http://schemas.microsoft.com/office/powerpoint/2010/main" val="424968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Follow-up Telephone Interview</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lstStyle/>
          <a:p>
            <a:r>
              <a:rPr lang="en-US" dirty="0"/>
              <a:t>Structured interview with similar questions + improvement ranking </a:t>
            </a:r>
          </a:p>
          <a:p>
            <a:endParaRPr lang="en-US" dirty="0"/>
          </a:p>
          <a:p>
            <a:r>
              <a:rPr lang="en-US" dirty="0"/>
              <a:t>January 2022 – March 2022  </a:t>
            </a:r>
          </a:p>
          <a:p>
            <a:endParaRPr lang="en-US" dirty="0"/>
          </a:p>
          <a:p>
            <a:r>
              <a:rPr lang="en-US" dirty="0"/>
              <a:t>Parent/guardian and patient included when possible</a:t>
            </a:r>
          </a:p>
          <a:p>
            <a:r>
              <a:rPr lang="en-US" dirty="0"/>
              <a:t>  </a:t>
            </a:r>
          </a:p>
        </p:txBody>
      </p:sp>
    </p:spTree>
    <p:extLst>
      <p:ext uri="{BB962C8B-B14F-4D97-AF65-F5344CB8AC3E}">
        <p14:creationId xmlns:p14="http://schemas.microsoft.com/office/powerpoint/2010/main" val="125549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Statistics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normAutofit/>
          </a:bodyPr>
          <a:lstStyle/>
          <a:p>
            <a:r>
              <a:rPr lang="en-US" dirty="0"/>
              <a:t>Median, IQR, range calculated and compared using Kruskal-Wallis test</a:t>
            </a:r>
          </a:p>
          <a:p>
            <a:endParaRPr lang="en-US" dirty="0"/>
          </a:p>
          <a:p>
            <a:r>
              <a:rPr lang="en-US" dirty="0"/>
              <a:t>Proportions compared using Chi squared or Fisher’s exact tests with Freeman-Halton extension</a:t>
            </a:r>
          </a:p>
          <a:p>
            <a:endParaRPr lang="en-US" dirty="0"/>
          </a:p>
          <a:p>
            <a:r>
              <a:rPr lang="en-US" dirty="0"/>
              <a:t>Exploratory cluster analyses using divisive analysis (DIANA)</a:t>
            </a:r>
          </a:p>
          <a:p>
            <a:endParaRPr lang="en-US" dirty="0"/>
          </a:p>
          <a:p>
            <a:endParaRPr lang="en-US" dirty="0"/>
          </a:p>
          <a:p>
            <a:r>
              <a:rPr lang="en-US" dirty="0"/>
              <a:t>  </a:t>
            </a:r>
          </a:p>
          <a:p>
            <a:endParaRPr lang="en-US" dirty="0"/>
          </a:p>
        </p:txBody>
      </p:sp>
      <p:sp>
        <p:nvSpPr>
          <p:cNvPr id="2" name="TextBox 1">
            <a:extLst>
              <a:ext uri="{FF2B5EF4-FFF2-40B4-BE49-F238E27FC236}">
                <a16:creationId xmlns:a16="http://schemas.microsoft.com/office/drawing/2014/main" id="{69CFBD79-4AE9-5E85-3FE2-FC905244D71D}"/>
              </a:ext>
            </a:extLst>
          </p:cNvPr>
          <p:cNvSpPr txBox="1"/>
          <p:nvPr/>
        </p:nvSpPr>
        <p:spPr>
          <a:xfrm>
            <a:off x="3652603" y="6283868"/>
            <a:ext cx="4886794" cy="400110"/>
          </a:xfrm>
          <a:prstGeom prst="rect">
            <a:avLst/>
          </a:prstGeom>
          <a:noFill/>
        </p:spPr>
        <p:txBody>
          <a:bodyPr wrap="square" rtlCol="0">
            <a:spAutoFit/>
          </a:bodyPr>
          <a:lstStyle/>
          <a:p>
            <a:r>
              <a:rPr lang="en-US" sz="1000" b="1" dirty="0">
                <a:effectLst/>
                <a:latin typeface="Arial" panose="020B0604020202020204" pitchFamily="34" charset="0"/>
                <a:cs typeface="Arial" panose="020B0604020202020204" pitchFamily="34" charset="0"/>
              </a:rPr>
              <a:t>Kaufman, An Introduction to Cluster Analysis, 1990;</a:t>
            </a:r>
            <a:endParaRPr lang="en-US" sz="1000" b="1" dirty="0">
              <a:effectLst/>
              <a:latin typeface="Arial" panose="020B0604020202020204" pitchFamily="34" charset="0"/>
              <a:cs typeface="Arial" panose="020B0604020202020204" pitchFamily="34" charset="0"/>
              <a:hlinkClick r:id="rId3"/>
            </a:endParaRPr>
          </a:p>
          <a:p>
            <a:r>
              <a:rPr lang="en-US" sz="1000" b="1" dirty="0">
                <a:effectLst/>
                <a:latin typeface="Arial" panose="020B0604020202020204" pitchFamily="34" charset="0"/>
                <a:cs typeface="Arial" panose="020B0604020202020204" pitchFamily="34" charset="0"/>
                <a:hlinkClick r:id="rId3"/>
              </a:rPr>
              <a:t>https://www.rdocumentation.org/packages/cluster/versions/2.1.4/topics/diana</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935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2F0345A-6235-9D30-7C41-E00D310339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8967" y="2107359"/>
            <a:ext cx="8034066" cy="3537712"/>
          </a:xfrm>
          <a:prstGeom prst="rect">
            <a:avLst/>
          </a:prstGeom>
        </p:spPr>
      </p:pic>
      <p:sp>
        <p:nvSpPr>
          <p:cNvPr id="6" name="TextBox 5">
            <a:extLst>
              <a:ext uri="{FF2B5EF4-FFF2-40B4-BE49-F238E27FC236}">
                <a16:creationId xmlns:a16="http://schemas.microsoft.com/office/drawing/2014/main" id="{384D989A-57B4-0816-3A42-1B18EA54581A}"/>
              </a:ext>
            </a:extLst>
          </p:cNvPr>
          <p:cNvSpPr txBox="1"/>
          <p:nvPr/>
        </p:nvSpPr>
        <p:spPr>
          <a:xfrm>
            <a:off x="2078966" y="1584139"/>
            <a:ext cx="8034065" cy="523220"/>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Age of New Patients Seen in Post-COVID Clinic (PACC) in Relation to New Patients Seen in the General Pediatric Infectious Diseases Clinic</a:t>
            </a:r>
            <a:r>
              <a:rPr lang="en-US"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B0C5D17-7EDD-9270-1B61-EF9650139CFD}"/>
              </a:ext>
            </a:extLst>
          </p:cNvPr>
          <p:cNvSpPr/>
          <p:nvPr/>
        </p:nvSpPr>
        <p:spPr>
          <a:xfrm>
            <a:off x="6573899" y="2630579"/>
            <a:ext cx="3467248" cy="26545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0B6A39-44EE-82CB-1308-19137A187C63}"/>
              </a:ext>
            </a:extLst>
          </p:cNvPr>
          <p:cNvSpPr>
            <a:spLocks noGrp="1"/>
          </p:cNvSpPr>
          <p:nvPr>
            <p:ph type="title"/>
          </p:nvPr>
        </p:nvSpPr>
        <p:spPr/>
        <p:txBody>
          <a:bodyPr/>
          <a:lstStyle/>
          <a:p>
            <a:r>
              <a:rPr lang="en-US" dirty="0"/>
              <a:t>Results</a:t>
            </a:r>
          </a:p>
        </p:txBody>
      </p:sp>
      <p:sp>
        <p:nvSpPr>
          <p:cNvPr id="5" name="Rectangle 4">
            <a:extLst>
              <a:ext uri="{FF2B5EF4-FFF2-40B4-BE49-F238E27FC236}">
                <a16:creationId xmlns:a16="http://schemas.microsoft.com/office/drawing/2014/main" id="{21A5B7DF-CBF6-C994-AAC9-9DD2B3BBA8C4}"/>
              </a:ext>
            </a:extLst>
          </p:cNvPr>
          <p:cNvSpPr/>
          <p:nvPr/>
        </p:nvSpPr>
        <p:spPr>
          <a:xfrm>
            <a:off x="2899708" y="2562044"/>
            <a:ext cx="2051854" cy="2427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283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Results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lstStyle/>
          <a:p>
            <a:r>
              <a:rPr lang="en-US" dirty="0"/>
              <a:t>Slight female predominance (55%)</a:t>
            </a:r>
          </a:p>
          <a:p>
            <a:endParaRPr lang="en-US" dirty="0"/>
          </a:p>
          <a:p>
            <a:r>
              <a:rPr lang="en-US" dirty="0"/>
              <a:t>No significant difference between PACC and GPIDC: </a:t>
            </a:r>
          </a:p>
          <a:p>
            <a:r>
              <a:rPr lang="en-US" dirty="0"/>
              <a:t>     Gender (</a:t>
            </a:r>
            <a:r>
              <a:rPr lang="en-US" i="1" dirty="0"/>
              <a:t>p</a:t>
            </a:r>
            <a:r>
              <a:rPr lang="en-US" dirty="0"/>
              <a:t>=0.51)</a:t>
            </a:r>
          </a:p>
          <a:p>
            <a:r>
              <a:rPr lang="en-US" dirty="0"/>
              <a:t>     Race (</a:t>
            </a:r>
            <a:r>
              <a:rPr lang="en-US" i="1" dirty="0"/>
              <a:t>p</a:t>
            </a:r>
            <a:r>
              <a:rPr lang="en-US" dirty="0"/>
              <a:t>=0.69)</a:t>
            </a:r>
          </a:p>
          <a:p>
            <a:r>
              <a:rPr lang="en-US" dirty="0"/>
              <a:t>     Insurance (</a:t>
            </a:r>
            <a:r>
              <a:rPr lang="en-US" i="1" dirty="0"/>
              <a:t>p</a:t>
            </a:r>
            <a:r>
              <a:rPr lang="en-US" dirty="0"/>
              <a:t>=0.12)</a:t>
            </a:r>
          </a:p>
        </p:txBody>
      </p:sp>
    </p:spTree>
    <p:extLst>
      <p:ext uri="{BB962C8B-B14F-4D97-AF65-F5344CB8AC3E}">
        <p14:creationId xmlns:p14="http://schemas.microsoft.com/office/powerpoint/2010/main" val="292116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Results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lstStyle/>
          <a:p>
            <a:r>
              <a:rPr lang="en-US" dirty="0"/>
              <a:t>Median 2.6 months from COVID to PACC (IQR 1.5-4.4; range 0.7-18.1)</a:t>
            </a:r>
          </a:p>
          <a:p>
            <a:endParaRPr lang="en-US" dirty="0"/>
          </a:p>
          <a:p>
            <a:endParaRPr lang="en-US" dirty="0"/>
          </a:p>
        </p:txBody>
      </p:sp>
      <p:graphicFrame>
        <p:nvGraphicFramePr>
          <p:cNvPr id="2" name="Table 2">
            <a:extLst>
              <a:ext uri="{FF2B5EF4-FFF2-40B4-BE49-F238E27FC236}">
                <a16:creationId xmlns:a16="http://schemas.microsoft.com/office/drawing/2014/main" id="{B12DA0A2-1B54-C2B3-37F3-D180A7D27ED9}"/>
              </a:ext>
            </a:extLst>
          </p:cNvPr>
          <p:cNvGraphicFramePr>
            <a:graphicFrameLocks noGrp="1"/>
          </p:cNvGraphicFramePr>
          <p:nvPr/>
        </p:nvGraphicFramePr>
        <p:xfrm>
          <a:off x="1325880" y="2561864"/>
          <a:ext cx="9540240" cy="1483360"/>
        </p:xfrm>
        <a:graphic>
          <a:graphicData uri="http://schemas.openxmlformats.org/drawingml/2006/table">
            <a:tbl>
              <a:tblPr firstRow="1" bandRow="1">
                <a:tableStyleId>{073A0DAA-6AF3-43AB-8588-CEC1D06C72B9}</a:tableStyleId>
              </a:tblPr>
              <a:tblGrid>
                <a:gridCol w="4691380">
                  <a:extLst>
                    <a:ext uri="{9D8B030D-6E8A-4147-A177-3AD203B41FA5}">
                      <a16:colId xmlns:a16="http://schemas.microsoft.com/office/drawing/2014/main" val="2457499118"/>
                    </a:ext>
                  </a:extLst>
                </a:gridCol>
                <a:gridCol w="2672080">
                  <a:extLst>
                    <a:ext uri="{9D8B030D-6E8A-4147-A177-3AD203B41FA5}">
                      <a16:colId xmlns:a16="http://schemas.microsoft.com/office/drawing/2014/main" val="2968373019"/>
                    </a:ext>
                  </a:extLst>
                </a:gridCol>
                <a:gridCol w="2176780">
                  <a:extLst>
                    <a:ext uri="{9D8B030D-6E8A-4147-A177-3AD203B41FA5}">
                      <a16:colId xmlns:a16="http://schemas.microsoft.com/office/drawing/2014/main" val="3209487400"/>
                    </a:ext>
                  </a:extLst>
                </a:gridCol>
              </a:tblGrid>
              <a:tr h="370840">
                <a:tc>
                  <a:txBody>
                    <a:bodyPr/>
                    <a:lstStyle/>
                    <a:p>
                      <a:r>
                        <a:rPr lang="en-US" dirty="0">
                          <a:latin typeface="Arial" panose="020B0604020202020204" pitchFamily="34" charset="0"/>
                          <a:cs typeface="Arial" panose="020B0604020202020204" pitchFamily="34" charset="0"/>
                        </a:rPr>
                        <a:t>Institution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Duration of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Percent of Cohort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441243"/>
                  </a:ext>
                </a:extLst>
              </a:tr>
              <a:tr h="370840">
                <a:tc>
                  <a:txBody>
                    <a:bodyPr/>
                    <a:lstStyle/>
                    <a:p>
                      <a:r>
                        <a:rPr lang="en-US" dirty="0">
                          <a:latin typeface="Arial" panose="020B0604020202020204" pitchFamily="34" charset="0"/>
                          <a:cs typeface="Arial" panose="020B0604020202020204" pitchFamily="34" charset="0"/>
                        </a:rPr>
                        <a:t>Department of Health and Human Services</a:t>
                      </a:r>
                      <a:endParaRPr lang="en-US"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cs typeface="Arial" panose="020B0604020202020204" pitchFamily="34" charset="0"/>
                        </a:rPr>
                        <a:t>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7889590"/>
                  </a:ext>
                </a:extLst>
              </a:tr>
              <a:tr h="370840">
                <a:tc>
                  <a:txBody>
                    <a:bodyPr/>
                    <a:lstStyle/>
                    <a:p>
                      <a:r>
                        <a:rPr lang="en-US" dirty="0">
                          <a:latin typeface="Arial" panose="020B0604020202020204" pitchFamily="34" charset="0"/>
                          <a:cs typeface="Arial" panose="020B0604020202020204" pitchFamily="34" charset="0"/>
                        </a:rPr>
                        <a:t>World Health Organization</a:t>
                      </a:r>
                      <a:endParaRPr lang="en-US"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cs typeface="Arial" panose="020B0604020202020204" pitchFamily="34" charset="0"/>
                        </a:rPr>
                        <a:t>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587694"/>
                  </a:ext>
                </a:extLst>
              </a:tr>
              <a:tr h="370840">
                <a:tc>
                  <a:txBody>
                    <a:bodyPr/>
                    <a:lstStyle/>
                    <a:p>
                      <a:r>
                        <a:rPr lang="en-US" dirty="0">
                          <a:latin typeface="Arial" panose="020B0604020202020204" pitchFamily="34" charset="0"/>
                          <a:cs typeface="Arial" panose="020B0604020202020204" pitchFamily="34" charset="0"/>
                        </a:rPr>
                        <a:t>Delphi Consensus for Children</a:t>
                      </a:r>
                      <a:endParaRPr lang="en-US"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weeks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760708"/>
                  </a:ext>
                </a:extLst>
              </a:tr>
            </a:tbl>
          </a:graphicData>
        </a:graphic>
      </p:graphicFrame>
      <p:sp>
        <p:nvSpPr>
          <p:cNvPr id="3" name="TextBox 2">
            <a:extLst>
              <a:ext uri="{FF2B5EF4-FFF2-40B4-BE49-F238E27FC236}">
                <a16:creationId xmlns:a16="http://schemas.microsoft.com/office/drawing/2014/main" id="{24B165BC-2D67-CD96-5F06-293599305214}"/>
              </a:ext>
            </a:extLst>
          </p:cNvPr>
          <p:cNvSpPr txBox="1"/>
          <p:nvPr/>
        </p:nvSpPr>
        <p:spPr>
          <a:xfrm>
            <a:off x="2269793" y="6283868"/>
            <a:ext cx="7652413" cy="400110"/>
          </a:xfrm>
          <a:prstGeom prst="rect">
            <a:avLst/>
          </a:prstGeom>
          <a:noFill/>
        </p:spPr>
        <p:txBody>
          <a:bodyPr wrap="square" rtlCol="0">
            <a:spAutoFit/>
          </a:bodyPr>
          <a:lstStyle/>
          <a:p>
            <a:r>
              <a:rPr lang="en-US" sz="1000" b="1" dirty="0">
                <a:effectLst/>
                <a:latin typeface="Arial" panose="020B0604020202020204" pitchFamily="34" charset="0"/>
                <a:ea typeface="Times New Roman" panose="02020603050405020304" pitchFamily="18" charset="0"/>
                <a:cs typeface="Arial" panose="020B0604020202020204" pitchFamily="34" charset="0"/>
                <a:hlinkClick r:id="rId3"/>
              </a:rPr>
              <a:t>https://www.covid.gov/assets/files/National-Research-Action-Plan-on-Long-COVID-08012022.pdf</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r>
              <a:rPr lang="en-US" sz="1000" b="1" dirty="0">
                <a:latin typeface="Arial" panose="020B0604020202020204" pitchFamily="34" charset="0"/>
                <a:cs typeface="Arial" panose="020B0604020202020204" pitchFamily="34" charset="0"/>
              </a:rPr>
              <a:t>Soriano. </a:t>
            </a:r>
            <a:r>
              <a:rPr lang="en-US" sz="1000" b="1" i="1" dirty="0">
                <a:latin typeface="Arial" panose="020B0604020202020204" pitchFamily="34" charset="0"/>
                <a:cs typeface="Arial" panose="020B0604020202020204" pitchFamily="34" charset="0"/>
              </a:rPr>
              <a:t>Lancet Infect Dis</a:t>
            </a:r>
            <a:r>
              <a:rPr lang="en-US" sz="1000" b="1" dirty="0">
                <a:latin typeface="Arial" panose="020B0604020202020204" pitchFamily="34" charset="0"/>
                <a:cs typeface="Arial" panose="020B0604020202020204" pitchFamily="34" charset="0"/>
              </a:rPr>
              <a:t>, 2022; Stephenson. </a:t>
            </a:r>
            <a:r>
              <a:rPr lang="en-US" sz="1000" b="1" i="1" dirty="0">
                <a:latin typeface="Arial" panose="020B0604020202020204" pitchFamily="34" charset="0"/>
                <a:cs typeface="Arial" panose="020B0604020202020204" pitchFamily="34" charset="0"/>
              </a:rPr>
              <a:t>Arch Dis Child</a:t>
            </a:r>
            <a:r>
              <a:rPr lang="en-US" sz="1000" b="1" dirty="0">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165834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Results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1140440" cy="4182898"/>
          </a:xfrm>
        </p:spPr>
        <p:txBody>
          <a:bodyPr>
            <a:normAutofit/>
          </a:bodyPr>
          <a:lstStyle/>
          <a:p>
            <a:r>
              <a:rPr lang="en-US" dirty="0"/>
              <a:t>4 asymptomatic with acute COVID-19</a:t>
            </a:r>
          </a:p>
          <a:p>
            <a:endParaRPr lang="en-US" dirty="0"/>
          </a:p>
          <a:p>
            <a:r>
              <a:rPr lang="en-US" dirty="0"/>
              <a:t>2 hospitalized with acute COVID-19</a:t>
            </a:r>
            <a:endParaRPr lang="en-US" dirty="0">
              <a:solidFill>
                <a:srgbClr val="FF0000"/>
              </a:solidFill>
            </a:endParaRPr>
          </a:p>
          <a:p>
            <a:endParaRPr lang="en-US" dirty="0">
              <a:solidFill>
                <a:srgbClr val="FF0000"/>
              </a:solidFill>
            </a:endParaRPr>
          </a:p>
          <a:p>
            <a:r>
              <a:rPr lang="en-US" dirty="0"/>
              <a:t>93 of remaining 98 had mild acute symptoms lasting </a:t>
            </a:r>
            <a:r>
              <a:rPr lang="en-US" sz="2400" i="0" dirty="0">
                <a:effectLst/>
              </a:rPr>
              <a:t>≤</a:t>
            </a:r>
            <a:r>
              <a:rPr lang="en-US" dirty="0"/>
              <a:t>2 weeks (5 unknown)</a:t>
            </a:r>
          </a:p>
        </p:txBody>
      </p:sp>
    </p:spTree>
    <p:extLst>
      <p:ext uri="{BB962C8B-B14F-4D97-AF65-F5344CB8AC3E}">
        <p14:creationId xmlns:p14="http://schemas.microsoft.com/office/powerpoint/2010/main" val="308189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Results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normAutofit/>
          </a:bodyPr>
          <a:lstStyle/>
          <a:p>
            <a:r>
              <a:rPr lang="en-US" dirty="0"/>
              <a:t>96% of patients reported good health prior to COVID-19</a:t>
            </a:r>
          </a:p>
          <a:p>
            <a:endParaRPr lang="en-US" dirty="0"/>
          </a:p>
          <a:p>
            <a:r>
              <a:rPr lang="en-US" dirty="0"/>
              <a:t>54% with moderate to severe disability at first PACC visit </a:t>
            </a:r>
          </a:p>
          <a:p>
            <a:endParaRPr lang="en-US" dirty="0"/>
          </a:p>
          <a:p>
            <a:endParaRPr lang="en-US" dirty="0"/>
          </a:p>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66F3BAB2-C777-F59B-9F2D-D1A2E36A3DC6}"/>
              </a:ext>
            </a:extLst>
          </p:cNvPr>
          <p:cNvSpPr txBox="1"/>
          <p:nvPr/>
        </p:nvSpPr>
        <p:spPr>
          <a:xfrm>
            <a:off x="5207612" y="6296978"/>
            <a:ext cx="1776776" cy="246221"/>
          </a:xfrm>
          <a:prstGeom prst="rect">
            <a:avLst/>
          </a:prstGeom>
          <a:noFill/>
        </p:spPr>
        <p:txBody>
          <a:bodyPr wrap="square" rtlCol="0">
            <a:spAutoFit/>
          </a:bodyPr>
          <a:lstStyle/>
          <a:p>
            <a:r>
              <a:rPr lang="en-US" sz="1000" b="1" dirty="0" err="1">
                <a:effectLst/>
                <a:latin typeface="Arial" panose="020B0604020202020204" pitchFamily="34" charset="0"/>
                <a:cs typeface="Arial" panose="020B0604020202020204" pitchFamily="34" charset="0"/>
              </a:rPr>
              <a:t>Kashikar-Zuck</a:t>
            </a:r>
            <a:r>
              <a:rPr lang="en-US" sz="1000" b="1" dirty="0">
                <a:latin typeface="Arial" panose="020B0604020202020204" pitchFamily="34" charset="0"/>
                <a:cs typeface="Arial" panose="020B0604020202020204" pitchFamily="34" charset="0"/>
              </a:rPr>
              <a:t>.</a:t>
            </a:r>
            <a:r>
              <a:rPr lang="en-US" sz="1000" b="1" dirty="0">
                <a:effectLst/>
                <a:latin typeface="Arial" panose="020B0604020202020204" pitchFamily="34" charset="0"/>
                <a:cs typeface="Arial" panose="020B0604020202020204" pitchFamily="34" charset="0"/>
              </a:rPr>
              <a:t> </a:t>
            </a:r>
            <a:r>
              <a:rPr lang="en-US" sz="1000" b="1" i="1" dirty="0">
                <a:effectLst/>
                <a:latin typeface="Arial" panose="020B0604020202020204" pitchFamily="34" charset="0"/>
                <a:cs typeface="Arial" panose="020B0604020202020204" pitchFamily="34" charset="0"/>
              </a:rPr>
              <a:t>Pain</a:t>
            </a:r>
            <a:r>
              <a:rPr lang="en-US" sz="1000" b="1" dirty="0">
                <a:effectLst/>
                <a:latin typeface="Arial" panose="020B0604020202020204" pitchFamily="34" charset="0"/>
                <a:cs typeface="Arial" panose="020B0604020202020204" pitchFamily="34" charset="0"/>
              </a:rPr>
              <a:t>, 2011</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99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BCCBC-C682-91D2-6F03-B1572BFF084B}"/>
              </a:ext>
            </a:extLst>
          </p:cNvPr>
          <p:cNvPicPr>
            <a:picLocks noChangeAspect="1"/>
          </p:cNvPicPr>
          <p:nvPr/>
        </p:nvPicPr>
        <p:blipFill>
          <a:blip r:embed="rId3"/>
          <a:stretch>
            <a:fillRect/>
          </a:stretch>
        </p:blipFill>
        <p:spPr>
          <a:xfrm>
            <a:off x="3424982" y="1335639"/>
            <a:ext cx="5342036" cy="4767741"/>
          </a:xfrm>
          <a:prstGeom prst="rect">
            <a:avLst/>
          </a:prstGeom>
        </p:spPr>
      </p:pic>
      <p:sp>
        <p:nvSpPr>
          <p:cNvPr id="3" name="TextBox 2">
            <a:extLst>
              <a:ext uri="{FF2B5EF4-FFF2-40B4-BE49-F238E27FC236}">
                <a16:creationId xmlns:a16="http://schemas.microsoft.com/office/drawing/2014/main" id="{08E86E1C-6A04-B58E-E51A-4A68CA20E992}"/>
              </a:ext>
            </a:extLst>
          </p:cNvPr>
          <p:cNvSpPr txBox="1"/>
          <p:nvPr/>
        </p:nvSpPr>
        <p:spPr>
          <a:xfrm>
            <a:off x="3424982" y="863363"/>
            <a:ext cx="5342036" cy="307777"/>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Symptoms at Time of Presentation to PACC</a:t>
            </a:r>
            <a:endParaRPr lang="en-US" sz="14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C6689B7-CBF7-65F2-E2CE-73562BCC9E73}"/>
              </a:ext>
            </a:extLst>
          </p:cNvPr>
          <p:cNvSpPr/>
          <p:nvPr/>
        </p:nvSpPr>
        <p:spPr>
          <a:xfrm>
            <a:off x="3424983" y="1335640"/>
            <a:ext cx="5212832" cy="983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95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Background</a:t>
            </a:r>
            <a:endParaRPr lang="en-US" dirty="0">
              <a:solidFill>
                <a:srgbClr val="FF0000"/>
              </a:solidFill>
            </a:endParaRP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normAutofit/>
          </a:bodyPr>
          <a:lstStyle/>
          <a:p>
            <a:r>
              <a:rPr lang="en-US" dirty="0"/>
              <a:t>Adults and children may have persistent or new symptoms following acute COVID-19</a:t>
            </a:r>
          </a:p>
          <a:p>
            <a:endParaRPr lang="en-US" dirty="0"/>
          </a:p>
          <a:p>
            <a:r>
              <a:rPr lang="en-US" dirty="0"/>
              <a:t>Known as:</a:t>
            </a:r>
          </a:p>
          <a:p>
            <a:r>
              <a:rPr lang="en-US" dirty="0"/>
              <a:t>     Long-COVID</a:t>
            </a:r>
          </a:p>
          <a:p>
            <a:r>
              <a:rPr lang="en-US" dirty="0"/>
              <a:t>     Long-hauler syndrome</a:t>
            </a:r>
          </a:p>
          <a:p>
            <a:r>
              <a:rPr lang="en-US" dirty="0"/>
              <a:t>     Post-COVID conditions</a:t>
            </a:r>
          </a:p>
          <a:p>
            <a:r>
              <a:rPr lang="en-US" dirty="0"/>
              <a:t>     Post-acute sequelae of SARS-CoV-2 infection (PASC)</a:t>
            </a:r>
            <a:endParaRPr lang="en-US" dirty="0">
              <a:solidFill>
                <a:srgbClr val="FF0000"/>
              </a:solidFill>
            </a:endParaRPr>
          </a:p>
          <a:p>
            <a:endParaRPr lang="en-US" dirty="0"/>
          </a:p>
        </p:txBody>
      </p:sp>
      <p:sp>
        <p:nvSpPr>
          <p:cNvPr id="2" name="TextBox 1">
            <a:extLst>
              <a:ext uri="{FF2B5EF4-FFF2-40B4-BE49-F238E27FC236}">
                <a16:creationId xmlns:a16="http://schemas.microsoft.com/office/drawing/2014/main" id="{4FAD5309-1D09-74F3-10C8-0DA60165C09D}"/>
              </a:ext>
            </a:extLst>
          </p:cNvPr>
          <p:cNvSpPr txBox="1"/>
          <p:nvPr/>
        </p:nvSpPr>
        <p:spPr>
          <a:xfrm>
            <a:off x="3797108" y="6283868"/>
            <a:ext cx="4597783" cy="247561"/>
          </a:xfrm>
          <a:prstGeom prst="rect">
            <a:avLst/>
          </a:prstGeom>
          <a:noFill/>
        </p:spPr>
        <p:txBody>
          <a:bodyPr wrap="square" rtlCol="0">
            <a:spAutoFit/>
          </a:bodyPr>
          <a:lstStyle/>
          <a:p>
            <a:r>
              <a:rPr lang="en-US" sz="1000" b="1" dirty="0">
                <a:effectLst/>
                <a:latin typeface="Arial" panose="020B0604020202020204" pitchFamily="34" charset="0"/>
                <a:cs typeface="Arial" panose="020B0604020202020204" pitchFamily="34" charset="0"/>
                <a:hlinkClick r:id="rId3"/>
              </a:rPr>
              <a:t>https://</a:t>
            </a:r>
            <a:r>
              <a:rPr lang="en-US" sz="1000" b="1" dirty="0" err="1">
                <a:effectLst/>
                <a:latin typeface="Arial" panose="020B0604020202020204" pitchFamily="34" charset="0"/>
                <a:cs typeface="Arial" panose="020B0604020202020204" pitchFamily="34" charset="0"/>
                <a:hlinkClick r:id="rId3"/>
              </a:rPr>
              <a:t>www.cdc.gov</a:t>
            </a:r>
            <a:r>
              <a:rPr lang="en-US" sz="1000" b="1" dirty="0">
                <a:effectLst/>
                <a:latin typeface="Arial" panose="020B0604020202020204" pitchFamily="34" charset="0"/>
                <a:cs typeface="Arial" panose="020B0604020202020204" pitchFamily="34" charset="0"/>
                <a:hlinkClick r:id="rId3"/>
              </a:rPr>
              <a:t>/coronavirus/2019-ncov/long-term-effects/</a:t>
            </a:r>
            <a:r>
              <a:rPr lang="en-US" sz="1000" b="1" dirty="0" err="1">
                <a:effectLst/>
                <a:latin typeface="Arial" panose="020B0604020202020204" pitchFamily="34" charset="0"/>
                <a:cs typeface="Arial" panose="020B0604020202020204" pitchFamily="34" charset="0"/>
                <a:hlinkClick r:id="rId3"/>
              </a:rPr>
              <a:t>index.html</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582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9F86685-EAF4-3636-F172-AA49A2F67FE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723"/>
          <a:stretch/>
        </p:blipFill>
        <p:spPr>
          <a:xfrm>
            <a:off x="2318866" y="532014"/>
            <a:ext cx="7554268" cy="5278899"/>
          </a:xfrm>
          <a:prstGeom prst="rect">
            <a:avLst/>
          </a:prstGeom>
        </p:spPr>
      </p:pic>
      <p:sp>
        <p:nvSpPr>
          <p:cNvPr id="3" name="TextBox 2">
            <a:extLst>
              <a:ext uri="{FF2B5EF4-FFF2-40B4-BE49-F238E27FC236}">
                <a16:creationId xmlns:a16="http://schemas.microsoft.com/office/drawing/2014/main" id="{F115EFDF-0DC7-87CF-BF3E-A171F58A9048}"/>
              </a:ext>
            </a:extLst>
          </p:cNvPr>
          <p:cNvSpPr txBox="1"/>
          <p:nvPr/>
        </p:nvSpPr>
        <p:spPr>
          <a:xfrm>
            <a:off x="3222952" y="6018730"/>
            <a:ext cx="6650182" cy="430887"/>
          </a:xfrm>
          <a:prstGeom prst="rect">
            <a:avLst/>
          </a:prstGeom>
          <a:noFill/>
        </p:spPr>
        <p:txBody>
          <a:bodyPr wrap="square" rtlCol="0">
            <a:spAutoFit/>
          </a:bodyPr>
          <a:lstStyle/>
          <a:p>
            <a:r>
              <a:rPr lang="en-US" sz="2200" b="1" dirty="0"/>
              <a:t>3 distinguishable but overlapping symptom phenotypes</a:t>
            </a:r>
          </a:p>
        </p:txBody>
      </p:sp>
    </p:spTree>
    <p:extLst>
      <p:ext uri="{BB962C8B-B14F-4D97-AF65-F5344CB8AC3E}">
        <p14:creationId xmlns:p14="http://schemas.microsoft.com/office/powerpoint/2010/main" val="1441511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9F86685-EAF4-3636-F172-AA49A2F67FE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723"/>
          <a:stretch/>
        </p:blipFill>
        <p:spPr>
          <a:xfrm>
            <a:off x="2318866" y="532014"/>
            <a:ext cx="7554268" cy="5278899"/>
          </a:xfrm>
          <a:prstGeom prst="rect">
            <a:avLst/>
          </a:prstGeom>
        </p:spPr>
      </p:pic>
      <p:sp>
        <p:nvSpPr>
          <p:cNvPr id="3" name="TextBox 2">
            <a:extLst>
              <a:ext uri="{FF2B5EF4-FFF2-40B4-BE49-F238E27FC236}">
                <a16:creationId xmlns:a16="http://schemas.microsoft.com/office/drawing/2014/main" id="{F115EFDF-0DC7-87CF-BF3E-A171F58A9048}"/>
              </a:ext>
            </a:extLst>
          </p:cNvPr>
          <p:cNvSpPr txBox="1"/>
          <p:nvPr/>
        </p:nvSpPr>
        <p:spPr>
          <a:xfrm>
            <a:off x="3222952" y="6018730"/>
            <a:ext cx="6650182" cy="430887"/>
          </a:xfrm>
          <a:prstGeom prst="rect">
            <a:avLst/>
          </a:prstGeom>
          <a:noFill/>
        </p:spPr>
        <p:txBody>
          <a:bodyPr wrap="square" rtlCol="0">
            <a:spAutoFit/>
          </a:bodyPr>
          <a:lstStyle/>
          <a:p>
            <a:r>
              <a:rPr lang="en-US" sz="2200" b="1" dirty="0"/>
              <a:t>3 distinguishable but overlapping symptom phenotypes</a:t>
            </a:r>
          </a:p>
        </p:txBody>
      </p:sp>
      <p:pic>
        <p:nvPicPr>
          <p:cNvPr id="4" name="Picture 3">
            <a:extLst>
              <a:ext uri="{FF2B5EF4-FFF2-40B4-BE49-F238E27FC236}">
                <a16:creationId xmlns:a16="http://schemas.microsoft.com/office/drawing/2014/main" id="{A071916B-2DCB-49CE-8653-F5C70B3049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361294" y="954157"/>
            <a:ext cx="511837" cy="1056454"/>
          </a:xfrm>
          <a:prstGeom prst="rect">
            <a:avLst/>
          </a:prstGeom>
        </p:spPr>
      </p:pic>
      <p:sp>
        <p:nvSpPr>
          <p:cNvPr id="7" name="TextBox 6">
            <a:extLst>
              <a:ext uri="{FF2B5EF4-FFF2-40B4-BE49-F238E27FC236}">
                <a16:creationId xmlns:a16="http://schemas.microsoft.com/office/drawing/2014/main" id="{9912EEDF-C714-3816-0CF4-F34A4ECB4214}"/>
              </a:ext>
            </a:extLst>
          </p:cNvPr>
          <p:cNvSpPr txBox="1"/>
          <p:nvPr/>
        </p:nvSpPr>
        <p:spPr>
          <a:xfrm>
            <a:off x="9700854" y="1291476"/>
            <a:ext cx="1271946"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Constitutional</a:t>
            </a:r>
          </a:p>
        </p:txBody>
      </p:sp>
      <p:pic>
        <p:nvPicPr>
          <p:cNvPr id="8" name="Picture 7">
            <a:extLst>
              <a:ext uri="{FF2B5EF4-FFF2-40B4-BE49-F238E27FC236}">
                <a16:creationId xmlns:a16="http://schemas.microsoft.com/office/drawing/2014/main" id="{66115F12-3E2B-D720-531F-7A2774A50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361294" y="1971803"/>
            <a:ext cx="511837" cy="1335941"/>
          </a:xfrm>
          <a:prstGeom prst="rect">
            <a:avLst/>
          </a:prstGeom>
        </p:spPr>
      </p:pic>
      <p:pic>
        <p:nvPicPr>
          <p:cNvPr id="9" name="Picture 8">
            <a:extLst>
              <a:ext uri="{FF2B5EF4-FFF2-40B4-BE49-F238E27FC236}">
                <a16:creationId xmlns:a16="http://schemas.microsoft.com/office/drawing/2014/main" id="{3C8C01A4-E813-2173-A838-3CD8888F3B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361293" y="3277150"/>
            <a:ext cx="511837" cy="1268113"/>
          </a:xfrm>
          <a:prstGeom prst="rect">
            <a:avLst/>
          </a:prstGeom>
        </p:spPr>
      </p:pic>
      <p:sp>
        <p:nvSpPr>
          <p:cNvPr id="10" name="TextBox 9">
            <a:extLst>
              <a:ext uri="{FF2B5EF4-FFF2-40B4-BE49-F238E27FC236}">
                <a16:creationId xmlns:a16="http://schemas.microsoft.com/office/drawing/2014/main" id="{52BB28E5-E5DF-0C25-4057-6876878270B3}"/>
              </a:ext>
            </a:extLst>
          </p:cNvPr>
          <p:cNvSpPr txBox="1"/>
          <p:nvPr/>
        </p:nvSpPr>
        <p:spPr>
          <a:xfrm>
            <a:off x="9700854" y="2508917"/>
            <a:ext cx="140447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Neurocognitive</a:t>
            </a:r>
          </a:p>
        </p:txBody>
      </p:sp>
      <p:sp>
        <p:nvSpPr>
          <p:cNvPr id="11" name="TextBox 10">
            <a:extLst>
              <a:ext uri="{FF2B5EF4-FFF2-40B4-BE49-F238E27FC236}">
                <a16:creationId xmlns:a16="http://schemas.microsoft.com/office/drawing/2014/main" id="{F1DD5F6B-4E95-AB8C-3B87-E8F11FA85062}"/>
              </a:ext>
            </a:extLst>
          </p:cNvPr>
          <p:cNvSpPr txBox="1"/>
          <p:nvPr/>
        </p:nvSpPr>
        <p:spPr>
          <a:xfrm>
            <a:off x="9700854" y="3764080"/>
            <a:ext cx="1749024"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Cardiopulmonary</a:t>
            </a:r>
          </a:p>
        </p:txBody>
      </p:sp>
    </p:spTree>
    <p:extLst>
      <p:ext uri="{BB962C8B-B14F-4D97-AF65-F5344CB8AC3E}">
        <p14:creationId xmlns:p14="http://schemas.microsoft.com/office/powerpoint/2010/main" val="315431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9F86685-EAF4-3636-F172-AA49A2F67FE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723"/>
          <a:stretch/>
        </p:blipFill>
        <p:spPr>
          <a:xfrm>
            <a:off x="2318866" y="532014"/>
            <a:ext cx="7554268" cy="5278899"/>
          </a:xfrm>
          <a:prstGeom prst="rect">
            <a:avLst/>
          </a:prstGeom>
        </p:spPr>
      </p:pic>
      <p:sp>
        <p:nvSpPr>
          <p:cNvPr id="3" name="TextBox 2">
            <a:extLst>
              <a:ext uri="{FF2B5EF4-FFF2-40B4-BE49-F238E27FC236}">
                <a16:creationId xmlns:a16="http://schemas.microsoft.com/office/drawing/2014/main" id="{F115EFDF-0DC7-87CF-BF3E-A171F58A9048}"/>
              </a:ext>
            </a:extLst>
          </p:cNvPr>
          <p:cNvSpPr txBox="1"/>
          <p:nvPr/>
        </p:nvSpPr>
        <p:spPr>
          <a:xfrm>
            <a:off x="3222952" y="6018730"/>
            <a:ext cx="6650182" cy="430887"/>
          </a:xfrm>
          <a:prstGeom prst="rect">
            <a:avLst/>
          </a:prstGeom>
          <a:noFill/>
        </p:spPr>
        <p:txBody>
          <a:bodyPr wrap="square" rtlCol="0">
            <a:spAutoFit/>
          </a:bodyPr>
          <a:lstStyle/>
          <a:p>
            <a:r>
              <a:rPr lang="en-US" sz="2200" b="1" dirty="0"/>
              <a:t>3 distinguishable but overlapping symptom phenotypes</a:t>
            </a:r>
          </a:p>
        </p:txBody>
      </p:sp>
      <p:sp>
        <p:nvSpPr>
          <p:cNvPr id="4" name="Rectangle 3">
            <a:extLst>
              <a:ext uri="{FF2B5EF4-FFF2-40B4-BE49-F238E27FC236}">
                <a16:creationId xmlns:a16="http://schemas.microsoft.com/office/drawing/2014/main" id="{334FE426-31C4-CE66-B05A-2F4CAC86DC55}"/>
              </a:ext>
            </a:extLst>
          </p:cNvPr>
          <p:cNvSpPr/>
          <p:nvPr/>
        </p:nvSpPr>
        <p:spPr>
          <a:xfrm>
            <a:off x="5883965" y="371061"/>
            <a:ext cx="3578087" cy="56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432C804D-40FF-102C-F01C-34A9E02EEF0D}"/>
              </a:ext>
            </a:extLst>
          </p:cNvPr>
          <p:cNvCxnSpPr/>
          <p:nvPr/>
        </p:nvCxnSpPr>
        <p:spPr>
          <a:xfrm flipH="1">
            <a:off x="6003236" y="1108947"/>
            <a:ext cx="554636"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6" name="Rectangle 5">
            <a:extLst>
              <a:ext uri="{FF2B5EF4-FFF2-40B4-BE49-F238E27FC236}">
                <a16:creationId xmlns:a16="http://schemas.microsoft.com/office/drawing/2014/main" id="{C5F90798-06AF-2B4C-4264-FBEC8A593E53}"/>
              </a:ext>
            </a:extLst>
          </p:cNvPr>
          <p:cNvSpPr/>
          <p:nvPr/>
        </p:nvSpPr>
        <p:spPr>
          <a:xfrm>
            <a:off x="5764696" y="5605670"/>
            <a:ext cx="238540" cy="205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9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9F86685-EAF4-3636-F172-AA49A2F67FE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5790" b="18723"/>
          <a:stretch/>
        </p:blipFill>
        <p:spPr>
          <a:xfrm>
            <a:off x="5777948" y="532014"/>
            <a:ext cx="4095186" cy="5278899"/>
          </a:xfrm>
          <a:prstGeom prst="rect">
            <a:avLst/>
          </a:prstGeom>
        </p:spPr>
      </p:pic>
      <p:sp>
        <p:nvSpPr>
          <p:cNvPr id="3" name="TextBox 2">
            <a:extLst>
              <a:ext uri="{FF2B5EF4-FFF2-40B4-BE49-F238E27FC236}">
                <a16:creationId xmlns:a16="http://schemas.microsoft.com/office/drawing/2014/main" id="{F115EFDF-0DC7-87CF-BF3E-A171F58A9048}"/>
              </a:ext>
            </a:extLst>
          </p:cNvPr>
          <p:cNvSpPr txBox="1"/>
          <p:nvPr/>
        </p:nvSpPr>
        <p:spPr>
          <a:xfrm>
            <a:off x="3222952" y="6018730"/>
            <a:ext cx="6650182" cy="430887"/>
          </a:xfrm>
          <a:prstGeom prst="rect">
            <a:avLst/>
          </a:prstGeom>
          <a:noFill/>
        </p:spPr>
        <p:txBody>
          <a:bodyPr wrap="square" rtlCol="0">
            <a:spAutoFit/>
          </a:bodyPr>
          <a:lstStyle/>
          <a:p>
            <a:r>
              <a:rPr lang="en-US" sz="2200" b="1" dirty="0"/>
              <a:t>3 distinguishable but overlapping symptom phenotypes</a:t>
            </a:r>
          </a:p>
        </p:txBody>
      </p:sp>
      <p:cxnSp>
        <p:nvCxnSpPr>
          <p:cNvPr id="5" name="Straight Arrow Connector 4">
            <a:extLst>
              <a:ext uri="{FF2B5EF4-FFF2-40B4-BE49-F238E27FC236}">
                <a16:creationId xmlns:a16="http://schemas.microsoft.com/office/drawing/2014/main" id="{216CB718-0973-7C63-B8F6-BC8716407730}"/>
              </a:ext>
            </a:extLst>
          </p:cNvPr>
          <p:cNvCxnSpPr/>
          <p:nvPr/>
        </p:nvCxnSpPr>
        <p:spPr>
          <a:xfrm flipH="1">
            <a:off x="9428813" y="1097758"/>
            <a:ext cx="554636"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F1C28ED0-5F56-3E0E-D262-532DA0A30C33}"/>
              </a:ext>
            </a:extLst>
          </p:cNvPr>
          <p:cNvCxnSpPr/>
          <p:nvPr/>
        </p:nvCxnSpPr>
        <p:spPr>
          <a:xfrm flipH="1">
            <a:off x="9428813" y="2116111"/>
            <a:ext cx="554636"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pic>
        <p:nvPicPr>
          <p:cNvPr id="7" name="Graphic 6">
            <a:extLst>
              <a:ext uri="{FF2B5EF4-FFF2-40B4-BE49-F238E27FC236}">
                <a16:creationId xmlns:a16="http://schemas.microsoft.com/office/drawing/2014/main" id="{7B6FCCBC-AEBA-D38A-72EF-C5EBADF42B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5525" b="18723"/>
          <a:stretch/>
        </p:blipFill>
        <p:spPr>
          <a:xfrm>
            <a:off x="4021770" y="532013"/>
            <a:ext cx="1848943" cy="5278899"/>
          </a:xfrm>
          <a:prstGeom prst="rect">
            <a:avLst/>
          </a:prstGeom>
        </p:spPr>
      </p:pic>
      <p:sp>
        <p:nvSpPr>
          <p:cNvPr id="8" name="Rectangle 7">
            <a:extLst>
              <a:ext uri="{FF2B5EF4-FFF2-40B4-BE49-F238E27FC236}">
                <a16:creationId xmlns:a16="http://schemas.microsoft.com/office/drawing/2014/main" id="{9A9FE153-B034-DBAF-804B-85EB07B9F393}"/>
              </a:ext>
            </a:extLst>
          </p:cNvPr>
          <p:cNvSpPr/>
          <p:nvPr/>
        </p:nvSpPr>
        <p:spPr>
          <a:xfrm>
            <a:off x="5764696" y="914400"/>
            <a:ext cx="92765" cy="331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20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6C3DE80-679A-D49E-0AD2-3E37561AFB1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133" t="10021"/>
          <a:stretch/>
        </p:blipFill>
        <p:spPr>
          <a:xfrm>
            <a:off x="744626" y="1880967"/>
            <a:ext cx="10702747" cy="1659152"/>
          </a:xfrm>
          <a:prstGeom prst="rect">
            <a:avLst/>
          </a:prstGeom>
        </p:spPr>
      </p:pic>
      <p:sp>
        <p:nvSpPr>
          <p:cNvPr id="2" name="Rectangle 1">
            <a:extLst>
              <a:ext uri="{FF2B5EF4-FFF2-40B4-BE49-F238E27FC236}">
                <a16:creationId xmlns:a16="http://schemas.microsoft.com/office/drawing/2014/main" id="{0BD8C2AE-2290-19AE-A6E7-4A0899071518}"/>
              </a:ext>
            </a:extLst>
          </p:cNvPr>
          <p:cNvSpPr/>
          <p:nvPr/>
        </p:nvSpPr>
        <p:spPr>
          <a:xfrm>
            <a:off x="856996" y="2341741"/>
            <a:ext cx="10543975" cy="211387"/>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2F0930-7F48-A5EA-0D49-A80D24E357AB}"/>
              </a:ext>
            </a:extLst>
          </p:cNvPr>
          <p:cNvSpPr txBox="1"/>
          <p:nvPr/>
        </p:nvSpPr>
        <p:spPr>
          <a:xfrm>
            <a:off x="3756097" y="1325111"/>
            <a:ext cx="1560125"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Cluster 1 (N=31)</a:t>
            </a:r>
          </a:p>
          <a:p>
            <a:pPr algn="ctr"/>
            <a:r>
              <a:rPr lang="en-US" sz="1600" b="1" dirty="0">
                <a:latin typeface="Calibri" panose="020F0502020204030204" pitchFamily="34" charset="0"/>
                <a:cs typeface="Calibri" panose="020F0502020204030204" pitchFamily="34" charset="0"/>
              </a:rPr>
              <a:t>Fatigue</a:t>
            </a:r>
          </a:p>
        </p:txBody>
      </p:sp>
      <p:sp>
        <p:nvSpPr>
          <p:cNvPr id="5" name="TextBox 4">
            <a:extLst>
              <a:ext uri="{FF2B5EF4-FFF2-40B4-BE49-F238E27FC236}">
                <a16:creationId xmlns:a16="http://schemas.microsoft.com/office/drawing/2014/main" id="{3EA103AE-E3F4-A57D-D60C-1570E3BEA941}"/>
              </a:ext>
            </a:extLst>
          </p:cNvPr>
          <p:cNvSpPr txBox="1"/>
          <p:nvPr/>
        </p:nvSpPr>
        <p:spPr>
          <a:xfrm>
            <a:off x="6095999" y="1326368"/>
            <a:ext cx="1666041"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Cluster 2 (N=46)</a:t>
            </a:r>
          </a:p>
          <a:p>
            <a:pPr algn="ctr"/>
            <a:r>
              <a:rPr lang="en-US" sz="1600" b="1" dirty="0">
                <a:latin typeface="Calibri" panose="020F0502020204030204" pitchFamily="34" charset="0"/>
                <a:cs typeface="Calibri" panose="020F0502020204030204" pitchFamily="34" charset="0"/>
              </a:rPr>
              <a:t>Cardiopulmonary</a:t>
            </a:r>
          </a:p>
        </p:txBody>
      </p:sp>
      <p:sp>
        <p:nvSpPr>
          <p:cNvPr id="7" name="TextBox 6">
            <a:extLst>
              <a:ext uri="{FF2B5EF4-FFF2-40B4-BE49-F238E27FC236}">
                <a16:creationId xmlns:a16="http://schemas.microsoft.com/office/drawing/2014/main" id="{7A2A8B60-EEE9-5B05-D8B3-748A1E5A4DAE}"/>
              </a:ext>
            </a:extLst>
          </p:cNvPr>
          <p:cNvSpPr txBox="1"/>
          <p:nvPr/>
        </p:nvSpPr>
        <p:spPr>
          <a:xfrm>
            <a:off x="8541817" y="1325111"/>
            <a:ext cx="1560125"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Cluster 3 (N=27)</a:t>
            </a:r>
          </a:p>
          <a:p>
            <a:pPr algn="ctr"/>
            <a:r>
              <a:rPr lang="en-US" sz="1600" b="1" dirty="0">
                <a:latin typeface="Calibri" panose="020F0502020204030204" pitchFamily="34" charset="0"/>
                <a:cs typeface="Calibri" panose="020F0502020204030204" pitchFamily="34" charset="0"/>
              </a:rPr>
              <a:t>Neurocognitive</a:t>
            </a:r>
          </a:p>
        </p:txBody>
      </p:sp>
      <p:sp>
        <p:nvSpPr>
          <p:cNvPr id="10" name="TextBox 9">
            <a:extLst>
              <a:ext uri="{FF2B5EF4-FFF2-40B4-BE49-F238E27FC236}">
                <a16:creationId xmlns:a16="http://schemas.microsoft.com/office/drawing/2014/main" id="{8ED39682-FF6E-7F70-0BA7-A99DB8C6E515}"/>
              </a:ext>
            </a:extLst>
          </p:cNvPr>
          <p:cNvSpPr txBox="1"/>
          <p:nvPr/>
        </p:nvSpPr>
        <p:spPr>
          <a:xfrm>
            <a:off x="744626" y="4209451"/>
            <a:ext cx="9562137" cy="1107996"/>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No significant differences in age, race, or payer distribution</a:t>
            </a:r>
          </a:p>
          <a:p>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Males were disproportionately represented in cardiopulmonary cluster</a:t>
            </a:r>
          </a:p>
        </p:txBody>
      </p:sp>
    </p:spTree>
    <p:extLst>
      <p:ext uri="{BB962C8B-B14F-4D97-AF65-F5344CB8AC3E}">
        <p14:creationId xmlns:p14="http://schemas.microsoft.com/office/powerpoint/2010/main" val="2139040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FBEF1D-969F-D540-CB00-0433B1CC57D6}"/>
              </a:ext>
            </a:extLst>
          </p:cNvPr>
          <p:cNvSpPr txBox="1"/>
          <p:nvPr/>
        </p:nvSpPr>
        <p:spPr>
          <a:xfrm>
            <a:off x="1156763" y="821733"/>
            <a:ext cx="6100762" cy="307777"/>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Diagnostic Studies</a:t>
            </a:r>
            <a:r>
              <a:rPr lang="en-US"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C572E1B-E27A-E26B-B3DD-2A83B749EDAE}"/>
              </a:ext>
            </a:extLst>
          </p:cNvPr>
          <p:cNvPicPr>
            <a:picLocks noChangeAspect="1"/>
          </p:cNvPicPr>
          <p:nvPr/>
        </p:nvPicPr>
        <p:blipFill rotWithShape="1">
          <a:blip r:embed="rId3"/>
          <a:srcRect b="11100"/>
          <a:stretch/>
        </p:blipFill>
        <p:spPr>
          <a:xfrm>
            <a:off x="1156763" y="1188512"/>
            <a:ext cx="10035831" cy="4480975"/>
          </a:xfrm>
          <a:prstGeom prst="rect">
            <a:avLst/>
          </a:prstGeom>
          <a:ln>
            <a:solidFill>
              <a:schemeClr val="tx1"/>
            </a:solidFill>
          </a:ln>
        </p:spPr>
      </p:pic>
      <p:pic>
        <p:nvPicPr>
          <p:cNvPr id="3" name="Picture 2">
            <a:extLst>
              <a:ext uri="{FF2B5EF4-FFF2-40B4-BE49-F238E27FC236}">
                <a16:creationId xmlns:a16="http://schemas.microsoft.com/office/drawing/2014/main" id="{E082448D-B39A-BBB9-B481-F739C5FE93CA}"/>
              </a:ext>
            </a:extLst>
          </p:cNvPr>
          <p:cNvPicPr>
            <a:picLocks noChangeAspect="1"/>
          </p:cNvPicPr>
          <p:nvPr/>
        </p:nvPicPr>
        <p:blipFill rotWithShape="1">
          <a:blip r:embed="rId3"/>
          <a:srcRect t="92493"/>
          <a:stretch/>
        </p:blipFill>
        <p:spPr>
          <a:xfrm>
            <a:off x="1156763" y="5669488"/>
            <a:ext cx="10035831" cy="378383"/>
          </a:xfrm>
          <a:prstGeom prst="rect">
            <a:avLst/>
          </a:prstGeom>
          <a:ln>
            <a:solidFill>
              <a:schemeClr val="tx1"/>
            </a:solidFill>
          </a:ln>
        </p:spPr>
      </p:pic>
    </p:spTree>
    <p:extLst>
      <p:ext uri="{BB962C8B-B14F-4D97-AF65-F5344CB8AC3E}">
        <p14:creationId xmlns:p14="http://schemas.microsoft.com/office/powerpoint/2010/main" val="402482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FBEF1D-969F-D540-CB00-0433B1CC57D6}"/>
              </a:ext>
            </a:extLst>
          </p:cNvPr>
          <p:cNvSpPr txBox="1"/>
          <p:nvPr/>
        </p:nvSpPr>
        <p:spPr>
          <a:xfrm>
            <a:off x="1156763" y="821733"/>
            <a:ext cx="6100762" cy="307777"/>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Diagnostic Studies</a:t>
            </a:r>
            <a:r>
              <a:rPr lang="en-US"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C572E1B-E27A-E26B-B3DD-2A83B749EDAE}"/>
              </a:ext>
            </a:extLst>
          </p:cNvPr>
          <p:cNvPicPr>
            <a:picLocks noChangeAspect="1"/>
          </p:cNvPicPr>
          <p:nvPr/>
        </p:nvPicPr>
        <p:blipFill rotWithShape="1">
          <a:blip r:embed="rId3"/>
          <a:srcRect b="11100"/>
          <a:stretch/>
        </p:blipFill>
        <p:spPr>
          <a:xfrm>
            <a:off x="1156763" y="1188512"/>
            <a:ext cx="10035831" cy="4480975"/>
          </a:xfrm>
          <a:prstGeom prst="rect">
            <a:avLst/>
          </a:prstGeom>
          <a:ln>
            <a:solidFill>
              <a:schemeClr val="tx1"/>
            </a:solidFill>
          </a:ln>
        </p:spPr>
      </p:pic>
      <p:pic>
        <p:nvPicPr>
          <p:cNvPr id="3" name="Picture 2">
            <a:extLst>
              <a:ext uri="{FF2B5EF4-FFF2-40B4-BE49-F238E27FC236}">
                <a16:creationId xmlns:a16="http://schemas.microsoft.com/office/drawing/2014/main" id="{E082448D-B39A-BBB9-B481-F739C5FE93CA}"/>
              </a:ext>
            </a:extLst>
          </p:cNvPr>
          <p:cNvPicPr>
            <a:picLocks noChangeAspect="1"/>
          </p:cNvPicPr>
          <p:nvPr/>
        </p:nvPicPr>
        <p:blipFill rotWithShape="1">
          <a:blip r:embed="rId3"/>
          <a:srcRect t="92493"/>
          <a:stretch/>
        </p:blipFill>
        <p:spPr>
          <a:xfrm>
            <a:off x="1156763" y="5669488"/>
            <a:ext cx="10035831" cy="378383"/>
          </a:xfrm>
          <a:prstGeom prst="rect">
            <a:avLst/>
          </a:prstGeom>
          <a:ln>
            <a:solidFill>
              <a:schemeClr val="tx1"/>
            </a:solidFill>
          </a:ln>
        </p:spPr>
      </p:pic>
      <p:pic>
        <p:nvPicPr>
          <p:cNvPr id="4" name="Picture 3">
            <a:extLst>
              <a:ext uri="{FF2B5EF4-FFF2-40B4-BE49-F238E27FC236}">
                <a16:creationId xmlns:a16="http://schemas.microsoft.com/office/drawing/2014/main" id="{65A1F399-4CD5-040D-584E-2A779BE3C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56" y="1060938"/>
            <a:ext cx="259822" cy="4205675"/>
          </a:xfrm>
          <a:prstGeom prst="rect">
            <a:avLst/>
          </a:prstGeom>
        </p:spPr>
      </p:pic>
      <p:sp>
        <p:nvSpPr>
          <p:cNvPr id="5" name="TextBox 4">
            <a:extLst>
              <a:ext uri="{FF2B5EF4-FFF2-40B4-BE49-F238E27FC236}">
                <a16:creationId xmlns:a16="http://schemas.microsoft.com/office/drawing/2014/main" id="{DD4530FD-A2A6-FE79-AB84-AD225AD2C6B2}"/>
              </a:ext>
            </a:extLst>
          </p:cNvPr>
          <p:cNvSpPr txBox="1"/>
          <p:nvPr/>
        </p:nvSpPr>
        <p:spPr>
          <a:xfrm>
            <a:off x="82201" y="2782668"/>
            <a:ext cx="999406"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Row = Individual Patient</a:t>
            </a:r>
          </a:p>
        </p:txBody>
      </p:sp>
    </p:spTree>
    <p:extLst>
      <p:ext uri="{BB962C8B-B14F-4D97-AF65-F5344CB8AC3E}">
        <p14:creationId xmlns:p14="http://schemas.microsoft.com/office/powerpoint/2010/main" val="322633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FBEF1D-969F-D540-CB00-0433B1CC57D6}"/>
              </a:ext>
            </a:extLst>
          </p:cNvPr>
          <p:cNvSpPr txBox="1"/>
          <p:nvPr/>
        </p:nvSpPr>
        <p:spPr>
          <a:xfrm>
            <a:off x="1156763" y="821733"/>
            <a:ext cx="6100762" cy="307777"/>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Diagnostic Studies</a:t>
            </a:r>
            <a:r>
              <a:rPr lang="en-US"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C572E1B-E27A-E26B-B3DD-2A83B749EDAE}"/>
              </a:ext>
            </a:extLst>
          </p:cNvPr>
          <p:cNvPicPr>
            <a:picLocks noChangeAspect="1"/>
          </p:cNvPicPr>
          <p:nvPr/>
        </p:nvPicPr>
        <p:blipFill rotWithShape="1">
          <a:blip r:embed="rId3"/>
          <a:srcRect b="11100"/>
          <a:stretch/>
        </p:blipFill>
        <p:spPr>
          <a:xfrm>
            <a:off x="1156763" y="1188512"/>
            <a:ext cx="10035831" cy="4480975"/>
          </a:xfrm>
          <a:prstGeom prst="rect">
            <a:avLst/>
          </a:prstGeom>
          <a:ln>
            <a:solidFill>
              <a:schemeClr val="tx1"/>
            </a:solidFill>
          </a:ln>
        </p:spPr>
      </p:pic>
      <p:pic>
        <p:nvPicPr>
          <p:cNvPr id="3" name="Picture 2">
            <a:extLst>
              <a:ext uri="{FF2B5EF4-FFF2-40B4-BE49-F238E27FC236}">
                <a16:creationId xmlns:a16="http://schemas.microsoft.com/office/drawing/2014/main" id="{E082448D-B39A-BBB9-B481-F739C5FE93CA}"/>
              </a:ext>
            </a:extLst>
          </p:cNvPr>
          <p:cNvPicPr>
            <a:picLocks noChangeAspect="1"/>
          </p:cNvPicPr>
          <p:nvPr/>
        </p:nvPicPr>
        <p:blipFill rotWithShape="1">
          <a:blip r:embed="rId3"/>
          <a:srcRect t="92493"/>
          <a:stretch/>
        </p:blipFill>
        <p:spPr>
          <a:xfrm>
            <a:off x="1156763" y="5669488"/>
            <a:ext cx="10035831" cy="378383"/>
          </a:xfrm>
          <a:prstGeom prst="rect">
            <a:avLst/>
          </a:prstGeom>
          <a:ln>
            <a:solidFill>
              <a:schemeClr val="tx1"/>
            </a:solidFill>
          </a:ln>
        </p:spPr>
      </p:pic>
      <p:sp>
        <p:nvSpPr>
          <p:cNvPr id="4" name="Rectangle 3">
            <a:extLst>
              <a:ext uri="{FF2B5EF4-FFF2-40B4-BE49-F238E27FC236}">
                <a16:creationId xmlns:a16="http://schemas.microsoft.com/office/drawing/2014/main" id="{708C58D4-65D7-C337-0DED-C1F940B36B5B}"/>
              </a:ext>
            </a:extLst>
          </p:cNvPr>
          <p:cNvSpPr/>
          <p:nvPr/>
        </p:nvSpPr>
        <p:spPr>
          <a:xfrm>
            <a:off x="1887464" y="4284383"/>
            <a:ext cx="9311186" cy="457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FA44C2-9CDC-A672-DF45-88906AED2AEC}"/>
              </a:ext>
            </a:extLst>
          </p:cNvPr>
          <p:cNvSpPr/>
          <p:nvPr/>
        </p:nvSpPr>
        <p:spPr>
          <a:xfrm>
            <a:off x="1881408" y="1188511"/>
            <a:ext cx="9311186" cy="457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78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FBEF1D-969F-D540-CB00-0433B1CC57D6}"/>
              </a:ext>
            </a:extLst>
          </p:cNvPr>
          <p:cNvSpPr txBox="1"/>
          <p:nvPr/>
        </p:nvSpPr>
        <p:spPr>
          <a:xfrm>
            <a:off x="1156763" y="821733"/>
            <a:ext cx="6100762" cy="307777"/>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Diagnostic Studies</a:t>
            </a:r>
            <a:r>
              <a:rPr lang="en-US"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C572E1B-E27A-E26B-B3DD-2A83B749EDAE}"/>
              </a:ext>
            </a:extLst>
          </p:cNvPr>
          <p:cNvPicPr>
            <a:picLocks noChangeAspect="1"/>
          </p:cNvPicPr>
          <p:nvPr/>
        </p:nvPicPr>
        <p:blipFill rotWithShape="1">
          <a:blip r:embed="rId3"/>
          <a:srcRect b="11100"/>
          <a:stretch/>
        </p:blipFill>
        <p:spPr>
          <a:xfrm>
            <a:off x="1156763" y="1188512"/>
            <a:ext cx="10035831" cy="4480975"/>
          </a:xfrm>
          <a:prstGeom prst="rect">
            <a:avLst/>
          </a:prstGeom>
          <a:ln>
            <a:solidFill>
              <a:schemeClr val="tx1"/>
            </a:solidFill>
          </a:ln>
        </p:spPr>
      </p:pic>
      <p:pic>
        <p:nvPicPr>
          <p:cNvPr id="3" name="Picture 2">
            <a:extLst>
              <a:ext uri="{FF2B5EF4-FFF2-40B4-BE49-F238E27FC236}">
                <a16:creationId xmlns:a16="http://schemas.microsoft.com/office/drawing/2014/main" id="{E082448D-B39A-BBB9-B481-F739C5FE93CA}"/>
              </a:ext>
            </a:extLst>
          </p:cNvPr>
          <p:cNvPicPr>
            <a:picLocks noChangeAspect="1"/>
          </p:cNvPicPr>
          <p:nvPr/>
        </p:nvPicPr>
        <p:blipFill rotWithShape="1">
          <a:blip r:embed="rId3"/>
          <a:srcRect t="92493"/>
          <a:stretch/>
        </p:blipFill>
        <p:spPr>
          <a:xfrm>
            <a:off x="1156763" y="5669488"/>
            <a:ext cx="10035831" cy="378383"/>
          </a:xfrm>
          <a:prstGeom prst="rect">
            <a:avLst/>
          </a:prstGeom>
          <a:ln>
            <a:solidFill>
              <a:schemeClr val="tx1"/>
            </a:solidFill>
          </a:ln>
        </p:spPr>
      </p:pic>
    </p:spTree>
    <p:extLst>
      <p:ext uri="{BB962C8B-B14F-4D97-AF65-F5344CB8AC3E}">
        <p14:creationId xmlns:p14="http://schemas.microsoft.com/office/powerpoint/2010/main" val="265521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D9F9AD-6BE7-0729-2407-E7BA24221554}"/>
              </a:ext>
            </a:extLst>
          </p:cNvPr>
          <p:cNvPicPr>
            <a:picLocks noChangeAspect="1"/>
          </p:cNvPicPr>
          <p:nvPr/>
        </p:nvPicPr>
        <p:blipFill>
          <a:blip r:embed="rId3"/>
          <a:stretch>
            <a:fillRect/>
          </a:stretch>
        </p:blipFill>
        <p:spPr>
          <a:xfrm>
            <a:off x="677903" y="1868235"/>
            <a:ext cx="10836193" cy="3434934"/>
          </a:xfrm>
          <a:prstGeom prst="rect">
            <a:avLst/>
          </a:prstGeom>
          <a:ln>
            <a:solidFill>
              <a:schemeClr val="tx1"/>
            </a:solidFill>
          </a:ln>
        </p:spPr>
      </p:pic>
      <p:sp>
        <p:nvSpPr>
          <p:cNvPr id="6" name="TextBox 5">
            <a:extLst>
              <a:ext uri="{FF2B5EF4-FFF2-40B4-BE49-F238E27FC236}">
                <a16:creationId xmlns:a16="http://schemas.microsoft.com/office/drawing/2014/main" id="{D261075C-A29A-0011-1E55-80D80F764908}"/>
              </a:ext>
            </a:extLst>
          </p:cNvPr>
          <p:cNvSpPr txBox="1"/>
          <p:nvPr/>
        </p:nvSpPr>
        <p:spPr>
          <a:xfrm>
            <a:off x="677903" y="1451970"/>
            <a:ext cx="6100762" cy="307777"/>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Patient Referrals</a:t>
            </a:r>
            <a:r>
              <a:rPr lang="en-US"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79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PASC in Adults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199" y="1431236"/>
            <a:ext cx="10515599" cy="4182898"/>
          </a:xfrm>
        </p:spPr>
        <p:txBody>
          <a:bodyPr>
            <a:normAutofit/>
          </a:bodyPr>
          <a:lstStyle/>
          <a:p>
            <a:r>
              <a:rPr lang="en-US" dirty="0"/>
              <a:t>Symptoms:</a:t>
            </a:r>
          </a:p>
          <a:p>
            <a:r>
              <a:rPr lang="en-US" dirty="0"/>
              <a:t>     Fatigue </a:t>
            </a:r>
          </a:p>
          <a:p>
            <a:r>
              <a:rPr lang="en-US" dirty="0"/>
              <a:t>     Headache</a:t>
            </a:r>
          </a:p>
          <a:p>
            <a:r>
              <a:rPr lang="en-US" dirty="0"/>
              <a:t>     Shortness of breath</a:t>
            </a:r>
          </a:p>
          <a:p>
            <a:r>
              <a:rPr lang="en-US" dirty="0"/>
              <a:t>     Loss of taste and/or smell</a:t>
            </a:r>
          </a:p>
          <a:p>
            <a:r>
              <a:rPr lang="en-US" dirty="0"/>
              <a:t>     Cognitive disturbance</a:t>
            </a:r>
          </a:p>
          <a:p>
            <a:r>
              <a:rPr lang="en-US" dirty="0"/>
              <a:t>     Anxiety and/or depression</a:t>
            </a:r>
          </a:p>
          <a:p>
            <a:endParaRPr lang="en-US" dirty="0"/>
          </a:p>
          <a:p>
            <a:r>
              <a:rPr lang="en-US" dirty="0"/>
              <a:t>Duration: </a:t>
            </a:r>
            <a:r>
              <a:rPr lang="en-US" dirty="0">
                <a:solidFill>
                  <a:srgbClr val="000000"/>
                </a:solidFill>
                <a:effectLst/>
                <a:ea typeface="Times New Roman" panose="02020603050405020304" pitchFamily="18" charset="0"/>
              </a:rPr>
              <a:t>≥ </a:t>
            </a:r>
            <a:r>
              <a:rPr lang="en-US" dirty="0"/>
              <a:t>3 months to </a:t>
            </a:r>
            <a:r>
              <a:rPr lang="en-US" dirty="0">
                <a:solidFill>
                  <a:srgbClr val="000000"/>
                </a:solidFill>
                <a:effectLst/>
                <a:ea typeface="Times New Roman" panose="02020603050405020304" pitchFamily="18" charset="0"/>
              </a:rPr>
              <a:t>≥ </a:t>
            </a:r>
            <a:r>
              <a:rPr lang="en-US" dirty="0"/>
              <a:t>1 year</a:t>
            </a:r>
          </a:p>
          <a:p>
            <a:endParaRPr lang="en-US" dirty="0"/>
          </a:p>
          <a:p>
            <a:endParaRPr lang="en-US" dirty="0"/>
          </a:p>
          <a:p>
            <a:endParaRPr lang="en-US" dirty="0"/>
          </a:p>
        </p:txBody>
      </p:sp>
      <p:sp>
        <p:nvSpPr>
          <p:cNvPr id="2" name="TextBox 1">
            <a:extLst>
              <a:ext uri="{FF2B5EF4-FFF2-40B4-BE49-F238E27FC236}">
                <a16:creationId xmlns:a16="http://schemas.microsoft.com/office/drawing/2014/main" id="{6CBE8DD6-2A45-7F72-0F98-957DE6735E6C}"/>
              </a:ext>
            </a:extLst>
          </p:cNvPr>
          <p:cNvSpPr txBox="1"/>
          <p:nvPr/>
        </p:nvSpPr>
        <p:spPr>
          <a:xfrm>
            <a:off x="2340426" y="6283868"/>
            <a:ext cx="7511145" cy="553998"/>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Davis. </a:t>
            </a:r>
            <a:r>
              <a:rPr lang="en-US" sz="1000" b="1" i="1" dirty="0" err="1">
                <a:effectLst/>
                <a:latin typeface="Arial" panose="020B0604020202020204" pitchFamily="34" charset="0"/>
                <a:ea typeface="Times New Roman" panose="02020603050405020304" pitchFamily="18" charset="0"/>
                <a:cs typeface="Arial" panose="020B0604020202020204" pitchFamily="34" charset="0"/>
              </a:rPr>
              <a:t>EClinicalMedicine</a:t>
            </a:r>
            <a:r>
              <a:rPr lang="en-US" sz="1000" b="1" i="1" dirty="0">
                <a:latin typeface="Arial" panose="020B0604020202020204" pitchFamily="34" charset="0"/>
                <a:ea typeface="Times New Roman" panose="02020603050405020304" pitchFamily="18" charset="0"/>
                <a:cs typeface="Arial" panose="020B0604020202020204" pitchFamily="34" charset="0"/>
              </a:rPr>
              <a:t>, </a:t>
            </a:r>
            <a:r>
              <a:rPr lang="en-US" sz="1000" b="1" dirty="0">
                <a:effectLst/>
                <a:latin typeface="Arial" panose="020B0604020202020204" pitchFamily="34" charset="0"/>
                <a:ea typeface="Times New Roman" panose="02020603050405020304" pitchFamily="18" charset="0"/>
                <a:cs typeface="Arial" panose="020B0604020202020204" pitchFamily="34" charset="0"/>
              </a:rPr>
              <a:t>2021</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Sudre</a:t>
            </a:r>
            <a:r>
              <a:rPr lang="en-US" sz="1000" b="1" i="1" dirty="0">
                <a:latin typeface="Arial" panose="020B0604020202020204" pitchFamily="34" charset="0"/>
                <a:cs typeface="Arial" panose="020B0604020202020204" pitchFamily="34" charset="0"/>
              </a:rPr>
              <a:t>. Nat Med</a:t>
            </a:r>
            <a:r>
              <a:rPr lang="en-US" sz="1000" b="1" dirty="0">
                <a:latin typeface="Arial" panose="020B0604020202020204" pitchFamily="34" charset="0"/>
                <a:cs typeface="Arial" panose="020B0604020202020204" pitchFamily="34" charset="0"/>
              </a:rPr>
              <a:t>, 2021; </a:t>
            </a:r>
            <a:r>
              <a:rPr lang="en-US" sz="1000" b="1" dirty="0" err="1">
                <a:latin typeface="Arial" panose="020B0604020202020204" pitchFamily="34" charset="0"/>
                <a:cs typeface="Arial" panose="020B0604020202020204" pitchFamily="34" charset="0"/>
              </a:rPr>
              <a:t>Sneller</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Ann Intern Med</a:t>
            </a:r>
            <a:r>
              <a:rPr lang="en-US" sz="1000" b="1" dirty="0">
                <a:latin typeface="Arial" panose="020B0604020202020204" pitchFamily="34" charset="0"/>
                <a:cs typeface="Arial" panose="020B0604020202020204" pitchFamily="34" charset="0"/>
              </a:rPr>
              <a:t>, 2022; Hope. </a:t>
            </a:r>
            <a:r>
              <a:rPr lang="en-US" sz="1000" b="1" i="1" dirty="0">
                <a:effectLst/>
                <a:latin typeface="Arial" panose="020B0604020202020204" pitchFamily="34" charset="0"/>
                <a:ea typeface="Times New Roman" panose="02020603050405020304" pitchFamily="18" charset="0"/>
                <a:cs typeface="Arial" panose="020B0604020202020204" pitchFamily="34" charset="0"/>
              </a:rPr>
              <a:t>Infect Dis Clin North Am</a:t>
            </a:r>
            <a:r>
              <a:rPr lang="en-US" sz="1000" b="1" i="1" dirty="0">
                <a:latin typeface="Arial" panose="020B0604020202020204" pitchFamily="34" charset="0"/>
                <a:ea typeface="Times New Roman" panose="02020603050405020304" pitchFamily="18" charset="0"/>
                <a:cs typeface="Arial" panose="020B0604020202020204" pitchFamily="34" charset="0"/>
              </a:rPr>
              <a:t>, </a:t>
            </a:r>
            <a:r>
              <a:rPr lang="en-US" sz="1000" b="1" dirty="0">
                <a:effectLst/>
                <a:latin typeface="Arial" panose="020B0604020202020204" pitchFamily="34" charset="0"/>
                <a:ea typeface="Times New Roman" panose="02020603050405020304" pitchFamily="18" charset="0"/>
                <a:cs typeface="Arial" panose="020B0604020202020204" pitchFamily="34" charset="0"/>
              </a:rPr>
              <a:t>2022; </a:t>
            </a:r>
            <a:r>
              <a:rPr lang="en-US" sz="1000" b="1" dirty="0">
                <a:effectLst/>
                <a:latin typeface="Arial" panose="020B0604020202020204" pitchFamily="34" charset="0"/>
                <a:ea typeface="Times New Roman" panose="02020603050405020304" pitchFamily="18" charset="0"/>
                <a:cs typeface="Arial" panose="020B0604020202020204" pitchFamily="34" charset="0"/>
                <a:hlinkClick r:id="rId3"/>
              </a:rPr>
              <a:t>https://www.kff.org/policy-watch/long-covid-what-do-latest-data-show/</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effectLst/>
                <a:latin typeface="Arial" panose="020B0604020202020204" pitchFamily="34" charset="0"/>
                <a:ea typeface="Times New Roman" panose="02020603050405020304" pitchFamily="18" charset="0"/>
                <a:cs typeface="Arial" panose="020B0604020202020204" pitchFamily="34" charset="0"/>
              </a:rPr>
              <a:t>Robineau</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r>
              <a:rPr lang="en-US" sz="1000" b="1" i="1" dirty="0">
                <a:effectLst/>
                <a:latin typeface="Arial" panose="020B0604020202020204" pitchFamily="34" charset="0"/>
                <a:ea typeface="Times New Roman" panose="02020603050405020304" pitchFamily="18" charset="0"/>
                <a:cs typeface="Arial" panose="020B0604020202020204" pitchFamily="34" charset="0"/>
              </a:rPr>
              <a:t>JAMA </a:t>
            </a:r>
            <a:r>
              <a:rPr lang="en-US" sz="1000" b="1" i="1" dirty="0" err="1">
                <a:effectLst/>
                <a:latin typeface="Arial" panose="020B0604020202020204" pitchFamily="34" charset="0"/>
                <a:ea typeface="Times New Roman" panose="02020603050405020304" pitchFamily="18" charset="0"/>
                <a:cs typeface="Arial" panose="020B0604020202020204" pitchFamily="34" charset="0"/>
              </a:rPr>
              <a:t>Netw</a:t>
            </a:r>
            <a:r>
              <a:rPr lang="en-US" sz="1000" b="1" i="1" dirty="0">
                <a:effectLst/>
                <a:latin typeface="Arial" panose="020B0604020202020204" pitchFamily="34" charset="0"/>
                <a:ea typeface="Times New Roman" panose="02020603050405020304" pitchFamily="18" charset="0"/>
                <a:cs typeface="Arial" panose="020B0604020202020204" pitchFamily="34" charset="0"/>
              </a:rPr>
              <a:t> Open</a:t>
            </a:r>
            <a:r>
              <a:rPr lang="en-US" sz="1000" b="1" dirty="0">
                <a:effectLst/>
                <a:latin typeface="Arial" panose="020B0604020202020204" pitchFamily="34" charset="0"/>
                <a:ea typeface="Times New Roman" panose="02020603050405020304" pitchFamily="18" charset="0"/>
                <a:cs typeface="Arial" panose="020B0604020202020204" pitchFamily="34" charset="0"/>
              </a:rPr>
              <a:t>, 2022 </a:t>
            </a:r>
            <a:endParaRPr lang="en-US" sz="1000" b="1" dirty="0">
              <a:latin typeface="Arial" panose="020B0604020202020204" pitchFamily="34" charset="0"/>
              <a:cs typeface="Arial" panose="020B0604020202020204" pitchFamily="34" charset="0"/>
            </a:endParaRPr>
          </a:p>
          <a:p>
            <a:r>
              <a:rPr lang="en-US" sz="1000" b="1" dirty="0">
                <a:effectLst/>
                <a:latin typeface="Arial" panose="020B0604020202020204" pitchFamily="34" charset="0"/>
                <a:cs typeface="Arial" panose="020B0604020202020204" pitchFamily="34" charset="0"/>
              </a:rPr>
              <a:t> </a:t>
            </a:r>
            <a:endParaRPr lang="en-US" sz="1000" b="1" dirty="0">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62D7E8CD-479C-3E43-3556-A460C23F9F84}"/>
              </a:ext>
            </a:extLst>
          </p:cNvPr>
          <p:cNvSpPr txBox="1">
            <a:spLocks/>
          </p:cNvSpPr>
          <p:nvPr/>
        </p:nvSpPr>
        <p:spPr>
          <a:xfrm>
            <a:off x="6095999" y="1431236"/>
            <a:ext cx="5257800" cy="41828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Factors:</a:t>
            </a:r>
          </a:p>
          <a:p>
            <a:r>
              <a:rPr lang="en-US" dirty="0"/>
              <a:t>     Severe COVID-19</a:t>
            </a:r>
          </a:p>
          <a:p>
            <a:r>
              <a:rPr lang="en-US" dirty="0"/>
              <a:t>     Older age </a:t>
            </a:r>
          </a:p>
          <a:p>
            <a:r>
              <a:rPr lang="en-US" dirty="0"/>
              <a:t>     Female</a:t>
            </a:r>
          </a:p>
          <a:p>
            <a:r>
              <a:rPr lang="en-US" dirty="0"/>
              <a:t>     Pre-existing medical conditions</a:t>
            </a:r>
          </a:p>
          <a:p>
            <a:endParaRPr lang="en-US" dirty="0"/>
          </a:p>
          <a:p>
            <a:endParaRPr lang="en-US" dirty="0"/>
          </a:p>
        </p:txBody>
      </p:sp>
    </p:spTree>
    <p:extLst>
      <p:ext uri="{BB962C8B-B14F-4D97-AF65-F5344CB8AC3E}">
        <p14:creationId xmlns:p14="http://schemas.microsoft.com/office/powerpoint/2010/main" val="872173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D9F9AD-6BE7-0729-2407-E7BA24221554}"/>
              </a:ext>
            </a:extLst>
          </p:cNvPr>
          <p:cNvPicPr>
            <a:picLocks noChangeAspect="1"/>
          </p:cNvPicPr>
          <p:nvPr/>
        </p:nvPicPr>
        <p:blipFill>
          <a:blip r:embed="rId3"/>
          <a:stretch>
            <a:fillRect/>
          </a:stretch>
        </p:blipFill>
        <p:spPr>
          <a:xfrm>
            <a:off x="677903" y="1868235"/>
            <a:ext cx="10836193" cy="3434934"/>
          </a:xfrm>
          <a:prstGeom prst="rect">
            <a:avLst/>
          </a:prstGeom>
          <a:ln>
            <a:solidFill>
              <a:schemeClr val="tx1"/>
            </a:solidFill>
          </a:ln>
        </p:spPr>
      </p:pic>
      <p:sp>
        <p:nvSpPr>
          <p:cNvPr id="6" name="TextBox 5">
            <a:extLst>
              <a:ext uri="{FF2B5EF4-FFF2-40B4-BE49-F238E27FC236}">
                <a16:creationId xmlns:a16="http://schemas.microsoft.com/office/drawing/2014/main" id="{D261075C-A29A-0011-1E55-80D80F764908}"/>
              </a:ext>
            </a:extLst>
          </p:cNvPr>
          <p:cNvSpPr txBox="1"/>
          <p:nvPr/>
        </p:nvSpPr>
        <p:spPr>
          <a:xfrm>
            <a:off x="677903" y="1451970"/>
            <a:ext cx="6100762" cy="307777"/>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Patient Referrals</a:t>
            </a:r>
            <a:r>
              <a:rPr lang="en-US"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7BE5CF3-5D3B-DED8-BB17-C9E863275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623" y="5318503"/>
            <a:ext cx="9699473" cy="266700"/>
          </a:xfrm>
          <a:prstGeom prst="rect">
            <a:avLst/>
          </a:prstGeom>
        </p:spPr>
      </p:pic>
      <p:sp>
        <p:nvSpPr>
          <p:cNvPr id="4" name="TextBox 3">
            <a:extLst>
              <a:ext uri="{FF2B5EF4-FFF2-40B4-BE49-F238E27FC236}">
                <a16:creationId xmlns:a16="http://schemas.microsoft.com/office/drawing/2014/main" id="{FB4421F1-9A91-4E79-68C5-7F6439C7645A}"/>
              </a:ext>
            </a:extLst>
          </p:cNvPr>
          <p:cNvSpPr txBox="1"/>
          <p:nvPr/>
        </p:nvSpPr>
        <p:spPr>
          <a:xfrm>
            <a:off x="5440617" y="5571027"/>
            <a:ext cx="6903783"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Column = Individual Patient</a:t>
            </a:r>
          </a:p>
        </p:txBody>
      </p:sp>
    </p:spTree>
    <p:extLst>
      <p:ext uri="{BB962C8B-B14F-4D97-AF65-F5344CB8AC3E}">
        <p14:creationId xmlns:p14="http://schemas.microsoft.com/office/powerpoint/2010/main" val="1041523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D9F9AD-6BE7-0729-2407-E7BA24221554}"/>
              </a:ext>
            </a:extLst>
          </p:cNvPr>
          <p:cNvPicPr>
            <a:picLocks noChangeAspect="1"/>
          </p:cNvPicPr>
          <p:nvPr/>
        </p:nvPicPr>
        <p:blipFill>
          <a:blip r:embed="rId3"/>
          <a:stretch>
            <a:fillRect/>
          </a:stretch>
        </p:blipFill>
        <p:spPr>
          <a:xfrm>
            <a:off x="677903" y="1868235"/>
            <a:ext cx="10836193" cy="3434934"/>
          </a:xfrm>
          <a:prstGeom prst="rect">
            <a:avLst/>
          </a:prstGeom>
          <a:ln>
            <a:solidFill>
              <a:schemeClr val="tx1"/>
            </a:solidFill>
          </a:ln>
        </p:spPr>
      </p:pic>
      <p:sp>
        <p:nvSpPr>
          <p:cNvPr id="6" name="TextBox 5">
            <a:extLst>
              <a:ext uri="{FF2B5EF4-FFF2-40B4-BE49-F238E27FC236}">
                <a16:creationId xmlns:a16="http://schemas.microsoft.com/office/drawing/2014/main" id="{D261075C-A29A-0011-1E55-80D80F764908}"/>
              </a:ext>
            </a:extLst>
          </p:cNvPr>
          <p:cNvSpPr txBox="1"/>
          <p:nvPr/>
        </p:nvSpPr>
        <p:spPr>
          <a:xfrm>
            <a:off x="677903" y="1451970"/>
            <a:ext cx="6100762" cy="307777"/>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Patient Referrals</a:t>
            </a:r>
            <a:r>
              <a:rPr lang="en-US"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9C4C6DB-03E6-970B-AC09-5C135F0FAE88}"/>
              </a:ext>
            </a:extLst>
          </p:cNvPr>
          <p:cNvSpPr/>
          <p:nvPr/>
        </p:nvSpPr>
        <p:spPr>
          <a:xfrm>
            <a:off x="677903" y="2194560"/>
            <a:ext cx="10836192" cy="7680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78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D9F9AD-6BE7-0729-2407-E7BA24221554}"/>
              </a:ext>
            </a:extLst>
          </p:cNvPr>
          <p:cNvPicPr>
            <a:picLocks noChangeAspect="1"/>
          </p:cNvPicPr>
          <p:nvPr/>
        </p:nvPicPr>
        <p:blipFill>
          <a:blip r:embed="rId3"/>
          <a:stretch>
            <a:fillRect/>
          </a:stretch>
        </p:blipFill>
        <p:spPr>
          <a:xfrm>
            <a:off x="677903" y="1868235"/>
            <a:ext cx="10836193" cy="3434934"/>
          </a:xfrm>
          <a:prstGeom prst="rect">
            <a:avLst/>
          </a:prstGeom>
          <a:ln>
            <a:solidFill>
              <a:schemeClr val="tx1"/>
            </a:solidFill>
          </a:ln>
        </p:spPr>
      </p:pic>
      <p:sp>
        <p:nvSpPr>
          <p:cNvPr id="6" name="TextBox 5">
            <a:extLst>
              <a:ext uri="{FF2B5EF4-FFF2-40B4-BE49-F238E27FC236}">
                <a16:creationId xmlns:a16="http://schemas.microsoft.com/office/drawing/2014/main" id="{D261075C-A29A-0011-1E55-80D80F764908}"/>
              </a:ext>
            </a:extLst>
          </p:cNvPr>
          <p:cNvSpPr txBox="1"/>
          <p:nvPr/>
        </p:nvSpPr>
        <p:spPr>
          <a:xfrm>
            <a:off x="677903" y="1451970"/>
            <a:ext cx="6100762" cy="307777"/>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Patient Referrals</a:t>
            </a:r>
            <a:r>
              <a:rPr lang="en-US"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E01AB0-22F5-BFCB-584C-1EF6AD142CF1}"/>
              </a:ext>
            </a:extLst>
          </p:cNvPr>
          <p:cNvSpPr/>
          <p:nvPr/>
        </p:nvSpPr>
        <p:spPr>
          <a:xfrm>
            <a:off x="1917192" y="2033177"/>
            <a:ext cx="121920" cy="3117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9C53F5-B3AD-70AA-36CE-C8451B6E9CAC}"/>
              </a:ext>
            </a:extLst>
          </p:cNvPr>
          <p:cNvSpPr/>
          <p:nvPr/>
        </p:nvSpPr>
        <p:spPr>
          <a:xfrm>
            <a:off x="10628376" y="2033177"/>
            <a:ext cx="121920" cy="3117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91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822DD-8CF8-07F0-22FF-F9DF8D62AAC5}"/>
              </a:ext>
            </a:extLst>
          </p:cNvPr>
          <p:cNvSpPr txBox="1"/>
          <p:nvPr/>
        </p:nvSpPr>
        <p:spPr>
          <a:xfrm>
            <a:off x="371793" y="1780963"/>
            <a:ext cx="6100762" cy="307777"/>
          </a:xfrm>
          <a:prstGeom prst="rect">
            <a:avLst/>
          </a:prstGeom>
          <a:noFill/>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Diagnoses</a:t>
            </a:r>
            <a:endParaRPr lang="en-US" sz="14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5494C88-B90C-93BB-8CDD-1C9269CB7F74}"/>
              </a:ext>
            </a:extLst>
          </p:cNvPr>
          <p:cNvPicPr>
            <a:picLocks noChangeAspect="1"/>
          </p:cNvPicPr>
          <p:nvPr/>
        </p:nvPicPr>
        <p:blipFill>
          <a:blip r:embed="rId3"/>
          <a:stretch>
            <a:fillRect/>
          </a:stretch>
        </p:blipFill>
        <p:spPr>
          <a:xfrm>
            <a:off x="371793" y="2184872"/>
            <a:ext cx="11492347" cy="2780863"/>
          </a:xfrm>
          <a:prstGeom prst="rect">
            <a:avLst/>
          </a:prstGeom>
          <a:ln>
            <a:solidFill>
              <a:schemeClr val="tx1"/>
            </a:solidFill>
          </a:ln>
        </p:spPr>
      </p:pic>
      <p:sp>
        <p:nvSpPr>
          <p:cNvPr id="5" name="Rectangle 4">
            <a:extLst>
              <a:ext uri="{FF2B5EF4-FFF2-40B4-BE49-F238E27FC236}">
                <a16:creationId xmlns:a16="http://schemas.microsoft.com/office/drawing/2014/main" id="{2409B608-2892-8A60-9CD5-CBFA96A20CB9}"/>
              </a:ext>
            </a:extLst>
          </p:cNvPr>
          <p:cNvSpPr/>
          <p:nvPr/>
        </p:nvSpPr>
        <p:spPr>
          <a:xfrm>
            <a:off x="371793" y="2519694"/>
            <a:ext cx="11492346" cy="5013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04224E5-97B9-35E5-F9F8-C36388303793}"/>
              </a:ext>
            </a:extLst>
          </p:cNvPr>
          <p:cNvSpPr/>
          <p:nvPr/>
        </p:nvSpPr>
        <p:spPr>
          <a:xfrm>
            <a:off x="1706263" y="2549153"/>
            <a:ext cx="48126" cy="68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5FE6334-37CC-8B1F-C8CD-A32C9E7F1C8F}"/>
              </a:ext>
            </a:extLst>
          </p:cNvPr>
          <p:cNvSpPr/>
          <p:nvPr/>
        </p:nvSpPr>
        <p:spPr>
          <a:xfrm>
            <a:off x="1585662" y="2703425"/>
            <a:ext cx="55813" cy="87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618E240-1D1B-C73F-26AC-275E55F2E8ED}"/>
              </a:ext>
            </a:extLst>
          </p:cNvPr>
          <p:cNvSpPr/>
          <p:nvPr/>
        </p:nvSpPr>
        <p:spPr>
          <a:xfrm>
            <a:off x="1759078" y="3678230"/>
            <a:ext cx="48126" cy="68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525F6E-D595-0B8C-67A1-8CFC59FA601E}"/>
              </a:ext>
            </a:extLst>
          </p:cNvPr>
          <p:cNvSpPr/>
          <p:nvPr/>
        </p:nvSpPr>
        <p:spPr>
          <a:xfrm>
            <a:off x="2072774" y="3886640"/>
            <a:ext cx="48126" cy="68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88EA4D-EBEF-C32E-DBB9-E5E4515AAE3A}"/>
              </a:ext>
            </a:extLst>
          </p:cNvPr>
          <p:cNvSpPr/>
          <p:nvPr/>
        </p:nvSpPr>
        <p:spPr>
          <a:xfrm>
            <a:off x="1617412" y="4191942"/>
            <a:ext cx="48126" cy="68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05C16FF-9377-87A0-934F-C50294FC4D99}"/>
              </a:ext>
            </a:extLst>
          </p:cNvPr>
          <p:cNvSpPr/>
          <p:nvPr/>
        </p:nvSpPr>
        <p:spPr>
          <a:xfrm>
            <a:off x="1665538" y="3839587"/>
            <a:ext cx="48126" cy="68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DF7049-944E-141B-353A-E922CDB8CCBA}"/>
              </a:ext>
            </a:extLst>
          </p:cNvPr>
          <p:cNvSpPr/>
          <p:nvPr/>
        </p:nvSpPr>
        <p:spPr>
          <a:xfrm>
            <a:off x="1159003" y="4179880"/>
            <a:ext cx="48126" cy="68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2A8A9F8-C8F5-177E-DDF1-3CD34678C2EC}"/>
              </a:ext>
            </a:extLst>
          </p:cNvPr>
          <p:cNvSpPr/>
          <p:nvPr/>
        </p:nvSpPr>
        <p:spPr>
          <a:xfrm>
            <a:off x="692746" y="4649473"/>
            <a:ext cx="56868" cy="646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53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Results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lstStyle/>
          <a:p>
            <a:r>
              <a:rPr lang="en-US" dirty="0"/>
              <a:t>Longitudinal clinical information available for 77 patients </a:t>
            </a:r>
          </a:p>
          <a:p>
            <a:endParaRPr lang="en-US" dirty="0"/>
          </a:p>
          <a:p>
            <a:r>
              <a:rPr lang="en-US" dirty="0"/>
              <a:t>Last encounter:</a:t>
            </a:r>
          </a:p>
          <a:p>
            <a:r>
              <a:rPr lang="en-US" dirty="0"/>
              <a:t>     63 telephone interviews</a:t>
            </a:r>
          </a:p>
          <a:p>
            <a:r>
              <a:rPr lang="en-US" dirty="0"/>
              <a:t>     14 in-person follow-ups</a:t>
            </a:r>
          </a:p>
          <a:p>
            <a:endParaRPr lang="en-US" dirty="0"/>
          </a:p>
          <a:p>
            <a:r>
              <a:rPr lang="en-US" dirty="0"/>
              <a:t>Median time from first to last encounter: </a:t>
            </a:r>
          </a:p>
          <a:p>
            <a:r>
              <a:rPr lang="en-US" dirty="0"/>
              <a:t>     5.3 months (IQR 3-9.95; range 0.23-15.3)</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919148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19E8225-9E3F-01CA-1B5B-E20008F86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319" y="383805"/>
            <a:ext cx="7045362" cy="6090389"/>
          </a:xfrm>
          <a:prstGeom prst="rect">
            <a:avLst/>
          </a:prstGeom>
        </p:spPr>
      </p:pic>
    </p:spTree>
    <p:extLst>
      <p:ext uri="{BB962C8B-B14F-4D97-AF65-F5344CB8AC3E}">
        <p14:creationId xmlns:p14="http://schemas.microsoft.com/office/powerpoint/2010/main" val="3319263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19E8225-9E3F-01CA-1B5B-E20008F86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319" y="383805"/>
            <a:ext cx="7045362" cy="6090389"/>
          </a:xfrm>
          <a:prstGeom prst="rect">
            <a:avLst/>
          </a:prstGeom>
        </p:spPr>
      </p:pic>
      <p:cxnSp>
        <p:nvCxnSpPr>
          <p:cNvPr id="2" name="Straight Arrow Connector 1">
            <a:extLst>
              <a:ext uri="{FF2B5EF4-FFF2-40B4-BE49-F238E27FC236}">
                <a16:creationId xmlns:a16="http://schemas.microsoft.com/office/drawing/2014/main" id="{74BCC5D0-7410-B065-D363-53982117F8C0}"/>
              </a:ext>
            </a:extLst>
          </p:cNvPr>
          <p:cNvCxnSpPr>
            <a:cxnSpLocks/>
          </p:cNvCxnSpPr>
          <p:nvPr/>
        </p:nvCxnSpPr>
        <p:spPr>
          <a:xfrm>
            <a:off x="2722713" y="3764144"/>
            <a:ext cx="6593815"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929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19E8225-9E3F-01CA-1B5B-E20008F86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319" y="383805"/>
            <a:ext cx="7045362" cy="6090389"/>
          </a:xfrm>
          <a:prstGeom prst="rect">
            <a:avLst/>
          </a:prstGeom>
        </p:spPr>
      </p:pic>
      <p:sp>
        <p:nvSpPr>
          <p:cNvPr id="8" name="Rectangle 7">
            <a:extLst>
              <a:ext uri="{FF2B5EF4-FFF2-40B4-BE49-F238E27FC236}">
                <a16:creationId xmlns:a16="http://schemas.microsoft.com/office/drawing/2014/main" id="{8F39CBAD-D0D5-D316-2E66-BF65A99FA3FC}"/>
              </a:ext>
            </a:extLst>
          </p:cNvPr>
          <p:cNvSpPr/>
          <p:nvPr/>
        </p:nvSpPr>
        <p:spPr>
          <a:xfrm>
            <a:off x="8236281" y="1077768"/>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81B1AE-0D4E-5104-7C66-3BC7C80399F5}"/>
              </a:ext>
            </a:extLst>
          </p:cNvPr>
          <p:cNvSpPr/>
          <p:nvPr/>
        </p:nvSpPr>
        <p:spPr>
          <a:xfrm>
            <a:off x="8236281" y="4238786"/>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CFB3D0-5257-719E-D316-73F7B0C309F0}"/>
              </a:ext>
            </a:extLst>
          </p:cNvPr>
          <p:cNvSpPr/>
          <p:nvPr/>
        </p:nvSpPr>
        <p:spPr>
          <a:xfrm>
            <a:off x="6851429" y="4238785"/>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C3894-959E-815F-4A3B-D8846BB72F24}"/>
              </a:ext>
            </a:extLst>
          </p:cNvPr>
          <p:cNvSpPr/>
          <p:nvPr/>
        </p:nvSpPr>
        <p:spPr>
          <a:xfrm>
            <a:off x="5466577" y="4238784"/>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A732C8-934C-9BC6-3403-24BEE3A27271}"/>
              </a:ext>
            </a:extLst>
          </p:cNvPr>
          <p:cNvSpPr/>
          <p:nvPr/>
        </p:nvSpPr>
        <p:spPr>
          <a:xfrm>
            <a:off x="4102912" y="4238783"/>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8DB5FB5-8C2B-426F-1E73-5EC47F90BFF5}"/>
              </a:ext>
            </a:extLst>
          </p:cNvPr>
          <p:cNvSpPr/>
          <p:nvPr/>
        </p:nvSpPr>
        <p:spPr>
          <a:xfrm>
            <a:off x="2696873" y="4238783"/>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38206D-BF4A-0B47-22AA-C3F8FAED07DA}"/>
              </a:ext>
            </a:extLst>
          </p:cNvPr>
          <p:cNvSpPr/>
          <p:nvPr/>
        </p:nvSpPr>
        <p:spPr>
          <a:xfrm>
            <a:off x="6851429" y="1077768"/>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03E488-B418-0588-D163-7072B91DCC62}"/>
              </a:ext>
            </a:extLst>
          </p:cNvPr>
          <p:cNvSpPr/>
          <p:nvPr/>
        </p:nvSpPr>
        <p:spPr>
          <a:xfrm>
            <a:off x="5466577" y="1077768"/>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CCE363-F125-86CF-6630-DDCEF854585E}"/>
              </a:ext>
            </a:extLst>
          </p:cNvPr>
          <p:cNvSpPr/>
          <p:nvPr/>
        </p:nvSpPr>
        <p:spPr>
          <a:xfrm>
            <a:off x="4102912" y="1077768"/>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4ADEC28-A36B-AFE2-E2A0-AB397ED76DD3}"/>
              </a:ext>
            </a:extLst>
          </p:cNvPr>
          <p:cNvSpPr/>
          <p:nvPr/>
        </p:nvSpPr>
        <p:spPr>
          <a:xfrm>
            <a:off x="2696873" y="1077768"/>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19E8225-9E3F-01CA-1B5B-E20008F86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319" y="383805"/>
            <a:ext cx="7045362" cy="6090389"/>
          </a:xfrm>
          <a:prstGeom prst="rect">
            <a:avLst/>
          </a:prstGeom>
        </p:spPr>
      </p:pic>
      <p:sp>
        <p:nvSpPr>
          <p:cNvPr id="8" name="Rectangle 7">
            <a:extLst>
              <a:ext uri="{FF2B5EF4-FFF2-40B4-BE49-F238E27FC236}">
                <a16:creationId xmlns:a16="http://schemas.microsoft.com/office/drawing/2014/main" id="{8F39CBAD-D0D5-D316-2E66-BF65A99FA3FC}"/>
              </a:ext>
            </a:extLst>
          </p:cNvPr>
          <p:cNvSpPr/>
          <p:nvPr/>
        </p:nvSpPr>
        <p:spPr>
          <a:xfrm>
            <a:off x="8879459" y="1077768"/>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81B1AE-0D4E-5104-7C66-3BC7C80399F5}"/>
              </a:ext>
            </a:extLst>
          </p:cNvPr>
          <p:cNvSpPr/>
          <p:nvPr/>
        </p:nvSpPr>
        <p:spPr>
          <a:xfrm>
            <a:off x="8879459" y="4238786"/>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CFB3D0-5257-719E-D316-73F7B0C309F0}"/>
              </a:ext>
            </a:extLst>
          </p:cNvPr>
          <p:cNvSpPr/>
          <p:nvPr/>
        </p:nvSpPr>
        <p:spPr>
          <a:xfrm>
            <a:off x="7494607" y="4238785"/>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C3894-959E-815F-4A3B-D8846BB72F24}"/>
              </a:ext>
            </a:extLst>
          </p:cNvPr>
          <p:cNvSpPr/>
          <p:nvPr/>
        </p:nvSpPr>
        <p:spPr>
          <a:xfrm>
            <a:off x="6109755" y="4238784"/>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A732C8-934C-9BC6-3403-24BEE3A27271}"/>
              </a:ext>
            </a:extLst>
          </p:cNvPr>
          <p:cNvSpPr/>
          <p:nvPr/>
        </p:nvSpPr>
        <p:spPr>
          <a:xfrm>
            <a:off x="4746090" y="4238783"/>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8DB5FB5-8C2B-426F-1E73-5EC47F90BFF5}"/>
              </a:ext>
            </a:extLst>
          </p:cNvPr>
          <p:cNvSpPr/>
          <p:nvPr/>
        </p:nvSpPr>
        <p:spPr>
          <a:xfrm>
            <a:off x="3340051" y="4238783"/>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38206D-BF4A-0B47-22AA-C3F8FAED07DA}"/>
              </a:ext>
            </a:extLst>
          </p:cNvPr>
          <p:cNvSpPr/>
          <p:nvPr/>
        </p:nvSpPr>
        <p:spPr>
          <a:xfrm>
            <a:off x="7505654" y="1077768"/>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03E488-B418-0588-D163-7072B91DCC62}"/>
              </a:ext>
            </a:extLst>
          </p:cNvPr>
          <p:cNvSpPr/>
          <p:nvPr/>
        </p:nvSpPr>
        <p:spPr>
          <a:xfrm>
            <a:off x="6131848" y="1077768"/>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CCE363-F125-86CF-6630-DDCEF854585E}"/>
              </a:ext>
            </a:extLst>
          </p:cNvPr>
          <p:cNvSpPr/>
          <p:nvPr/>
        </p:nvSpPr>
        <p:spPr>
          <a:xfrm>
            <a:off x="4769089" y="1077768"/>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4ADEC28-A36B-AFE2-E2A0-AB397ED76DD3}"/>
              </a:ext>
            </a:extLst>
          </p:cNvPr>
          <p:cNvSpPr/>
          <p:nvPr/>
        </p:nvSpPr>
        <p:spPr>
          <a:xfrm>
            <a:off x="3382425" y="1077768"/>
            <a:ext cx="575747" cy="221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41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19E8225-9E3F-01CA-1B5B-E20008F86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319" y="383805"/>
            <a:ext cx="7045362" cy="6090389"/>
          </a:xfrm>
          <a:prstGeom prst="rect">
            <a:avLst/>
          </a:prstGeom>
        </p:spPr>
      </p:pic>
    </p:spTree>
    <p:extLst>
      <p:ext uri="{BB962C8B-B14F-4D97-AF65-F5344CB8AC3E}">
        <p14:creationId xmlns:p14="http://schemas.microsoft.com/office/powerpoint/2010/main" val="295229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PASC in Children and Adolescents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normAutofit/>
          </a:bodyPr>
          <a:lstStyle/>
          <a:p>
            <a:r>
              <a:rPr lang="en-US" dirty="0"/>
              <a:t>Symptoms may be similar to those in adults </a:t>
            </a:r>
          </a:p>
          <a:p>
            <a:endParaRPr lang="en-US" dirty="0"/>
          </a:p>
          <a:p>
            <a:r>
              <a:rPr lang="en-US" dirty="0"/>
              <a:t>May follow mild or asymptomatic COVID-19</a:t>
            </a:r>
          </a:p>
          <a:p>
            <a:endParaRPr lang="en-US" dirty="0"/>
          </a:p>
          <a:p>
            <a:r>
              <a:rPr lang="en-US" dirty="0"/>
              <a:t>Prevalence estimates vary from &lt;5% to &gt;60%</a:t>
            </a:r>
            <a:endParaRPr lang="en-US" dirty="0">
              <a:solidFill>
                <a:srgbClr val="FF0000"/>
              </a:solidFill>
            </a:endParaRPr>
          </a:p>
          <a:p>
            <a:endParaRPr lang="en-US" dirty="0"/>
          </a:p>
          <a:p>
            <a:r>
              <a:rPr lang="en-US" dirty="0"/>
              <a:t>&gt;75% of U.S. children are seropositive for SARS-CoV-2</a:t>
            </a:r>
            <a:endParaRPr lang="en-US" dirty="0">
              <a:solidFill>
                <a:srgbClr val="FF0000"/>
              </a:solidFill>
            </a:endParaRPr>
          </a:p>
          <a:p>
            <a:endParaRPr lang="en-US" dirty="0"/>
          </a:p>
          <a:p>
            <a:r>
              <a:rPr lang="en-US" dirty="0"/>
              <a:t>Burden of PASC may be large</a:t>
            </a:r>
          </a:p>
          <a:p>
            <a:endParaRPr lang="en-US" dirty="0"/>
          </a:p>
        </p:txBody>
      </p:sp>
      <p:sp>
        <p:nvSpPr>
          <p:cNvPr id="2" name="TextBox 1">
            <a:extLst>
              <a:ext uri="{FF2B5EF4-FFF2-40B4-BE49-F238E27FC236}">
                <a16:creationId xmlns:a16="http://schemas.microsoft.com/office/drawing/2014/main" id="{6CBE8DD6-2A45-7F72-0F98-957DE6735E6C}"/>
              </a:ext>
            </a:extLst>
          </p:cNvPr>
          <p:cNvSpPr txBox="1"/>
          <p:nvPr/>
        </p:nvSpPr>
        <p:spPr>
          <a:xfrm>
            <a:off x="2174729" y="6120581"/>
            <a:ext cx="7842542"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Zimmermann. </a:t>
            </a:r>
            <a:r>
              <a:rPr lang="en-US" sz="1000" b="1" i="1" dirty="0">
                <a:latin typeface="Arial" panose="020B0604020202020204" pitchFamily="34" charset="0"/>
                <a:cs typeface="Arial" panose="020B0604020202020204" pitchFamily="34" charset="0"/>
              </a:rPr>
              <a:t>PIDJ</a:t>
            </a:r>
            <a:r>
              <a:rPr lang="en-US" sz="1000" b="1" dirty="0">
                <a:latin typeface="Arial" panose="020B0604020202020204" pitchFamily="34" charset="0"/>
                <a:cs typeface="Arial" panose="020B0604020202020204" pitchFamily="34" charset="0"/>
              </a:rPr>
              <a:t>, 2021; Lopez-Leon. </a:t>
            </a:r>
            <a:r>
              <a:rPr lang="en-US" sz="1000" b="1" i="1" dirty="0">
                <a:latin typeface="Arial" panose="020B0604020202020204" pitchFamily="34" charset="0"/>
                <a:cs typeface="Arial" panose="020B0604020202020204" pitchFamily="34" charset="0"/>
              </a:rPr>
              <a:t>Sci Rep</a:t>
            </a:r>
            <a:r>
              <a:rPr lang="en-US" sz="1000" b="1" dirty="0">
                <a:latin typeface="Arial" panose="020B0604020202020204" pitchFamily="34" charset="0"/>
                <a:cs typeface="Arial" panose="020B0604020202020204" pitchFamily="34" charset="0"/>
              </a:rPr>
              <a:t>, 2022; Stephenson. </a:t>
            </a:r>
            <a:r>
              <a:rPr lang="en-US" sz="1000" b="1" i="1" dirty="0">
                <a:latin typeface="Arial" panose="020B0604020202020204" pitchFamily="34" charset="0"/>
                <a:cs typeface="Arial" panose="020B0604020202020204" pitchFamily="34" charset="0"/>
              </a:rPr>
              <a:t>Lancet Child </a:t>
            </a:r>
            <a:r>
              <a:rPr lang="en-US" sz="1000" b="1" i="1" dirty="0" err="1">
                <a:latin typeface="Arial" panose="020B0604020202020204" pitchFamily="34" charset="0"/>
                <a:cs typeface="Arial" panose="020B0604020202020204" pitchFamily="34" charset="0"/>
              </a:rPr>
              <a:t>Adolesc</a:t>
            </a:r>
            <a:r>
              <a:rPr lang="en-US" sz="1000" b="1" i="1" dirty="0">
                <a:latin typeface="Arial" panose="020B0604020202020204" pitchFamily="34" charset="0"/>
                <a:cs typeface="Arial" panose="020B0604020202020204" pitchFamily="34" charset="0"/>
              </a:rPr>
              <a:t> Health</a:t>
            </a:r>
            <a:r>
              <a:rPr lang="en-US" sz="1000" b="1" dirty="0">
                <a:latin typeface="Arial" panose="020B0604020202020204" pitchFamily="34" charset="0"/>
                <a:cs typeface="Arial" panose="020B0604020202020204" pitchFamily="34" charset="0"/>
              </a:rPr>
              <a:t>, 2022; Funk. </a:t>
            </a:r>
            <a:r>
              <a:rPr lang="en-US" sz="1000" b="1" i="1" dirty="0">
                <a:latin typeface="Arial" panose="020B0604020202020204" pitchFamily="34" charset="0"/>
                <a:cs typeface="Arial" panose="020B0604020202020204" pitchFamily="34" charset="0"/>
              </a:rPr>
              <a:t>JAMA </a:t>
            </a:r>
            <a:r>
              <a:rPr lang="en-US" sz="1000" b="1" i="1" dirty="0" err="1">
                <a:latin typeface="Arial" panose="020B0604020202020204" pitchFamily="34" charset="0"/>
                <a:cs typeface="Arial" panose="020B0604020202020204" pitchFamily="34" charset="0"/>
              </a:rPr>
              <a:t>Netw</a:t>
            </a:r>
            <a:r>
              <a:rPr lang="en-US" sz="1000" b="1" i="1" dirty="0">
                <a:latin typeface="Arial" panose="020B0604020202020204" pitchFamily="34" charset="0"/>
                <a:cs typeface="Arial" panose="020B0604020202020204" pitchFamily="34" charset="0"/>
              </a:rPr>
              <a:t> Open</a:t>
            </a:r>
            <a:r>
              <a:rPr lang="en-US" sz="1000" b="1" dirty="0">
                <a:latin typeface="Arial" panose="020B0604020202020204" pitchFamily="34" charset="0"/>
                <a:cs typeface="Arial" panose="020B0604020202020204" pitchFamily="34" charset="0"/>
              </a:rPr>
              <a:t>, 2022; </a:t>
            </a:r>
            <a:r>
              <a:rPr lang="en-US" sz="1000" b="1" dirty="0" err="1">
                <a:latin typeface="Arial" panose="020B0604020202020204" pitchFamily="34" charset="0"/>
                <a:cs typeface="Arial" panose="020B0604020202020204" pitchFamily="34" charset="0"/>
              </a:rPr>
              <a:t>Molteni</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Lancet Child </a:t>
            </a:r>
            <a:r>
              <a:rPr lang="en-US" sz="1000" b="1" i="1" dirty="0" err="1">
                <a:latin typeface="Arial" panose="020B0604020202020204" pitchFamily="34" charset="0"/>
                <a:cs typeface="Arial" panose="020B0604020202020204" pitchFamily="34" charset="0"/>
              </a:rPr>
              <a:t>Adolesc</a:t>
            </a:r>
            <a:r>
              <a:rPr lang="en-US" sz="1000" b="1" i="1" dirty="0">
                <a:latin typeface="Arial" panose="020B0604020202020204" pitchFamily="34" charset="0"/>
                <a:cs typeface="Arial" panose="020B0604020202020204" pitchFamily="34" charset="0"/>
              </a:rPr>
              <a:t> Health</a:t>
            </a:r>
            <a:r>
              <a:rPr lang="en-US" sz="1000" b="1" dirty="0">
                <a:latin typeface="Arial" panose="020B0604020202020204" pitchFamily="34" charset="0"/>
                <a:cs typeface="Arial" panose="020B0604020202020204" pitchFamily="34" charset="0"/>
              </a:rPr>
              <a:t>, 2021; </a:t>
            </a:r>
            <a:r>
              <a:rPr lang="en-US" sz="1000" b="1" dirty="0" err="1">
                <a:latin typeface="Arial" panose="020B0604020202020204" pitchFamily="34" charset="0"/>
                <a:cs typeface="Arial" panose="020B0604020202020204" pitchFamily="34" charset="0"/>
              </a:rPr>
              <a:t>Buonsenso</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Acta </a:t>
            </a:r>
            <a:r>
              <a:rPr lang="en-US" sz="1000" b="1" i="1" dirty="0" err="1">
                <a:latin typeface="Arial" panose="020B0604020202020204" pitchFamily="34" charset="0"/>
                <a:cs typeface="Arial" panose="020B0604020202020204" pitchFamily="34" charset="0"/>
              </a:rPr>
              <a:t>Paediatr</a:t>
            </a:r>
            <a:r>
              <a:rPr lang="en-US" sz="1000" b="1" dirty="0">
                <a:latin typeface="Arial" panose="020B0604020202020204" pitchFamily="34" charset="0"/>
                <a:cs typeface="Arial" panose="020B0604020202020204" pitchFamily="34" charset="0"/>
              </a:rPr>
              <a:t>, 2021; Rao. </a:t>
            </a:r>
            <a:r>
              <a:rPr lang="en-US" sz="1000" b="1" i="1" dirty="0">
                <a:latin typeface="Arial" panose="020B0604020202020204" pitchFamily="34" charset="0"/>
                <a:cs typeface="Arial" panose="020B0604020202020204" pitchFamily="34" charset="0"/>
              </a:rPr>
              <a:t>JAMA </a:t>
            </a:r>
            <a:r>
              <a:rPr lang="en-US" sz="1000" b="1" i="1" dirty="0" err="1">
                <a:latin typeface="Arial" panose="020B0604020202020204" pitchFamily="34" charset="0"/>
                <a:cs typeface="Arial" panose="020B0604020202020204" pitchFamily="34" charset="0"/>
              </a:rPr>
              <a:t>Pediatr</a:t>
            </a:r>
            <a:r>
              <a:rPr lang="en-US" sz="1000" b="1" dirty="0">
                <a:latin typeface="Arial" panose="020B0604020202020204" pitchFamily="34" charset="0"/>
                <a:cs typeface="Arial" panose="020B0604020202020204" pitchFamily="34" charset="0"/>
              </a:rPr>
              <a:t>, 2022; Messiah. </a:t>
            </a:r>
            <a:r>
              <a:rPr lang="en-US" sz="1000" b="1" i="1" dirty="0">
                <a:latin typeface="Arial" panose="020B0604020202020204" pitchFamily="34" charset="0"/>
                <a:cs typeface="Arial" panose="020B0604020202020204" pitchFamily="34" charset="0"/>
              </a:rPr>
              <a:t>PIDJ</a:t>
            </a:r>
            <a:r>
              <a:rPr lang="en-US" sz="1000" b="1" dirty="0">
                <a:latin typeface="Arial" panose="020B0604020202020204" pitchFamily="34" charset="0"/>
                <a:cs typeface="Arial" panose="020B0604020202020204" pitchFamily="34" charset="0"/>
              </a:rPr>
              <a:t>, 2022; </a:t>
            </a:r>
            <a:r>
              <a:rPr lang="en-US" sz="1000" b="1" dirty="0" err="1">
                <a:latin typeface="Arial" panose="020B0604020202020204" pitchFamily="34" charset="0"/>
                <a:cs typeface="Arial" panose="020B0604020202020204" pitchFamily="34" charset="0"/>
              </a:rPr>
              <a:t>Blankenburg</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Sci Rep</a:t>
            </a:r>
            <a:r>
              <a:rPr lang="en-US" sz="1000" b="1" dirty="0">
                <a:latin typeface="Arial" panose="020B0604020202020204" pitchFamily="34" charset="0"/>
                <a:cs typeface="Arial" panose="020B0604020202020204" pitchFamily="34" charset="0"/>
              </a:rPr>
              <a:t>, 2022; </a:t>
            </a:r>
            <a:r>
              <a:rPr lang="en-US" sz="1000" b="1" dirty="0" err="1">
                <a:latin typeface="Arial" panose="020B0604020202020204" pitchFamily="34" charset="0"/>
                <a:cs typeface="Arial" panose="020B0604020202020204" pitchFamily="34" charset="0"/>
              </a:rPr>
              <a:t>Ashkenzai-Hoffnung</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PIDJ</a:t>
            </a:r>
            <a:r>
              <a:rPr lang="en-US" sz="1000" b="1" dirty="0">
                <a:latin typeface="Arial" panose="020B0604020202020204" pitchFamily="34" charset="0"/>
                <a:cs typeface="Arial" panose="020B0604020202020204" pitchFamily="34" charset="0"/>
              </a:rPr>
              <a:t>, 2021; Blomberg. Nat Med, 2021; </a:t>
            </a:r>
            <a:r>
              <a:rPr lang="en-US" sz="1000" b="1" dirty="0" err="1">
                <a:latin typeface="Arial" panose="020B0604020202020204" pitchFamily="34" charset="0"/>
                <a:cs typeface="Arial" panose="020B0604020202020204" pitchFamily="34" charset="0"/>
              </a:rPr>
              <a:t>Sneller</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Ann Intern Med</a:t>
            </a:r>
            <a:r>
              <a:rPr lang="en-US" sz="1000" b="1" dirty="0">
                <a:latin typeface="Arial" panose="020B0604020202020204" pitchFamily="34" charset="0"/>
                <a:cs typeface="Arial" panose="020B0604020202020204" pitchFamily="34" charset="0"/>
              </a:rPr>
              <a:t>, 2022 Say. Lancet Child </a:t>
            </a:r>
            <a:r>
              <a:rPr lang="en-US" sz="1000" b="1" dirty="0" err="1">
                <a:latin typeface="Arial" panose="020B0604020202020204" pitchFamily="34" charset="0"/>
                <a:cs typeface="Arial" panose="020B0604020202020204" pitchFamily="34" charset="0"/>
              </a:rPr>
              <a:t>Adolesc</a:t>
            </a:r>
            <a:r>
              <a:rPr lang="en-US" sz="1000" b="1" dirty="0">
                <a:latin typeface="Arial" panose="020B0604020202020204" pitchFamily="34" charset="0"/>
                <a:cs typeface="Arial" panose="020B0604020202020204" pitchFamily="34" charset="0"/>
              </a:rPr>
              <a:t> Health, 2021; Clarke. MMWR, 2022</a:t>
            </a:r>
          </a:p>
        </p:txBody>
      </p:sp>
    </p:spTree>
    <p:extLst>
      <p:ext uri="{BB962C8B-B14F-4D97-AF65-F5344CB8AC3E}">
        <p14:creationId xmlns:p14="http://schemas.microsoft.com/office/powerpoint/2010/main" val="2653056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19E8225-9E3F-01CA-1B5B-E20008F86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319" y="383805"/>
            <a:ext cx="7045362" cy="6090389"/>
          </a:xfrm>
          <a:prstGeom prst="rect">
            <a:avLst/>
          </a:prstGeom>
        </p:spPr>
      </p:pic>
      <p:sp>
        <p:nvSpPr>
          <p:cNvPr id="2" name="Rectangle 1">
            <a:extLst>
              <a:ext uri="{FF2B5EF4-FFF2-40B4-BE49-F238E27FC236}">
                <a16:creationId xmlns:a16="http://schemas.microsoft.com/office/drawing/2014/main" id="{FBC5B033-0AAA-61F1-1A7B-9A8CC3873B10}"/>
              </a:ext>
            </a:extLst>
          </p:cNvPr>
          <p:cNvSpPr/>
          <p:nvPr/>
        </p:nvSpPr>
        <p:spPr>
          <a:xfrm rot="20046317">
            <a:off x="2669452" y="1156111"/>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86F5D96A-0248-4F67-16F1-B7BEBBF80C34}"/>
              </a:ext>
            </a:extLst>
          </p:cNvPr>
          <p:cNvSpPr/>
          <p:nvPr/>
        </p:nvSpPr>
        <p:spPr>
          <a:xfrm rot="20046317">
            <a:off x="4081416" y="1156112"/>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621B45BB-576F-C6A5-C086-9117E3C78772}"/>
              </a:ext>
            </a:extLst>
          </p:cNvPr>
          <p:cNvSpPr/>
          <p:nvPr/>
        </p:nvSpPr>
        <p:spPr>
          <a:xfrm rot="20046317">
            <a:off x="5493380" y="1146458"/>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5C23BFB8-9C9A-70AE-BAFC-2547AE21AF62}"/>
              </a:ext>
            </a:extLst>
          </p:cNvPr>
          <p:cNvSpPr/>
          <p:nvPr/>
        </p:nvSpPr>
        <p:spPr>
          <a:xfrm rot="20046317">
            <a:off x="6905345" y="1136803"/>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E0288548-62D5-82FE-23A9-B3DFF173F0A2}"/>
              </a:ext>
            </a:extLst>
          </p:cNvPr>
          <p:cNvSpPr/>
          <p:nvPr/>
        </p:nvSpPr>
        <p:spPr>
          <a:xfrm rot="20046317">
            <a:off x="2669452" y="4260939"/>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DA12C61C-EE36-91CE-22B4-331A2CB33C95}"/>
              </a:ext>
            </a:extLst>
          </p:cNvPr>
          <p:cNvSpPr/>
          <p:nvPr/>
        </p:nvSpPr>
        <p:spPr>
          <a:xfrm rot="20046317">
            <a:off x="5402320" y="4254955"/>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DC342DFF-6FBD-553F-A8DA-DFA3A9EF3B4F}"/>
              </a:ext>
            </a:extLst>
          </p:cNvPr>
          <p:cNvSpPr/>
          <p:nvPr/>
        </p:nvSpPr>
        <p:spPr>
          <a:xfrm rot="20046317">
            <a:off x="6814284" y="4235646"/>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92F2CED0-3B51-C4A5-D036-67442D362F89}"/>
              </a:ext>
            </a:extLst>
          </p:cNvPr>
          <p:cNvSpPr/>
          <p:nvPr/>
        </p:nvSpPr>
        <p:spPr>
          <a:xfrm rot="20046317">
            <a:off x="8226249" y="4225990"/>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0103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19E8225-9E3F-01CA-1B5B-E20008F86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319" y="383805"/>
            <a:ext cx="7045362" cy="6090389"/>
          </a:xfrm>
          <a:prstGeom prst="rect">
            <a:avLst/>
          </a:prstGeom>
        </p:spPr>
      </p:pic>
      <p:sp>
        <p:nvSpPr>
          <p:cNvPr id="18" name="Rectangle 17">
            <a:extLst>
              <a:ext uri="{FF2B5EF4-FFF2-40B4-BE49-F238E27FC236}">
                <a16:creationId xmlns:a16="http://schemas.microsoft.com/office/drawing/2014/main" id="{621B45BB-576F-C6A5-C086-9117E3C78772}"/>
              </a:ext>
            </a:extLst>
          </p:cNvPr>
          <p:cNvSpPr/>
          <p:nvPr/>
        </p:nvSpPr>
        <p:spPr>
          <a:xfrm rot="20046317">
            <a:off x="5388437" y="2254585"/>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5C23BFB8-9C9A-70AE-BAFC-2547AE21AF62}"/>
              </a:ext>
            </a:extLst>
          </p:cNvPr>
          <p:cNvSpPr/>
          <p:nvPr/>
        </p:nvSpPr>
        <p:spPr>
          <a:xfrm rot="20046317">
            <a:off x="6800402" y="2244930"/>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DA12C61C-EE36-91CE-22B4-331A2CB33C95}"/>
              </a:ext>
            </a:extLst>
          </p:cNvPr>
          <p:cNvSpPr/>
          <p:nvPr/>
        </p:nvSpPr>
        <p:spPr>
          <a:xfrm rot="20046317">
            <a:off x="3976475" y="5401829"/>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DC342DFF-6FBD-553F-A8DA-DFA3A9EF3B4F}"/>
              </a:ext>
            </a:extLst>
          </p:cNvPr>
          <p:cNvSpPr/>
          <p:nvPr/>
        </p:nvSpPr>
        <p:spPr>
          <a:xfrm rot="20046317">
            <a:off x="5388439" y="5382520"/>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92F2CED0-3B51-C4A5-D036-67442D362F89}"/>
              </a:ext>
            </a:extLst>
          </p:cNvPr>
          <p:cNvSpPr/>
          <p:nvPr/>
        </p:nvSpPr>
        <p:spPr>
          <a:xfrm rot="20046317">
            <a:off x="6800404" y="5372864"/>
            <a:ext cx="1277251" cy="602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0143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Results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198" y="1431236"/>
            <a:ext cx="10777539" cy="4492486"/>
          </a:xfrm>
        </p:spPr>
        <p:txBody>
          <a:bodyPr>
            <a:normAutofit/>
          </a:bodyPr>
          <a:lstStyle/>
          <a:p>
            <a:r>
              <a:rPr lang="en-US" dirty="0"/>
              <a:t>79% were improved or back to normal; similar between clusters (p=0.36)</a:t>
            </a:r>
          </a:p>
          <a:p>
            <a:r>
              <a:rPr lang="en-US" dirty="0"/>
              <a:t>     Cluster 1 (Fatigue): 77%</a:t>
            </a:r>
          </a:p>
          <a:p>
            <a:r>
              <a:rPr lang="en-US" dirty="0"/>
              <a:t>     Cluster 2 (Cardiopulmonary): 88%</a:t>
            </a:r>
          </a:p>
          <a:p>
            <a:r>
              <a:rPr lang="en-US" dirty="0"/>
              <a:t>     Cluster 3 (Neurocognitive): 71%</a:t>
            </a:r>
          </a:p>
          <a:p>
            <a:r>
              <a:rPr lang="en-US" dirty="0"/>
              <a:t>     </a:t>
            </a:r>
          </a:p>
          <a:p>
            <a:r>
              <a:rPr lang="en-US" dirty="0"/>
              <a:t>92% were satisfied with the care they received in PACC</a:t>
            </a:r>
          </a:p>
          <a:p>
            <a:endParaRPr lang="en-US" dirty="0"/>
          </a:p>
          <a:p>
            <a:r>
              <a:rPr lang="en-US" dirty="0"/>
              <a:t>Median 6.2 months from first visit to telephone follow-up </a:t>
            </a:r>
          </a:p>
          <a:p>
            <a:r>
              <a:rPr lang="en-US" dirty="0"/>
              <a:t>      N=63, IQR 3.83-10.3, range 1.7-15.3</a:t>
            </a:r>
          </a:p>
          <a:p>
            <a:endParaRPr lang="en-US" dirty="0"/>
          </a:p>
          <a:p>
            <a:endParaRPr lang="en-US" dirty="0"/>
          </a:p>
          <a:p>
            <a:endParaRPr lang="en-US" dirty="0"/>
          </a:p>
        </p:txBody>
      </p:sp>
    </p:spTree>
    <p:extLst>
      <p:ext uri="{BB962C8B-B14F-4D97-AF65-F5344CB8AC3E}">
        <p14:creationId xmlns:p14="http://schemas.microsoft.com/office/powerpoint/2010/main" val="1153126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Conclusions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lstStyle/>
          <a:p>
            <a:r>
              <a:rPr lang="en-US" dirty="0"/>
              <a:t>Previously healthy adolescents with mild acute COVID-19</a:t>
            </a:r>
          </a:p>
          <a:p>
            <a:endParaRPr lang="en-US" dirty="0"/>
          </a:p>
          <a:p>
            <a:r>
              <a:rPr lang="en-US" dirty="0"/>
              <a:t>Fatigue, cardiopulmonary, and neurocognitive symptom clusters</a:t>
            </a:r>
          </a:p>
          <a:p>
            <a:endParaRPr lang="en-US" dirty="0"/>
          </a:p>
          <a:p>
            <a:r>
              <a:rPr lang="en-US" dirty="0"/>
              <a:t>Extensive evaluation did not affirm specific alternative diagnoses</a:t>
            </a:r>
          </a:p>
          <a:p>
            <a:endParaRPr lang="en-US" dirty="0"/>
          </a:p>
          <a:p>
            <a:endParaRPr lang="en-US" dirty="0"/>
          </a:p>
          <a:p>
            <a:endParaRPr lang="en-US" dirty="0"/>
          </a:p>
        </p:txBody>
      </p:sp>
    </p:spTree>
    <p:extLst>
      <p:ext uri="{BB962C8B-B14F-4D97-AF65-F5344CB8AC3E}">
        <p14:creationId xmlns:p14="http://schemas.microsoft.com/office/powerpoint/2010/main" val="1689839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Conclusions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lstStyle/>
          <a:p>
            <a:r>
              <a:rPr lang="en-US" dirty="0"/>
              <a:t>Most common new diagnoses:</a:t>
            </a:r>
          </a:p>
          <a:p>
            <a:r>
              <a:rPr lang="en-US" dirty="0"/>
              <a:t>     Anxiety, depression, and/or panic disorder</a:t>
            </a:r>
          </a:p>
          <a:p>
            <a:r>
              <a:rPr lang="en-US" dirty="0"/>
              <a:t>     Autonomic dysfunction</a:t>
            </a:r>
          </a:p>
          <a:p>
            <a:r>
              <a:rPr lang="en-US" dirty="0"/>
              <a:t>     Migraines</a:t>
            </a:r>
          </a:p>
          <a:p>
            <a:endParaRPr lang="en-US" dirty="0"/>
          </a:p>
          <a:p>
            <a:r>
              <a:rPr lang="en-US" dirty="0"/>
              <a:t>Most patients improved within 6 months</a:t>
            </a:r>
          </a:p>
          <a:p>
            <a:endParaRPr lang="en-US" dirty="0"/>
          </a:p>
          <a:p>
            <a:r>
              <a:rPr lang="en-US" dirty="0"/>
              <a:t>Triage PACC model was effective and may have led to good outcomes</a:t>
            </a:r>
          </a:p>
          <a:p>
            <a:endParaRPr lang="en-US" dirty="0"/>
          </a:p>
          <a:p>
            <a:endParaRPr lang="en-US" dirty="0"/>
          </a:p>
          <a:p>
            <a:endParaRPr lang="en-US" dirty="0"/>
          </a:p>
        </p:txBody>
      </p:sp>
    </p:spTree>
    <p:extLst>
      <p:ext uri="{BB962C8B-B14F-4D97-AF65-F5344CB8AC3E}">
        <p14:creationId xmlns:p14="http://schemas.microsoft.com/office/powerpoint/2010/main" val="3758556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Conclusions</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lstStyle/>
          <a:p>
            <a:r>
              <a:rPr lang="en-US" dirty="0"/>
              <a:t>Provides reassurance to patients and parents that most cases of PASC in children and adolescents are self-limited</a:t>
            </a:r>
          </a:p>
          <a:p>
            <a:endParaRPr lang="en-US" dirty="0"/>
          </a:p>
          <a:p>
            <a:r>
              <a:rPr lang="en-US" dirty="0"/>
              <a:t>May help guide providers regarding the extent of diagnostic testing and referrals in children and adolescents with PASC</a:t>
            </a:r>
          </a:p>
          <a:p>
            <a:endParaRPr lang="en-US" dirty="0"/>
          </a:p>
          <a:p>
            <a:r>
              <a:rPr lang="en-US" dirty="0"/>
              <a:t>May help providers identify and manage symptoms and new diagnoses</a:t>
            </a:r>
          </a:p>
          <a:p>
            <a:endParaRPr lang="en-US" dirty="0"/>
          </a:p>
          <a:p>
            <a:endParaRPr lang="en-US" dirty="0"/>
          </a:p>
          <a:p>
            <a:endParaRPr lang="en-US" dirty="0"/>
          </a:p>
        </p:txBody>
      </p:sp>
    </p:spTree>
    <p:extLst>
      <p:ext uri="{BB962C8B-B14F-4D97-AF65-F5344CB8AC3E}">
        <p14:creationId xmlns:p14="http://schemas.microsoft.com/office/powerpoint/2010/main" val="3961798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E533-61AF-E7F8-49EE-F8483F20819D}"/>
              </a:ext>
            </a:extLst>
          </p:cNvPr>
          <p:cNvSpPr>
            <a:spLocks noGrp="1"/>
          </p:cNvSpPr>
          <p:nvPr>
            <p:ph type="title"/>
          </p:nvPr>
        </p:nvSpPr>
        <p:spPr/>
        <p:txBody>
          <a:bodyPr/>
          <a:lstStyle/>
          <a:p>
            <a:r>
              <a:rPr lang="en-US" dirty="0"/>
              <a:t>References</a:t>
            </a:r>
          </a:p>
        </p:txBody>
      </p:sp>
      <p:sp>
        <p:nvSpPr>
          <p:cNvPr id="4" name="Content Placeholder 4">
            <a:extLst>
              <a:ext uri="{FF2B5EF4-FFF2-40B4-BE49-F238E27FC236}">
                <a16:creationId xmlns:a16="http://schemas.microsoft.com/office/drawing/2014/main" id="{F83153AF-5231-C3BF-B20D-DB233C309EFE}"/>
              </a:ext>
            </a:extLst>
          </p:cNvPr>
          <p:cNvSpPr txBox="1">
            <a:spLocks/>
          </p:cNvSpPr>
          <p:nvPr/>
        </p:nvSpPr>
        <p:spPr>
          <a:xfrm>
            <a:off x="838200" y="1431236"/>
            <a:ext cx="10515600" cy="4458120"/>
          </a:xfrm>
          <a:prstGeom prst="rect">
            <a:avLst/>
          </a:prstGeom>
        </p:spPr>
        <p:txBody>
          <a:bodyPr/>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000" i="1" dirty="0">
                <a:effectLst/>
              </a:rPr>
              <a:t>Centers for Disease Control and Prevention. Long COVID or post-COVID conditions.</a:t>
            </a:r>
            <a:r>
              <a:rPr lang="en-US" sz="1000" dirty="0"/>
              <a:t> </a:t>
            </a:r>
            <a:r>
              <a:rPr lang="en-US" sz="1000" i="1" dirty="0">
                <a:effectLst/>
              </a:rPr>
              <a:t>https://</a:t>
            </a:r>
            <a:r>
              <a:rPr lang="en-US" sz="1000" i="1" dirty="0" err="1">
                <a:effectLst/>
              </a:rPr>
              <a:t>www.cdc.gov</a:t>
            </a:r>
            <a:r>
              <a:rPr lang="en-US" sz="1000" i="1" dirty="0">
                <a:effectLst/>
              </a:rPr>
              <a:t>/coronavirus/2019-ncov/long-term-effects/</a:t>
            </a:r>
            <a:r>
              <a:rPr lang="en-US" sz="1000" i="1" dirty="0" err="1">
                <a:effectLst/>
              </a:rPr>
              <a:t>index.html</a:t>
            </a:r>
            <a:r>
              <a:rPr lang="en-US" sz="1000" i="1" dirty="0">
                <a:effectLst/>
              </a:rPr>
              <a:t>. </a:t>
            </a:r>
          </a:p>
          <a:p>
            <a:pPr marL="285750" indent="-285750">
              <a:buFont typeface="Arial" panose="020B0604020202020204" pitchFamily="34" charset="0"/>
              <a:buChar char="•"/>
            </a:pPr>
            <a:r>
              <a:rPr lang="en-US" sz="1000" dirty="0">
                <a:effectLst/>
                <a:ea typeface="Times New Roman" panose="02020603050405020304" pitchFamily="18" charset="0"/>
              </a:rPr>
              <a:t>Long COVID: What do the latest data show? Kaiser Family Foundation Web site. </a:t>
            </a:r>
            <a:r>
              <a:rPr lang="en-US" sz="1000" u="sng" dirty="0">
                <a:solidFill>
                  <a:srgbClr val="0563C1"/>
                </a:solidFill>
                <a:effectLst/>
                <a:ea typeface="Times New Roman" panose="02020603050405020304" pitchFamily="18" charset="0"/>
                <a:hlinkClick r:id="rId3"/>
              </a:rPr>
              <a:t>https://www.kff.org/policy-watch/long-covid-what-do-latest-data-show/</a:t>
            </a:r>
            <a:r>
              <a:rPr lang="en-US" sz="1000" dirty="0">
                <a:effectLst/>
                <a:ea typeface="Times New Roman" panose="02020603050405020304" pitchFamily="18" charset="0"/>
              </a:rPr>
              <a:t>. Accessed March 8, 202323.</a:t>
            </a:r>
            <a:r>
              <a:rPr lang="en-US" sz="1000" dirty="0">
                <a:effectLst/>
              </a:rPr>
              <a:t> </a:t>
            </a:r>
          </a:p>
          <a:p>
            <a:pPr marL="285750" indent="-285750">
              <a:buFont typeface="Arial" panose="020B0604020202020204" pitchFamily="34" charset="0"/>
              <a:buChar char="•"/>
            </a:pPr>
            <a:r>
              <a:rPr lang="en-US" sz="1000" dirty="0" err="1">
                <a:effectLst/>
                <a:ea typeface="Times New Roman" panose="02020603050405020304" pitchFamily="18" charset="0"/>
              </a:rPr>
              <a:t>Robineau</a:t>
            </a:r>
            <a:r>
              <a:rPr lang="en-US" sz="1000" dirty="0">
                <a:effectLst/>
                <a:ea typeface="Times New Roman" panose="02020603050405020304" pitchFamily="18" charset="0"/>
              </a:rPr>
              <a:t> O, Zins M, </a:t>
            </a:r>
            <a:r>
              <a:rPr lang="en-US" sz="1000" dirty="0" err="1">
                <a:effectLst/>
                <a:ea typeface="Times New Roman" panose="02020603050405020304" pitchFamily="18" charset="0"/>
              </a:rPr>
              <a:t>Touvier</a:t>
            </a:r>
            <a:r>
              <a:rPr lang="en-US" sz="1000" dirty="0">
                <a:effectLst/>
                <a:ea typeface="Times New Roman" panose="02020603050405020304" pitchFamily="18" charset="0"/>
              </a:rPr>
              <a:t> M, et al. Long-lasting symptoms after an acute COVID-19 infection and factors associated with their resolution. </a:t>
            </a:r>
            <a:r>
              <a:rPr lang="en-US" sz="1000" i="1" dirty="0">
                <a:effectLst/>
                <a:ea typeface="Times New Roman" panose="02020603050405020304" pitchFamily="18" charset="0"/>
              </a:rPr>
              <a:t>JAMA </a:t>
            </a:r>
            <a:r>
              <a:rPr lang="en-US" sz="1000" i="1" dirty="0" err="1">
                <a:effectLst/>
                <a:ea typeface="Times New Roman" panose="02020603050405020304" pitchFamily="18" charset="0"/>
              </a:rPr>
              <a:t>Netw</a:t>
            </a:r>
            <a:r>
              <a:rPr lang="en-US" sz="1000" i="1" dirty="0">
                <a:effectLst/>
                <a:ea typeface="Times New Roman" panose="02020603050405020304" pitchFamily="18" charset="0"/>
              </a:rPr>
              <a:t> Open</a:t>
            </a:r>
            <a:r>
              <a:rPr lang="en-US" sz="1000" dirty="0">
                <a:effectLst/>
                <a:ea typeface="Times New Roman" panose="02020603050405020304" pitchFamily="18" charset="0"/>
              </a:rPr>
              <a:t>. 2022;5(11):e2240985. Published 2022 Nov 1. doi:10.1001/jamanetworkopen.2022.40985</a:t>
            </a:r>
            <a:endParaRPr lang="en-US" sz="1000" dirty="0">
              <a:effectLst/>
            </a:endParaRPr>
          </a:p>
          <a:p>
            <a:pPr marL="285750" indent="-285750">
              <a:buFont typeface="Arial" panose="020B0604020202020204" pitchFamily="34" charset="0"/>
              <a:buChar char="•"/>
            </a:pPr>
            <a:r>
              <a:rPr lang="en-US" sz="1000" dirty="0">
                <a:effectLst/>
                <a:ea typeface="Times New Roman" panose="02020603050405020304" pitchFamily="18" charset="0"/>
              </a:rPr>
              <a:t>Davis HE, Assaf GS, </a:t>
            </a:r>
            <a:r>
              <a:rPr lang="en-US" sz="1000" dirty="0" err="1">
                <a:effectLst/>
                <a:ea typeface="Times New Roman" panose="02020603050405020304" pitchFamily="18" charset="0"/>
              </a:rPr>
              <a:t>McCorkell</a:t>
            </a:r>
            <a:r>
              <a:rPr lang="en-US" sz="1000" dirty="0">
                <a:effectLst/>
                <a:ea typeface="Times New Roman" panose="02020603050405020304" pitchFamily="18" charset="0"/>
              </a:rPr>
              <a:t> L, et al. Characterizing long COVID in an international cohort: 7 months of symptoms and their impact. </a:t>
            </a:r>
            <a:r>
              <a:rPr lang="en-US" sz="1000" i="1" dirty="0" err="1">
                <a:effectLst/>
                <a:ea typeface="Times New Roman" panose="02020603050405020304" pitchFamily="18" charset="0"/>
              </a:rPr>
              <a:t>EClinicalMedicine</a:t>
            </a:r>
            <a:r>
              <a:rPr lang="en-US" sz="1000" dirty="0">
                <a:effectLst/>
                <a:ea typeface="Times New Roman" panose="02020603050405020304" pitchFamily="18" charset="0"/>
              </a:rPr>
              <a:t>. 2021;38:101019. doi:10.1016/j.eclinm.2021.101019.</a:t>
            </a:r>
            <a:r>
              <a:rPr lang="en-US" sz="1000" dirty="0">
                <a:effectLst/>
              </a:rPr>
              <a:t> </a:t>
            </a:r>
            <a:endParaRPr lang="en-US" sz="1000" i="1" dirty="0"/>
          </a:p>
          <a:p>
            <a:pPr marL="285750" indent="-285750">
              <a:buFont typeface="Arial" panose="020B0604020202020204" pitchFamily="34" charset="0"/>
              <a:buChar char="•"/>
            </a:pPr>
            <a:r>
              <a:rPr lang="en-US" sz="1000" i="0" dirty="0" err="1">
                <a:effectLst/>
              </a:rPr>
              <a:t>Sudre</a:t>
            </a:r>
            <a:r>
              <a:rPr lang="en-US" sz="1000" i="0" dirty="0">
                <a:effectLst/>
              </a:rPr>
              <a:t> CH, Murray B, </a:t>
            </a:r>
            <a:r>
              <a:rPr lang="en-US" sz="1000" i="0" dirty="0" err="1">
                <a:effectLst/>
              </a:rPr>
              <a:t>Varsavsky</a:t>
            </a:r>
            <a:r>
              <a:rPr lang="en-US" sz="1000" i="0" dirty="0">
                <a:effectLst/>
              </a:rPr>
              <a:t> T, et al. Attributes and predictors of long COVID [published correction appears in Nat Med. 2021 Jun;27(6):1116]. </a:t>
            </a:r>
            <a:r>
              <a:rPr lang="en-US" sz="1000" i="1" dirty="0">
                <a:effectLst/>
              </a:rPr>
              <a:t>Nat Med</a:t>
            </a:r>
            <a:r>
              <a:rPr lang="en-US" sz="1000" i="0" dirty="0">
                <a:effectLst/>
              </a:rPr>
              <a:t>. 2021;27(4):626-631. doi:10.1038/s41591-021-01292-y</a:t>
            </a:r>
          </a:p>
          <a:p>
            <a:pPr marL="285750" indent="-285750">
              <a:buFont typeface="Arial" panose="020B0604020202020204" pitchFamily="34" charset="0"/>
              <a:buChar char="•"/>
            </a:pPr>
            <a:r>
              <a:rPr lang="en-US" sz="1000" dirty="0" err="1">
                <a:effectLst/>
                <a:ea typeface="Times New Roman" panose="02020603050405020304" pitchFamily="18" charset="0"/>
              </a:rPr>
              <a:t>Sneller</a:t>
            </a:r>
            <a:r>
              <a:rPr lang="en-US" sz="1000" dirty="0">
                <a:effectLst/>
                <a:ea typeface="Times New Roman" panose="02020603050405020304" pitchFamily="18" charset="0"/>
              </a:rPr>
              <a:t> MC, Liang CJ, Marques AR, et al. A longitudinal study of COVID-19 sequelae and immunity: Baseline findings. </a:t>
            </a:r>
            <a:r>
              <a:rPr lang="en-US" sz="1000" i="1" dirty="0">
                <a:effectLst/>
                <a:ea typeface="Times New Roman" panose="02020603050405020304" pitchFamily="18" charset="0"/>
              </a:rPr>
              <a:t>Ann Intern Med</a:t>
            </a:r>
            <a:r>
              <a:rPr lang="en-US" sz="1000" dirty="0">
                <a:effectLst/>
                <a:ea typeface="Times New Roman" panose="02020603050405020304" pitchFamily="18" charset="0"/>
              </a:rPr>
              <a:t>. 2022;175(7):969-979. doi:10.7326/M21-4905</a:t>
            </a:r>
          </a:p>
          <a:p>
            <a:pPr marL="285750" indent="-285750">
              <a:buFont typeface="Arial" panose="020B0604020202020204" pitchFamily="34" charset="0"/>
              <a:buChar char="•"/>
            </a:pPr>
            <a:r>
              <a:rPr lang="en-US" sz="1000" dirty="0">
                <a:effectLst/>
                <a:ea typeface="Times New Roman" panose="02020603050405020304" pitchFamily="18" charset="0"/>
              </a:rPr>
              <a:t>Hope AA, </a:t>
            </a:r>
            <a:r>
              <a:rPr lang="en-US" sz="1000" dirty="0" err="1">
                <a:effectLst/>
                <a:ea typeface="Times New Roman" panose="02020603050405020304" pitchFamily="18" charset="0"/>
              </a:rPr>
              <a:t>Evering</a:t>
            </a:r>
            <a:r>
              <a:rPr lang="en-US" sz="1000" dirty="0">
                <a:effectLst/>
                <a:ea typeface="Times New Roman" panose="02020603050405020304" pitchFamily="18" charset="0"/>
              </a:rPr>
              <a:t> TH. </a:t>
            </a:r>
            <a:r>
              <a:rPr lang="en-US" sz="1000" dirty="0" err="1">
                <a:effectLst/>
                <a:ea typeface="Times New Roman" panose="02020603050405020304" pitchFamily="18" charset="0"/>
              </a:rPr>
              <a:t>Postacute</a:t>
            </a:r>
            <a:r>
              <a:rPr lang="en-US" sz="1000" dirty="0">
                <a:effectLst/>
                <a:ea typeface="Times New Roman" panose="02020603050405020304" pitchFamily="18" charset="0"/>
              </a:rPr>
              <a:t> sequelae of severe acute respiratory syndrome coronavirus 2 infection. </a:t>
            </a:r>
            <a:r>
              <a:rPr lang="en-US" sz="1000" i="1" dirty="0">
                <a:effectLst/>
                <a:ea typeface="Times New Roman" panose="02020603050405020304" pitchFamily="18" charset="0"/>
              </a:rPr>
              <a:t>Infect Dis Clin North Am</a:t>
            </a:r>
            <a:r>
              <a:rPr lang="en-US" sz="1000" dirty="0">
                <a:effectLst/>
                <a:ea typeface="Times New Roman" panose="02020603050405020304" pitchFamily="18" charset="0"/>
              </a:rPr>
              <a:t>. 2022;36(2):379-395. doi:10.1016/j.idc.2022.02.004</a:t>
            </a:r>
            <a:endParaRPr lang="en-US" sz="1000" i="0" dirty="0">
              <a:effectLst/>
            </a:endParaRPr>
          </a:p>
          <a:p>
            <a:pPr marL="285750" indent="-285750">
              <a:buFont typeface="Arial" panose="020B0604020202020204" pitchFamily="34" charset="0"/>
              <a:buChar char="•"/>
            </a:pPr>
            <a:r>
              <a:rPr lang="en-US" sz="1000" dirty="0">
                <a:effectLst/>
              </a:rPr>
              <a:t>Zimmermann P, </a:t>
            </a:r>
            <a:r>
              <a:rPr lang="en-US" sz="1000" dirty="0" err="1">
                <a:effectLst/>
              </a:rPr>
              <a:t>Pittet</a:t>
            </a:r>
            <a:r>
              <a:rPr lang="en-US" sz="1000" dirty="0">
                <a:effectLst/>
              </a:rPr>
              <a:t> LF, Curtis N. How common is long COVID in children and adolescents? </a:t>
            </a:r>
            <a:r>
              <a:rPr lang="en-US" sz="1000" i="1" dirty="0" err="1">
                <a:effectLst/>
              </a:rPr>
              <a:t>Pediatr</a:t>
            </a:r>
            <a:r>
              <a:rPr lang="en-US" sz="1000" i="1" dirty="0">
                <a:effectLst/>
              </a:rPr>
              <a:t> Infect Dis J. </a:t>
            </a:r>
            <a:r>
              <a:rPr lang="en-US" sz="1000" dirty="0">
                <a:effectLst/>
              </a:rPr>
              <a:t>2021;40(12):e482-e487. doi:10.1097/INF.0000000000003328</a:t>
            </a:r>
          </a:p>
          <a:p>
            <a:pPr marL="285750" indent="-285750">
              <a:buFont typeface="Arial" panose="020B0604020202020204" pitchFamily="34" charset="0"/>
              <a:buChar char="•"/>
            </a:pPr>
            <a:r>
              <a:rPr lang="en-US" sz="1000" dirty="0">
                <a:effectLst/>
              </a:rPr>
              <a:t>Lopez-Leon S, Wegman-</a:t>
            </a:r>
            <a:r>
              <a:rPr lang="en-US" sz="1000" dirty="0" err="1">
                <a:effectLst/>
              </a:rPr>
              <a:t>Ostrosky</a:t>
            </a:r>
            <a:r>
              <a:rPr lang="en-US" sz="1000" dirty="0">
                <a:effectLst/>
              </a:rPr>
              <a:t> T, </a:t>
            </a:r>
            <a:r>
              <a:rPr lang="en-US" sz="1000" dirty="0" err="1">
                <a:effectLst/>
              </a:rPr>
              <a:t>Ayuzo</a:t>
            </a:r>
            <a:r>
              <a:rPr lang="en-US" sz="1000" dirty="0">
                <a:effectLst/>
              </a:rPr>
              <a:t> Del Valle NC, et al. Long-COVID in children and adolescents: a systematic review and meta-analyses. </a:t>
            </a:r>
            <a:r>
              <a:rPr lang="en-US" sz="1000" i="1" dirty="0">
                <a:effectLst/>
              </a:rPr>
              <a:t>Sci Rep</a:t>
            </a:r>
            <a:r>
              <a:rPr lang="en-US" sz="1000" dirty="0">
                <a:effectLst/>
              </a:rPr>
              <a:t>. 2022;12(1):9950. Published 2022 Jun 23. doi:10.1038/s41598-022-13495-5</a:t>
            </a:r>
          </a:p>
          <a:p>
            <a:pPr marL="285750" indent="-285750">
              <a:buFont typeface="Arial" panose="020B0604020202020204" pitchFamily="34" charset="0"/>
              <a:buChar char="•"/>
            </a:pPr>
            <a:r>
              <a:rPr lang="en-US" sz="1000" dirty="0">
                <a:effectLst/>
                <a:ea typeface="Times New Roman" panose="02020603050405020304" pitchFamily="18" charset="0"/>
              </a:rPr>
              <a:t>Stephenson T, Pinto Pereira SM, </a:t>
            </a:r>
            <a:r>
              <a:rPr lang="en-US" sz="1000" dirty="0" err="1">
                <a:effectLst/>
                <a:ea typeface="Times New Roman" panose="02020603050405020304" pitchFamily="18" charset="0"/>
              </a:rPr>
              <a:t>Shafran</a:t>
            </a:r>
            <a:r>
              <a:rPr lang="en-US" sz="1000" dirty="0">
                <a:effectLst/>
                <a:ea typeface="Times New Roman" panose="02020603050405020304" pitchFamily="18" charset="0"/>
              </a:rPr>
              <a:t> R, et al. Physical and mental health 3 months after SARS-CoV-2 infection (long COVID) among adolescents in England (</a:t>
            </a:r>
            <a:r>
              <a:rPr lang="en-US" sz="1000" dirty="0" err="1">
                <a:effectLst/>
                <a:ea typeface="Times New Roman" panose="02020603050405020304" pitchFamily="18" charset="0"/>
              </a:rPr>
              <a:t>CLoCk</a:t>
            </a:r>
            <a:r>
              <a:rPr lang="en-US" sz="1000" dirty="0">
                <a:effectLst/>
                <a:ea typeface="Times New Roman" panose="02020603050405020304" pitchFamily="18" charset="0"/>
              </a:rPr>
              <a:t>): a national matched cohort study [published correction appears in </a:t>
            </a:r>
            <a:r>
              <a:rPr lang="en-US" sz="1000" i="1" dirty="0">
                <a:effectLst/>
                <a:ea typeface="Times New Roman" panose="02020603050405020304" pitchFamily="18" charset="0"/>
              </a:rPr>
              <a:t>Lancet Child </a:t>
            </a:r>
            <a:r>
              <a:rPr lang="en-US" sz="1000" i="1" dirty="0" err="1">
                <a:effectLst/>
                <a:ea typeface="Times New Roman" panose="02020603050405020304" pitchFamily="18" charset="0"/>
              </a:rPr>
              <a:t>Adolesc</a:t>
            </a:r>
            <a:r>
              <a:rPr lang="en-US" sz="1000" i="1" dirty="0">
                <a:effectLst/>
                <a:ea typeface="Times New Roman" panose="02020603050405020304" pitchFamily="18" charset="0"/>
              </a:rPr>
              <a:t> Health</a:t>
            </a:r>
            <a:r>
              <a:rPr lang="en-US" sz="1000" dirty="0">
                <a:effectLst/>
                <a:ea typeface="Times New Roman" panose="02020603050405020304" pitchFamily="18" charset="0"/>
              </a:rPr>
              <a:t>. 2022 Jul;6(7):e21]. </a:t>
            </a:r>
            <a:r>
              <a:rPr lang="en-US" sz="1000" i="1" dirty="0">
                <a:effectLst/>
                <a:ea typeface="Times New Roman" panose="02020603050405020304" pitchFamily="18" charset="0"/>
              </a:rPr>
              <a:t>Lancet Child </a:t>
            </a:r>
            <a:r>
              <a:rPr lang="en-US" sz="1000" i="1" dirty="0" err="1">
                <a:effectLst/>
                <a:ea typeface="Times New Roman" panose="02020603050405020304" pitchFamily="18" charset="0"/>
              </a:rPr>
              <a:t>Adolesc</a:t>
            </a:r>
            <a:r>
              <a:rPr lang="en-US" sz="1000" i="1" dirty="0">
                <a:effectLst/>
                <a:ea typeface="Times New Roman" panose="02020603050405020304" pitchFamily="18" charset="0"/>
              </a:rPr>
              <a:t> Health</a:t>
            </a:r>
            <a:r>
              <a:rPr lang="en-US" sz="1000" dirty="0">
                <a:effectLst/>
                <a:ea typeface="Times New Roman" panose="02020603050405020304" pitchFamily="18" charset="0"/>
              </a:rPr>
              <a:t>. 2022;6(4):230-239. doi:10.1016/S2352-4642(22)00022-0</a:t>
            </a:r>
            <a:r>
              <a:rPr lang="en-US" sz="1000" dirty="0">
                <a:effectLst/>
              </a:rPr>
              <a:t> </a:t>
            </a:r>
          </a:p>
          <a:p>
            <a:pPr marL="285750" indent="-285750">
              <a:buFont typeface="Arial" panose="020B0604020202020204" pitchFamily="34" charset="0"/>
              <a:buChar char="•"/>
            </a:pPr>
            <a:r>
              <a:rPr lang="en-US" sz="1000" dirty="0">
                <a:effectLst/>
              </a:rPr>
              <a:t>Funk AL, </a:t>
            </a:r>
            <a:r>
              <a:rPr lang="en-US" sz="1000" dirty="0" err="1">
                <a:effectLst/>
              </a:rPr>
              <a:t>Kuppermann</a:t>
            </a:r>
            <a:r>
              <a:rPr lang="en-US" sz="1000" dirty="0">
                <a:effectLst/>
              </a:rPr>
              <a:t> N, Florin TA, et al. Post-COVID-19 Conditions Among Children 90 Days After SARS-CoV-2 Infection [published correction appears in </a:t>
            </a:r>
            <a:r>
              <a:rPr lang="en-US" sz="1000" i="1" dirty="0">
                <a:effectLst/>
              </a:rPr>
              <a:t>JAMA </a:t>
            </a:r>
            <a:r>
              <a:rPr lang="en-US" sz="1000" i="1" dirty="0" err="1">
                <a:effectLst/>
              </a:rPr>
              <a:t>Netw</a:t>
            </a:r>
            <a:r>
              <a:rPr lang="en-US" sz="1000" i="1" dirty="0">
                <a:effectLst/>
              </a:rPr>
              <a:t> Open</a:t>
            </a:r>
            <a:r>
              <a:rPr lang="en-US" sz="1000" dirty="0">
                <a:effectLst/>
              </a:rPr>
              <a:t>. 2022 Aug 1;5(8):e2231131]. </a:t>
            </a:r>
            <a:r>
              <a:rPr lang="en-US" sz="1000" i="1" dirty="0">
                <a:effectLst/>
              </a:rPr>
              <a:t>JAMA </a:t>
            </a:r>
            <a:r>
              <a:rPr lang="en-US" sz="1000" i="1" dirty="0" err="1">
                <a:effectLst/>
              </a:rPr>
              <a:t>Netw</a:t>
            </a:r>
            <a:r>
              <a:rPr lang="en-US" sz="1000" i="1" dirty="0">
                <a:effectLst/>
              </a:rPr>
              <a:t> Open</a:t>
            </a:r>
            <a:r>
              <a:rPr lang="en-US" sz="1000" dirty="0">
                <a:effectLst/>
              </a:rPr>
              <a:t>. 2022;5(7):e2223253. Published 2022 Jul 1. doi:10.1001/jamanetworkopen.2022.23253</a:t>
            </a:r>
          </a:p>
          <a:p>
            <a:endParaRPr lang="en-US" sz="1000" dirty="0">
              <a:effectLst/>
              <a:ea typeface="Times New Roman" panose="02020603050405020304" pitchFamily="18" charset="0"/>
            </a:endParaRPr>
          </a:p>
        </p:txBody>
      </p:sp>
    </p:spTree>
    <p:extLst>
      <p:ext uri="{BB962C8B-B14F-4D97-AF65-F5344CB8AC3E}">
        <p14:creationId xmlns:p14="http://schemas.microsoft.com/office/powerpoint/2010/main" val="3710862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E533-61AF-E7F8-49EE-F8483F20819D}"/>
              </a:ext>
            </a:extLst>
          </p:cNvPr>
          <p:cNvSpPr>
            <a:spLocks noGrp="1"/>
          </p:cNvSpPr>
          <p:nvPr>
            <p:ph type="title"/>
          </p:nvPr>
        </p:nvSpPr>
        <p:spPr/>
        <p:txBody>
          <a:bodyPr/>
          <a:lstStyle/>
          <a:p>
            <a:r>
              <a:rPr lang="en-US" dirty="0"/>
              <a:t>References</a:t>
            </a:r>
          </a:p>
        </p:txBody>
      </p:sp>
      <p:sp>
        <p:nvSpPr>
          <p:cNvPr id="4" name="Content Placeholder 4">
            <a:extLst>
              <a:ext uri="{FF2B5EF4-FFF2-40B4-BE49-F238E27FC236}">
                <a16:creationId xmlns:a16="http://schemas.microsoft.com/office/drawing/2014/main" id="{F83153AF-5231-C3BF-B20D-DB233C309EFE}"/>
              </a:ext>
            </a:extLst>
          </p:cNvPr>
          <p:cNvSpPr txBox="1">
            <a:spLocks/>
          </p:cNvSpPr>
          <p:nvPr/>
        </p:nvSpPr>
        <p:spPr>
          <a:xfrm>
            <a:off x="838200" y="1431236"/>
            <a:ext cx="10515600" cy="4182898"/>
          </a:xfrm>
          <a:prstGeom prst="rect">
            <a:avLst/>
          </a:prstGeom>
        </p:spPr>
        <p:txBody>
          <a:bodyPr/>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000" dirty="0" err="1">
                <a:effectLst/>
              </a:rPr>
              <a:t>Molteni</a:t>
            </a:r>
            <a:r>
              <a:rPr lang="en-US" sz="1000" dirty="0">
                <a:effectLst/>
              </a:rPr>
              <a:t> E, </a:t>
            </a:r>
            <a:r>
              <a:rPr lang="en-US" sz="1000" dirty="0" err="1">
                <a:effectLst/>
              </a:rPr>
              <a:t>Sudre</a:t>
            </a:r>
            <a:r>
              <a:rPr lang="en-US" sz="1000" dirty="0">
                <a:effectLst/>
              </a:rPr>
              <a:t> CH, </a:t>
            </a:r>
            <a:r>
              <a:rPr lang="en-US" sz="1000" dirty="0" err="1">
                <a:effectLst/>
              </a:rPr>
              <a:t>Canas</a:t>
            </a:r>
            <a:r>
              <a:rPr lang="en-US" sz="1000" dirty="0">
                <a:effectLst/>
              </a:rPr>
              <a:t> LS, et al. Illness duration and symptom profile in symptomatic UK school-aged children tested for SARS-CoV-2 [published correction appears in </a:t>
            </a:r>
            <a:r>
              <a:rPr lang="en-US" sz="1000" i="1" dirty="0">
                <a:effectLst/>
              </a:rPr>
              <a:t>Lancet Child </a:t>
            </a:r>
            <a:r>
              <a:rPr lang="en-US" sz="1000" i="1" dirty="0" err="1">
                <a:effectLst/>
              </a:rPr>
              <a:t>Adolesc</a:t>
            </a:r>
            <a:r>
              <a:rPr lang="en-US" sz="1000" i="1" dirty="0">
                <a:effectLst/>
              </a:rPr>
              <a:t> Health</a:t>
            </a:r>
            <a:r>
              <a:rPr lang="en-US" sz="1000" dirty="0">
                <a:effectLst/>
              </a:rPr>
              <a:t>. 2021 Aug 31]. </a:t>
            </a:r>
            <a:r>
              <a:rPr lang="en-US" sz="1000" i="1" dirty="0">
                <a:effectLst/>
              </a:rPr>
              <a:t>Lancet Child </a:t>
            </a:r>
            <a:r>
              <a:rPr lang="en-US" sz="1000" i="1" dirty="0" err="1">
                <a:effectLst/>
              </a:rPr>
              <a:t>Adolesc</a:t>
            </a:r>
            <a:r>
              <a:rPr lang="en-US" sz="1000" i="1" dirty="0">
                <a:effectLst/>
              </a:rPr>
              <a:t> Health</a:t>
            </a:r>
            <a:r>
              <a:rPr lang="en-US" sz="1000" dirty="0">
                <a:effectLst/>
              </a:rPr>
              <a:t>. 2021;5(10):708-718. doi:10.1016/S2352-4642(21)00198-X</a:t>
            </a:r>
          </a:p>
          <a:p>
            <a:pPr marL="285750" indent="-285750">
              <a:buFont typeface="Arial" panose="020B0604020202020204" pitchFamily="34" charset="0"/>
              <a:buChar char="•"/>
            </a:pPr>
            <a:r>
              <a:rPr lang="en-US" sz="1000" dirty="0" err="1">
                <a:effectLst/>
              </a:rPr>
              <a:t>Buonsenso</a:t>
            </a:r>
            <a:r>
              <a:rPr lang="en-US" sz="1000" dirty="0">
                <a:effectLst/>
              </a:rPr>
              <a:t> D, </a:t>
            </a:r>
            <a:r>
              <a:rPr lang="en-US" sz="1000" dirty="0" err="1">
                <a:effectLst/>
              </a:rPr>
              <a:t>Munblit</a:t>
            </a:r>
            <a:r>
              <a:rPr lang="en-US" sz="1000" dirty="0">
                <a:effectLst/>
              </a:rPr>
              <a:t> D, De Rose C, et al. Preliminary evidence on long COVID in</a:t>
            </a:r>
            <a:r>
              <a:rPr lang="en-US" sz="1000" dirty="0"/>
              <a:t> </a:t>
            </a:r>
            <a:r>
              <a:rPr lang="en-US" sz="1000" dirty="0">
                <a:effectLst/>
              </a:rPr>
              <a:t>children. </a:t>
            </a:r>
            <a:r>
              <a:rPr lang="en-US" sz="1000" i="1" dirty="0">
                <a:effectLst/>
              </a:rPr>
              <a:t>Acta </a:t>
            </a:r>
            <a:r>
              <a:rPr lang="en-US" sz="1000" i="1" dirty="0" err="1">
                <a:effectLst/>
              </a:rPr>
              <a:t>Paediatr</a:t>
            </a:r>
            <a:r>
              <a:rPr lang="en-US" sz="1000" dirty="0">
                <a:effectLst/>
              </a:rPr>
              <a:t>. 2021;110(7):2208-2211. doi:10.1111/apa.15870</a:t>
            </a:r>
          </a:p>
          <a:p>
            <a:pPr marL="285750" indent="-285750">
              <a:buFont typeface="Arial" panose="020B0604020202020204" pitchFamily="34" charset="0"/>
              <a:buChar char="•"/>
            </a:pPr>
            <a:r>
              <a:rPr lang="en-US" sz="1000" dirty="0">
                <a:solidFill>
                  <a:srgbClr val="212121"/>
                </a:solidFill>
                <a:effectLst/>
              </a:rPr>
              <a:t>Rao S, Lee GM, </a:t>
            </a:r>
            <a:r>
              <a:rPr lang="en-US" sz="1000" dirty="0" err="1">
                <a:solidFill>
                  <a:srgbClr val="212121"/>
                </a:solidFill>
                <a:effectLst/>
              </a:rPr>
              <a:t>Razzaghi</a:t>
            </a:r>
            <a:r>
              <a:rPr lang="en-US" sz="1000" dirty="0">
                <a:solidFill>
                  <a:srgbClr val="212121"/>
                </a:solidFill>
                <a:effectLst/>
              </a:rPr>
              <a:t> H, et al. Clinical features and burden of </a:t>
            </a:r>
            <a:r>
              <a:rPr lang="en-US" sz="1000" dirty="0" err="1">
                <a:solidFill>
                  <a:srgbClr val="212121"/>
                </a:solidFill>
                <a:effectLst/>
              </a:rPr>
              <a:t>postacute</a:t>
            </a:r>
            <a:r>
              <a:rPr lang="en-US" sz="1000" dirty="0">
                <a:solidFill>
                  <a:srgbClr val="212121"/>
                </a:solidFill>
                <a:effectLst/>
              </a:rPr>
              <a:t> Sequelae of</a:t>
            </a:r>
            <a:r>
              <a:rPr lang="en-US" sz="1000" dirty="0">
                <a:solidFill>
                  <a:srgbClr val="212121"/>
                </a:solidFill>
              </a:rPr>
              <a:t> </a:t>
            </a:r>
            <a:r>
              <a:rPr lang="en-US" sz="1000" dirty="0">
                <a:solidFill>
                  <a:srgbClr val="212121"/>
                </a:solidFill>
                <a:effectLst/>
              </a:rPr>
              <a:t>SARS-CoV-2 infection in children and adolescents. </a:t>
            </a:r>
            <a:r>
              <a:rPr lang="en-US" sz="1000" i="1" dirty="0">
                <a:solidFill>
                  <a:srgbClr val="212121"/>
                </a:solidFill>
                <a:effectLst/>
              </a:rPr>
              <a:t>JAMA </a:t>
            </a:r>
            <a:r>
              <a:rPr lang="en-US" sz="1000" i="1" dirty="0" err="1">
                <a:solidFill>
                  <a:srgbClr val="212121"/>
                </a:solidFill>
                <a:effectLst/>
              </a:rPr>
              <a:t>Pediatr</a:t>
            </a:r>
            <a:r>
              <a:rPr lang="en-US" sz="1000" i="1" dirty="0">
                <a:solidFill>
                  <a:srgbClr val="212121"/>
                </a:solidFill>
                <a:effectLst/>
              </a:rPr>
              <a:t>. </a:t>
            </a:r>
            <a:r>
              <a:rPr lang="en-US" sz="1000" dirty="0">
                <a:solidFill>
                  <a:srgbClr val="212121"/>
                </a:solidFill>
                <a:effectLst/>
              </a:rPr>
              <a:t>2022;176(10):1000-1009. doi:10.1001/jamapediatrics.2022.2800</a:t>
            </a:r>
            <a:endParaRPr lang="en-US" sz="1000" dirty="0">
              <a:effectLst/>
              <a:ea typeface="Times New Roman" panose="02020603050405020304" pitchFamily="18" charset="0"/>
            </a:endParaRPr>
          </a:p>
          <a:p>
            <a:pPr marL="285750" indent="-285750">
              <a:buFont typeface="Arial" panose="020B0604020202020204" pitchFamily="34" charset="0"/>
              <a:buChar char="•"/>
            </a:pPr>
            <a:r>
              <a:rPr lang="en-US" sz="1000" i="1" dirty="0">
                <a:effectLst/>
              </a:rPr>
              <a:t>Messiah SE, Hao T, DeSantis SM, et al. Comparison of persistent Symptoms following</a:t>
            </a:r>
            <a:r>
              <a:rPr lang="en-US" sz="1000" dirty="0"/>
              <a:t> </a:t>
            </a:r>
            <a:r>
              <a:rPr lang="en-US" sz="1000" i="1" dirty="0">
                <a:effectLst/>
              </a:rPr>
              <a:t>SARS-CoV-2 infection by antibody status in </a:t>
            </a:r>
            <a:r>
              <a:rPr lang="en-US" sz="1000" i="1" dirty="0" err="1">
                <a:effectLst/>
              </a:rPr>
              <a:t>nonhospitalized</a:t>
            </a:r>
            <a:r>
              <a:rPr lang="en-US" sz="1000" i="1" dirty="0">
                <a:effectLst/>
              </a:rPr>
              <a:t> children and</a:t>
            </a:r>
            <a:r>
              <a:rPr lang="en-US" sz="1000" dirty="0"/>
              <a:t> </a:t>
            </a:r>
            <a:r>
              <a:rPr lang="en-US" sz="1000" i="1" dirty="0">
                <a:effectLst/>
              </a:rPr>
              <a:t>adolescents. </a:t>
            </a:r>
            <a:r>
              <a:rPr lang="en-US" sz="1000" i="1" dirty="0" err="1">
                <a:effectLst/>
              </a:rPr>
              <a:t>Pediatr</a:t>
            </a:r>
            <a:r>
              <a:rPr lang="en-US" sz="1000" i="1" dirty="0">
                <a:effectLst/>
              </a:rPr>
              <a:t> Infect Dis J. 2022;41(10):e409-e417.</a:t>
            </a:r>
            <a:r>
              <a:rPr lang="en-US" sz="1000" dirty="0"/>
              <a:t> </a:t>
            </a:r>
            <a:r>
              <a:rPr lang="en-US" sz="1000" i="1" dirty="0">
                <a:effectLst/>
              </a:rPr>
              <a:t>doi:10.1097/INF.0000000000003653</a:t>
            </a:r>
            <a:endParaRPr lang="en-US" sz="1000" dirty="0">
              <a:effectLst/>
            </a:endParaRPr>
          </a:p>
          <a:p>
            <a:pPr marL="285750" indent="-285750">
              <a:buFont typeface="Arial" panose="020B0604020202020204" pitchFamily="34" charset="0"/>
              <a:buChar char="•"/>
            </a:pPr>
            <a:r>
              <a:rPr lang="en-US" sz="1000" dirty="0" err="1">
                <a:effectLst/>
              </a:rPr>
              <a:t>Blankenburg</a:t>
            </a:r>
            <a:r>
              <a:rPr lang="en-US" sz="1000" dirty="0">
                <a:effectLst/>
              </a:rPr>
              <a:t> J, </a:t>
            </a:r>
            <a:r>
              <a:rPr lang="en-US" sz="1000" dirty="0" err="1">
                <a:effectLst/>
              </a:rPr>
              <a:t>Wekenborg</a:t>
            </a:r>
            <a:r>
              <a:rPr lang="en-US" sz="1000" dirty="0">
                <a:effectLst/>
              </a:rPr>
              <a:t> MK, Reichert J, et al. Comparison of mental health outcomes in seropositive and seronegative adolescents during the COVID19 pandemic. </a:t>
            </a:r>
            <a:r>
              <a:rPr lang="en-US" sz="1000" i="1" dirty="0">
                <a:effectLst/>
              </a:rPr>
              <a:t>Sci Rep.</a:t>
            </a:r>
            <a:r>
              <a:rPr lang="en-US" sz="1000" i="0" dirty="0">
                <a:effectLst/>
              </a:rPr>
              <a:t> </a:t>
            </a:r>
            <a:r>
              <a:rPr lang="en-US" sz="1000" dirty="0">
                <a:effectLst/>
              </a:rPr>
              <a:t>2022;12(1):2246. Published 2022 Feb 10. doi:10.1038/s41598-022-06166-y</a:t>
            </a:r>
          </a:p>
          <a:p>
            <a:pPr marL="285750" indent="-285750">
              <a:buFont typeface="Arial" panose="020B0604020202020204" pitchFamily="34" charset="0"/>
              <a:buChar char="•"/>
            </a:pPr>
            <a:r>
              <a:rPr lang="en-US" sz="1000" dirty="0">
                <a:effectLst/>
              </a:rPr>
              <a:t>Ashkenazi-</a:t>
            </a:r>
            <a:r>
              <a:rPr lang="en-US" sz="1000" dirty="0" err="1">
                <a:effectLst/>
              </a:rPr>
              <a:t>Hoffnung</a:t>
            </a:r>
            <a:r>
              <a:rPr lang="en-US" sz="1000" dirty="0">
                <a:effectLst/>
              </a:rPr>
              <a:t> L, </a:t>
            </a:r>
            <a:r>
              <a:rPr lang="en-US" sz="1000" dirty="0" err="1">
                <a:effectLst/>
              </a:rPr>
              <a:t>Shmueli</a:t>
            </a:r>
            <a:r>
              <a:rPr lang="en-US" sz="1000" dirty="0">
                <a:effectLst/>
              </a:rPr>
              <a:t> E, Ehrlich S, et al. Long 384 COVID in children: observations</a:t>
            </a:r>
            <a:r>
              <a:rPr lang="en-US" sz="1000" dirty="0"/>
              <a:t> </a:t>
            </a:r>
            <a:r>
              <a:rPr lang="en-US" sz="1000" dirty="0">
                <a:effectLst/>
              </a:rPr>
              <a:t>from a designated pediatric clinic. </a:t>
            </a:r>
            <a:r>
              <a:rPr lang="en-US" sz="1000" i="1" dirty="0" err="1">
                <a:effectLst/>
              </a:rPr>
              <a:t>Pediatr</a:t>
            </a:r>
            <a:r>
              <a:rPr lang="en-US" sz="1000" i="1" dirty="0">
                <a:effectLst/>
              </a:rPr>
              <a:t> Infect Dis J</a:t>
            </a:r>
            <a:r>
              <a:rPr lang="en-US" sz="1000" dirty="0">
                <a:effectLst/>
              </a:rPr>
              <a:t>. 2021;40(12):e509-e511.</a:t>
            </a:r>
            <a:r>
              <a:rPr lang="en-US" sz="1000" dirty="0"/>
              <a:t> </a:t>
            </a:r>
            <a:r>
              <a:rPr lang="en-US" sz="1000" dirty="0">
                <a:effectLst/>
              </a:rPr>
              <a:t>386 doi:10.1097/INF.0000000000003285</a:t>
            </a:r>
          </a:p>
          <a:p>
            <a:pPr marL="285750" indent="-285750">
              <a:buFont typeface="Arial" panose="020B0604020202020204" pitchFamily="34" charset="0"/>
              <a:buChar char="•"/>
            </a:pPr>
            <a:r>
              <a:rPr lang="en-US" sz="1000" dirty="0">
                <a:solidFill>
                  <a:srgbClr val="212121"/>
                </a:solidFill>
                <a:effectLst/>
                <a:ea typeface="Times New Roman" panose="02020603050405020304" pitchFamily="18" charset="0"/>
              </a:rPr>
              <a:t>Blomberg B, </a:t>
            </a:r>
            <a:r>
              <a:rPr lang="en-US" sz="1000" dirty="0" err="1">
                <a:solidFill>
                  <a:srgbClr val="212121"/>
                </a:solidFill>
                <a:effectLst/>
                <a:ea typeface="Times New Roman" panose="02020603050405020304" pitchFamily="18" charset="0"/>
              </a:rPr>
              <a:t>Mohn</a:t>
            </a:r>
            <a:r>
              <a:rPr lang="en-US" sz="1000" dirty="0">
                <a:solidFill>
                  <a:srgbClr val="212121"/>
                </a:solidFill>
                <a:effectLst/>
                <a:ea typeface="Times New Roman" panose="02020603050405020304" pitchFamily="18" charset="0"/>
              </a:rPr>
              <a:t> KG, </a:t>
            </a:r>
            <a:r>
              <a:rPr lang="en-US" sz="1000" dirty="0" err="1">
                <a:solidFill>
                  <a:srgbClr val="212121"/>
                </a:solidFill>
                <a:effectLst/>
                <a:ea typeface="Times New Roman" panose="02020603050405020304" pitchFamily="18" charset="0"/>
              </a:rPr>
              <a:t>Brokstad</a:t>
            </a:r>
            <a:r>
              <a:rPr lang="en-US" sz="1000" dirty="0">
                <a:solidFill>
                  <a:srgbClr val="212121"/>
                </a:solidFill>
                <a:effectLst/>
                <a:ea typeface="Times New Roman" panose="02020603050405020304" pitchFamily="18" charset="0"/>
              </a:rPr>
              <a:t> KA, et al. Long COVID in a prospective cohort of home-isolated patients. </a:t>
            </a:r>
            <a:r>
              <a:rPr lang="en-US" sz="1000" i="1" dirty="0">
                <a:solidFill>
                  <a:srgbClr val="212121"/>
                </a:solidFill>
                <a:effectLst/>
                <a:ea typeface="Times New Roman" panose="02020603050405020304" pitchFamily="18" charset="0"/>
              </a:rPr>
              <a:t>Nat Med</a:t>
            </a:r>
            <a:r>
              <a:rPr lang="en-US" sz="1000" dirty="0">
                <a:solidFill>
                  <a:srgbClr val="212121"/>
                </a:solidFill>
                <a:effectLst/>
                <a:ea typeface="Times New Roman" panose="02020603050405020304" pitchFamily="18" charset="0"/>
              </a:rPr>
              <a:t>. 2021;27(9):1607-1613. doi:10.1038/s41591-021-01433-3</a:t>
            </a:r>
            <a:endParaRPr lang="en-US" sz="1000" dirty="0">
              <a:effectLst/>
              <a:ea typeface="Times New Roman" panose="02020603050405020304" pitchFamily="18" charset="0"/>
            </a:endParaRPr>
          </a:p>
          <a:p>
            <a:pPr marL="285750" indent="-285750">
              <a:buFont typeface="Arial" panose="020B0604020202020204" pitchFamily="34" charset="0"/>
              <a:buChar char="•"/>
            </a:pPr>
            <a:r>
              <a:rPr lang="en-US" sz="1000" dirty="0">
                <a:effectLst/>
                <a:ea typeface="Times New Roman" panose="02020603050405020304" pitchFamily="18" charset="0"/>
              </a:rPr>
              <a:t>Say D, Crawford N, McNab S, Wurzel D, Steer A, </a:t>
            </a:r>
            <a:r>
              <a:rPr lang="en-US" sz="1000" dirty="0" err="1">
                <a:effectLst/>
                <a:ea typeface="Times New Roman" panose="02020603050405020304" pitchFamily="18" charset="0"/>
              </a:rPr>
              <a:t>Tosif</a:t>
            </a:r>
            <a:r>
              <a:rPr lang="en-US" sz="1000" dirty="0">
                <a:effectLst/>
                <a:ea typeface="Times New Roman" panose="02020603050405020304" pitchFamily="18" charset="0"/>
              </a:rPr>
              <a:t> S. Post-acute COVID-19 outcomes in children with mild and asymptomatic disease. </a:t>
            </a:r>
            <a:r>
              <a:rPr lang="en-US" sz="1000" i="1" dirty="0">
                <a:effectLst/>
                <a:ea typeface="Times New Roman" panose="02020603050405020304" pitchFamily="18" charset="0"/>
              </a:rPr>
              <a:t>Lancet Child </a:t>
            </a:r>
            <a:r>
              <a:rPr lang="en-US" sz="1000" i="1" dirty="0" err="1">
                <a:effectLst/>
                <a:ea typeface="Times New Roman" panose="02020603050405020304" pitchFamily="18" charset="0"/>
              </a:rPr>
              <a:t>Adolesc</a:t>
            </a:r>
            <a:r>
              <a:rPr lang="en-US" sz="1000" i="1" dirty="0">
                <a:effectLst/>
                <a:ea typeface="Times New Roman" panose="02020603050405020304" pitchFamily="18" charset="0"/>
              </a:rPr>
              <a:t> Health</a:t>
            </a:r>
            <a:r>
              <a:rPr lang="en-US" sz="1000" dirty="0">
                <a:effectLst/>
                <a:ea typeface="Times New Roman" panose="02020603050405020304" pitchFamily="18" charset="0"/>
              </a:rPr>
              <a:t>. 2021 Jun;5(6):e22-e23. </a:t>
            </a:r>
            <a:r>
              <a:rPr lang="en-US" sz="1000" dirty="0" err="1">
                <a:effectLst/>
                <a:ea typeface="Times New Roman" panose="02020603050405020304" pitchFamily="18" charset="0"/>
              </a:rPr>
              <a:t>doi</a:t>
            </a:r>
            <a:r>
              <a:rPr lang="en-US" sz="1000" dirty="0">
                <a:effectLst/>
                <a:ea typeface="Times New Roman" panose="02020603050405020304" pitchFamily="18" charset="0"/>
              </a:rPr>
              <a:t>: 10.1016/S2352-4642(21)00124-3</a:t>
            </a:r>
            <a:r>
              <a:rPr lang="en-US" sz="1000" dirty="0">
                <a:effectLst/>
              </a:rPr>
              <a:t> </a:t>
            </a:r>
          </a:p>
          <a:p>
            <a:pPr marL="285750" indent="-285750">
              <a:buFont typeface="Arial" panose="020B0604020202020204" pitchFamily="34" charset="0"/>
              <a:buChar char="•"/>
            </a:pPr>
            <a:r>
              <a:rPr lang="en-US" sz="1000" dirty="0">
                <a:effectLst/>
              </a:rPr>
              <a:t>Clarke KEN, Jones JM, Deng Y, et al. Seroprevalence of infection-induced SARS-CoV-2</a:t>
            </a:r>
            <a:r>
              <a:rPr lang="en-US" sz="1000" dirty="0"/>
              <a:t> </a:t>
            </a:r>
            <a:r>
              <a:rPr lang="en-US" sz="1000" dirty="0">
                <a:effectLst/>
              </a:rPr>
              <a:t>antibodies - United States, September 2021-February 2022. </a:t>
            </a:r>
            <a:r>
              <a:rPr lang="en-US" sz="1000" i="1" dirty="0">
                <a:effectLst/>
              </a:rPr>
              <a:t>MMWR </a:t>
            </a:r>
            <a:r>
              <a:rPr lang="en-US" sz="1000" i="1" dirty="0" err="1">
                <a:effectLst/>
              </a:rPr>
              <a:t>Morb</a:t>
            </a:r>
            <a:r>
              <a:rPr lang="en-US" sz="1000" i="1" dirty="0">
                <a:effectLst/>
              </a:rPr>
              <a:t> Mortal </a:t>
            </a:r>
            <a:r>
              <a:rPr lang="en-US" sz="1000" i="1" dirty="0" err="1">
                <a:effectLst/>
              </a:rPr>
              <a:t>Wkly</a:t>
            </a:r>
            <a:r>
              <a:rPr lang="en-US" sz="1000" i="1" dirty="0">
                <a:effectLst/>
              </a:rPr>
              <a:t> Rep</a:t>
            </a:r>
            <a:r>
              <a:rPr lang="en-US" sz="1000" dirty="0">
                <a:effectLst/>
              </a:rPr>
              <a:t>. 2022;71(17):606-608. Published 2022 Apr 29. doi:10.15585/mmwr.mm7117e3</a:t>
            </a:r>
          </a:p>
          <a:p>
            <a:pPr marL="285750" indent="-285750">
              <a:buFont typeface="Arial" panose="020B0604020202020204" pitchFamily="34" charset="0"/>
              <a:buChar char="•"/>
            </a:pPr>
            <a:r>
              <a:rPr lang="en-US" sz="1000" dirty="0" err="1">
                <a:effectLst/>
              </a:rPr>
              <a:t>Kuwelker</a:t>
            </a:r>
            <a:r>
              <a:rPr lang="en-US" sz="1000" dirty="0">
                <a:effectLst/>
              </a:rPr>
              <a:t> K, Zhou F, Blomberg B, et al. Attack rates amongst household members of</a:t>
            </a:r>
            <a:r>
              <a:rPr lang="en-US" sz="1000" dirty="0"/>
              <a:t> </a:t>
            </a:r>
            <a:r>
              <a:rPr lang="en-US" sz="1000" dirty="0">
                <a:effectLst/>
              </a:rPr>
              <a:t>outpatients with confirmed COVID-19 in Bergen, Norway: A case-ascertained study. </a:t>
            </a:r>
            <a:r>
              <a:rPr lang="en-US" sz="1000" i="1" dirty="0">
                <a:effectLst/>
              </a:rPr>
              <a:t>Lancet Reg Health Eur</a:t>
            </a:r>
            <a:r>
              <a:rPr lang="en-US" sz="1000" dirty="0">
                <a:effectLst/>
              </a:rPr>
              <a:t>. 2021;3:100014. doi:10.1016/j.lanepe.2020.100014</a:t>
            </a:r>
            <a:endParaRPr lang="en-US" sz="1000" dirty="0"/>
          </a:p>
          <a:p>
            <a:pPr marL="285750" indent="-285750">
              <a:buFont typeface="Arial" panose="020B0604020202020204" pitchFamily="34" charset="0"/>
              <a:buChar char="•"/>
            </a:pPr>
            <a:r>
              <a:rPr lang="en-US" sz="1000" dirty="0" err="1">
                <a:effectLst/>
              </a:rPr>
              <a:t>Toh</a:t>
            </a:r>
            <a:r>
              <a:rPr lang="en-US" sz="1000" dirty="0">
                <a:effectLst/>
              </a:rPr>
              <a:t> ZQ, Anderson J, Mazarakis N, et al. Comparison of seroconversion in children and</a:t>
            </a:r>
            <a:r>
              <a:rPr lang="en-US" sz="1000" dirty="0"/>
              <a:t> </a:t>
            </a:r>
            <a:r>
              <a:rPr lang="en-US" sz="1000" dirty="0">
                <a:effectLst/>
              </a:rPr>
              <a:t>adults with mild COVID-19. </a:t>
            </a:r>
            <a:r>
              <a:rPr lang="en-US" sz="1000" i="1" dirty="0">
                <a:effectLst/>
              </a:rPr>
              <a:t>JAMA </a:t>
            </a:r>
            <a:r>
              <a:rPr lang="en-US" sz="1000" i="1" dirty="0" err="1">
                <a:effectLst/>
              </a:rPr>
              <a:t>Netw</a:t>
            </a:r>
            <a:r>
              <a:rPr lang="en-US" sz="1000" i="1" dirty="0">
                <a:effectLst/>
              </a:rPr>
              <a:t> Open</a:t>
            </a:r>
            <a:r>
              <a:rPr lang="en-US" sz="1000" dirty="0">
                <a:effectLst/>
              </a:rPr>
              <a:t>. 2022;5(3):e221313. Published 2022 Mar 1.</a:t>
            </a:r>
            <a:r>
              <a:rPr lang="en-US" sz="1000" dirty="0"/>
              <a:t> </a:t>
            </a:r>
            <a:r>
              <a:rPr lang="en-US" sz="1000" dirty="0">
                <a:effectLst/>
              </a:rPr>
              <a:t>doi:10.1001/jamanetworkopen.2022.1313</a:t>
            </a:r>
            <a:endParaRPr lang="en-US" sz="1000" i="1" dirty="0">
              <a:solidFill>
                <a:srgbClr val="212121"/>
              </a:solidFill>
              <a:effectLst/>
            </a:endParaRPr>
          </a:p>
          <a:p>
            <a:pPr marL="285750" indent="-285750">
              <a:buFont typeface="Arial" panose="020B0604020202020204" pitchFamily="34" charset="0"/>
              <a:buChar char="•"/>
            </a:pPr>
            <a:endParaRPr lang="en-US" sz="1000" dirty="0">
              <a:effectLst/>
            </a:endParaRPr>
          </a:p>
          <a:p>
            <a:endParaRPr lang="en-US" sz="1200" dirty="0"/>
          </a:p>
          <a:p>
            <a:endParaRPr lang="en-US" sz="1200" dirty="0"/>
          </a:p>
          <a:p>
            <a:endParaRPr lang="en-US" dirty="0"/>
          </a:p>
        </p:txBody>
      </p:sp>
    </p:spTree>
    <p:extLst>
      <p:ext uri="{BB962C8B-B14F-4D97-AF65-F5344CB8AC3E}">
        <p14:creationId xmlns:p14="http://schemas.microsoft.com/office/powerpoint/2010/main" val="3202285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E533-61AF-E7F8-49EE-F8483F20819D}"/>
              </a:ext>
            </a:extLst>
          </p:cNvPr>
          <p:cNvSpPr>
            <a:spLocks noGrp="1"/>
          </p:cNvSpPr>
          <p:nvPr>
            <p:ph type="title"/>
          </p:nvPr>
        </p:nvSpPr>
        <p:spPr/>
        <p:txBody>
          <a:bodyPr/>
          <a:lstStyle/>
          <a:p>
            <a:r>
              <a:rPr lang="en-US" dirty="0"/>
              <a:t>References</a:t>
            </a:r>
          </a:p>
        </p:txBody>
      </p:sp>
      <p:sp>
        <p:nvSpPr>
          <p:cNvPr id="4" name="Content Placeholder 4">
            <a:extLst>
              <a:ext uri="{FF2B5EF4-FFF2-40B4-BE49-F238E27FC236}">
                <a16:creationId xmlns:a16="http://schemas.microsoft.com/office/drawing/2014/main" id="{F83153AF-5231-C3BF-B20D-DB233C309EFE}"/>
              </a:ext>
            </a:extLst>
          </p:cNvPr>
          <p:cNvSpPr txBox="1">
            <a:spLocks/>
          </p:cNvSpPr>
          <p:nvPr/>
        </p:nvSpPr>
        <p:spPr>
          <a:xfrm>
            <a:off x="838200" y="1431236"/>
            <a:ext cx="10515600" cy="4182898"/>
          </a:xfrm>
          <a:prstGeom prst="rect">
            <a:avLst/>
          </a:prstGeom>
        </p:spPr>
        <p:txBody>
          <a:bodyPr/>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000" i="1" dirty="0" err="1">
                <a:effectLst/>
              </a:rPr>
              <a:t>Langeland</a:t>
            </a:r>
            <a:r>
              <a:rPr lang="en-US" sz="1000" i="1" dirty="0">
                <a:effectLst/>
              </a:rPr>
              <a:t> N, Cox RJ. Are low SARS-CoV-2 viral loads in infected children missed by RT432</a:t>
            </a:r>
            <a:r>
              <a:rPr lang="en-US" sz="1000" dirty="0"/>
              <a:t> P</a:t>
            </a:r>
            <a:r>
              <a:rPr lang="en-US" sz="1000" i="1" dirty="0">
                <a:effectLst/>
              </a:rPr>
              <a:t>CR testing? Lancet Reg Health Eur. 2021;5:100138. doi:10.1016/j.lanepe.2021.100138</a:t>
            </a:r>
            <a:endParaRPr lang="en-US" sz="1000" dirty="0"/>
          </a:p>
          <a:p>
            <a:pPr marL="285750" indent="-285750">
              <a:buFont typeface="Arial" panose="020B0604020202020204" pitchFamily="34" charset="0"/>
              <a:buChar char="•"/>
            </a:pPr>
            <a:r>
              <a:rPr lang="en-US" sz="1000" dirty="0">
                <a:effectLst/>
              </a:rPr>
              <a:t>Van </a:t>
            </a:r>
            <a:r>
              <a:rPr lang="en-US" sz="1000" dirty="0" err="1">
                <a:effectLst/>
              </a:rPr>
              <a:t>Elslande</a:t>
            </a:r>
            <a:r>
              <a:rPr lang="en-US" sz="1000" dirty="0">
                <a:effectLst/>
              </a:rPr>
              <a:t> J, </a:t>
            </a:r>
            <a:r>
              <a:rPr lang="en-US" sz="1000" dirty="0" err="1">
                <a:effectLst/>
              </a:rPr>
              <a:t>Oyaert</a:t>
            </a:r>
            <a:r>
              <a:rPr lang="en-US" sz="1000" dirty="0">
                <a:effectLst/>
              </a:rPr>
              <a:t> M, </a:t>
            </a:r>
            <a:r>
              <a:rPr lang="en-US" sz="1000" dirty="0" err="1">
                <a:effectLst/>
              </a:rPr>
              <a:t>Ailliet</a:t>
            </a:r>
            <a:r>
              <a:rPr lang="en-US" sz="1000" dirty="0">
                <a:effectLst/>
              </a:rPr>
              <a:t> S, et al. Longitudinal follow-up of IgG anti-nucleocapsid antibodies in SARS-CoV-2 infected patients up to eight months after infection. </a:t>
            </a:r>
            <a:r>
              <a:rPr lang="en-US" sz="1000" i="1" dirty="0">
                <a:effectLst/>
              </a:rPr>
              <a:t>J Clin </a:t>
            </a:r>
            <a:r>
              <a:rPr lang="en-US" sz="1000" i="1" dirty="0" err="1">
                <a:effectLst/>
              </a:rPr>
              <a:t>Virol</a:t>
            </a:r>
            <a:r>
              <a:rPr lang="en-US" sz="1000" dirty="0">
                <a:effectLst/>
              </a:rPr>
              <a:t>.</a:t>
            </a:r>
            <a:r>
              <a:rPr lang="en-US" sz="1000" dirty="0"/>
              <a:t> </a:t>
            </a:r>
            <a:r>
              <a:rPr lang="en-US" sz="1000" dirty="0">
                <a:effectLst/>
              </a:rPr>
              <a:t>2021;136:104765. doi:10.1016/j.jcv.2021.104765</a:t>
            </a:r>
          </a:p>
          <a:p>
            <a:pPr marL="285750" indent="-285750">
              <a:buFont typeface="Arial" panose="020B0604020202020204" pitchFamily="34" charset="0"/>
              <a:buChar char="•"/>
            </a:pPr>
            <a:r>
              <a:rPr lang="en-US" sz="1000" dirty="0">
                <a:effectLst/>
              </a:rPr>
              <a:t>Liu W, Russell RM, </a:t>
            </a:r>
            <a:r>
              <a:rPr lang="en-US" sz="1000" dirty="0" err="1">
                <a:effectLst/>
              </a:rPr>
              <a:t>Bibollet</a:t>
            </a:r>
            <a:r>
              <a:rPr lang="en-US" sz="1000" dirty="0">
                <a:effectLst/>
              </a:rPr>
              <a:t>-Ruche F, et al. Predictors of </a:t>
            </a:r>
            <a:r>
              <a:rPr lang="en-US" sz="1000" dirty="0" err="1">
                <a:effectLst/>
              </a:rPr>
              <a:t>nonseroconversion</a:t>
            </a:r>
            <a:r>
              <a:rPr lang="en-US" sz="1000" dirty="0">
                <a:effectLst/>
              </a:rPr>
              <a:t> after SARS437</a:t>
            </a:r>
            <a:r>
              <a:rPr lang="en-US" sz="1000" dirty="0"/>
              <a:t> </a:t>
            </a:r>
            <a:r>
              <a:rPr lang="en-US" sz="1000" dirty="0">
                <a:effectLst/>
              </a:rPr>
              <a:t>CoV-2 infection. </a:t>
            </a:r>
            <a:r>
              <a:rPr lang="en-US" sz="1000" i="1" dirty="0" err="1">
                <a:effectLst/>
              </a:rPr>
              <a:t>Emerg</a:t>
            </a:r>
            <a:r>
              <a:rPr lang="en-US" sz="1000" i="1" dirty="0">
                <a:effectLst/>
              </a:rPr>
              <a:t> Infect Dis</a:t>
            </a:r>
            <a:r>
              <a:rPr lang="en-US" sz="1000" dirty="0">
                <a:effectLst/>
              </a:rPr>
              <a:t>. 2021;27(9):2454-2458. doi:10.3201/eid2709.211042</a:t>
            </a:r>
          </a:p>
          <a:p>
            <a:pPr marL="285750" indent="-285750">
              <a:buFont typeface="Arial" panose="020B0604020202020204" pitchFamily="34" charset="0"/>
              <a:buChar char="•"/>
            </a:pPr>
            <a:r>
              <a:rPr lang="en-US" sz="1000" dirty="0">
                <a:effectLst/>
                <a:ea typeface="Times New Roman" panose="02020603050405020304" pitchFamily="18" charset="0"/>
              </a:rPr>
              <a:t>Dattner I, Goldberg Y, </a:t>
            </a:r>
            <a:r>
              <a:rPr lang="en-US" sz="1000" dirty="0" err="1">
                <a:effectLst/>
                <a:ea typeface="Times New Roman" panose="02020603050405020304" pitchFamily="18" charset="0"/>
              </a:rPr>
              <a:t>Katriel</a:t>
            </a:r>
            <a:r>
              <a:rPr lang="en-US" sz="1000" dirty="0">
                <a:effectLst/>
                <a:ea typeface="Times New Roman" panose="02020603050405020304" pitchFamily="18" charset="0"/>
              </a:rPr>
              <a:t> G, et al. The role of children in the spread of COVID-19: Using household data from </a:t>
            </a:r>
            <a:r>
              <a:rPr lang="en-US" sz="1000" dirty="0" err="1">
                <a:effectLst/>
                <a:ea typeface="Times New Roman" panose="02020603050405020304" pitchFamily="18" charset="0"/>
              </a:rPr>
              <a:t>Bnei</a:t>
            </a:r>
            <a:r>
              <a:rPr lang="en-US" sz="1000" dirty="0">
                <a:effectLst/>
                <a:ea typeface="Times New Roman" panose="02020603050405020304" pitchFamily="18" charset="0"/>
              </a:rPr>
              <a:t> </a:t>
            </a:r>
            <a:r>
              <a:rPr lang="en-US" sz="1000" dirty="0" err="1">
                <a:effectLst/>
                <a:ea typeface="Times New Roman" panose="02020603050405020304" pitchFamily="18" charset="0"/>
              </a:rPr>
              <a:t>Brak</a:t>
            </a:r>
            <a:r>
              <a:rPr lang="en-US" sz="1000" dirty="0">
                <a:effectLst/>
                <a:ea typeface="Times New Roman" panose="02020603050405020304" pitchFamily="18" charset="0"/>
              </a:rPr>
              <a:t>, Israel, to estimate the relative susceptibility and infectivity of children. </a:t>
            </a:r>
            <a:r>
              <a:rPr lang="en-US" sz="1000" i="1" dirty="0" err="1">
                <a:effectLst/>
                <a:ea typeface="Times New Roman" panose="02020603050405020304" pitchFamily="18" charset="0"/>
              </a:rPr>
              <a:t>PLoS</a:t>
            </a:r>
            <a:r>
              <a:rPr lang="en-US" sz="1000" i="1" dirty="0">
                <a:effectLst/>
                <a:ea typeface="Times New Roman" panose="02020603050405020304" pitchFamily="18" charset="0"/>
              </a:rPr>
              <a:t> </a:t>
            </a:r>
            <a:r>
              <a:rPr lang="en-US" sz="1000" i="1" dirty="0" err="1">
                <a:effectLst/>
                <a:ea typeface="Times New Roman" panose="02020603050405020304" pitchFamily="18" charset="0"/>
              </a:rPr>
              <a:t>Comput</a:t>
            </a:r>
            <a:r>
              <a:rPr lang="en-US" sz="1000" i="1" dirty="0">
                <a:effectLst/>
                <a:ea typeface="Times New Roman" panose="02020603050405020304" pitchFamily="18" charset="0"/>
              </a:rPr>
              <a:t> Biol</a:t>
            </a:r>
            <a:r>
              <a:rPr lang="en-US" sz="1000" dirty="0">
                <a:effectLst/>
                <a:ea typeface="Times New Roman" panose="02020603050405020304" pitchFamily="18" charset="0"/>
              </a:rPr>
              <a:t>. 2021;17(2):e1008559. Published 2021 Feb 11. doi:10.1371/journal.pcbi.1008559</a:t>
            </a:r>
          </a:p>
          <a:p>
            <a:pPr marL="285750" indent="-285750">
              <a:buFont typeface="Arial" panose="020B0604020202020204" pitchFamily="34" charset="0"/>
              <a:buChar char="•"/>
            </a:pPr>
            <a:r>
              <a:rPr lang="en-US" sz="1000" dirty="0">
                <a:effectLst/>
              </a:rPr>
              <a:t>Covid-19 weekly case count by age groups in Jefferson County, KY. Louisville (LOJIC) Open </a:t>
            </a:r>
            <a:r>
              <a:rPr lang="en-US" sz="1000" dirty="0" err="1">
                <a:effectLst/>
              </a:rPr>
              <a:t>GeoSpatial</a:t>
            </a:r>
            <a:r>
              <a:rPr lang="en-US" sz="1000" dirty="0">
                <a:effectLst/>
              </a:rPr>
              <a:t> Data. </a:t>
            </a:r>
            <a:r>
              <a:rPr lang="en-US" sz="1000" u="sng" dirty="0">
                <a:effectLst/>
                <a:hlinkClick r:id="rId3"/>
              </a:rPr>
              <a:t>https://data.lojic.org/datasets/LOJIC::covid-19-weekly-case-count-by-age-groups-in-jefferson-county-ky/explore</a:t>
            </a:r>
            <a:endParaRPr lang="en-US" sz="1000" dirty="0">
              <a:effectLst/>
            </a:endParaRPr>
          </a:p>
          <a:p>
            <a:pPr marL="285750" indent="-285750">
              <a:buFont typeface="Arial" panose="020B0604020202020204" pitchFamily="34" charset="0"/>
              <a:buChar char="•"/>
            </a:pPr>
            <a:r>
              <a:rPr lang="en-US" sz="1000" dirty="0">
                <a:effectLst/>
              </a:rPr>
              <a:t>Kaufman, L., </a:t>
            </a:r>
            <a:r>
              <a:rPr lang="en-US" sz="1000" dirty="0" err="1">
                <a:effectLst/>
              </a:rPr>
              <a:t>Rousseeuw</a:t>
            </a:r>
            <a:r>
              <a:rPr lang="en-US" sz="1000" dirty="0">
                <a:effectLst/>
              </a:rPr>
              <a:t>, P. J. (1990). </a:t>
            </a:r>
            <a:r>
              <a:rPr lang="en-US" sz="1000" i="1" dirty="0">
                <a:effectLst/>
              </a:rPr>
              <a:t>Finding Groups in Data: An Introduction to Cluster Analysis</a:t>
            </a:r>
            <a:r>
              <a:rPr lang="en-US" sz="1000" dirty="0">
                <a:effectLst/>
              </a:rPr>
              <a:t>. John Wiley. ISBN: 978-0-47031680-1</a:t>
            </a:r>
            <a:endParaRPr lang="en-US" sz="1000" dirty="0">
              <a:solidFill>
                <a:srgbClr val="212121"/>
              </a:solidFill>
              <a:effectLst/>
            </a:endParaRPr>
          </a:p>
          <a:p>
            <a:pPr marL="285750" indent="-285750">
              <a:buFont typeface="Arial" panose="020B0604020202020204" pitchFamily="34" charset="0"/>
              <a:buChar char="•"/>
            </a:pPr>
            <a:r>
              <a:rPr lang="en-US" sz="1000" dirty="0" err="1">
                <a:effectLst/>
              </a:rPr>
              <a:t>RDocumentation</a:t>
            </a:r>
            <a:r>
              <a:rPr lang="en-US" sz="1000" dirty="0">
                <a:effectLst/>
              </a:rPr>
              <a:t>. </a:t>
            </a:r>
            <a:r>
              <a:rPr lang="en-US" sz="1000" dirty="0" err="1">
                <a:effectLst/>
              </a:rPr>
              <a:t>diana</a:t>
            </a:r>
            <a:r>
              <a:rPr lang="en-US" sz="1000" dirty="0">
                <a:effectLst/>
              </a:rPr>
              <a:t>: </a:t>
            </a:r>
            <a:r>
              <a:rPr lang="en-US" sz="1000" dirty="0" err="1">
                <a:effectLst/>
              </a:rPr>
              <a:t>DIvisive</a:t>
            </a:r>
            <a:r>
              <a:rPr lang="en-US" sz="1000" dirty="0">
                <a:effectLst/>
              </a:rPr>
              <a:t> </a:t>
            </a:r>
            <a:r>
              <a:rPr lang="en-US" sz="1000" dirty="0" err="1">
                <a:effectLst/>
              </a:rPr>
              <a:t>ANAlysis</a:t>
            </a:r>
            <a:r>
              <a:rPr lang="en-US" sz="1000" dirty="0">
                <a:effectLst/>
              </a:rPr>
              <a:t> Clustering. </a:t>
            </a:r>
            <a:r>
              <a:rPr lang="en-US" sz="1000" u="sng" dirty="0">
                <a:effectLst/>
                <a:hlinkClick r:id="rId4"/>
              </a:rPr>
              <a:t>https://</a:t>
            </a:r>
            <a:r>
              <a:rPr lang="en-US" sz="1000" u="sng" dirty="0" err="1">
                <a:effectLst/>
                <a:hlinkClick r:id="rId4"/>
              </a:rPr>
              <a:t>www.rdocumentation.org</a:t>
            </a:r>
            <a:r>
              <a:rPr lang="en-US" sz="1000" u="sng" dirty="0">
                <a:effectLst/>
                <a:hlinkClick r:id="rId4"/>
              </a:rPr>
              <a:t>/packages/cluster/versions/2.1.4/topics/</a:t>
            </a:r>
            <a:r>
              <a:rPr lang="en-US" sz="1000" u="sng" dirty="0" err="1">
                <a:effectLst/>
                <a:hlinkClick r:id="rId4"/>
              </a:rPr>
              <a:t>diana</a:t>
            </a:r>
            <a:r>
              <a:rPr lang="en-US" sz="1000" dirty="0">
                <a:effectLst/>
              </a:rPr>
              <a:t>. </a:t>
            </a:r>
          </a:p>
          <a:p>
            <a:pPr marL="285750" indent="-285750">
              <a:buFont typeface="Arial" panose="020B0604020202020204" pitchFamily="34" charset="0"/>
              <a:buChar char="•"/>
            </a:pPr>
            <a:r>
              <a:rPr lang="en-US" sz="1000" dirty="0" err="1">
                <a:effectLst/>
              </a:rPr>
              <a:t>Kashikar-Zuck</a:t>
            </a:r>
            <a:r>
              <a:rPr lang="en-US" sz="1000" dirty="0">
                <a:effectLst/>
              </a:rPr>
              <a:t> S, Flowers SR, </a:t>
            </a:r>
            <a:r>
              <a:rPr lang="en-US" sz="1000" dirty="0" err="1">
                <a:effectLst/>
              </a:rPr>
              <a:t>Claar</a:t>
            </a:r>
            <a:r>
              <a:rPr lang="en-US" sz="1000" dirty="0">
                <a:effectLst/>
              </a:rPr>
              <a:t> RL, et al. </a:t>
            </a:r>
            <a:r>
              <a:rPr lang="en-US" sz="1000" i="1" dirty="0">
                <a:effectLst/>
              </a:rPr>
              <a:t>Clinical utility and validity of</a:t>
            </a:r>
            <a:r>
              <a:rPr lang="en-US" sz="1000" i="0" dirty="0">
                <a:effectLst/>
              </a:rPr>
              <a:t> </a:t>
            </a:r>
            <a:r>
              <a:rPr lang="en-US" sz="1000" i="1" dirty="0">
                <a:effectLst/>
              </a:rPr>
              <a:t>the Functional Disability Inventory among a multicenter sample of youth with chronic</a:t>
            </a:r>
            <a:r>
              <a:rPr lang="en-US" sz="1000" i="0" dirty="0">
                <a:effectLst/>
              </a:rPr>
              <a:t> </a:t>
            </a:r>
            <a:r>
              <a:rPr lang="en-US" sz="1000" i="1" dirty="0">
                <a:effectLst/>
              </a:rPr>
              <a:t>pain. </a:t>
            </a:r>
            <a:r>
              <a:rPr lang="en-US" sz="1000" dirty="0">
                <a:effectLst/>
              </a:rPr>
              <a:t>Pain. 2011;152(7):1600-1607. doi:10.1016/j.pain.2011.02.050</a:t>
            </a:r>
          </a:p>
          <a:p>
            <a:pPr marL="285750" indent="-285750">
              <a:buFont typeface="Arial" panose="020B0604020202020204" pitchFamily="34" charset="0"/>
              <a:buChar char="•"/>
            </a:pPr>
            <a:r>
              <a:rPr lang="en-US" sz="1000" dirty="0">
                <a:effectLst/>
                <a:ea typeface="Times New Roman" panose="02020603050405020304" pitchFamily="18" charset="0"/>
              </a:rPr>
              <a:t>Department of Health and Human Services, Office of the Assistant Secretary for Health. 2022. National Research Action Plan on Long COVID, 200 Independence Ave SW, Washington, DC 20201. </a:t>
            </a:r>
            <a:r>
              <a:rPr lang="en-US" sz="1000" u="sng" dirty="0">
                <a:solidFill>
                  <a:srgbClr val="0563C1"/>
                </a:solidFill>
                <a:effectLst/>
                <a:ea typeface="Times New Roman" panose="02020603050405020304" pitchFamily="18" charset="0"/>
                <a:hlinkClick r:id="rId5"/>
              </a:rPr>
              <a:t>https://www.covid.gov/assets/files/National-Research-Action-Plan-on-Long-COVID-08012022.pdf</a:t>
            </a:r>
            <a:r>
              <a:rPr lang="en-US" sz="1000" dirty="0">
                <a:effectLst/>
                <a:ea typeface="Times New Roman" panose="02020603050405020304" pitchFamily="18" charset="0"/>
              </a:rPr>
              <a:t>.</a:t>
            </a:r>
          </a:p>
          <a:p>
            <a:pPr marL="285750" indent="-285750">
              <a:buFont typeface="Arial" panose="020B0604020202020204" pitchFamily="34" charset="0"/>
              <a:buChar char="•"/>
            </a:pPr>
            <a:r>
              <a:rPr lang="en-US" sz="1000" dirty="0">
                <a:effectLst/>
                <a:ea typeface="Times New Roman" panose="02020603050405020304" pitchFamily="18" charset="0"/>
              </a:rPr>
              <a:t>Soriano JB, Murthy S, Marshall JC, </a:t>
            </a:r>
            <a:r>
              <a:rPr lang="en-US" sz="1000" dirty="0" err="1">
                <a:effectLst/>
                <a:ea typeface="Times New Roman" panose="02020603050405020304" pitchFamily="18" charset="0"/>
              </a:rPr>
              <a:t>Relan</a:t>
            </a:r>
            <a:r>
              <a:rPr lang="en-US" sz="1000" dirty="0">
                <a:effectLst/>
                <a:ea typeface="Times New Roman" panose="02020603050405020304" pitchFamily="18" charset="0"/>
              </a:rPr>
              <a:t> P, Diaz JV; WHO Clinical Case Definition Working Group on Post-COVID-19 Condition. A clinical case definition of post-COVID-19 condition by a Delphi consensus. </a:t>
            </a:r>
            <a:r>
              <a:rPr lang="en-US" sz="1000" i="1" dirty="0">
                <a:effectLst/>
                <a:ea typeface="Times New Roman" panose="02020603050405020304" pitchFamily="18" charset="0"/>
              </a:rPr>
              <a:t>Lancet Infect Dis</a:t>
            </a:r>
            <a:r>
              <a:rPr lang="en-US" sz="1000" dirty="0">
                <a:effectLst/>
                <a:ea typeface="Times New Roman" panose="02020603050405020304" pitchFamily="18" charset="0"/>
              </a:rPr>
              <a:t>. 2022;22(4):e102-e107. doi:10.1016/S1473-3099(21)00703-9</a:t>
            </a:r>
            <a:endParaRPr lang="en-US" sz="1000" dirty="0">
              <a:effectLst/>
            </a:endParaRPr>
          </a:p>
          <a:p>
            <a:pPr marL="285750" indent="-285750">
              <a:buFont typeface="Arial" panose="020B0604020202020204" pitchFamily="34" charset="0"/>
              <a:buChar char="•"/>
            </a:pPr>
            <a:r>
              <a:rPr lang="en-US" sz="1000" dirty="0">
                <a:effectLst/>
                <a:ea typeface="Times New Roman" panose="02020603050405020304" pitchFamily="18" charset="0"/>
              </a:rPr>
              <a:t>Stephenson T, </a:t>
            </a:r>
            <a:r>
              <a:rPr lang="en-US" sz="1000" dirty="0" err="1">
                <a:effectLst/>
                <a:ea typeface="Times New Roman" panose="02020603050405020304" pitchFamily="18" charset="0"/>
              </a:rPr>
              <a:t>Allin</a:t>
            </a:r>
            <a:r>
              <a:rPr lang="en-US" sz="1000" dirty="0">
                <a:effectLst/>
                <a:ea typeface="Times New Roman" panose="02020603050405020304" pitchFamily="18" charset="0"/>
              </a:rPr>
              <a:t> B, </a:t>
            </a:r>
            <a:r>
              <a:rPr lang="en-US" sz="1000" dirty="0" err="1">
                <a:effectLst/>
                <a:ea typeface="Times New Roman" panose="02020603050405020304" pitchFamily="18" charset="0"/>
              </a:rPr>
              <a:t>Nugawela</a:t>
            </a:r>
            <a:r>
              <a:rPr lang="en-US" sz="1000" dirty="0">
                <a:effectLst/>
                <a:ea typeface="Times New Roman" panose="02020603050405020304" pitchFamily="18" charset="0"/>
              </a:rPr>
              <a:t> MD, et al. Long COVID (post-COVID-19 condition) in children: a modified Delphi process. </a:t>
            </a:r>
            <a:r>
              <a:rPr lang="en-US" sz="1000" i="1" dirty="0">
                <a:effectLst/>
                <a:ea typeface="Times New Roman" panose="02020603050405020304" pitchFamily="18" charset="0"/>
              </a:rPr>
              <a:t>Arch Dis Child</a:t>
            </a:r>
            <a:r>
              <a:rPr lang="en-US" sz="1000" dirty="0">
                <a:effectLst/>
                <a:ea typeface="Times New Roman" panose="02020603050405020304" pitchFamily="18" charset="0"/>
              </a:rPr>
              <a:t>. 2022;107(7):674-680. doi:10.1136/archdischild-2021-323624</a:t>
            </a:r>
          </a:p>
          <a:p>
            <a:pPr marL="285750" indent="-285750">
              <a:buFont typeface="Arial" panose="020B0604020202020204" pitchFamily="34" charset="0"/>
              <a:buChar char="•"/>
            </a:pPr>
            <a:r>
              <a:rPr lang="en-US" sz="1000" dirty="0" err="1">
                <a:effectLst/>
                <a:ea typeface="Times New Roman" panose="02020603050405020304" pitchFamily="18" charset="0"/>
              </a:rPr>
              <a:t>Kostev</a:t>
            </a:r>
            <a:r>
              <a:rPr lang="en-US" sz="1000" dirty="0">
                <a:effectLst/>
                <a:ea typeface="Times New Roman" panose="02020603050405020304" pitchFamily="18" charset="0"/>
              </a:rPr>
              <a:t> K, Smith L, </a:t>
            </a:r>
            <a:r>
              <a:rPr lang="en-US" sz="1000" dirty="0" err="1">
                <a:effectLst/>
                <a:ea typeface="Times New Roman" panose="02020603050405020304" pitchFamily="18" charset="0"/>
              </a:rPr>
              <a:t>Koyanagi</a:t>
            </a:r>
            <a:r>
              <a:rPr lang="en-US" sz="1000" dirty="0">
                <a:effectLst/>
                <a:ea typeface="Times New Roman" panose="02020603050405020304" pitchFamily="18" charset="0"/>
              </a:rPr>
              <a:t> A, Konrad M, Jacob L. Post-COVID-19 conditions in children and adolescents diagnosed with COVID-19 [published online ahead of print, 2022 May 14]. </a:t>
            </a:r>
            <a:r>
              <a:rPr lang="en-US" sz="1000" i="1" dirty="0" err="1">
                <a:effectLst/>
                <a:ea typeface="Times New Roman" panose="02020603050405020304" pitchFamily="18" charset="0"/>
              </a:rPr>
              <a:t>Pediatr</a:t>
            </a:r>
            <a:r>
              <a:rPr lang="en-US" sz="1000" i="1" dirty="0">
                <a:effectLst/>
                <a:ea typeface="Times New Roman" panose="02020603050405020304" pitchFamily="18" charset="0"/>
              </a:rPr>
              <a:t> Res</a:t>
            </a:r>
            <a:r>
              <a:rPr lang="en-US" sz="1000" dirty="0">
                <a:effectLst/>
                <a:ea typeface="Times New Roman" panose="02020603050405020304" pitchFamily="18" charset="0"/>
              </a:rPr>
              <a:t>. 2022;1-6. doi:10.1038/s41390-022-02111-x</a:t>
            </a:r>
          </a:p>
          <a:p>
            <a:pPr marL="285750" indent="-285750">
              <a:buFont typeface="Arial" panose="020B0604020202020204" pitchFamily="34" charset="0"/>
              <a:buChar char="•"/>
            </a:pPr>
            <a:endParaRPr lang="en-US" sz="1000" dirty="0">
              <a:effectLst/>
              <a:ea typeface="Times New Roman" panose="02020603050405020304" pitchFamily="18" charset="0"/>
            </a:endParaRPr>
          </a:p>
          <a:p>
            <a:pPr marL="285750" indent="-285750">
              <a:buFont typeface="Arial" panose="020B0604020202020204" pitchFamily="34" charset="0"/>
              <a:buChar char="•"/>
            </a:pPr>
            <a:endParaRPr lang="en-US" sz="1400" dirty="0">
              <a:effectLst/>
              <a:ea typeface="Times New Roman" panose="02020603050405020304" pitchFamily="18" charset="0"/>
            </a:endParaRP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endParaRPr lang="en-US" sz="900" dirty="0"/>
          </a:p>
          <a:p>
            <a:pPr marL="285750" indent="-285750">
              <a:buFont typeface="Arial" panose="020B0604020202020204" pitchFamily="34" charset="0"/>
              <a:buChar char="•"/>
            </a:pPr>
            <a:endParaRPr lang="en-US" sz="1400" dirty="0">
              <a:effectLst/>
            </a:endParaRPr>
          </a:p>
          <a:p>
            <a:pPr marL="285750" indent="-285750">
              <a:buFont typeface="Arial" panose="020B0604020202020204" pitchFamily="34" charset="0"/>
              <a:buChar char="•"/>
            </a:pPr>
            <a:endParaRPr lang="en-US" sz="1400" dirty="0">
              <a:solidFill>
                <a:srgbClr val="212121"/>
              </a:solidFill>
              <a:effectLst/>
            </a:endParaRPr>
          </a:p>
          <a:p>
            <a:pPr marL="285750" indent="-285750">
              <a:buFont typeface="Arial" panose="020B0604020202020204" pitchFamily="34" charset="0"/>
              <a:buChar char="•"/>
            </a:pPr>
            <a:endParaRPr lang="en-US" sz="1400" dirty="0">
              <a:effectLst/>
            </a:endParaRPr>
          </a:p>
          <a:p>
            <a:endParaRPr lang="en-US" dirty="0"/>
          </a:p>
          <a:p>
            <a:endParaRPr lang="en-US" dirty="0"/>
          </a:p>
          <a:p>
            <a:endParaRPr lang="en-US" dirty="0"/>
          </a:p>
        </p:txBody>
      </p:sp>
    </p:spTree>
    <p:extLst>
      <p:ext uri="{BB962C8B-B14F-4D97-AF65-F5344CB8AC3E}">
        <p14:creationId xmlns:p14="http://schemas.microsoft.com/office/powerpoint/2010/main" val="3772368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E533-61AF-E7F8-49EE-F8483F20819D}"/>
              </a:ext>
            </a:extLst>
          </p:cNvPr>
          <p:cNvSpPr>
            <a:spLocks noGrp="1"/>
          </p:cNvSpPr>
          <p:nvPr>
            <p:ph type="title"/>
          </p:nvPr>
        </p:nvSpPr>
        <p:spPr/>
        <p:txBody>
          <a:bodyPr/>
          <a:lstStyle/>
          <a:p>
            <a:r>
              <a:rPr lang="en-US" dirty="0"/>
              <a:t>References</a:t>
            </a:r>
          </a:p>
        </p:txBody>
      </p:sp>
      <p:sp>
        <p:nvSpPr>
          <p:cNvPr id="4" name="Content Placeholder 4">
            <a:extLst>
              <a:ext uri="{FF2B5EF4-FFF2-40B4-BE49-F238E27FC236}">
                <a16:creationId xmlns:a16="http://schemas.microsoft.com/office/drawing/2014/main" id="{F83153AF-5231-C3BF-B20D-DB233C309EFE}"/>
              </a:ext>
            </a:extLst>
          </p:cNvPr>
          <p:cNvSpPr txBox="1">
            <a:spLocks/>
          </p:cNvSpPr>
          <p:nvPr/>
        </p:nvSpPr>
        <p:spPr>
          <a:xfrm>
            <a:off x="838200" y="1431236"/>
            <a:ext cx="10515600" cy="4182898"/>
          </a:xfrm>
          <a:prstGeom prst="rect">
            <a:avLst/>
          </a:prstGeom>
        </p:spPr>
        <p:txBody>
          <a:bodyPr/>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000" dirty="0" err="1">
                <a:effectLst/>
              </a:rPr>
              <a:t>Borch</a:t>
            </a:r>
            <a:r>
              <a:rPr lang="en-US" sz="1000" dirty="0">
                <a:effectLst/>
              </a:rPr>
              <a:t> L, Holm M, Knudsen M, </a:t>
            </a:r>
            <a:r>
              <a:rPr lang="en-US" sz="1000" dirty="0" err="1">
                <a:effectLst/>
              </a:rPr>
              <a:t>Ellermann</a:t>
            </a:r>
            <a:r>
              <a:rPr lang="en-US" sz="1000" dirty="0">
                <a:effectLst/>
              </a:rPr>
              <a:t>-Eriksen S, </a:t>
            </a:r>
            <a:r>
              <a:rPr lang="en-US" sz="1000" dirty="0" err="1">
                <a:effectLst/>
              </a:rPr>
              <a:t>Hagstroem</a:t>
            </a:r>
            <a:r>
              <a:rPr lang="en-US" sz="1000" dirty="0">
                <a:effectLst/>
              </a:rPr>
              <a:t> S. Long COVID symptoms</a:t>
            </a:r>
            <a:r>
              <a:rPr lang="en-US" sz="1000" dirty="0"/>
              <a:t> </a:t>
            </a:r>
            <a:r>
              <a:rPr lang="en-US" sz="1000" dirty="0">
                <a:effectLst/>
              </a:rPr>
              <a:t>and duration in SARS-CoV-2 positive children - a nationwide cohort study. </a:t>
            </a:r>
            <a:r>
              <a:rPr lang="en-US" sz="1000" i="1" dirty="0" err="1">
                <a:effectLst/>
              </a:rPr>
              <a:t>Eur</a:t>
            </a:r>
            <a:r>
              <a:rPr lang="en-US" sz="1000" i="1" dirty="0">
                <a:effectLst/>
              </a:rPr>
              <a:t> J </a:t>
            </a:r>
            <a:r>
              <a:rPr lang="en-US" sz="1000" i="1" dirty="0" err="1">
                <a:effectLst/>
              </a:rPr>
              <a:t>Pediatr</a:t>
            </a:r>
            <a:r>
              <a:rPr lang="en-US" sz="1000" dirty="0">
                <a:effectLst/>
              </a:rPr>
              <a:t>.</a:t>
            </a:r>
            <a:r>
              <a:rPr lang="en-US" sz="1000" dirty="0"/>
              <a:t> </a:t>
            </a:r>
            <a:r>
              <a:rPr lang="en-US" sz="1000" dirty="0">
                <a:effectLst/>
              </a:rPr>
              <a:t>2022;181(4):1597-1607. doi:10.1007/s00431-021-04345-z</a:t>
            </a:r>
          </a:p>
          <a:p>
            <a:pPr marL="285750" indent="-285750">
              <a:buFont typeface="Arial" panose="020B0604020202020204" pitchFamily="34" charset="0"/>
              <a:buChar char="•"/>
            </a:pPr>
            <a:r>
              <a:rPr lang="en-US" sz="1000" dirty="0" err="1">
                <a:solidFill>
                  <a:srgbClr val="212121"/>
                </a:solidFill>
                <a:effectLst/>
              </a:rPr>
              <a:t>Garai</a:t>
            </a:r>
            <a:r>
              <a:rPr lang="en-US" sz="1000" dirty="0">
                <a:solidFill>
                  <a:srgbClr val="212121"/>
                </a:solidFill>
                <a:effectLst/>
              </a:rPr>
              <a:t> R, </a:t>
            </a:r>
            <a:r>
              <a:rPr lang="en-US" sz="1000" dirty="0" err="1">
                <a:solidFill>
                  <a:srgbClr val="212121"/>
                </a:solidFill>
                <a:effectLst/>
              </a:rPr>
              <a:t>Krivácsy</a:t>
            </a:r>
            <a:r>
              <a:rPr lang="en-US" sz="1000" dirty="0">
                <a:solidFill>
                  <a:srgbClr val="212121"/>
                </a:solidFill>
                <a:effectLst/>
              </a:rPr>
              <a:t> P, </a:t>
            </a:r>
            <a:r>
              <a:rPr lang="en-US" sz="1000" dirty="0" err="1">
                <a:solidFill>
                  <a:srgbClr val="212121"/>
                </a:solidFill>
                <a:effectLst/>
              </a:rPr>
              <a:t>Herczeg</a:t>
            </a:r>
            <a:r>
              <a:rPr lang="en-US" sz="1000" dirty="0">
                <a:solidFill>
                  <a:srgbClr val="212121"/>
                </a:solidFill>
                <a:effectLst/>
              </a:rPr>
              <a:t> V, et al. Clinical assessment of children with long COVID</a:t>
            </a:r>
            <a:r>
              <a:rPr lang="en-US" sz="1000" dirty="0">
                <a:solidFill>
                  <a:srgbClr val="212121"/>
                </a:solidFill>
              </a:rPr>
              <a:t> </a:t>
            </a:r>
            <a:r>
              <a:rPr lang="en-US" sz="1000" dirty="0">
                <a:solidFill>
                  <a:srgbClr val="000000"/>
                </a:solidFill>
                <a:effectLst/>
              </a:rPr>
              <a:t> </a:t>
            </a:r>
            <a:r>
              <a:rPr lang="en-US" sz="1000" dirty="0">
                <a:solidFill>
                  <a:srgbClr val="212121"/>
                </a:solidFill>
                <a:effectLst/>
              </a:rPr>
              <a:t>syndrome [published online ahead of print, 2022 Dec 7]. </a:t>
            </a:r>
            <a:r>
              <a:rPr lang="en-US" sz="1000" i="1" dirty="0" err="1">
                <a:solidFill>
                  <a:srgbClr val="212121"/>
                </a:solidFill>
                <a:effectLst/>
              </a:rPr>
              <a:t>Pediatr</a:t>
            </a:r>
            <a:r>
              <a:rPr lang="en-US" sz="1000" i="1" dirty="0">
                <a:solidFill>
                  <a:srgbClr val="212121"/>
                </a:solidFill>
                <a:effectLst/>
              </a:rPr>
              <a:t> Res. </a:t>
            </a:r>
            <a:r>
              <a:rPr lang="en-US" sz="1000" dirty="0">
                <a:solidFill>
                  <a:srgbClr val="212121"/>
                </a:solidFill>
                <a:effectLst/>
              </a:rPr>
              <a:t>2022;10.1038/s41390-</a:t>
            </a:r>
            <a:r>
              <a:rPr lang="en-US" sz="1000" dirty="0">
                <a:solidFill>
                  <a:srgbClr val="000000"/>
                </a:solidFill>
                <a:effectLst/>
              </a:rPr>
              <a:t>94 </a:t>
            </a:r>
            <a:r>
              <a:rPr lang="en-US" sz="1000" dirty="0">
                <a:solidFill>
                  <a:srgbClr val="212121"/>
                </a:solidFill>
                <a:effectLst/>
              </a:rPr>
              <a:t>022-02378-0. doi:10.1038/s41390-022-02378-0</a:t>
            </a:r>
            <a:endParaRPr lang="en-US" sz="1000" dirty="0">
              <a:ea typeface="Times New Roman" panose="02020603050405020304" pitchFamily="18" charset="0"/>
            </a:endParaRPr>
          </a:p>
          <a:p>
            <a:pPr marL="285750" indent="-285750">
              <a:buFont typeface="Arial" panose="020B0604020202020204" pitchFamily="34" charset="0"/>
              <a:buChar char="•"/>
            </a:pPr>
            <a:r>
              <a:rPr lang="en-US" sz="1000" dirty="0">
                <a:effectLst/>
                <a:ea typeface="Times New Roman" panose="02020603050405020304" pitchFamily="18" charset="0"/>
              </a:rPr>
              <a:t>Reese JT, </a:t>
            </a:r>
            <a:r>
              <a:rPr lang="en-US" sz="1000" dirty="0" err="1">
                <a:effectLst/>
                <a:ea typeface="Times New Roman" panose="02020603050405020304" pitchFamily="18" charset="0"/>
              </a:rPr>
              <a:t>Blau</a:t>
            </a:r>
            <a:r>
              <a:rPr lang="en-US" sz="1000" dirty="0">
                <a:effectLst/>
                <a:ea typeface="Times New Roman" panose="02020603050405020304" pitchFamily="18" charset="0"/>
              </a:rPr>
              <a:t> H, Casiraghi E, et al. </a:t>
            </a:r>
            <a:r>
              <a:rPr lang="en-US" sz="1000" dirty="0" err="1">
                <a:effectLst/>
                <a:ea typeface="Times New Roman" panose="02020603050405020304" pitchFamily="18" charset="0"/>
              </a:rPr>
              <a:t>Generalisable</a:t>
            </a:r>
            <a:r>
              <a:rPr lang="en-US" sz="1000" dirty="0">
                <a:effectLst/>
                <a:ea typeface="Times New Roman" panose="02020603050405020304" pitchFamily="18" charset="0"/>
              </a:rPr>
              <a:t> long COVID subtypes: Findings from the NIH N3C and RECOVER </a:t>
            </a:r>
            <a:r>
              <a:rPr lang="en-US" sz="1000" dirty="0" err="1">
                <a:effectLst/>
                <a:ea typeface="Times New Roman" panose="02020603050405020304" pitchFamily="18" charset="0"/>
              </a:rPr>
              <a:t>programmes</a:t>
            </a:r>
            <a:r>
              <a:rPr lang="en-US" sz="1000" dirty="0">
                <a:effectLst/>
                <a:ea typeface="Times New Roman" panose="02020603050405020304" pitchFamily="18" charset="0"/>
              </a:rPr>
              <a:t> [published online ahead of print, 2022 Dec 21]. </a:t>
            </a:r>
            <a:r>
              <a:rPr lang="en-US" sz="1000" i="1" dirty="0" err="1">
                <a:effectLst/>
                <a:ea typeface="Times New Roman" panose="02020603050405020304" pitchFamily="18" charset="0"/>
              </a:rPr>
              <a:t>EBioMedicine</a:t>
            </a:r>
            <a:r>
              <a:rPr lang="en-US" sz="1000" dirty="0">
                <a:effectLst/>
                <a:ea typeface="Times New Roman" panose="02020603050405020304" pitchFamily="18" charset="0"/>
              </a:rPr>
              <a:t>. 2022;87:104413. doi:10.1016/j.ebiom.2022.104413</a:t>
            </a:r>
            <a:endParaRPr lang="en-US" sz="1000" dirty="0">
              <a:solidFill>
                <a:srgbClr val="212121"/>
              </a:solidFill>
              <a:effectLst/>
            </a:endParaRPr>
          </a:p>
          <a:p>
            <a:pPr marL="285750" indent="-285750">
              <a:buFont typeface="Arial" panose="020B0604020202020204" pitchFamily="34" charset="0"/>
              <a:buChar char="•"/>
            </a:pPr>
            <a:r>
              <a:rPr lang="en-US" sz="1000" dirty="0">
                <a:effectLst/>
                <a:ea typeface="Times New Roman" panose="02020603050405020304" pitchFamily="18" charset="0"/>
              </a:rPr>
              <a:t>COVID-19 rapid guideline: managing the long-term effects of COVID-19. </a:t>
            </a:r>
            <a:r>
              <a:rPr lang="en-US" sz="1000" u="sng" dirty="0">
                <a:solidFill>
                  <a:srgbClr val="0563C1"/>
                </a:solidFill>
                <a:effectLst/>
                <a:ea typeface="Times New Roman" panose="02020603050405020304" pitchFamily="18" charset="0"/>
                <a:hlinkClick r:id="rId3"/>
              </a:rPr>
              <a:t>https://www.nice.org.uk/guidance/ng188</a:t>
            </a:r>
            <a:r>
              <a:rPr lang="en-US" sz="1000" dirty="0">
                <a:effectLst/>
                <a:ea typeface="Times New Roman" panose="02020603050405020304" pitchFamily="18" charset="0"/>
              </a:rPr>
              <a:t>. </a:t>
            </a:r>
          </a:p>
          <a:p>
            <a:pPr marL="285750" indent="-285750">
              <a:buFont typeface="Arial" panose="020B0604020202020204" pitchFamily="34" charset="0"/>
              <a:buChar char="•"/>
            </a:pPr>
            <a:r>
              <a:rPr lang="en-US" sz="1000" dirty="0">
                <a:effectLst/>
              </a:rPr>
              <a:t>Wong TL, </a:t>
            </a:r>
            <a:r>
              <a:rPr lang="en-US" sz="1000" dirty="0" err="1">
                <a:effectLst/>
              </a:rPr>
              <a:t>Weitzer</a:t>
            </a:r>
            <a:r>
              <a:rPr lang="en-US" sz="1000" dirty="0">
                <a:effectLst/>
              </a:rPr>
              <a:t> DJ. Long COVID and </a:t>
            </a:r>
            <a:r>
              <a:rPr lang="en-US" sz="1000" dirty="0" err="1">
                <a:effectLst/>
              </a:rPr>
              <a:t>myalgic</a:t>
            </a:r>
            <a:r>
              <a:rPr lang="en-US" sz="1000" dirty="0">
                <a:effectLst/>
              </a:rPr>
              <a:t> encephalomyelitis/chronic fatigue syndrome (ME/CFS)-A systemic review and comparison of clinical presentation and symptomatology. </a:t>
            </a:r>
            <a:r>
              <a:rPr lang="en-US" sz="1000" i="1" dirty="0" err="1">
                <a:effectLst/>
              </a:rPr>
              <a:t>Medicina</a:t>
            </a:r>
            <a:r>
              <a:rPr lang="en-US" sz="1000" i="1" dirty="0">
                <a:effectLst/>
              </a:rPr>
              <a:t> (Kaunas). </a:t>
            </a:r>
            <a:r>
              <a:rPr lang="en-US" sz="1000" dirty="0">
                <a:effectLst/>
              </a:rPr>
              <a:t>2021;57(5):418. Published 2021 Apr 26. doi:10.3390/medicina57050418</a:t>
            </a:r>
          </a:p>
          <a:p>
            <a:pPr marL="285750" indent="-285750">
              <a:buFont typeface="Arial" panose="020B0604020202020204" pitchFamily="34" charset="0"/>
              <a:buChar char="•"/>
            </a:pPr>
            <a:r>
              <a:rPr lang="en-US" sz="1000" dirty="0" err="1">
                <a:effectLst/>
              </a:rPr>
              <a:t>Bussières</a:t>
            </a:r>
            <a:r>
              <a:rPr lang="en-US" sz="1000" dirty="0">
                <a:effectLst/>
              </a:rPr>
              <a:t> EL, </a:t>
            </a:r>
            <a:r>
              <a:rPr lang="en-US" sz="1000" dirty="0" err="1">
                <a:effectLst/>
              </a:rPr>
              <a:t>Malboeuf-Hurtubise</a:t>
            </a:r>
            <a:r>
              <a:rPr lang="en-US" sz="1000" dirty="0">
                <a:effectLst/>
              </a:rPr>
              <a:t> C, Meilleur A, et al. </a:t>
            </a:r>
            <a:r>
              <a:rPr lang="en-US" sz="1000" i="1" dirty="0">
                <a:effectLst/>
              </a:rPr>
              <a:t>Consequences of the COVID-19</a:t>
            </a:r>
            <a:r>
              <a:rPr lang="en-US" sz="1000" dirty="0"/>
              <a:t> </a:t>
            </a:r>
            <a:r>
              <a:rPr lang="en-US" sz="1000" i="1" dirty="0">
                <a:effectLst/>
              </a:rPr>
              <a:t>pandemic on children's mental health: A meta-analysis. Front Psychiatry. 2021;12:691659.</a:t>
            </a:r>
            <a:r>
              <a:rPr lang="en-US" sz="1000" dirty="0"/>
              <a:t> </a:t>
            </a:r>
            <a:r>
              <a:rPr lang="en-US" sz="1000" i="1" dirty="0">
                <a:effectLst/>
              </a:rPr>
              <a:t>Published 2021 Dec 1. doi:10.3389/fpsyt.2021.691659</a:t>
            </a:r>
            <a:endParaRPr lang="en-US" sz="1000" dirty="0"/>
          </a:p>
          <a:p>
            <a:pPr marL="285750" indent="-285750">
              <a:buFont typeface="Arial" panose="020B0604020202020204" pitchFamily="34" charset="0"/>
              <a:buChar char="•"/>
            </a:pPr>
            <a:r>
              <a:rPr lang="en-US" sz="1000" dirty="0" err="1">
                <a:effectLst/>
              </a:rPr>
              <a:t>Siberry</a:t>
            </a:r>
            <a:r>
              <a:rPr lang="en-US" sz="1000" dirty="0">
                <a:effectLst/>
              </a:rPr>
              <a:t> VGR, Rowe PC. Pediatric long COVID and </a:t>
            </a:r>
            <a:r>
              <a:rPr lang="en-US" sz="1000" dirty="0" err="1">
                <a:effectLst/>
              </a:rPr>
              <a:t>myalgic</a:t>
            </a:r>
            <a:r>
              <a:rPr lang="en-US" sz="1000" dirty="0">
                <a:effectLst/>
              </a:rPr>
              <a:t> encephalomyelitis/chronic fatigue syndrome: Overlaps and opportunities</a:t>
            </a:r>
            <a:r>
              <a:rPr lang="en-US" sz="1000" i="1" dirty="0">
                <a:effectLst/>
              </a:rPr>
              <a:t>. </a:t>
            </a:r>
            <a:r>
              <a:rPr lang="en-US" sz="1000" i="1" dirty="0" err="1">
                <a:effectLst/>
              </a:rPr>
              <a:t>Pediatr</a:t>
            </a:r>
            <a:r>
              <a:rPr lang="en-US" sz="1000" i="1" dirty="0">
                <a:effectLst/>
              </a:rPr>
              <a:t> Infect Dis J. </a:t>
            </a:r>
            <a:r>
              <a:rPr lang="en-US" sz="1000" dirty="0">
                <a:effectLst/>
              </a:rPr>
              <a:t>2022;41(4):e139-e141. doi:10.1097/INF.0000000000003477</a:t>
            </a:r>
            <a:r>
              <a:rPr lang="en-US" sz="1000" dirty="0">
                <a:effectLst/>
                <a:ea typeface="Times New Roman" panose="02020603050405020304" pitchFamily="18" charset="0"/>
              </a:rPr>
              <a:t>Nalbandian A, Sehgal K, Gupta A, et al. Post-acute COVID-19 syndrome. </a:t>
            </a:r>
            <a:r>
              <a:rPr lang="en-US" sz="1000" i="1" dirty="0">
                <a:effectLst/>
                <a:ea typeface="Times New Roman" panose="02020603050405020304" pitchFamily="18" charset="0"/>
              </a:rPr>
              <a:t>Nat Med</a:t>
            </a:r>
            <a:r>
              <a:rPr lang="en-US" sz="1000" dirty="0">
                <a:effectLst/>
                <a:ea typeface="Times New Roman" panose="02020603050405020304" pitchFamily="18" charset="0"/>
              </a:rPr>
              <a:t>. 2021;27(4):601-615. doi:10.1038/s41591-021-01283-z</a:t>
            </a:r>
            <a:endParaRPr lang="en-US" sz="1000" dirty="0">
              <a:solidFill>
                <a:srgbClr val="212121"/>
              </a:solidFill>
              <a:effectLst/>
            </a:endParaRPr>
          </a:p>
          <a:p>
            <a:pPr marL="285750" indent="-285750">
              <a:buFont typeface="Arial" panose="020B0604020202020204" pitchFamily="34" charset="0"/>
              <a:buChar char="•"/>
            </a:pPr>
            <a:r>
              <a:rPr lang="en-US" sz="1000" dirty="0" err="1">
                <a:solidFill>
                  <a:srgbClr val="212121"/>
                </a:solidFill>
                <a:effectLst/>
              </a:rPr>
              <a:t>Luijten</a:t>
            </a:r>
            <a:r>
              <a:rPr lang="en-US" sz="1000" dirty="0">
                <a:solidFill>
                  <a:srgbClr val="212121"/>
                </a:solidFill>
                <a:effectLst/>
              </a:rPr>
              <a:t> MAJ, van </a:t>
            </a:r>
            <a:r>
              <a:rPr lang="en-US" sz="1000" dirty="0" err="1">
                <a:solidFill>
                  <a:srgbClr val="212121"/>
                </a:solidFill>
                <a:effectLst/>
              </a:rPr>
              <a:t>Muilekom</a:t>
            </a:r>
            <a:r>
              <a:rPr lang="en-US" sz="1000" dirty="0">
                <a:solidFill>
                  <a:srgbClr val="212121"/>
                </a:solidFill>
                <a:effectLst/>
              </a:rPr>
              <a:t> MM, </a:t>
            </a:r>
            <a:r>
              <a:rPr lang="en-US" sz="1000" dirty="0" err="1">
                <a:solidFill>
                  <a:srgbClr val="212121"/>
                </a:solidFill>
                <a:effectLst/>
              </a:rPr>
              <a:t>Teela</a:t>
            </a:r>
            <a:r>
              <a:rPr lang="en-US" sz="1000" dirty="0">
                <a:solidFill>
                  <a:srgbClr val="212121"/>
                </a:solidFill>
                <a:effectLst/>
              </a:rPr>
              <a:t> L, et al. The impact of lockdown during the</a:t>
            </a:r>
            <a:r>
              <a:rPr lang="en-US" sz="1000" dirty="0">
                <a:solidFill>
                  <a:srgbClr val="212121"/>
                </a:solidFill>
              </a:rPr>
              <a:t> </a:t>
            </a:r>
            <a:r>
              <a:rPr lang="en-US" sz="1000" dirty="0">
                <a:solidFill>
                  <a:srgbClr val="212121"/>
                </a:solidFill>
                <a:effectLst/>
              </a:rPr>
              <a:t>COVID-19 pandemic on mental and social health of children and adolescents. </a:t>
            </a:r>
            <a:r>
              <a:rPr lang="en-US" sz="1000" i="1" dirty="0">
                <a:solidFill>
                  <a:srgbClr val="212121"/>
                </a:solidFill>
                <a:effectLst/>
              </a:rPr>
              <a:t>Qual Life Res.</a:t>
            </a:r>
            <a:r>
              <a:rPr lang="en-US" sz="1000" dirty="0">
                <a:solidFill>
                  <a:srgbClr val="212121"/>
                </a:solidFill>
              </a:rPr>
              <a:t> </a:t>
            </a:r>
            <a:r>
              <a:rPr lang="en-US" sz="1000" dirty="0">
                <a:solidFill>
                  <a:srgbClr val="212121"/>
                </a:solidFill>
                <a:effectLst/>
              </a:rPr>
              <a:t>2021;30(10):2795-2804. doi:10.1007/s11136-021-02861-x</a:t>
            </a:r>
            <a:endParaRPr lang="en-US" sz="1000" dirty="0">
              <a:effectLst/>
            </a:endParaRPr>
          </a:p>
          <a:p>
            <a:pPr marL="285750" indent="-285750">
              <a:buFont typeface="Arial" panose="020B0604020202020204" pitchFamily="34" charset="0"/>
              <a:buChar char="•"/>
            </a:pPr>
            <a:r>
              <a:rPr lang="en-US" sz="1000" dirty="0">
                <a:effectLst/>
              </a:rPr>
              <a:t>Jones SE, </a:t>
            </a:r>
            <a:r>
              <a:rPr lang="en-US" sz="1000" dirty="0" err="1">
                <a:effectLst/>
              </a:rPr>
              <a:t>Ethier</a:t>
            </a:r>
            <a:r>
              <a:rPr lang="en-US" sz="1000" dirty="0">
                <a:effectLst/>
              </a:rPr>
              <a:t> KA, Hertz M, et al. Mental health, suicidality, and connectedness among</a:t>
            </a:r>
            <a:r>
              <a:rPr lang="en-US" sz="1000" dirty="0"/>
              <a:t> </a:t>
            </a:r>
            <a:r>
              <a:rPr lang="en-US" sz="1000" dirty="0">
                <a:effectLst/>
              </a:rPr>
              <a:t>high school students during the COVID-19 pandemic - Adolescent behaviors and</a:t>
            </a:r>
            <a:r>
              <a:rPr lang="en-US" sz="1000" dirty="0"/>
              <a:t> </a:t>
            </a:r>
            <a:r>
              <a:rPr lang="en-US" sz="1000" dirty="0">
                <a:effectLst/>
              </a:rPr>
              <a:t>experiences survey, United States, January-June 2021. </a:t>
            </a:r>
            <a:r>
              <a:rPr lang="en-US" sz="1000" i="1" dirty="0">
                <a:effectLst/>
              </a:rPr>
              <a:t>MMWR Suppl</a:t>
            </a:r>
            <a:r>
              <a:rPr lang="en-US" sz="1000" dirty="0">
                <a:effectLst/>
              </a:rPr>
              <a:t>. 2022;71(3):16-21.</a:t>
            </a:r>
            <a:r>
              <a:rPr lang="en-US" sz="1000" dirty="0"/>
              <a:t> </a:t>
            </a:r>
            <a:r>
              <a:rPr lang="en-US" sz="1000" dirty="0">
                <a:effectLst/>
              </a:rPr>
              <a:t>Published 2022 Apr 1. doi:10.15585/mmwr.su7103a3</a:t>
            </a:r>
          </a:p>
          <a:p>
            <a:pPr marL="285750" indent="-285750">
              <a:buFont typeface="Arial" panose="020B0604020202020204" pitchFamily="34" charset="0"/>
              <a:buChar char="•"/>
            </a:pPr>
            <a:r>
              <a:rPr lang="en-US" sz="1000" dirty="0">
                <a:effectLst/>
                <a:ea typeface="Times New Roman" panose="02020603050405020304" pitchFamily="18" charset="0"/>
              </a:rPr>
              <a:t>Nalbandian A, Sehgal K, Gupta A, et al. Post-acute COVID-19 syndrome. </a:t>
            </a:r>
            <a:r>
              <a:rPr lang="en-US" sz="1000" i="1" dirty="0">
                <a:effectLst/>
                <a:ea typeface="Times New Roman" panose="02020603050405020304" pitchFamily="18" charset="0"/>
              </a:rPr>
              <a:t>Nat Med</a:t>
            </a:r>
            <a:r>
              <a:rPr lang="en-US" sz="1000" dirty="0">
                <a:effectLst/>
                <a:ea typeface="Times New Roman" panose="02020603050405020304" pitchFamily="18" charset="0"/>
              </a:rPr>
              <a:t>. 2021;27(4):601-615. doi:10.1038/s41591-021-01283-z</a:t>
            </a:r>
            <a:r>
              <a:rPr lang="en-US" sz="1000" dirty="0">
                <a:effectLst/>
              </a:rPr>
              <a:t> </a:t>
            </a:r>
          </a:p>
          <a:p>
            <a:pPr marL="285750" indent="-285750">
              <a:buFont typeface="Arial" panose="020B0604020202020204" pitchFamily="34" charset="0"/>
              <a:buChar char="•"/>
            </a:pPr>
            <a:r>
              <a:rPr lang="en-US" sz="1000" dirty="0">
                <a:effectLst/>
                <a:ea typeface="Times New Roman" panose="02020603050405020304" pitchFamily="18" charset="0"/>
              </a:rPr>
              <a:t>Living with COVID19—Second Review. National Institute for Health and Care Research. </a:t>
            </a:r>
            <a:r>
              <a:rPr lang="en-US" sz="1000" u="sng" dirty="0">
                <a:effectLst/>
                <a:ea typeface="Times New Roman" panose="02020603050405020304" pitchFamily="18" charset="0"/>
                <a:hlinkClick r:id="rId4"/>
              </a:rPr>
              <a:t>https://evidence.nihr.ac.uk/themedreview/living-with-covid19-second-review/</a:t>
            </a:r>
            <a:endParaRPr lang="en-US" sz="1000" u="sng" dirty="0">
              <a:effectLst/>
              <a:ea typeface="Times New Roman" panose="02020603050405020304" pitchFamily="18" charset="0"/>
            </a:endParaRPr>
          </a:p>
          <a:p>
            <a:pPr marL="285750" indent="-285750">
              <a:buFont typeface="Arial" panose="020B0604020202020204" pitchFamily="34" charset="0"/>
              <a:buChar char="•"/>
            </a:pPr>
            <a:r>
              <a:rPr lang="en-US" sz="1000" i="0" dirty="0">
                <a:effectLst/>
              </a:rPr>
              <a:t>Magnusson, K., </a:t>
            </a:r>
            <a:r>
              <a:rPr lang="en-US" sz="1000" i="0" dirty="0" err="1">
                <a:effectLst/>
              </a:rPr>
              <a:t>Kristoffersen</a:t>
            </a:r>
            <a:r>
              <a:rPr lang="en-US" sz="1000" i="0" dirty="0">
                <a:effectLst/>
              </a:rPr>
              <a:t>, D.T., </a:t>
            </a:r>
            <a:r>
              <a:rPr lang="en-US" sz="1000" i="0" dirty="0" err="1">
                <a:effectLst/>
              </a:rPr>
              <a:t>Dell’Isola</a:t>
            </a:r>
            <a:r>
              <a:rPr lang="en-US" sz="1000" i="0" dirty="0">
                <a:effectLst/>
              </a:rPr>
              <a:t>, A. </a:t>
            </a:r>
            <a:r>
              <a:rPr lang="en-US" sz="1000" i="1" dirty="0">
                <a:effectLst/>
              </a:rPr>
              <a:t>et al.</a:t>
            </a:r>
            <a:r>
              <a:rPr lang="en-US" sz="1000" i="0" dirty="0">
                <a:effectLst/>
              </a:rPr>
              <a:t> Post-covid medical complaints following infection with SARS-CoV-2 Omicron vs Delta variants. </a:t>
            </a:r>
            <a:r>
              <a:rPr lang="en-US" sz="1000" i="1" dirty="0">
                <a:effectLst/>
              </a:rPr>
              <a:t>Nat </a:t>
            </a:r>
            <a:r>
              <a:rPr lang="en-US" sz="1000" i="1" dirty="0" err="1">
                <a:effectLst/>
              </a:rPr>
              <a:t>Commun</a:t>
            </a:r>
            <a:r>
              <a:rPr lang="en-US" sz="1000" i="0" dirty="0">
                <a:effectLst/>
              </a:rPr>
              <a:t> 13, 7363 (2022). </a:t>
            </a:r>
            <a:r>
              <a:rPr lang="en-US" sz="1000" i="0" dirty="0">
                <a:effectLst/>
                <a:hlinkClick r:id="rId5"/>
              </a:rPr>
              <a:t>https://doi.org/10.1038/s41467-022-35240-2</a:t>
            </a:r>
            <a:endParaRPr lang="en-US" sz="1000" i="1" dirty="0">
              <a:effectLst/>
            </a:endParaRPr>
          </a:p>
          <a:p>
            <a:endParaRPr lang="en-US" sz="1000" dirty="0">
              <a:effectLst/>
            </a:endParaRPr>
          </a:p>
          <a:p>
            <a:pPr marL="285750" indent="-285750">
              <a:buFont typeface="Arial" panose="020B0604020202020204" pitchFamily="34" charset="0"/>
              <a:buChar char="•"/>
            </a:pPr>
            <a:endParaRPr lang="en-US" sz="1200" dirty="0">
              <a:solidFill>
                <a:srgbClr val="212121"/>
              </a:solidFill>
              <a:effectLst/>
            </a:endParaRPr>
          </a:p>
          <a:p>
            <a:endParaRPr lang="en-US" sz="1200" dirty="0">
              <a:effectLst/>
              <a:ea typeface="Times New Roman" panose="02020603050405020304" pitchFamily="18" charset="0"/>
            </a:endParaRPr>
          </a:p>
          <a:p>
            <a:pPr marL="285750" indent="-285750">
              <a:buFont typeface="Arial" panose="020B0604020202020204" pitchFamily="34" charset="0"/>
              <a:buChar char="•"/>
            </a:pPr>
            <a:endParaRPr lang="en-US" sz="1200" dirty="0">
              <a:solidFill>
                <a:srgbClr val="212121"/>
              </a:solidFill>
              <a:effectLst/>
            </a:endParaRPr>
          </a:p>
          <a:p>
            <a:endParaRPr lang="en-US" sz="1200" dirty="0">
              <a:solidFill>
                <a:srgbClr val="212121"/>
              </a:solidFill>
              <a:effectLst/>
            </a:endParaRPr>
          </a:p>
          <a:p>
            <a:pPr marL="285750" indent="-285750">
              <a:buFont typeface="Arial" panose="020B0604020202020204" pitchFamily="34" charset="0"/>
              <a:buChar char="•"/>
            </a:pPr>
            <a:endParaRPr lang="en-US" sz="1400" dirty="0">
              <a:effectLst/>
            </a:endParaRPr>
          </a:p>
          <a:p>
            <a:pPr marL="0" marR="0">
              <a:spcBef>
                <a:spcPts val="0"/>
              </a:spcBef>
              <a:spcAft>
                <a:spcPts val="0"/>
              </a:spcAft>
            </a:pPr>
            <a:endParaRPr lang="en-US" sz="900" dirty="0"/>
          </a:p>
          <a:p>
            <a:endParaRPr lang="en-US" sz="1400" dirty="0">
              <a:effectLst/>
            </a:endParaRPr>
          </a:p>
          <a:p>
            <a:pPr marL="285750" indent="-285750">
              <a:buFont typeface="Arial" panose="020B0604020202020204" pitchFamily="34" charset="0"/>
              <a:buChar char="•"/>
            </a:pPr>
            <a:endParaRPr lang="en-US" sz="1400" dirty="0">
              <a:effectLst/>
            </a:endParaRPr>
          </a:p>
          <a:p>
            <a:pPr marL="285750" indent="-285750">
              <a:buFont typeface="Arial" panose="020B0604020202020204" pitchFamily="34" charset="0"/>
              <a:buChar char="•"/>
            </a:pPr>
            <a:endParaRPr lang="en-US" sz="1400" dirty="0">
              <a:effectLst/>
              <a:ea typeface="Times New Roman" panose="02020603050405020304" pitchFamily="18" charset="0"/>
            </a:endParaRPr>
          </a:p>
          <a:p>
            <a:pPr marL="285750" indent="-285750">
              <a:buFont typeface="Arial" panose="020B0604020202020204" pitchFamily="34" charset="0"/>
              <a:buChar char="•"/>
            </a:pPr>
            <a:endParaRPr lang="en-US" sz="1400" dirty="0">
              <a:effectLst/>
              <a:ea typeface="Times New Roman" panose="02020603050405020304" pitchFamily="18" charset="0"/>
            </a:endParaRP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endParaRPr lang="en-US" sz="900" dirty="0"/>
          </a:p>
          <a:p>
            <a:pPr marL="285750" indent="-285750">
              <a:buFont typeface="Arial" panose="020B0604020202020204" pitchFamily="34" charset="0"/>
              <a:buChar char="•"/>
            </a:pPr>
            <a:endParaRPr lang="en-US" sz="1400" dirty="0">
              <a:effectLst/>
            </a:endParaRPr>
          </a:p>
          <a:p>
            <a:pPr marL="285750" indent="-285750">
              <a:buFont typeface="Arial" panose="020B0604020202020204" pitchFamily="34" charset="0"/>
              <a:buChar char="•"/>
            </a:pPr>
            <a:endParaRPr lang="en-US" sz="1400" dirty="0">
              <a:solidFill>
                <a:srgbClr val="212121"/>
              </a:solidFill>
              <a:effectLst/>
            </a:endParaRPr>
          </a:p>
          <a:p>
            <a:pPr marL="285750" indent="-285750">
              <a:buFont typeface="Arial" panose="020B0604020202020204" pitchFamily="34" charset="0"/>
              <a:buChar char="•"/>
            </a:pPr>
            <a:endParaRPr lang="en-US" sz="1400" dirty="0">
              <a:effectLst/>
            </a:endParaRPr>
          </a:p>
          <a:p>
            <a:endParaRPr lang="en-US" dirty="0"/>
          </a:p>
          <a:p>
            <a:endParaRPr lang="en-US" dirty="0"/>
          </a:p>
          <a:p>
            <a:endParaRPr lang="en-US" dirty="0"/>
          </a:p>
        </p:txBody>
      </p:sp>
    </p:spTree>
    <p:extLst>
      <p:ext uri="{BB962C8B-B14F-4D97-AF65-F5344CB8AC3E}">
        <p14:creationId xmlns:p14="http://schemas.microsoft.com/office/powerpoint/2010/main" val="363815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Post-Acute COVID Clinic (PACC)</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431236"/>
            <a:ext cx="10515600" cy="4182898"/>
          </a:xfrm>
        </p:spPr>
        <p:txBody>
          <a:bodyPr/>
          <a:lstStyle/>
          <a:p>
            <a:r>
              <a:rPr lang="en-US" dirty="0"/>
              <a:t>Pediatric Post-Acute COVID clinic (PACC) opened October 2020</a:t>
            </a:r>
          </a:p>
          <a:p>
            <a:endParaRPr lang="en-US" dirty="0"/>
          </a:p>
          <a:p>
            <a:r>
              <a:rPr lang="en-US" dirty="0"/>
              <a:t>Opportunity to gather detailed, patient-level data </a:t>
            </a:r>
          </a:p>
          <a:p>
            <a:endParaRPr lang="en-US" dirty="0"/>
          </a:p>
          <a:p>
            <a:r>
              <a:rPr lang="en-US" dirty="0"/>
              <a:t>Understand the clinical features and long-term effects of PASC in referred children and adolescents</a:t>
            </a:r>
          </a:p>
        </p:txBody>
      </p:sp>
    </p:spTree>
    <p:extLst>
      <p:ext uri="{BB962C8B-B14F-4D97-AF65-F5344CB8AC3E}">
        <p14:creationId xmlns:p14="http://schemas.microsoft.com/office/powerpoint/2010/main" val="2670128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10;&#10;Description automatically generated">
            <a:extLst>
              <a:ext uri="{FF2B5EF4-FFF2-40B4-BE49-F238E27FC236}">
                <a16:creationId xmlns:a16="http://schemas.microsoft.com/office/drawing/2014/main" id="{955ADAF7-93B8-6DAA-4D7D-FAE006378786}"/>
              </a:ext>
            </a:extLst>
          </p:cNvPr>
          <p:cNvPicPr>
            <a:picLocks noChangeAspect="1"/>
          </p:cNvPicPr>
          <p:nvPr/>
        </p:nvPicPr>
        <p:blipFill rotWithShape="1">
          <a:blip r:embed="rId3">
            <a:extLst>
              <a:ext uri="{28A0092B-C50C-407E-A947-70E740481C1C}">
                <a14:useLocalDpi xmlns:a14="http://schemas.microsoft.com/office/drawing/2010/main" val="0"/>
              </a:ext>
            </a:extLst>
          </a:blip>
          <a:srcRect t="3980"/>
          <a:stretch/>
        </p:blipFill>
        <p:spPr>
          <a:xfrm>
            <a:off x="2470912" y="1799884"/>
            <a:ext cx="3065975" cy="3920153"/>
          </a:xfrm>
          <a:prstGeom prst="rect">
            <a:avLst/>
          </a:prstGeom>
          <a:ln>
            <a:solidFill>
              <a:schemeClr val="tx1"/>
            </a:solidFill>
          </a:ln>
        </p:spPr>
      </p:pic>
      <p:pic>
        <p:nvPicPr>
          <p:cNvPr id="6" name="Picture 5" descr="A picture containing person, indoor&#10;&#10;Description automatically generated">
            <a:extLst>
              <a:ext uri="{FF2B5EF4-FFF2-40B4-BE49-F238E27FC236}">
                <a16:creationId xmlns:a16="http://schemas.microsoft.com/office/drawing/2014/main" id="{8F07BD19-6687-899A-A817-C05F657FEA1D}"/>
              </a:ext>
            </a:extLst>
          </p:cNvPr>
          <p:cNvPicPr>
            <a:picLocks noChangeAspect="1"/>
          </p:cNvPicPr>
          <p:nvPr/>
        </p:nvPicPr>
        <p:blipFill rotWithShape="1">
          <a:blip r:embed="rId4">
            <a:extLst>
              <a:ext uri="{28A0092B-C50C-407E-A947-70E740481C1C}">
                <a14:useLocalDpi xmlns:a14="http://schemas.microsoft.com/office/drawing/2010/main" val="0"/>
              </a:ext>
            </a:extLst>
          </a:blip>
          <a:srcRect l="13003" t="8993" r="15183" b="16211"/>
          <a:stretch/>
        </p:blipFill>
        <p:spPr>
          <a:xfrm>
            <a:off x="6896608" y="1799884"/>
            <a:ext cx="2824480" cy="3917293"/>
          </a:xfrm>
          <a:prstGeom prst="rect">
            <a:avLst/>
          </a:prstGeom>
          <a:ln>
            <a:solidFill>
              <a:schemeClr val="tx1"/>
            </a:solidFill>
          </a:ln>
        </p:spPr>
      </p:pic>
      <p:sp>
        <p:nvSpPr>
          <p:cNvPr id="7" name="Title 3">
            <a:extLst>
              <a:ext uri="{FF2B5EF4-FFF2-40B4-BE49-F238E27FC236}">
                <a16:creationId xmlns:a16="http://schemas.microsoft.com/office/drawing/2014/main" id="{F3BE75DD-36E0-A6DD-0FCC-6A5672A21791}"/>
              </a:ext>
            </a:extLst>
          </p:cNvPr>
          <p:cNvSpPr>
            <a:spLocks noGrp="1"/>
          </p:cNvSpPr>
          <p:nvPr>
            <p:ph type="title"/>
          </p:nvPr>
        </p:nvSpPr>
        <p:spPr>
          <a:xfrm>
            <a:off x="838200" y="574132"/>
            <a:ext cx="10515600" cy="679904"/>
          </a:xfrm>
        </p:spPr>
        <p:txBody>
          <a:bodyPr/>
          <a:lstStyle/>
          <a:p>
            <a:r>
              <a:rPr lang="en-US" dirty="0"/>
              <a:t>Thank you!</a:t>
            </a:r>
          </a:p>
        </p:txBody>
      </p:sp>
    </p:spTree>
    <p:extLst>
      <p:ext uri="{BB962C8B-B14F-4D97-AF65-F5344CB8AC3E}">
        <p14:creationId xmlns:p14="http://schemas.microsoft.com/office/powerpoint/2010/main" val="1189550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3BE75DD-36E0-A6DD-0FCC-6A5672A21791}"/>
              </a:ext>
            </a:extLst>
          </p:cNvPr>
          <p:cNvSpPr>
            <a:spLocks noGrp="1"/>
          </p:cNvSpPr>
          <p:nvPr>
            <p:ph type="title"/>
          </p:nvPr>
        </p:nvSpPr>
        <p:spPr>
          <a:xfrm>
            <a:off x="838200" y="574132"/>
            <a:ext cx="10515600" cy="679904"/>
          </a:xfrm>
        </p:spPr>
        <p:txBody>
          <a:bodyPr/>
          <a:lstStyle/>
          <a:p>
            <a:r>
              <a:rPr lang="en-US" dirty="0"/>
              <a:t>Questions?</a:t>
            </a:r>
          </a:p>
        </p:txBody>
      </p:sp>
      <p:pic>
        <p:nvPicPr>
          <p:cNvPr id="3074" name="Picture 2" descr="FAQs - Frequently Asked Questions. Please find answers to several FAQs">
            <a:extLst>
              <a:ext uri="{FF2B5EF4-FFF2-40B4-BE49-F238E27FC236}">
                <a16:creationId xmlns:a16="http://schemas.microsoft.com/office/drawing/2014/main" id="{22A9A606-BA49-4CF4-C313-E79AFC562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825" y="1513962"/>
            <a:ext cx="6102350" cy="42645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35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Post-Acute COVID Clinic (PACC)</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395046"/>
            <a:ext cx="10515600" cy="4219087"/>
          </a:xfrm>
        </p:spPr>
        <p:txBody>
          <a:bodyPr>
            <a:normAutofit/>
          </a:bodyPr>
          <a:lstStyle/>
          <a:p>
            <a:r>
              <a:rPr lang="en-US" dirty="0"/>
              <a:t>Regional providers notified via:</a:t>
            </a:r>
          </a:p>
          <a:p>
            <a:r>
              <a:rPr lang="en-US" dirty="0"/>
              <a:t>     E-mails</a:t>
            </a:r>
          </a:p>
          <a:p>
            <a:r>
              <a:rPr lang="en-US" dirty="0"/>
              <a:t>     Televised news interviews</a:t>
            </a:r>
          </a:p>
          <a:p>
            <a:r>
              <a:rPr lang="en-US" dirty="0"/>
              <a:t>     Print newsletters</a:t>
            </a:r>
          </a:p>
          <a:p>
            <a:r>
              <a:rPr lang="en-US" dirty="0"/>
              <a:t>     Norton Children’s Medical Group website</a:t>
            </a:r>
          </a:p>
        </p:txBody>
      </p:sp>
    </p:spTree>
    <p:extLst>
      <p:ext uri="{BB962C8B-B14F-4D97-AF65-F5344CB8AC3E}">
        <p14:creationId xmlns:p14="http://schemas.microsoft.com/office/powerpoint/2010/main" val="383778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Post-Acute COVID Clinic (PACC)</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395046"/>
            <a:ext cx="10515600" cy="4219087"/>
          </a:xfrm>
        </p:spPr>
        <p:txBody>
          <a:bodyPr>
            <a:normAutofit/>
          </a:bodyPr>
          <a:lstStyle/>
          <a:p>
            <a:r>
              <a:rPr lang="en-US" dirty="0"/>
              <a:t>Patient requirements:</a:t>
            </a:r>
          </a:p>
          <a:p>
            <a:r>
              <a:rPr lang="en-US" dirty="0"/>
              <a:t>     Proven or strongly suspected COVID-19 </a:t>
            </a:r>
            <a:r>
              <a:rPr lang="en-US" dirty="0">
                <a:solidFill>
                  <a:srgbClr val="000000"/>
                </a:solidFill>
                <a:effectLst/>
                <a:ea typeface="Times New Roman" panose="02020603050405020304" pitchFamily="18" charset="0"/>
              </a:rPr>
              <a:t>≥ 10 days prior</a:t>
            </a:r>
            <a:endParaRPr lang="en-US" dirty="0"/>
          </a:p>
          <a:p>
            <a:r>
              <a:rPr lang="en-US" dirty="0"/>
              <a:t>     Afebrile</a:t>
            </a:r>
          </a:p>
          <a:p>
            <a:r>
              <a:rPr lang="en-US" dirty="0"/>
              <a:t>     New symptoms or “persistent unwellness”</a:t>
            </a:r>
          </a:p>
          <a:p>
            <a:r>
              <a:rPr lang="en-US" dirty="0"/>
              <a:t>     Referred (self-referrals and walk-ins not allowed)</a:t>
            </a:r>
          </a:p>
          <a:p>
            <a:endParaRPr lang="en-US" dirty="0"/>
          </a:p>
          <a:p>
            <a:r>
              <a:rPr lang="en-US" dirty="0"/>
              <a:t>Scheduled within 2 weeks of referral</a:t>
            </a:r>
          </a:p>
        </p:txBody>
      </p:sp>
    </p:spTree>
    <p:extLst>
      <p:ext uri="{BB962C8B-B14F-4D97-AF65-F5344CB8AC3E}">
        <p14:creationId xmlns:p14="http://schemas.microsoft.com/office/powerpoint/2010/main" val="115135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Post-Acute COVID Clinic (PACC)</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395046"/>
            <a:ext cx="10515600" cy="4219087"/>
          </a:xfrm>
        </p:spPr>
        <p:txBody>
          <a:bodyPr>
            <a:normAutofit/>
          </a:bodyPr>
          <a:lstStyle/>
          <a:p>
            <a:r>
              <a:rPr lang="en-US" dirty="0"/>
              <a:t>Evaluation by pediatric infectious diseases provider</a:t>
            </a:r>
          </a:p>
          <a:p>
            <a:endParaRPr lang="en-US" dirty="0"/>
          </a:p>
          <a:p>
            <a:r>
              <a:rPr lang="en-US" dirty="0"/>
              <a:t>Standardized intake template:</a:t>
            </a:r>
          </a:p>
          <a:p>
            <a:r>
              <a:rPr lang="en-US" dirty="0"/>
              <a:t>     Previous state of health</a:t>
            </a:r>
          </a:p>
          <a:p>
            <a:r>
              <a:rPr lang="en-US" dirty="0"/>
              <a:t>     Antecedent COVID symptoms and duration</a:t>
            </a:r>
          </a:p>
          <a:p>
            <a:r>
              <a:rPr lang="en-US" dirty="0"/>
              <a:t>     Ongoing post-COVID symptoms</a:t>
            </a:r>
          </a:p>
          <a:p>
            <a:r>
              <a:rPr lang="en-US" dirty="0"/>
              <a:t>     Modified Disability Inventory (MFDI)</a:t>
            </a:r>
          </a:p>
          <a:p>
            <a:endParaRPr lang="en-US" dirty="0"/>
          </a:p>
          <a:p>
            <a:endParaRPr lang="en-US" dirty="0">
              <a:solidFill>
                <a:srgbClr val="FF0000"/>
              </a:solidFill>
            </a:endParaRPr>
          </a:p>
          <a:p>
            <a:endParaRPr lang="en-US" dirty="0">
              <a:solidFill>
                <a:srgbClr val="FF0000"/>
              </a:solidFill>
            </a:endParaRPr>
          </a:p>
          <a:p>
            <a:endParaRPr lang="en-US" dirty="0"/>
          </a:p>
          <a:p>
            <a:endParaRPr lang="en-US" dirty="0"/>
          </a:p>
          <a:p>
            <a:endParaRPr lang="en-US" dirty="0"/>
          </a:p>
        </p:txBody>
      </p:sp>
      <p:sp>
        <p:nvSpPr>
          <p:cNvPr id="3" name="TextBox 2">
            <a:extLst>
              <a:ext uri="{FF2B5EF4-FFF2-40B4-BE49-F238E27FC236}">
                <a16:creationId xmlns:a16="http://schemas.microsoft.com/office/drawing/2014/main" id="{58BAB006-69D2-9083-C501-CBE49D7A1FF1}"/>
              </a:ext>
            </a:extLst>
          </p:cNvPr>
          <p:cNvSpPr txBox="1"/>
          <p:nvPr/>
        </p:nvSpPr>
        <p:spPr>
          <a:xfrm>
            <a:off x="5190257" y="6283868"/>
            <a:ext cx="1811485" cy="246221"/>
          </a:xfrm>
          <a:prstGeom prst="rect">
            <a:avLst/>
          </a:prstGeom>
          <a:noFill/>
        </p:spPr>
        <p:txBody>
          <a:bodyPr wrap="square" rtlCol="0">
            <a:spAutoFit/>
          </a:bodyPr>
          <a:lstStyle/>
          <a:p>
            <a:r>
              <a:rPr lang="en-US" sz="1000" b="1" dirty="0" err="1">
                <a:latin typeface="Arial" panose="020B0604020202020204" pitchFamily="34" charset="0"/>
                <a:cs typeface="Arial" panose="020B0604020202020204" pitchFamily="34" charset="0"/>
              </a:rPr>
              <a:t>Kashikar-Zuck</a:t>
            </a:r>
            <a:r>
              <a:rPr lang="en-US" sz="1000" b="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Pain</a:t>
            </a:r>
            <a:r>
              <a:rPr lang="en-US" sz="1000" b="1" dirty="0">
                <a:latin typeface="Arial" panose="020B0604020202020204" pitchFamily="34" charset="0"/>
                <a:cs typeface="Arial" panose="020B0604020202020204" pitchFamily="34" charset="0"/>
              </a:rPr>
              <a:t>, 2011</a:t>
            </a:r>
          </a:p>
        </p:txBody>
      </p:sp>
    </p:spTree>
    <p:extLst>
      <p:ext uri="{BB962C8B-B14F-4D97-AF65-F5344CB8AC3E}">
        <p14:creationId xmlns:p14="http://schemas.microsoft.com/office/powerpoint/2010/main" val="32666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B2D62-D09C-A54A-A70B-DBC7709D6293}"/>
              </a:ext>
            </a:extLst>
          </p:cNvPr>
          <p:cNvSpPr>
            <a:spLocks noGrp="1"/>
          </p:cNvSpPr>
          <p:nvPr>
            <p:ph type="title"/>
          </p:nvPr>
        </p:nvSpPr>
        <p:spPr/>
        <p:txBody>
          <a:bodyPr/>
          <a:lstStyle/>
          <a:p>
            <a:r>
              <a:rPr lang="en-US" dirty="0"/>
              <a:t>Post-Acute COVID Clinic (PACC)</a:t>
            </a:r>
          </a:p>
        </p:txBody>
      </p:sp>
      <p:sp>
        <p:nvSpPr>
          <p:cNvPr id="5" name="Content Placeholder 4">
            <a:extLst>
              <a:ext uri="{FF2B5EF4-FFF2-40B4-BE49-F238E27FC236}">
                <a16:creationId xmlns:a16="http://schemas.microsoft.com/office/drawing/2014/main" id="{64E22E67-3B60-3D4A-A167-2332D9E9ED9A}"/>
              </a:ext>
            </a:extLst>
          </p:cNvPr>
          <p:cNvSpPr>
            <a:spLocks noGrp="1"/>
          </p:cNvSpPr>
          <p:nvPr>
            <p:ph idx="1"/>
          </p:nvPr>
        </p:nvSpPr>
        <p:spPr>
          <a:xfrm>
            <a:off x="838200" y="1395046"/>
            <a:ext cx="10515600" cy="4219087"/>
          </a:xfrm>
        </p:spPr>
        <p:txBody>
          <a:bodyPr>
            <a:normAutofit/>
          </a:bodyPr>
          <a:lstStyle/>
          <a:p>
            <a:r>
              <a:rPr lang="en-US" dirty="0"/>
              <a:t>Targeted lab evaluation and subspecialty referrals made at the discretion of each PACC provider</a:t>
            </a:r>
          </a:p>
          <a:p>
            <a:endParaRPr lang="en-US" dirty="0"/>
          </a:p>
          <a:p>
            <a:r>
              <a:rPr lang="en-US" dirty="0"/>
              <a:t>Other subspecialists agreed to see patients within 1 week of referral</a:t>
            </a:r>
          </a:p>
          <a:p>
            <a:endParaRPr lang="en-US" dirty="0"/>
          </a:p>
          <a:p>
            <a:r>
              <a:rPr lang="en-US" dirty="0"/>
              <a:t>Standardized educational material</a:t>
            </a:r>
          </a:p>
          <a:p>
            <a:endParaRPr lang="en-US" dirty="0"/>
          </a:p>
          <a:p>
            <a:r>
              <a:rPr lang="en-US" dirty="0"/>
              <a:t>Most patients were scheduled for at least 1 PACC follow-up</a:t>
            </a:r>
          </a:p>
          <a:p>
            <a:endParaRPr lang="en-US" dirty="0"/>
          </a:p>
          <a:p>
            <a:endParaRPr lang="en-US" dirty="0"/>
          </a:p>
          <a:p>
            <a:endParaRPr lang="en-US" dirty="0">
              <a:solidFill>
                <a:srgbClr val="FF0000"/>
              </a:solidFill>
            </a:endParaRPr>
          </a:p>
          <a:p>
            <a:endParaRPr lang="en-US" dirty="0">
              <a:solidFill>
                <a:srgbClr val="FF0000"/>
              </a:solidFill>
            </a:endParaRPr>
          </a:p>
          <a:p>
            <a:endParaRPr lang="en-US" dirty="0"/>
          </a:p>
          <a:p>
            <a:endParaRPr lang="en-US" dirty="0"/>
          </a:p>
          <a:p>
            <a:endParaRPr lang="en-US" dirty="0"/>
          </a:p>
        </p:txBody>
      </p:sp>
    </p:spTree>
    <p:extLst>
      <p:ext uri="{BB962C8B-B14F-4D97-AF65-F5344CB8AC3E}">
        <p14:creationId xmlns:p14="http://schemas.microsoft.com/office/powerpoint/2010/main" val="3738935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E CONFERENCE TEMPLATE" id="{CE5DC9E8-57B5-2B4B-B534-6DEBC2A42BE9}" vid="{19CD2429-AFB7-B342-A53A-43AA40B1E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19103</TotalTime>
  <Words>9511</Words>
  <Application>Microsoft Macintosh PowerPoint</Application>
  <PresentationFormat>Widescreen</PresentationFormat>
  <Paragraphs>790</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Times</vt:lpstr>
      <vt:lpstr>Times New Roman</vt:lpstr>
      <vt:lpstr>Office Theme</vt:lpstr>
      <vt:lpstr>PowerPoint Presentation</vt:lpstr>
      <vt:lpstr>Background</vt:lpstr>
      <vt:lpstr>PASC in Adults</vt:lpstr>
      <vt:lpstr>PASC in Children and Adolescents</vt:lpstr>
      <vt:lpstr>Post-Acute COVID Clinic (PACC)</vt:lpstr>
      <vt:lpstr>Post-Acute COVID Clinic (PACC)</vt:lpstr>
      <vt:lpstr>Post-Acute COVID Clinic (PACC)</vt:lpstr>
      <vt:lpstr>Post-Acute COVID Clinic (PACC)</vt:lpstr>
      <vt:lpstr>Post-Acute COVID Clinic (PACC)</vt:lpstr>
      <vt:lpstr>Study Cohort and Medical Record Review</vt:lpstr>
      <vt:lpstr>Study Cohort and Medical Record Review</vt:lpstr>
      <vt:lpstr>Follow-up Telephone Interview</vt:lpstr>
      <vt:lpstr>Statistics</vt:lpstr>
      <vt:lpstr>Results</vt:lpstr>
      <vt:lpstr>Results</vt:lpstr>
      <vt:lpstr>Results</vt:lpstr>
      <vt:lpstr>Results</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Conclusions</vt:lpstr>
      <vt:lpstr>Conclusions</vt:lpstr>
      <vt:lpstr>Conclusions</vt:lpstr>
      <vt:lpstr>References</vt:lpstr>
      <vt:lpstr>References</vt:lpstr>
      <vt:lpstr>References</vt:lpstr>
      <vt:lpstr>References</vt:lpstr>
      <vt:lpstr>Thank you!</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dc:title>
  <dc:creator>Weakley,Kathryn Elizabeth</dc:creator>
  <cp:lastModifiedBy>Weakley, Kathryn</cp:lastModifiedBy>
  <cp:revision>128</cp:revision>
  <cp:lastPrinted>2023-02-15T16:49:11Z</cp:lastPrinted>
  <dcterms:created xsi:type="dcterms:W3CDTF">2021-02-28T15:54:59Z</dcterms:created>
  <dcterms:modified xsi:type="dcterms:W3CDTF">2023-04-06T14:38:50Z</dcterms:modified>
</cp:coreProperties>
</file>