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82" r:id="rId10"/>
    <p:sldId id="278" r:id="rId11"/>
    <p:sldId id="279" r:id="rId12"/>
    <p:sldId id="280" r:id="rId13"/>
    <p:sldId id="281" r:id="rId14"/>
    <p:sldId id="264" r:id="rId15"/>
    <p:sldId id="262" r:id="rId16"/>
    <p:sldId id="263" r:id="rId17"/>
    <p:sldId id="265" r:id="rId18"/>
    <p:sldId id="267" r:id="rId19"/>
    <p:sldId id="268" r:id="rId20"/>
    <p:sldId id="266" r:id="rId21"/>
    <p:sldId id="269" r:id="rId22"/>
    <p:sldId id="270" r:id="rId23"/>
    <p:sldId id="271" r:id="rId24"/>
    <p:sldId id="27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5"/>
    <p:restoredTop sz="63514"/>
  </p:normalViewPr>
  <p:slideViewPr>
    <p:cSldViewPr snapToGrid="0" snapToObjects="1">
      <p:cViewPr varScale="1">
        <p:scale>
          <a:sx n="57" d="100"/>
          <a:sy n="57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ianeBuckley/Desktop/Fellowship/Research%20project/Manuscript:drafts:publication/Data%20sheet%20for%20analysis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ianeBuckley/Desktop/Fellowship/Research%20project/Manuscript:drafts:publication/Data%20sheet%20for%20analysi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ianeBuckley/Desktop/Fellowship/Research%20project/Manuscript:drafts:publication/Data%20sheet%20for%20analysis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ianeBuckley/Desktop/Fellowship/Research%20project/Manuscript:drafts:publication/Data%20sheet%20for%20analysis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ianeBuckley/Desktop/Fellowship/Research%20project/Manuscript:drafts:publication/Data%20sheet%20for%20analysis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/>
              <a:t>Gestational Age at Birth of</a:t>
            </a:r>
            <a:r>
              <a:rPr lang="en-US" sz="2000" b="1" u="sng" baseline="0"/>
              <a:t> Patients Enrolled</a:t>
            </a:r>
            <a:endParaRPr lang="en-US" sz="2000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'Demographic Information'!$B$75:$B$79</c:f>
              <c:strCache>
                <c:ptCount val="5"/>
                <c:pt idx="0">
                  <c:v>22-24</c:v>
                </c:pt>
                <c:pt idx="1">
                  <c:v>25-27</c:v>
                </c:pt>
                <c:pt idx="2">
                  <c:v>28-30</c:v>
                </c:pt>
                <c:pt idx="3">
                  <c:v>31-34</c:v>
                </c:pt>
                <c:pt idx="4">
                  <c:v>35+</c:v>
                </c:pt>
              </c:strCache>
            </c:strRef>
          </c:cat>
          <c:val>
            <c:numRef>
              <c:f>'Demographic Information'!$C$75:$C$79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8-154B-87BA-A13BC6F1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20659856"/>
        <c:axId val="1139715903"/>
      </c:barChart>
      <c:catAx>
        <c:axId val="182065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Gestational Age</a:t>
                </a:r>
                <a:r>
                  <a:rPr lang="en-US" sz="1600" b="1" baseline="0"/>
                  <a:t> (weeks)</a:t>
                </a:r>
                <a:endParaRPr 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715903"/>
        <c:crosses val="autoZero"/>
        <c:auto val="1"/>
        <c:lblAlgn val="ctr"/>
        <c:lblOffset val="100"/>
        <c:noMultiLvlLbl val="0"/>
      </c:catAx>
      <c:valAx>
        <c:axId val="113971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6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/>
              <a:t>Birth Weight</a:t>
            </a:r>
          </a:p>
        </c:rich>
      </c:tx>
      <c:layout>
        <c:manualLayout>
          <c:xMode val="edge"/>
          <c:yMode val="edge"/>
          <c:x val="0.41855564995751909"/>
          <c:y val="2.910052910052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'Demographic Information'!$N$74:$N$79</c:f>
              <c:strCache>
                <c:ptCount val="6"/>
                <c:pt idx="0">
                  <c:v>&lt;500g</c:v>
                </c:pt>
                <c:pt idx="1">
                  <c:v>501-1000g</c:v>
                </c:pt>
                <c:pt idx="2">
                  <c:v>1001-1500g</c:v>
                </c:pt>
                <c:pt idx="3">
                  <c:v>1501-2000g</c:v>
                </c:pt>
                <c:pt idx="4">
                  <c:v>2001-2500g</c:v>
                </c:pt>
                <c:pt idx="5">
                  <c:v>&gt;2500g </c:v>
                </c:pt>
              </c:strCache>
            </c:strRef>
          </c:cat>
          <c:val>
            <c:numRef>
              <c:f>'Demographic Information'!$O$74:$O$79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6-8B43-ADDD-163CE2E87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20210880"/>
        <c:axId val="1820244144"/>
      </c:barChart>
      <c:catAx>
        <c:axId val="1820210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Birth Weight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244144"/>
        <c:crosses val="autoZero"/>
        <c:auto val="1"/>
        <c:lblAlgn val="ctr"/>
        <c:lblOffset val="100"/>
        <c:noMultiLvlLbl val="0"/>
      </c:catAx>
      <c:valAx>
        <c:axId val="182024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2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/>
              <a:t>Corrected</a:t>
            </a:r>
            <a:r>
              <a:rPr lang="en-US" sz="2000" b="1" u="sng" baseline="0"/>
              <a:t> Gestational Age on Day of Imaging</a:t>
            </a:r>
            <a:endParaRPr lang="en-US" sz="2000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'Demographic Information'!$B$85:$B$89</c:f>
              <c:strCache>
                <c:ptCount val="5"/>
                <c:pt idx="0">
                  <c:v>22-24</c:v>
                </c:pt>
                <c:pt idx="1">
                  <c:v>25-27</c:v>
                </c:pt>
                <c:pt idx="2">
                  <c:v>28-30</c:v>
                </c:pt>
                <c:pt idx="3">
                  <c:v>31-34</c:v>
                </c:pt>
                <c:pt idx="4">
                  <c:v>35+</c:v>
                </c:pt>
              </c:strCache>
            </c:strRef>
          </c:cat>
          <c:val>
            <c:numRef>
              <c:f>'Demographic Information'!$C$85:$C$89</c:f>
              <c:numCache>
                <c:formatCode>General</c:formatCode>
                <c:ptCount val="5"/>
                <c:pt idx="0">
                  <c:v>9</c:v>
                </c:pt>
                <c:pt idx="1">
                  <c:v>17</c:v>
                </c:pt>
                <c:pt idx="2">
                  <c:v>6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B-D44D-8BA2-7F94269E1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56871760"/>
        <c:axId val="1756912016"/>
      </c:barChart>
      <c:catAx>
        <c:axId val="175687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Corrected Gestational</a:t>
                </a:r>
                <a:r>
                  <a:rPr lang="en-US" sz="1600" b="1" baseline="0"/>
                  <a:t> Age on Day of Imaging (weeks)</a:t>
                </a:r>
                <a:endParaRPr 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912016"/>
        <c:crosses val="autoZero"/>
        <c:auto val="1"/>
        <c:lblAlgn val="ctr"/>
        <c:lblOffset val="100"/>
        <c:noMultiLvlLbl val="0"/>
      </c:catAx>
      <c:valAx>
        <c:axId val="175691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87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/>
              <a:t>Weight on Day</a:t>
            </a:r>
            <a:r>
              <a:rPr lang="en-US" sz="2000" b="1" u="sng" baseline="0"/>
              <a:t> of Imaging</a:t>
            </a:r>
            <a:endParaRPr lang="en-US" sz="2000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'Demographic Information'!$N$86:$N$91</c:f>
              <c:strCache>
                <c:ptCount val="6"/>
                <c:pt idx="0">
                  <c:v>&lt;500g</c:v>
                </c:pt>
                <c:pt idx="1">
                  <c:v>501-1000g</c:v>
                </c:pt>
                <c:pt idx="2">
                  <c:v>1001-1500g</c:v>
                </c:pt>
                <c:pt idx="3">
                  <c:v>1501-2000g</c:v>
                </c:pt>
                <c:pt idx="4">
                  <c:v>2001-2500g</c:v>
                </c:pt>
                <c:pt idx="5">
                  <c:v>&gt;2500g</c:v>
                </c:pt>
              </c:strCache>
            </c:strRef>
          </c:cat>
          <c:val>
            <c:numRef>
              <c:f>'Demographic Information'!$O$86:$O$91</c:f>
              <c:numCache>
                <c:formatCode>General</c:formatCode>
                <c:ptCount val="6"/>
                <c:pt idx="0">
                  <c:v>3</c:v>
                </c:pt>
                <c:pt idx="1">
                  <c:v>29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D-B349-884F-E066AEC8B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19881232"/>
        <c:axId val="1820314096"/>
      </c:barChart>
      <c:catAx>
        <c:axId val="1819881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Weight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314096"/>
        <c:crosses val="autoZero"/>
        <c:auto val="1"/>
        <c:lblAlgn val="ctr"/>
        <c:lblOffset val="100"/>
        <c:noMultiLvlLbl val="0"/>
      </c:catAx>
      <c:valAx>
        <c:axId val="182031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88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Number of Scans Each Patient Underwent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C-1C44-BB45-D2679197F9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C-1C44-BB45-D2679197F9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C-1C44-BB45-D2679197F93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DC-1C44-BB45-D2679197F93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DC-1C44-BB45-D2679197F93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'Demographic Information'!$B$110:$B$114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'Demographic Information'!$C$110:$C$114</c:f>
              <c:numCache>
                <c:formatCode>0.0%</c:formatCode>
                <c:ptCount val="5"/>
                <c:pt idx="0">
                  <c:v>0.23076923076923078</c:v>
                </c:pt>
                <c:pt idx="1">
                  <c:v>0.30769230769230771</c:v>
                </c:pt>
                <c:pt idx="2">
                  <c:v>0.15384615384615385</c:v>
                </c:pt>
                <c:pt idx="3">
                  <c:v>0.15384615384615385</c:v>
                </c:pt>
                <c:pt idx="4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DC-1C44-BB45-D2679197F9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0.12466</cdr:x>
      <cdr:y>0.8332</cdr:y>
    </cdr:from>
    <cdr:to>
      <cdr:x>0.93661</cdr:x>
      <cdr:y>0.92391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E4FB92F4-CAC9-59CD-BFF2-681CE74F0F60}"/>
            </a:ext>
          </a:extLst>
        </cdr:cNvPr>
        <cdr:cNvGrpSpPr/>
      </cdr:nvGrpSpPr>
      <cdr:grpSpPr>
        <a:xfrm xmlns:a="http://schemas.openxmlformats.org/drawingml/2006/main">
          <a:off x="1033962" y="4919501"/>
          <a:ext cx="6734519" cy="535583"/>
          <a:chOff x="1029494" y="3802460"/>
          <a:chExt cx="6705600" cy="413940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B5F8D331-292D-1929-F125-D3E862613158}"/>
              </a:ext>
            </a:extLst>
          </cdr:cNvPr>
          <cdr:cNvSpPr txBox="1"/>
        </cdr:nvSpPr>
        <cdr:spPr>
          <a:xfrm xmlns:a="http://schemas.openxmlformats.org/drawingml/2006/main">
            <a:off x="1029494" y="380246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22</a:t>
            </a:r>
            <a:r>
              <a:rPr lang="en-US" sz="1400" baseline="30000"/>
              <a:t>0</a:t>
            </a:r>
            <a:r>
              <a:rPr lang="en-US" sz="1400" baseline="0"/>
              <a:t>+24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3" name="TextBox 1">
            <a:extLst xmlns:a="http://schemas.openxmlformats.org/drawingml/2006/main">
              <a:ext uri="{FF2B5EF4-FFF2-40B4-BE49-F238E27FC236}">
                <a16:creationId xmlns:a16="http://schemas.microsoft.com/office/drawing/2014/main" id="{3BD5E741-309D-BA65-7544-BECAC0184099}"/>
              </a:ext>
            </a:extLst>
          </cdr:cNvPr>
          <cdr:cNvSpPr txBox="1"/>
        </cdr:nvSpPr>
        <cdr:spPr>
          <a:xfrm xmlns:a="http://schemas.openxmlformats.org/drawingml/2006/main">
            <a:off x="7137400" y="3822700"/>
            <a:ext cx="597694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/>
              <a:t>35+</a:t>
            </a:r>
            <a:r>
              <a:rPr lang="en-US" sz="1400" baseline="30000"/>
              <a:t>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3BD5E741-309D-BA65-7544-BECAC0184099}"/>
              </a:ext>
            </a:extLst>
          </cdr:cNvPr>
          <cdr:cNvSpPr txBox="1"/>
        </cdr:nvSpPr>
        <cdr:spPr>
          <a:xfrm xmlns:a="http://schemas.openxmlformats.org/drawingml/2006/main">
            <a:off x="5486400" y="383540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/>
              <a:t>31</a:t>
            </a:r>
            <a:r>
              <a:rPr lang="en-US" sz="1400" baseline="30000"/>
              <a:t>0</a:t>
            </a:r>
            <a:r>
              <a:rPr lang="en-US" sz="1400" baseline="0"/>
              <a:t>+34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532A1402-2E6A-1045-31AF-0AA0E7AA28FE}"/>
              </a:ext>
            </a:extLst>
          </cdr:cNvPr>
          <cdr:cNvSpPr txBox="1"/>
        </cdr:nvSpPr>
        <cdr:spPr>
          <a:xfrm xmlns:a="http://schemas.openxmlformats.org/drawingml/2006/main">
            <a:off x="4025900" y="383540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28</a:t>
            </a:r>
            <a:r>
              <a:rPr lang="en-US" sz="1400" baseline="30000"/>
              <a:t>0</a:t>
            </a:r>
            <a:r>
              <a:rPr lang="en-US" sz="1400" baseline="0"/>
              <a:t>+30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6" name="TextBox 1">
            <a:extLst xmlns:a="http://schemas.openxmlformats.org/drawingml/2006/main">
              <a:ext uri="{FF2B5EF4-FFF2-40B4-BE49-F238E27FC236}">
                <a16:creationId xmlns:a16="http://schemas.microsoft.com/office/drawing/2014/main" id="{18158949-19F9-87FC-CC65-05ECD90E6B50}"/>
              </a:ext>
            </a:extLst>
          </cdr:cNvPr>
          <cdr:cNvSpPr txBox="1"/>
        </cdr:nvSpPr>
        <cdr:spPr>
          <a:xfrm xmlns:a="http://schemas.openxmlformats.org/drawingml/2006/main">
            <a:off x="2514600" y="381000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25</a:t>
            </a:r>
            <a:r>
              <a:rPr lang="en-US" sz="1400" baseline="30000"/>
              <a:t>0</a:t>
            </a:r>
            <a:r>
              <a:rPr lang="en-US" sz="1400" baseline="0"/>
              <a:t>+27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0.13538</cdr:x>
      <cdr:y>0.85472</cdr:y>
    </cdr:from>
    <cdr:to>
      <cdr:x>0.94769</cdr:x>
      <cdr:y>0.93364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09511C0A-D726-3587-AA7F-40E16E84AA15}"/>
            </a:ext>
          </a:extLst>
        </cdr:cNvPr>
        <cdr:cNvGrpSpPr/>
      </cdr:nvGrpSpPr>
      <cdr:grpSpPr>
        <a:xfrm xmlns:a="http://schemas.openxmlformats.org/drawingml/2006/main">
          <a:off x="1123032" y="5051496"/>
          <a:ext cx="6738444" cy="466427"/>
          <a:chOff x="0" y="0"/>
          <a:chExt cx="6705600" cy="413940"/>
        </a:xfrm>
      </cdr:grpSpPr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8D1C3306-75F0-8F1E-E35B-5BD3E154E4E5}"/>
              </a:ext>
            </a:extLst>
          </cdr:cNvPr>
          <cdr:cNvSpPr txBox="1"/>
        </cdr:nvSpPr>
        <cdr:spPr>
          <a:xfrm xmlns:a="http://schemas.openxmlformats.org/drawingml/2006/main">
            <a:off x="0" y="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22</a:t>
            </a:r>
            <a:r>
              <a:rPr lang="en-US" sz="1400" baseline="30000"/>
              <a:t>0</a:t>
            </a:r>
            <a:r>
              <a:rPr lang="en-US" sz="1400" baseline="0"/>
              <a:t>+24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8B7E4B8E-9E46-8741-2D23-797899ED2176}"/>
              </a:ext>
            </a:extLst>
          </cdr:cNvPr>
          <cdr:cNvSpPr txBox="1"/>
        </cdr:nvSpPr>
        <cdr:spPr>
          <a:xfrm xmlns:a="http://schemas.openxmlformats.org/drawingml/2006/main">
            <a:off x="6107906" y="20240"/>
            <a:ext cx="597694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/>
              <a:t>35+</a:t>
            </a:r>
            <a:r>
              <a:rPr lang="en-US" sz="1400" baseline="30000"/>
              <a:t>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A30B6B18-926E-6DF9-88D1-DDACFA0EDC96}"/>
              </a:ext>
            </a:extLst>
          </cdr:cNvPr>
          <cdr:cNvSpPr txBox="1"/>
        </cdr:nvSpPr>
        <cdr:spPr>
          <a:xfrm xmlns:a="http://schemas.openxmlformats.org/drawingml/2006/main">
            <a:off x="4456906" y="3294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/>
              <a:t>31</a:t>
            </a:r>
            <a:r>
              <a:rPr lang="en-US" sz="1400" baseline="30000"/>
              <a:t>0</a:t>
            </a:r>
            <a:r>
              <a:rPr lang="en-US" sz="1400" baseline="0"/>
              <a:t>+34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6" name="TextBox 1">
            <a:extLst xmlns:a="http://schemas.openxmlformats.org/drawingml/2006/main">
              <a:ext uri="{FF2B5EF4-FFF2-40B4-BE49-F238E27FC236}">
                <a16:creationId xmlns:a16="http://schemas.microsoft.com/office/drawing/2014/main" id="{8E96209C-A2B6-3DB0-2226-22B13A0DB02A}"/>
              </a:ext>
            </a:extLst>
          </cdr:cNvPr>
          <cdr:cNvSpPr txBox="1"/>
        </cdr:nvSpPr>
        <cdr:spPr>
          <a:xfrm xmlns:a="http://schemas.openxmlformats.org/drawingml/2006/main">
            <a:off x="2996406" y="3294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28</a:t>
            </a:r>
            <a:r>
              <a:rPr lang="en-US" sz="1400" baseline="30000"/>
              <a:t>0</a:t>
            </a:r>
            <a:r>
              <a:rPr lang="en-US" sz="1400" baseline="0"/>
              <a:t>+30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  <cdr:sp macro="" textlink="">
        <cdr:nvSpPr>
          <cdr:cNvPr id="7" name="TextBox 1">
            <a:extLst xmlns:a="http://schemas.openxmlformats.org/drawingml/2006/main">
              <a:ext uri="{FF2B5EF4-FFF2-40B4-BE49-F238E27FC236}">
                <a16:creationId xmlns:a16="http://schemas.microsoft.com/office/drawing/2014/main" id="{DFC41E73-FC09-2F50-601B-4667AB62E1E5}"/>
              </a:ext>
            </a:extLst>
          </cdr:cNvPr>
          <cdr:cNvSpPr txBox="1"/>
        </cdr:nvSpPr>
        <cdr:spPr>
          <a:xfrm xmlns:a="http://schemas.openxmlformats.org/drawingml/2006/main">
            <a:off x="1485106" y="7540"/>
            <a:ext cx="8509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25</a:t>
            </a:r>
            <a:r>
              <a:rPr lang="en-US" sz="1400" baseline="30000"/>
              <a:t>0</a:t>
            </a:r>
            <a:r>
              <a:rPr lang="en-US" sz="1400" baseline="0"/>
              <a:t>+27</a:t>
            </a:r>
            <a:r>
              <a:rPr lang="en-US" sz="1400" baseline="30000"/>
              <a:t>6 </a:t>
            </a:r>
            <a:r>
              <a:rPr lang="en-US" sz="1400" baseline="0"/>
              <a:t>        </a:t>
            </a:r>
          </a:p>
          <a:p xmlns:a="http://schemas.openxmlformats.org/drawingml/2006/main">
            <a:endParaRPr lang="en-US" sz="140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8F45-9614-464C-97EB-3A0C675E9334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1CD3-FECF-B944-AEBC-EEB6BA60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been described since the 1980’s in evaluating ETT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E1CD3-FECF-B944-AEBC-EEB6BA6020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2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E1CD3-FECF-B944-AEBC-EEB6BA602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E1CD3-FECF-B944-AEBC-EEB6BA6020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9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34 optimal quality images were able to be reviewed (15 images for </a:t>
            </a:r>
            <a:r>
              <a:rPr lang="en-US" dirty="0" err="1"/>
              <a:t>ultrasonographer</a:t>
            </a:r>
            <a:r>
              <a:rPr lang="en-US" dirty="0"/>
              <a:t> 1, 19 images for </a:t>
            </a:r>
            <a:r>
              <a:rPr lang="en-US" dirty="0" err="1"/>
              <a:t>ultrasonographer</a:t>
            </a:r>
            <a:r>
              <a:rPr lang="en-US" dirty="0"/>
              <a:t> 2)</a:t>
            </a:r>
          </a:p>
          <a:p>
            <a:pPr lvl="3"/>
            <a:r>
              <a:rPr lang="en-US" dirty="0"/>
              <a:t>These images were verified to have appropriate anatomic landmarks identified per Dr. Neal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E1CD3-FECF-B944-AEBC-EEB6BA6020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AE53-70C4-BB48-8BCF-303EAE8FE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A955E-51E4-8C7A-7F7B-E9FC3E77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3794-CBD5-1B60-69E8-CBA1B85E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DB65-F6E6-C5E1-7689-57B57B56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0155F-BB6E-BDD3-B76A-81460274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C312-50F3-14A2-8DE9-37B70AB1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4B76-C911-2F5E-4493-E2517622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E2CE-18AE-A534-6879-5172D66E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5ED9-FA50-D2B5-ACE5-76B1ABE6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167DA-3459-FEB0-0E8E-0558F214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69672-5558-C4B8-A848-E68A50137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51BE5-0DBB-4A4B-25DB-40AB59743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CA44-DF9F-B054-8356-01DA6F16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5DE42-FB38-0A28-D229-E10D0B01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9377-24FE-03D5-A935-DF66D639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0E39-E47B-64B3-4759-C337F784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" y="136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EA4D-291F-1723-AF3A-4AF7C8F2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F1331-698C-9F57-A4A2-D361D206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0011D-E2C3-C408-A4CA-9FB92184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C35A-2D60-BB0B-9CA3-30A3707B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C13B-5675-D226-E0D6-24667561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EDAAA-BCD0-F348-5C9A-214EB113C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0B45-F62D-25D7-A309-39EBA871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4509-161A-2F1F-4A48-A9C6B86A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0A8D8-F822-48A9-A332-A23D2B9D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35C5-D21F-DFE4-1B00-D2AA77D9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DFF9-007D-0005-A1C6-D5B213A9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3261-0612-4690-010C-1DA87046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3016A-D6D6-A428-1AFF-29E39C89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117E5-997F-3099-F2F7-93850365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C966-C00E-E68A-E892-ADE59D51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9E7B-1128-B9A6-8957-E764AFA8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64D1D-28C5-05F4-4523-5B4DA632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06BD8-F3F9-45ED-80B4-0F285456E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7199C-B0DD-F75D-DCAA-BC36A7B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EE884-8041-B16A-6201-4A72A6708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E5A8F-E28D-F13E-43F5-39230A96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A39E0-4C13-0166-FCA2-E6D637CA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6960F-A8A1-AD27-60E6-5D2962F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A5DD-4CF5-5F6D-6616-D044B96F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172E-5B76-11F2-7DFE-63EF1D9C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9FFB4-F273-48E9-6B52-63DD9077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AD70-019D-9356-511C-D5BA7D9B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A1A03-9957-AA0F-5510-998B5EFD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44B9C-10B4-787A-38DA-328A7AB2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C8642-1320-1D49-0807-FFE8D83F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3A77-8B5E-2E75-A8E9-F91633F7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522C-D396-78F6-9806-C84E1880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F0F6B-7EE2-1777-A1B6-2FAD95FCC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20461-4A32-2CCF-829E-1164B297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0EA-5E3B-F3E3-062D-4F0D1CE3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080B-AE5A-B872-2C34-4EE9B132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9F2E-DBE1-93E5-5E6E-3606D49F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F0E68-A634-3A9C-D594-199391B7A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15644-BCAD-C87E-40B3-1505405A4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EA368-C08C-FCFB-A331-6D5B8800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ECBB-1BA8-3A98-BF77-F234A8A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04997-00DD-F99E-A516-53C2784A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9034D-B710-3B6F-E19D-DC6DBC8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D070C-1313-1AC7-6141-8E674A46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A856-3B88-884D-9603-B112ECCD0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A462-B001-6045-975F-61C18E9ACD04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EFBC-883A-A551-6BD3-F3A50B47B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009E-BE21-954B-0731-9EB223B0D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0F28-0DC9-B24D-BF43-5CD20794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CA147A-5E16-88E8-23E7-9E1016395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9438"/>
            <a:ext cx="9144000" cy="1655762"/>
          </a:xfrm>
        </p:spPr>
        <p:txBody>
          <a:bodyPr/>
          <a:lstStyle/>
          <a:p>
            <a:r>
              <a:rPr lang="en-US" dirty="0"/>
              <a:t>By: Diane Buckley, PGY-6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4CD2F2-DFBC-DD67-B018-8CA47B5DE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5163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u="sng" dirty="0"/>
              <a:t>Point-of-Care Ultrasound Confirmation of Endotracheal Tube Positioning: Accurate enough to have a role in neonates?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054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F968-A136-4151-6329-95CEDAD3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Inclusion/Exclusion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D194-F0AD-8A34-4927-E9F88ABD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</a:t>
            </a:r>
          </a:p>
          <a:p>
            <a:pPr lvl="1"/>
            <a:r>
              <a:rPr lang="en-US" dirty="0"/>
              <a:t>NCH NICU</a:t>
            </a:r>
          </a:p>
          <a:p>
            <a:pPr lvl="1"/>
            <a:r>
              <a:rPr lang="en-US" dirty="0"/>
              <a:t>Infants &lt;1 month of age</a:t>
            </a:r>
          </a:p>
          <a:p>
            <a:pPr lvl="1"/>
            <a:r>
              <a:rPr lang="en-US" dirty="0"/>
              <a:t>Intubated</a:t>
            </a:r>
          </a:p>
          <a:p>
            <a:r>
              <a:rPr lang="en-US" dirty="0"/>
              <a:t>Exclusion</a:t>
            </a:r>
          </a:p>
          <a:p>
            <a:pPr lvl="1"/>
            <a:r>
              <a:rPr lang="en-US" dirty="0"/>
              <a:t>Known cardiac malformation/congenital heart disease that affected vasculature</a:t>
            </a:r>
          </a:p>
          <a:p>
            <a:pPr lvl="1"/>
            <a:r>
              <a:rPr lang="en-US" dirty="0"/>
              <a:t>Known trachea/airway malformation</a:t>
            </a:r>
          </a:p>
          <a:p>
            <a:pPr lvl="1"/>
            <a:r>
              <a:rPr lang="en-US" dirty="0"/>
              <a:t>Significant anasarca or skin abnormalities precluding appropriate images</a:t>
            </a:r>
          </a:p>
          <a:p>
            <a:pPr lvl="1"/>
            <a:r>
              <a:rPr lang="en-US" dirty="0"/>
              <a:t>Significant clinical instability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2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246A-AFD0-6229-9584-BA56E511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8DDC0-AF71-0174-F583-AC07DB78B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Informed consent obtained</a:t>
            </a:r>
          </a:p>
          <a:p>
            <a:r>
              <a:rPr lang="en-US" dirty="0"/>
              <a:t>Bedside US obtained within 3 hours of standard, pre-planned and clinically appropriate chest x-ray</a:t>
            </a:r>
          </a:p>
          <a:p>
            <a:pPr lvl="1"/>
            <a:r>
              <a:rPr lang="en-US" dirty="0"/>
              <a:t>Used midsternal approach to visualize RPA and ETT tip </a:t>
            </a:r>
          </a:p>
          <a:p>
            <a:pPr lvl="1"/>
            <a:r>
              <a:rPr lang="en-US" dirty="0"/>
              <a:t>Used linear probe for consistency </a:t>
            </a:r>
          </a:p>
          <a:p>
            <a:r>
              <a:rPr lang="en-US" dirty="0"/>
              <a:t>Dr. Crabtree and I performed US independently, without discussion about imaging, and in succession  </a:t>
            </a:r>
          </a:p>
          <a:p>
            <a:pPr lvl="1"/>
            <a:r>
              <a:rPr lang="en-US" dirty="0"/>
              <a:t>Excel data collection sheet with “locked” tabs, so data remained blinded and saved to encrypted flash drive</a:t>
            </a:r>
          </a:p>
        </p:txBody>
      </p:sp>
    </p:spTree>
    <p:extLst>
      <p:ext uri="{BB962C8B-B14F-4D97-AF65-F5344CB8AC3E}">
        <p14:creationId xmlns:p14="http://schemas.microsoft.com/office/powerpoint/2010/main" val="162322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9A54-6594-0960-E1C1-0DACF99D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C2DF-2E48-C5D5-2B8A-EEFBA76B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images and movie clips obtained were saved to an encrypted USB drive</a:t>
            </a:r>
          </a:p>
          <a:p>
            <a:pPr lvl="1"/>
            <a:r>
              <a:rPr lang="en-US" dirty="0"/>
              <a:t>POCUS images underwent a quality assurance review with Pediatric Cardiologist (Ashley Neal, MD)</a:t>
            </a:r>
          </a:p>
          <a:p>
            <a:pPr lvl="2"/>
            <a:r>
              <a:rPr lang="en-US" dirty="0"/>
              <a:t>Anatomy verification</a:t>
            </a:r>
          </a:p>
          <a:p>
            <a:pPr lvl="1"/>
            <a:r>
              <a:rPr lang="en-US" dirty="0"/>
              <a:t>Radiographs were independently evaluated by Pediatric Radiologist (Brittany Albers, MD)</a:t>
            </a:r>
          </a:p>
          <a:p>
            <a:pPr lvl="2"/>
            <a:r>
              <a:rPr lang="en-US" dirty="0"/>
              <a:t>Used at or above the carina as “not-deep”</a:t>
            </a:r>
          </a:p>
          <a:p>
            <a:pPr lvl="2"/>
            <a:r>
              <a:rPr lang="en-US" dirty="0"/>
              <a:t>Below carina as “deep”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3466-7835-291B-23AB-72D1FE29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2DF5-359C-049B-B12D-62BDE19E7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Enrolled 15 patients between Sept 2022-Jan 2023</a:t>
            </a:r>
          </a:p>
          <a:p>
            <a:pPr lvl="1"/>
            <a:r>
              <a:rPr lang="en-US" dirty="0"/>
              <a:t>2 patients weren’t able to be scanned prior to </a:t>
            </a:r>
            <a:r>
              <a:rPr lang="en-US" dirty="0" err="1"/>
              <a:t>extubation</a:t>
            </a:r>
            <a:endParaRPr lang="en-US" dirty="0"/>
          </a:p>
          <a:p>
            <a:pPr lvl="1"/>
            <a:r>
              <a:rPr lang="en-US" dirty="0"/>
              <a:t>13 patients were scanned between 1-5 times</a:t>
            </a:r>
          </a:p>
          <a:p>
            <a:r>
              <a:rPr lang="en-US" dirty="0"/>
              <a:t>Total 35 scans</a:t>
            </a:r>
          </a:p>
          <a:p>
            <a:pPr lvl="1"/>
            <a:r>
              <a:rPr lang="en-US" dirty="0"/>
              <a:t>ETT always able to be seen on US</a:t>
            </a:r>
          </a:p>
          <a:p>
            <a:pPr lvl="1"/>
            <a:r>
              <a:rPr lang="en-US" dirty="0"/>
              <a:t>All POCUS images performed within 2.5 hours of x-ray (only 3 were obtained &gt;1 hour between)</a:t>
            </a:r>
          </a:p>
        </p:txBody>
      </p:sp>
    </p:spTree>
    <p:extLst>
      <p:ext uri="{BB962C8B-B14F-4D97-AF65-F5344CB8AC3E}">
        <p14:creationId xmlns:p14="http://schemas.microsoft.com/office/powerpoint/2010/main" val="299504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483E-FC09-F316-FE69-2692A01F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5541AF-8E8F-72B3-3207-DD2760A8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21536"/>
              </p:ext>
            </p:extLst>
          </p:nvPr>
        </p:nvGraphicFramePr>
        <p:xfrm>
          <a:off x="1327150" y="1690688"/>
          <a:ext cx="9537699" cy="3530600"/>
        </p:xfrm>
        <a:graphic>
          <a:graphicData uri="http://schemas.openxmlformats.org/drawingml/2006/table">
            <a:tbl>
              <a:tblPr/>
              <a:tblGrid>
                <a:gridCol w="3655166">
                  <a:extLst>
                    <a:ext uri="{9D8B030D-6E8A-4147-A177-3AD203B41FA5}">
                      <a16:colId xmlns:a16="http://schemas.microsoft.com/office/drawing/2014/main" val="508660264"/>
                    </a:ext>
                  </a:extLst>
                </a:gridCol>
                <a:gridCol w="951866">
                  <a:extLst>
                    <a:ext uri="{9D8B030D-6E8A-4147-A177-3AD203B41FA5}">
                      <a16:colId xmlns:a16="http://schemas.microsoft.com/office/drawing/2014/main" val="601904550"/>
                    </a:ext>
                  </a:extLst>
                </a:gridCol>
                <a:gridCol w="1218389">
                  <a:extLst>
                    <a:ext uri="{9D8B030D-6E8A-4147-A177-3AD203B41FA5}">
                      <a16:colId xmlns:a16="http://schemas.microsoft.com/office/drawing/2014/main" val="4226672476"/>
                    </a:ext>
                  </a:extLst>
                </a:gridCol>
                <a:gridCol w="1599135">
                  <a:extLst>
                    <a:ext uri="{9D8B030D-6E8A-4147-A177-3AD203B41FA5}">
                      <a16:colId xmlns:a16="http://schemas.microsoft.com/office/drawing/2014/main" val="3673946615"/>
                    </a:ext>
                  </a:extLst>
                </a:gridCol>
                <a:gridCol w="1285019">
                  <a:extLst>
                    <a:ext uri="{9D8B030D-6E8A-4147-A177-3AD203B41FA5}">
                      <a16:colId xmlns:a16="http://schemas.microsoft.com/office/drawing/2014/main" val="2276850186"/>
                    </a:ext>
                  </a:extLst>
                </a:gridCol>
                <a:gridCol w="828124">
                  <a:extLst>
                    <a:ext uri="{9D8B030D-6E8A-4147-A177-3AD203B41FA5}">
                      <a16:colId xmlns:a16="http://schemas.microsoft.com/office/drawing/2014/main" val="3243919125"/>
                    </a:ext>
                  </a:extLst>
                </a:gridCol>
              </a:tblGrid>
              <a:tr h="3302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Demographics n=13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9974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(SD)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(min, max)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2295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Gestational Age at Birth (Weeks + days)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27+5(38)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22+2, 37+3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25+4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936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Head Circumference (cm)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 (4.8)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18, 33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120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Length (cm)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 (8.1)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26.7, 50.8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16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Weight (g)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 (910)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365, 2860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9856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ELBW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11728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VLBW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291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Weight classification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SGA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9362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AGA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2287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623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68416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1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1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7421-C40F-2C6E-AA66-12CEC19B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08E357-2EF6-9DBE-9BB5-DD4967E52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949215"/>
              </p:ext>
            </p:extLst>
          </p:nvPr>
        </p:nvGraphicFramePr>
        <p:xfrm>
          <a:off x="1948873" y="799306"/>
          <a:ext cx="8294254" cy="590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59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C356-09C9-D2A2-E3FE-8479CC4F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F94350-C80A-7043-9185-0B7260D41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139046"/>
              </p:ext>
            </p:extLst>
          </p:nvPr>
        </p:nvGraphicFramePr>
        <p:xfrm>
          <a:off x="1907886" y="799306"/>
          <a:ext cx="8376227" cy="590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12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BAAF-28DE-00AD-E5F2-3CEFB1D1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Characteristics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DC9FE4-6AA0-DDE4-9076-EFB35FDA1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53745"/>
              </p:ext>
            </p:extLst>
          </p:nvPr>
        </p:nvGraphicFramePr>
        <p:xfrm>
          <a:off x="3848100" y="2063750"/>
          <a:ext cx="4495800" cy="2730500"/>
        </p:xfrm>
        <a:graphic>
          <a:graphicData uri="http://schemas.openxmlformats.org/drawingml/2006/table">
            <a:tbl>
              <a:tblPr/>
              <a:tblGrid>
                <a:gridCol w="2081565">
                  <a:extLst>
                    <a:ext uri="{9D8B030D-6E8A-4147-A177-3AD203B41FA5}">
                      <a16:colId xmlns:a16="http://schemas.microsoft.com/office/drawing/2014/main" val="1497064648"/>
                    </a:ext>
                  </a:extLst>
                </a:gridCol>
                <a:gridCol w="1587312">
                  <a:extLst>
                    <a:ext uri="{9D8B030D-6E8A-4147-A177-3AD203B41FA5}">
                      <a16:colId xmlns:a16="http://schemas.microsoft.com/office/drawing/2014/main" val="3073988129"/>
                    </a:ext>
                  </a:extLst>
                </a:gridCol>
                <a:gridCol w="826923">
                  <a:extLst>
                    <a:ext uri="{9D8B030D-6E8A-4147-A177-3AD203B41FA5}">
                      <a16:colId xmlns:a16="http://schemas.microsoft.com/office/drawing/2014/main" val="4292749566"/>
                    </a:ext>
                  </a:extLst>
                </a:gridCol>
              </a:tblGrid>
              <a:tr h="330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Respiratory Characteristics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601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Ventilator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CMV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3369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HFV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96467"/>
                  </a:ext>
                </a:extLst>
              </a:tr>
              <a:tr h="2667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Reason for Ventilation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Respiratory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02437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443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Neurological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7928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1438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4402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3879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4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25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27DD-DB91-1B2F-404C-D4C7D156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C4B1B8-22D6-F8EF-F349-A77CCE4A0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68838"/>
              </p:ext>
            </p:extLst>
          </p:nvPr>
        </p:nvGraphicFramePr>
        <p:xfrm>
          <a:off x="1948295" y="799306"/>
          <a:ext cx="8295409" cy="59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77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1A66-6CD9-3229-603E-AA8B2E4B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08B7BC-D80A-4BD4-31A3-F0F03BC00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976163"/>
              </p:ext>
            </p:extLst>
          </p:nvPr>
        </p:nvGraphicFramePr>
        <p:xfrm>
          <a:off x="1907886" y="799306"/>
          <a:ext cx="8376227" cy="590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97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E991-DB16-0D06-FEAC-330F6F1C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BCC5-BF88-5FD3-7CAA-8414B6C4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 is widely used in pediatrics as a primary imaging modality</a:t>
            </a:r>
          </a:p>
          <a:p>
            <a:pPr lvl="1"/>
            <a:r>
              <a:rPr lang="en-US" dirty="0"/>
              <a:t>Point of care ultrasound (POCUS) is used in multiple pediatric subspecialties at bedside by physicians</a:t>
            </a:r>
          </a:p>
          <a:p>
            <a:pPr lvl="1"/>
            <a:r>
              <a:rPr lang="en-US" dirty="0"/>
              <a:t>Becoming more widely available in NICU</a:t>
            </a:r>
          </a:p>
          <a:p>
            <a:pPr lvl="2"/>
            <a:r>
              <a:rPr lang="en-US" dirty="0"/>
              <a:t>Broad list of potential 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B21442-043A-5B8C-47E4-4F8DBB43D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336781"/>
              </p:ext>
            </p:extLst>
          </p:nvPr>
        </p:nvGraphicFramePr>
        <p:xfrm>
          <a:off x="2587625" y="1276350"/>
          <a:ext cx="701675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FEB79C0-638B-17DD-8FAC-F7543B60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" y="136525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2235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BC8-CB39-153E-EED5-43579093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482C29-C876-5FCF-5B19-A9CD294FB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63301"/>
              </p:ext>
            </p:extLst>
          </p:nvPr>
        </p:nvGraphicFramePr>
        <p:xfrm>
          <a:off x="2108199" y="2330450"/>
          <a:ext cx="7975601" cy="2197100"/>
        </p:xfrm>
        <a:graphic>
          <a:graphicData uri="http://schemas.openxmlformats.org/drawingml/2006/table">
            <a:tbl>
              <a:tblPr/>
              <a:tblGrid>
                <a:gridCol w="1152984">
                  <a:extLst>
                    <a:ext uri="{9D8B030D-6E8A-4147-A177-3AD203B41FA5}">
                      <a16:colId xmlns:a16="http://schemas.microsoft.com/office/drawing/2014/main" val="1512966353"/>
                    </a:ext>
                  </a:extLst>
                </a:gridCol>
                <a:gridCol w="1105340">
                  <a:extLst>
                    <a:ext uri="{9D8B030D-6E8A-4147-A177-3AD203B41FA5}">
                      <a16:colId xmlns:a16="http://schemas.microsoft.com/office/drawing/2014/main" val="1905080041"/>
                    </a:ext>
                  </a:extLst>
                </a:gridCol>
                <a:gridCol w="1677068">
                  <a:extLst>
                    <a:ext uri="{9D8B030D-6E8A-4147-A177-3AD203B41FA5}">
                      <a16:colId xmlns:a16="http://schemas.microsoft.com/office/drawing/2014/main" val="3638466438"/>
                    </a:ext>
                  </a:extLst>
                </a:gridCol>
                <a:gridCol w="1534136">
                  <a:extLst>
                    <a:ext uri="{9D8B030D-6E8A-4147-A177-3AD203B41FA5}">
                      <a16:colId xmlns:a16="http://schemas.microsoft.com/office/drawing/2014/main" val="3629178709"/>
                    </a:ext>
                  </a:extLst>
                </a:gridCol>
                <a:gridCol w="1286387">
                  <a:extLst>
                    <a:ext uri="{9D8B030D-6E8A-4147-A177-3AD203B41FA5}">
                      <a16:colId xmlns:a16="http://schemas.microsoft.com/office/drawing/2014/main" val="2116536030"/>
                    </a:ext>
                  </a:extLst>
                </a:gridCol>
                <a:gridCol w="1219686">
                  <a:extLst>
                    <a:ext uri="{9D8B030D-6E8A-4147-A177-3AD203B41FA5}">
                      <a16:colId xmlns:a16="http://schemas.microsoft.com/office/drawing/2014/main" val="2422695514"/>
                    </a:ext>
                  </a:extLst>
                </a:gridCol>
              </a:tblGrid>
              <a:tr h="3302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Agreeability and Interrater Reliability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19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Imaging Modality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Cohen's Kappa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9922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Rads Expert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8748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Rads Expert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(0.78,0.86)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141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(0.78,0.86)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3634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 and own POCUS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(0.68,0.76)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052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 and own POCUS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98386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(0.53,0.63)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463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713889-6744-7CC9-CDBF-4E48D9BF6057}"/>
              </a:ext>
            </a:extLst>
          </p:cNvPr>
          <p:cNvSpPr/>
          <p:nvPr/>
        </p:nvSpPr>
        <p:spPr>
          <a:xfrm>
            <a:off x="2108199" y="3746810"/>
            <a:ext cx="7975601" cy="7807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92FBD-1103-51ED-D9B7-66B5A5E4ED87}"/>
              </a:ext>
            </a:extLst>
          </p:cNvPr>
          <p:cNvSpPr/>
          <p:nvPr/>
        </p:nvSpPr>
        <p:spPr>
          <a:xfrm>
            <a:off x="2163617" y="4303434"/>
            <a:ext cx="7863840" cy="182880"/>
          </a:xfrm>
          <a:prstGeom prst="rect">
            <a:avLst/>
          </a:prstGeom>
          <a:solidFill>
            <a:srgbClr val="FFFF00">
              <a:alpha val="3973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A1C9-6D2A-362A-AD26-748F42CE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0E50C-938A-EA5A-4D6B-6B768EEA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POCUS is feasible for ETT depth determination in the NICU</a:t>
            </a:r>
          </a:p>
          <a:p>
            <a:r>
              <a:rPr lang="en-US" dirty="0"/>
              <a:t>Valid across gestational ages and birth weights</a:t>
            </a:r>
          </a:p>
          <a:p>
            <a:r>
              <a:rPr lang="en-US" dirty="0"/>
              <a:t>Generalizable for non-expert physician </a:t>
            </a:r>
            <a:r>
              <a:rPr lang="en-US" dirty="0" err="1"/>
              <a:t>ultrasonographers</a:t>
            </a:r>
            <a:endParaRPr lang="en-US" dirty="0"/>
          </a:p>
          <a:p>
            <a:r>
              <a:rPr lang="en-US" dirty="0"/>
              <a:t>Implementation of POCUS is easy </a:t>
            </a:r>
          </a:p>
          <a:p>
            <a:r>
              <a:rPr lang="en-US" dirty="0"/>
              <a:t>POCUS safe – no infants with adverse reactions or worsening clinical status after imaging</a:t>
            </a:r>
          </a:p>
        </p:txBody>
      </p:sp>
    </p:spTree>
    <p:extLst>
      <p:ext uri="{BB962C8B-B14F-4D97-AF65-F5344CB8AC3E}">
        <p14:creationId xmlns:p14="http://schemas.microsoft.com/office/powerpoint/2010/main" val="262981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7E3C-3BC9-9F03-88DA-CCEF7EB5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991B-DB63-BB27-BFEE-8A80A55B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sample size</a:t>
            </a:r>
          </a:p>
          <a:p>
            <a:r>
              <a:rPr lang="en-US" dirty="0"/>
              <a:t>X-ray requires repositioning of the babies</a:t>
            </a:r>
          </a:p>
          <a:p>
            <a:r>
              <a:rPr lang="en-US" dirty="0"/>
              <a:t>Differing definitions of “deep” and “not deep” on radiograph interpretations</a:t>
            </a:r>
          </a:p>
          <a:p>
            <a:r>
              <a:rPr lang="en-US" dirty="0"/>
              <a:t>Applicable only to infants with normal cardiac and airway anatomy</a:t>
            </a:r>
          </a:p>
        </p:txBody>
      </p:sp>
    </p:spTree>
    <p:extLst>
      <p:ext uri="{BB962C8B-B14F-4D97-AF65-F5344CB8AC3E}">
        <p14:creationId xmlns:p14="http://schemas.microsoft.com/office/powerpoint/2010/main" val="253426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734B-7298-11A3-8DDF-2ACE7852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47CDBB-33FB-0457-B262-AABC8FB4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1284051"/>
            <a:ext cx="11614826" cy="551558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Chowdhry</a:t>
            </a:r>
            <a:r>
              <a:rPr lang="en-US" dirty="0"/>
              <a:t>, R, et al. “The Concordance of Ultrasound Technique versus X-Ray to Confirm Endotracheal Tube Position in Neonates.” </a:t>
            </a:r>
            <a:r>
              <a:rPr lang="en-US" i="1" dirty="0"/>
              <a:t>Journal of Perinatology</a:t>
            </a:r>
            <a:r>
              <a:rPr lang="en-US" dirty="0"/>
              <a:t>, vol. 35, no. 7, 2015, pp. 481–484., doi:10.1038/jp.2014.240.</a:t>
            </a:r>
          </a:p>
          <a:p>
            <a:r>
              <a:rPr lang="en-US" dirty="0"/>
              <a:t>Cowan, Eileen, et al. “Implementing Point of Care Ultrasound in the Neonatal Intensive Care Unit: a Safety Study.” </a:t>
            </a:r>
            <a:r>
              <a:rPr lang="en-US" i="1" dirty="0"/>
              <a:t>Journal of Perinatology</a:t>
            </a:r>
            <a:r>
              <a:rPr lang="en-US" dirty="0"/>
              <a:t>, vol. 41, no. 4, 2021, pp. 879–884., doi:10.1038/s41372-021-00955-5.</a:t>
            </a:r>
          </a:p>
          <a:p>
            <a:r>
              <a:rPr lang="en-US" dirty="0" err="1"/>
              <a:t>Dennington</a:t>
            </a:r>
            <a:r>
              <a:rPr lang="en-US" dirty="0"/>
              <a:t>, Debra, et al. “Ultrasound Confirmation of Endotracheal Tube Position in Neonates.” </a:t>
            </a:r>
            <a:r>
              <a:rPr lang="en-US" i="1" dirty="0"/>
              <a:t>Neonatology</a:t>
            </a:r>
            <a:r>
              <a:rPr lang="en-US" dirty="0"/>
              <a:t>, vol. 102, no. 3, 2012, pp. 185–189., doi:10.1159/000338585.</a:t>
            </a:r>
          </a:p>
          <a:p>
            <a:r>
              <a:rPr lang="en-US" dirty="0" err="1"/>
              <a:t>Jaeel</a:t>
            </a:r>
            <a:r>
              <a:rPr lang="en-US" dirty="0"/>
              <a:t>, Pooja, et al. “Ultrasonography for Endotracheal Tube Position in Infants and Children.” </a:t>
            </a:r>
            <a:r>
              <a:rPr lang="en-US" i="1" dirty="0"/>
              <a:t>European Journal of Pediatrics</a:t>
            </a:r>
            <a:r>
              <a:rPr lang="en-US" dirty="0"/>
              <a:t>, vol. 176, no. 3, 2017, pp. 293–300., doi:10.1007/s00431-017-2848-5.</a:t>
            </a:r>
          </a:p>
          <a:p>
            <a:r>
              <a:rPr lang="en-US" dirty="0" err="1"/>
              <a:t>Najib</a:t>
            </a:r>
            <a:r>
              <a:rPr lang="en-US" dirty="0"/>
              <a:t>, </a:t>
            </a:r>
            <a:r>
              <a:rPr lang="en-US" dirty="0" err="1"/>
              <a:t>Khadijehsadat</a:t>
            </a:r>
            <a:r>
              <a:rPr lang="en-US" dirty="0"/>
              <a:t>, et al. “Ultrasonographic Confirmation of Endotracheal Tube Position in Neonates.” </a:t>
            </a:r>
            <a:r>
              <a:rPr lang="en-US" i="1" dirty="0"/>
              <a:t>Indian Pediatrics</a:t>
            </a:r>
            <a:r>
              <a:rPr lang="en-US" dirty="0"/>
              <a:t>, vol. 53, no. 10, 2016, pp. 886–888., doi:10.1007/s13312-016-0953-6.</a:t>
            </a:r>
          </a:p>
          <a:p>
            <a:r>
              <a:rPr lang="en-US" dirty="0"/>
              <a:t>Saul, David, et al. “Sonography for Complete Evaluation of Neonatal Intensive Care Unit Central Support Devices.” </a:t>
            </a:r>
            <a:r>
              <a:rPr lang="en-US" i="1" dirty="0"/>
              <a:t>Journal of Ultrasound in Medicine</a:t>
            </a:r>
            <a:r>
              <a:rPr lang="en-US" dirty="0"/>
              <a:t>, vol. 35, no. 7, 2016, pp. 1465–1473., doi:10.7863/ultra.15.06104.</a:t>
            </a:r>
          </a:p>
          <a:p>
            <a:r>
              <a:rPr lang="en-US" dirty="0" err="1"/>
              <a:t>Sethi</a:t>
            </a:r>
            <a:r>
              <a:rPr lang="en-US" dirty="0"/>
              <a:t>, Ankur, et al. “Point of Care Ultrasonography for Position of Tip of Endotracheal Tube in Neonates.” </a:t>
            </a:r>
            <a:r>
              <a:rPr lang="en-US" i="1" dirty="0"/>
              <a:t>Indian Pediatrics</a:t>
            </a:r>
            <a:r>
              <a:rPr lang="en-US" dirty="0"/>
              <a:t>, vol. 51, no. 2, 2014, pp. 119–121., doi:10.1007/s13312-014-0353-8.</a:t>
            </a:r>
          </a:p>
          <a:p>
            <a:r>
              <a:rPr lang="en-US" dirty="0"/>
              <a:t>Sharma, Deepak, et al. “Role of Ultrasound in Confirmation of Endotracheal Tube in Neonates: a Review.” </a:t>
            </a:r>
            <a:r>
              <a:rPr lang="en-US" i="1" dirty="0"/>
              <a:t>The Journal of Maternal-Fetal &amp; Neonatal Medicine</a:t>
            </a:r>
            <a:r>
              <a:rPr lang="en-US" dirty="0"/>
              <a:t>, vol. 32, no. 8, 2017, pp. 1359–1367., doi:10.1080/14767058.2017.1403581.</a:t>
            </a:r>
          </a:p>
          <a:p>
            <a:r>
              <a:rPr lang="en-US" dirty="0" err="1"/>
              <a:t>Sheth</a:t>
            </a:r>
            <a:r>
              <a:rPr lang="en-US" dirty="0"/>
              <a:t>, Mansi, et al. “Ultrasonography for Verification of Endotracheal Tube Position in Neonates and Infants.” </a:t>
            </a:r>
            <a:r>
              <a:rPr lang="en-US" i="1" dirty="0"/>
              <a:t>American Journal of Perinatology</a:t>
            </a:r>
            <a:r>
              <a:rPr lang="en-US" dirty="0"/>
              <a:t>, vol. 34, no. 07, 2016, pp. 627–632., doi:10.1055/s-0036-1597846.</a:t>
            </a:r>
          </a:p>
          <a:p>
            <a:r>
              <a:rPr lang="en-US" dirty="0"/>
              <a:t>Singh, Poonam, et al. “Normative Data of Optimally Placed Endotracheal Tube by Point-of-Care Ultrasound in Neonates.” </a:t>
            </a:r>
            <a:r>
              <a:rPr lang="en-US" i="1" dirty="0"/>
              <a:t>Indian Pediatrics</a:t>
            </a:r>
            <a:r>
              <a:rPr lang="en-US" dirty="0"/>
              <a:t>, vol. 56, no. 5, 2019, pp. 374–380., doi:10.1007/s13312-019-1533-3.</a:t>
            </a:r>
          </a:p>
          <a:p>
            <a:r>
              <a:rPr lang="en-US" dirty="0" err="1"/>
              <a:t>Uya</a:t>
            </a:r>
            <a:r>
              <a:rPr lang="en-US" dirty="0"/>
              <a:t>, </a:t>
            </a:r>
            <a:r>
              <a:rPr lang="en-US" dirty="0" err="1"/>
              <a:t>Atim</a:t>
            </a:r>
            <a:r>
              <a:rPr lang="en-US" dirty="0"/>
              <a:t>, et al. “Point-of-Care Ultrasound in Sternal Notch Confirms Depth of Endotracheal Tube in Children*.” </a:t>
            </a:r>
            <a:r>
              <a:rPr lang="en-US" i="1" dirty="0"/>
              <a:t>Pediatric Critical Care Medicine</a:t>
            </a:r>
            <a:r>
              <a:rPr lang="en-US" dirty="0"/>
              <a:t>, vol. 21, no. 7, 2020, doi:10.1097/pcc.0000000000002311.</a:t>
            </a:r>
          </a:p>
          <a:p>
            <a:r>
              <a:rPr lang="en-US" dirty="0" err="1"/>
              <a:t>Zaytseva</a:t>
            </a:r>
            <a:r>
              <a:rPr lang="en-US" dirty="0"/>
              <a:t>, </a:t>
            </a:r>
            <a:r>
              <a:rPr lang="en-US" dirty="0" err="1"/>
              <a:t>Alla</a:t>
            </a:r>
            <a:r>
              <a:rPr lang="en-US" dirty="0"/>
              <a:t>, et al. “Determination of Optimal Endotracheal Tube Tip Depth from the Gum in Neonates by X-Ray and Ultrasound.” </a:t>
            </a:r>
            <a:r>
              <a:rPr lang="en-US" i="1" dirty="0"/>
              <a:t>The Journal of Maternal-Fetal &amp; Neonatal Medicine</a:t>
            </a:r>
            <a:r>
              <a:rPr lang="en-US" dirty="0"/>
              <a:t>, vol. 33, no. 12, 2019, pp. 2075–2080., doi:10.1080/14767058.2018.1538350.</a:t>
            </a:r>
          </a:p>
        </p:txBody>
      </p:sp>
    </p:spTree>
    <p:extLst>
      <p:ext uri="{BB962C8B-B14F-4D97-AF65-F5344CB8AC3E}">
        <p14:creationId xmlns:p14="http://schemas.microsoft.com/office/powerpoint/2010/main" val="247647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7D19-60AE-9970-B469-FEF64C47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7DD20-9CFD-1AFA-B4B1-B9F82C86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6" y="1462088"/>
            <a:ext cx="4581293" cy="4351338"/>
          </a:xfrm>
        </p:spPr>
        <p:txBody>
          <a:bodyPr/>
          <a:lstStyle/>
          <a:p>
            <a:r>
              <a:rPr lang="en-US" dirty="0"/>
              <a:t>Dr. Crabtree</a:t>
            </a:r>
          </a:p>
          <a:p>
            <a:r>
              <a:rPr lang="en-US" dirty="0"/>
              <a:t>Dr. Neal</a:t>
            </a:r>
          </a:p>
          <a:p>
            <a:r>
              <a:rPr lang="en-US" dirty="0"/>
              <a:t>Dr. Albers</a:t>
            </a:r>
          </a:p>
          <a:p>
            <a:r>
              <a:rPr lang="en-US" dirty="0"/>
              <a:t>Yana </a:t>
            </a:r>
            <a:r>
              <a:rPr lang="en-US" dirty="0" err="1"/>
              <a:t>Feygin</a:t>
            </a:r>
            <a:r>
              <a:rPr lang="en-US" dirty="0"/>
              <a:t>, </a:t>
            </a:r>
            <a:r>
              <a:rPr lang="en-US" dirty="0" err="1"/>
              <a:t>Sharmin</a:t>
            </a:r>
            <a:r>
              <a:rPr lang="en-US" dirty="0"/>
              <a:t> Sumy</a:t>
            </a:r>
          </a:p>
          <a:p>
            <a:r>
              <a:rPr lang="en-US" dirty="0"/>
              <a:t>SOC members: Dr. Stewart, Dr. Fischer, Dr. </a:t>
            </a:r>
            <a:r>
              <a:rPr lang="en-US" dirty="0" err="1"/>
              <a:t>Ruppe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093B9-3FCA-790C-A805-13B1C3F7F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1" t="13332" r="4662" b="15134"/>
          <a:stretch/>
        </p:blipFill>
        <p:spPr>
          <a:xfrm>
            <a:off x="8871959" y="799306"/>
            <a:ext cx="2943922" cy="4905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039D5-5FC9-F3BB-719A-4911246D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09"/>
          <a:stretch/>
        </p:blipFill>
        <p:spPr>
          <a:xfrm>
            <a:off x="5766474" y="847493"/>
            <a:ext cx="2758504" cy="49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FB09-9128-9EEC-64C1-82141F60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FA1E-F7F4-7058-6E8F-DECBA1A6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 standard = radiography</a:t>
            </a:r>
          </a:p>
          <a:p>
            <a:pPr lvl="1"/>
            <a:r>
              <a:rPr lang="en-US" dirty="0"/>
              <a:t>XR not available in the delivery room </a:t>
            </a:r>
          </a:p>
          <a:p>
            <a:pPr lvl="1"/>
            <a:r>
              <a:rPr lang="en-US" dirty="0"/>
              <a:t>Delay getting to bedside at times</a:t>
            </a:r>
          </a:p>
          <a:p>
            <a:r>
              <a:rPr lang="en-US" dirty="0"/>
              <a:t>POCUS can be utilized at the bedside to evaluate proper ETT position</a:t>
            </a:r>
          </a:p>
          <a:p>
            <a:pPr lvl="1"/>
            <a:r>
              <a:rPr lang="en-US" dirty="0"/>
              <a:t>Potential NICU specific uses</a:t>
            </a:r>
          </a:p>
          <a:p>
            <a:pPr lvl="2"/>
            <a:r>
              <a:rPr lang="en-US" dirty="0"/>
              <a:t>Delivery room</a:t>
            </a:r>
          </a:p>
          <a:p>
            <a:pPr lvl="2"/>
            <a:r>
              <a:rPr lang="en-US" dirty="0"/>
              <a:t>Prior to surfactant administration</a:t>
            </a:r>
          </a:p>
          <a:p>
            <a:pPr lvl="2"/>
            <a:r>
              <a:rPr lang="en-US" dirty="0"/>
              <a:t>Rapid evaluation in cases of clinical deterioration</a:t>
            </a:r>
          </a:p>
          <a:p>
            <a:pPr lvl="2"/>
            <a:r>
              <a:rPr lang="en-US" dirty="0"/>
              <a:t>Surveillance to limit radiation exposure</a:t>
            </a:r>
          </a:p>
        </p:txBody>
      </p:sp>
    </p:spTree>
    <p:extLst>
      <p:ext uri="{BB962C8B-B14F-4D97-AF65-F5344CB8AC3E}">
        <p14:creationId xmlns:p14="http://schemas.microsoft.com/office/powerpoint/2010/main" val="243820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DA44-8383-C2D7-44EC-C0D132C1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47C8-4D49-B72A-D372-1EF25468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Sternum in neonates is cartilaginous in nature</a:t>
            </a:r>
          </a:p>
          <a:p>
            <a:pPr lvl="1"/>
            <a:r>
              <a:rPr lang="en-US" dirty="0"/>
              <a:t>Helps with visualization</a:t>
            </a:r>
          </a:p>
          <a:p>
            <a:r>
              <a:rPr lang="en-US" dirty="0"/>
              <a:t>Various studies use surrogate marker for the carina</a:t>
            </a:r>
          </a:p>
          <a:p>
            <a:pPr lvl="1"/>
            <a:r>
              <a:rPr lang="en-US" dirty="0"/>
              <a:t>Aortic Arch </a:t>
            </a:r>
          </a:p>
          <a:p>
            <a:pPr lvl="2"/>
            <a:r>
              <a:rPr lang="en-US" dirty="0"/>
              <a:t>&gt;1 cm above is considered “not deep”</a:t>
            </a:r>
          </a:p>
          <a:p>
            <a:pPr lvl="3"/>
            <a:r>
              <a:rPr lang="en-US" dirty="0"/>
              <a:t>Does require a measurement between the ETT and the aortic arch</a:t>
            </a:r>
          </a:p>
          <a:p>
            <a:pPr lvl="1"/>
            <a:r>
              <a:rPr lang="en-US" dirty="0"/>
              <a:t>Superior border of the RPA</a:t>
            </a:r>
          </a:p>
          <a:p>
            <a:pPr lvl="2"/>
            <a:r>
              <a:rPr lang="en-US" dirty="0"/>
              <a:t>Above is considered “not deep”</a:t>
            </a:r>
          </a:p>
        </p:txBody>
      </p:sp>
    </p:spTree>
    <p:extLst>
      <p:ext uri="{BB962C8B-B14F-4D97-AF65-F5344CB8AC3E}">
        <p14:creationId xmlns:p14="http://schemas.microsoft.com/office/powerpoint/2010/main" val="292719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431ED-E7DD-C106-1CA7-2003CB9DC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781050"/>
            <a:ext cx="6273800" cy="529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71C6F-B1C2-E0A3-75A6-0B0E4540C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24" y="513953"/>
            <a:ext cx="4364721" cy="5830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EACCE-2288-DC14-541D-2A7DDC0210A7}"/>
              </a:ext>
            </a:extLst>
          </p:cNvPr>
          <p:cNvSpPr txBox="1"/>
          <p:nvPr/>
        </p:nvSpPr>
        <p:spPr>
          <a:xfrm>
            <a:off x="2629143" y="6211669"/>
            <a:ext cx="288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Anatomic overlay with Aortic Arch and Carina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3A592-D454-7514-2AB3-1771AC29E8B9}"/>
              </a:ext>
            </a:extLst>
          </p:cNvPr>
          <p:cNvSpPr txBox="1"/>
          <p:nvPr/>
        </p:nvSpPr>
        <p:spPr>
          <a:xfrm>
            <a:off x="7237411" y="6211669"/>
            <a:ext cx="288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Anatomic overlay with RPA and Carina</a:t>
            </a:r>
          </a:p>
        </p:txBody>
      </p:sp>
    </p:spTree>
    <p:extLst>
      <p:ext uri="{BB962C8B-B14F-4D97-AF65-F5344CB8AC3E}">
        <p14:creationId xmlns:p14="http://schemas.microsoft.com/office/powerpoint/2010/main" val="136137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E580-C23A-E9E0-AF0E-0CE8E2CE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5467-3347-99BA-4D10-86E11EE8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 studies in Neonates</a:t>
            </a:r>
          </a:p>
          <a:p>
            <a:pPr lvl="1"/>
            <a:r>
              <a:rPr lang="en-US" dirty="0"/>
              <a:t>Most are small</a:t>
            </a:r>
          </a:p>
          <a:p>
            <a:pPr lvl="1"/>
            <a:r>
              <a:rPr lang="en-US" dirty="0"/>
              <a:t>Minimal stratification across gestational ages</a:t>
            </a:r>
          </a:p>
          <a:p>
            <a:pPr lvl="2"/>
            <a:r>
              <a:rPr lang="en-US" dirty="0"/>
              <a:t>Most studies included limited VLBW infants </a:t>
            </a:r>
          </a:p>
          <a:p>
            <a:r>
              <a:rPr lang="en-US" dirty="0"/>
              <a:t>Most studies showed 90% concordance between x-ray and POCUS for “not deep”</a:t>
            </a:r>
          </a:p>
          <a:p>
            <a:r>
              <a:rPr lang="en-US" dirty="0"/>
              <a:t>Carina surrogate marker varies</a:t>
            </a:r>
          </a:p>
          <a:p>
            <a:pPr lvl="1"/>
            <a:r>
              <a:rPr lang="en-US" dirty="0"/>
              <a:t>Most studies utilize the Aortic 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D256-583B-690C-15DB-3E45DFA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1106-7189-A0AE-42E9-5E6FAB5C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Primary: To determine if POCUS will agree with X-ray (gold standard) for ETT positioning in neonates &lt;1 month of age across gestational ages utilizing the superior aspect of the RPA as a surrogate marker for the carina </a:t>
            </a:r>
          </a:p>
          <a:p>
            <a:r>
              <a:rPr lang="en-US" dirty="0"/>
              <a:t>Secondary: Investigate interrater reliability by calculating a kappa coefficient for multiple non-expert </a:t>
            </a:r>
            <a:r>
              <a:rPr lang="en-US" dirty="0" err="1"/>
              <a:t>ultrasonographers</a:t>
            </a:r>
            <a:r>
              <a:rPr lang="en-US" dirty="0"/>
              <a:t> (Cindy Crabtree, DO and Diane Buckley, MD)</a:t>
            </a:r>
          </a:p>
        </p:txBody>
      </p:sp>
    </p:spTree>
    <p:extLst>
      <p:ext uri="{BB962C8B-B14F-4D97-AF65-F5344CB8AC3E}">
        <p14:creationId xmlns:p14="http://schemas.microsoft.com/office/powerpoint/2010/main" val="397303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FBE4-5408-D69A-CEBA-173192AB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Study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CE5-325F-A4ED-B7A2-AD83D73E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Observational, prospective cohort study</a:t>
            </a:r>
          </a:p>
          <a:p>
            <a:r>
              <a:rPr lang="en-US" dirty="0"/>
              <a:t>I was primary </a:t>
            </a:r>
            <a:r>
              <a:rPr lang="en-US" dirty="0" err="1"/>
              <a:t>ultrasonographer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Dr. Crabtree was secondary </a:t>
            </a:r>
            <a:r>
              <a:rPr lang="en-US" dirty="0" err="1"/>
              <a:t>ultrasonographer</a:t>
            </a:r>
            <a:endParaRPr lang="en-US" dirty="0"/>
          </a:p>
          <a:p>
            <a:r>
              <a:rPr lang="en-US" dirty="0"/>
              <a:t>US machine that was in the unit was utilized</a:t>
            </a:r>
          </a:p>
          <a:p>
            <a:r>
              <a:rPr lang="en-US" dirty="0"/>
              <a:t>US images were obtained on days with previously scheduled x-rays</a:t>
            </a:r>
          </a:p>
          <a:p>
            <a:pPr lvl="1"/>
            <a:r>
              <a:rPr lang="en-US" dirty="0"/>
              <a:t>Goal was to define tube on US as “deep” or “not deep”</a:t>
            </a:r>
          </a:p>
          <a:p>
            <a:pPr lvl="2"/>
            <a:r>
              <a:rPr lang="en-US" dirty="0"/>
              <a:t>Deep: past the superior border of the RPA</a:t>
            </a:r>
          </a:p>
          <a:p>
            <a:pPr lvl="2"/>
            <a:r>
              <a:rPr lang="en-US" dirty="0"/>
              <a:t>Not Deep: at or above the superior border of the RPA</a:t>
            </a:r>
          </a:p>
        </p:txBody>
      </p:sp>
    </p:spTree>
    <p:extLst>
      <p:ext uri="{BB962C8B-B14F-4D97-AF65-F5344CB8AC3E}">
        <p14:creationId xmlns:p14="http://schemas.microsoft.com/office/powerpoint/2010/main" val="45658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F611-137C-2FAC-33E9-0B45777E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F847-A2BC-8770-9F66-ED8A9620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35 POCUS scanning encounters</a:t>
            </a:r>
          </a:p>
          <a:p>
            <a:pPr lvl="1"/>
            <a:r>
              <a:rPr lang="en-US" dirty="0"/>
              <a:t>Allows us to conclude agreeability in &gt;90% of encounters with a 10% margin of error</a:t>
            </a:r>
          </a:p>
          <a:p>
            <a:pPr lvl="2"/>
            <a:r>
              <a:rPr lang="en-US" dirty="0"/>
              <a:t>Alpha 0.05, 95% confidence intervals</a:t>
            </a:r>
          </a:p>
          <a:p>
            <a:pPr lvl="1"/>
            <a:r>
              <a:rPr lang="en-US" dirty="0"/>
              <a:t>Allows for calculation of inter-rater reliability</a:t>
            </a:r>
          </a:p>
          <a:p>
            <a:pPr lvl="2"/>
            <a:r>
              <a:rPr lang="en-US" dirty="0"/>
              <a:t>Cohen’s Kappa (unweighted)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2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12922</TotalTime>
  <Words>1693</Words>
  <Application>Microsoft Macintosh PowerPoint</Application>
  <PresentationFormat>Widescreen</PresentationFormat>
  <Paragraphs>281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Point-of-Care Ultrasound Confirmation of Endotracheal Tube Positioning: Accurate enough to have a role in neonates? </vt:lpstr>
      <vt:lpstr>Background</vt:lpstr>
      <vt:lpstr>ETT positioning</vt:lpstr>
      <vt:lpstr>Anatomical considerations</vt:lpstr>
      <vt:lpstr>PowerPoint Presentation</vt:lpstr>
      <vt:lpstr>Literature today</vt:lpstr>
      <vt:lpstr>My study objectives</vt:lpstr>
      <vt:lpstr>General Study Design </vt:lpstr>
      <vt:lpstr>Statistics</vt:lpstr>
      <vt:lpstr>Inclusion/Exclusion Criteria</vt:lpstr>
      <vt:lpstr>Study protocol</vt:lpstr>
      <vt:lpstr>Study Protocol</vt:lpstr>
      <vt:lpstr>Data collection</vt:lpstr>
      <vt:lpstr>Demographics</vt:lpstr>
      <vt:lpstr>Demographics</vt:lpstr>
      <vt:lpstr>Demographics</vt:lpstr>
      <vt:lpstr>Respiratory Characteristics </vt:lpstr>
      <vt:lpstr>Results</vt:lpstr>
      <vt:lpstr>Results</vt:lpstr>
      <vt:lpstr>Results</vt:lpstr>
      <vt:lpstr>Results</vt:lpstr>
      <vt:lpstr>Conclusions</vt:lpstr>
      <vt:lpstr>Limitations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Buckley, Diane</dc:creator>
  <cp:lastModifiedBy>Buckley, Diane</cp:lastModifiedBy>
  <cp:revision>23</cp:revision>
  <dcterms:created xsi:type="dcterms:W3CDTF">2023-03-29T17:42:14Z</dcterms:created>
  <dcterms:modified xsi:type="dcterms:W3CDTF">2023-04-07T17:04:48Z</dcterms:modified>
</cp:coreProperties>
</file>