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6"/>
  </p:notesMasterIdLst>
  <p:handoutMasterIdLst>
    <p:handoutMasterId r:id="rId7"/>
  </p:handoutMasterIdLst>
  <p:sldIdLst>
    <p:sldId id="264" r:id="rId5"/>
  </p:sldIdLst>
  <p:sldSz cx="51206400" cy="32918400"/>
  <p:notesSz cx="6980238" cy="9223375"/>
  <p:embeddedFontLst>
    <p:embeddedFont>
      <p:font typeface="Calibri" panose="020F0502020204030204" pitchFamily="34" charset="0"/>
      <p:regular r:id="rId8"/>
      <p:bold r:id="rId9"/>
      <p:italic r:id="rId10"/>
      <p:boldItalic r:id="rId11"/>
    </p:embeddedFont>
  </p:embeddedFontLst>
  <p:defaultTextStyle>
    <a:defPPr>
      <a:defRPr lang="en-US"/>
    </a:defPPr>
    <a:lvl1pPr algn="ctr" rtl="0" fontAlgn="base">
      <a:spcBef>
        <a:spcPct val="0"/>
      </a:spcBef>
      <a:spcAft>
        <a:spcPct val="0"/>
      </a:spcAft>
      <a:defRPr sz="15500" kern="1200">
        <a:solidFill>
          <a:schemeClr val="tx2"/>
        </a:solidFill>
        <a:latin typeface="Arial" charset="0"/>
        <a:ea typeface="+mn-ea"/>
        <a:cs typeface="+mn-cs"/>
      </a:defRPr>
    </a:lvl1pPr>
    <a:lvl2pPr marL="457200" algn="ctr" rtl="0" fontAlgn="base">
      <a:spcBef>
        <a:spcPct val="0"/>
      </a:spcBef>
      <a:spcAft>
        <a:spcPct val="0"/>
      </a:spcAft>
      <a:defRPr sz="15500" kern="1200">
        <a:solidFill>
          <a:schemeClr val="tx2"/>
        </a:solidFill>
        <a:latin typeface="Arial" charset="0"/>
        <a:ea typeface="+mn-ea"/>
        <a:cs typeface="+mn-cs"/>
      </a:defRPr>
    </a:lvl2pPr>
    <a:lvl3pPr marL="914400" algn="ctr" rtl="0" fontAlgn="base">
      <a:spcBef>
        <a:spcPct val="0"/>
      </a:spcBef>
      <a:spcAft>
        <a:spcPct val="0"/>
      </a:spcAft>
      <a:defRPr sz="15500" kern="1200">
        <a:solidFill>
          <a:schemeClr val="tx2"/>
        </a:solidFill>
        <a:latin typeface="Arial" charset="0"/>
        <a:ea typeface="+mn-ea"/>
        <a:cs typeface="+mn-cs"/>
      </a:defRPr>
    </a:lvl3pPr>
    <a:lvl4pPr marL="1371600" algn="ctr" rtl="0" fontAlgn="base">
      <a:spcBef>
        <a:spcPct val="0"/>
      </a:spcBef>
      <a:spcAft>
        <a:spcPct val="0"/>
      </a:spcAft>
      <a:defRPr sz="15500" kern="1200">
        <a:solidFill>
          <a:schemeClr val="tx2"/>
        </a:solidFill>
        <a:latin typeface="Arial" charset="0"/>
        <a:ea typeface="+mn-ea"/>
        <a:cs typeface="+mn-cs"/>
      </a:defRPr>
    </a:lvl4pPr>
    <a:lvl5pPr marL="1828800" algn="ctr" rtl="0" fontAlgn="base">
      <a:spcBef>
        <a:spcPct val="0"/>
      </a:spcBef>
      <a:spcAft>
        <a:spcPct val="0"/>
      </a:spcAft>
      <a:defRPr sz="15500" kern="1200">
        <a:solidFill>
          <a:schemeClr val="tx2"/>
        </a:solidFill>
        <a:latin typeface="Arial" charset="0"/>
        <a:ea typeface="+mn-ea"/>
        <a:cs typeface="+mn-cs"/>
      </a:defRPr>
    </a:lvl5pPr>
    <a:lvl6pPr marL="2286000" algn="l" defTabSz="914400" rtl="0" eaLnBrk="1" latinLnBrk="0" hangingPunct="1">
      <a:defRPr sz="15500" kern="1200">
        <a:solidFill>
          <a:schemeClr val="tx2"/>
        </a:solidFill>
        <a:latin typeface="Arial" charset="0"/>
        <a:ea typeface="+mn-ea"/>
        <a:cs typeface="+mn-cs"/>
      </a:defRPr>
    </a:lvl6pPr>
    <a:lvl7pPr marL="2743200" algn="l" defTabSz="914400" rtl="0" eaLnBrk="1" latinLnBrk="0" hangingPunct="1">
      <a:defRPr sz="15500" kern="1200">
        <a:solidFill>
          <a:schemeClr val="tx2"/>
        </a:solidFill>
        <a:latin typeface="Arial" charset="0"/>
        <a:ea typeface="+mn-ea"/>
        <a:cs typeface="+mn-cs"/>
      </a:defRPr>
    </a:lvl7pPr>
    <a:lvl8pPr marL="3200400" algn="l" defTabSz="914400" rtl="0" eaLnBrk="1" latinLnBrk="0" hangingPunct="1">
      <a:defRPr sz="15500" kern="1200">
        <a:solidFill>
          <a:schemeClr val="tx2"/>
        </a:solidFill>
        <a:latin typeface="Arial" charset="0"/>
        <a:ea typeface="+mn-ea"/>
        <a:cs typeface="+mn-cs"/>
      </a:defRPr>
    </a:lvl8pPr>
    <a:lvl9pPr marL="3657600" algn="l" defTabSz="914400" rtl="0" eaLnBrk="1" latinLnBrk="0" hangingPunct="1">
      <a:defRPr sz="155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19502">
          <p15:clr>
            <a:srgbClr val="A4A3A4"/>
          </p15:clr>
        </p15:guide>
        <p15:guide id="2" orient="horz" pos="20489">
          <p15:clr>
            <a:srgbClr val="A4A3A4"/>
          </p15:clr>
        </p15:guide>
        <p15:guide id="3" orient="horz" pos="3456">
          <p15:clr>
            <a:srgbClr val="A4A3A4"/>
          </p15:clr>
        </p15:guide>
        <p15:guide id="4" orient="horz" pos="3703">
          <p15:clr>
            <a:srgbClr val="A4A3A4"/>
          </p15:clr>
        </p15:guide>
        <p15:guide id="5" orient="horz" pos="247">
          <p15:clr>
            <a:srgbClr val="A4A3A4"/>
          </p15:clr>
        </p15:guide>
        <p15:guide id="6" orient="horz" pos="5760" userDrawn="1">
          <p15:clr>
            <a:srgbClr val="A4A3A4"/>
          </p15:clr>
        </p15:guide>
        <p15:guide id="7" orient="horz" pos="741">
          <p15:clr>
            <a:srgbClr val="A4A3A4"/>
          </p15:clr>
        </p15:guide>
        <p15:guide id="8" orient="horz" pos="12528" userDrawn="1">
          <p15:clr>
            <a:srgbClr val="A4A3A4"/>
          </p15:clr>
        </p15:guide>
        <p15:guide id="9" pos="23923">
          <p15:clr>
            <a:srgbClr val="A4A3A4"/>
          </p15:clr>
        </p15:guide>
        <p15:guide id="10" pos="8496" userDrawn="1">
          <p15:clr>
            <a:srgbClr val="A4A3A4"/>
          </p15:clr>
        </p15:guide>
        <p15:guide id="11" pos="25056" userDrawn="1">
          <p15:clr>
            <a:srgbClr val="A4A3A4"/>
          </p15:clr>
        </p15:guide>
        <p15:guide id="12" pos="14544" userDrawn="1">
          <p15:clr>
            <a:srgbClr val="A4A3A4"/>
          </p15:clr>
        </p15:guide>
        <p15:guide id="13" pos="269">
          <p15:clr>
            <a:srgbClr val="A4A3A4"/>
          </p15:clr>
        </p15:guide>
        <p15:guide id="14" pos="18144" userDrawn="1">
          <p15:clr>
            <a:srgbClr val="A4A3A4"/>
          </p15:clr>
        </p15:guide>
        <p15:guide id="15" pos="7795">
          <p15:clr>
            <a:srgbClr val="A4A3A4"/>
          </p15:clr>
        </p15:guide>
        <p15:guide id="16" pos="319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y Marshall" initials="GM"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993300"/>
    <a:srgbClr val="CC3300"/>
    <a:srgbClr val="FFFFE9"/>
    <a:srgbClr val="E9EFFF"/>
    <a:srgbClr val="A7CBFF"/>
    <a:srgbClr val="85B6FF"/>
    <a:srgbClr val="63A2FF"/>
    <a:srgbClr val="0066FF"/>
    <a:srgbClr val="004F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5799" autoAdjust="0"/>
    <p:restoredTop sz="50000" autoAdjust="0"/>
  </p:normalViewPr>
  <p:slideViewPr>
    <p:cSldViewPr>
      <p:cViewPr varScale="1">
        <p:scale>
          <a:sx n="17" d="100"/>
          <a:sy n="17" d="100"/>
        </p:scale>
        <p:origin x="1428" y="240"/>
      </p:cViewPr>
      <p:guideLst>
        <p:guide orient="horz" pos="19502"/>
        <p:guide orient="horz" pos="20489"/>
        <p:guide orient="horz" pos="3456"/>
        <p:guide orient="horz" pos="3703"/>
        <p:guide orient="horz" pos="247"/>
        <p:guide orient="horz" pos="5760"/>
        <p:guide orient="horz" pos="741"/>
        <p:guide orient="horz" pos="12528"/>
        <p:guide pos="23923"/>
        <p:guide pos="8496"/>
        <p:guide pos="25056"/>
        <p:guide pos="14544"/>
        <p:guide pos="269"/>
        <p:guide pos="18144"/>
        <p:guide pos="7795"/>
        <p:guide pos="319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228600" cy="2286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font" Target="fonts/font2.fntdata"/><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na K Stover" userId="306ea456-dd4d-4a96-85b9-675b13dbd744" providerId="ADAL" clId="{9E56C48E-D6DD-4FB6-BDE9-A5EF649F9A1F}"/>
    <pc:docChg chg="custSel modSld">
      <pc:chgData name="Dianna K Stover" userId="306ea456-dd4d-4a96-85b9-675b13dbd744" providerId="ADAL" clId="{9E56C48E-D6DD-4FB6-BDE9-A5EF649F9A1F}" dt="2020-09-18T13:36:37.863" v="197" actId="6549"/>
      <pc:docMkLst>
        <pc:docMk/>
      </pc:docMkLst>
      <pc:sldChg chg="modSp">
        <pc:chgData name="Dianna K Stover" userId="306ea456-dd4d-4a96-85b9-675b13dbd744" providerId="ADAL" clId="{9E56C48E-D6DD-4FB6-BDE9-A5EF649F9A1F}" dt="2020-09-18T13:36:37.863" v="197" actId="6549"/>
        <pc:sldMkLst>
          <pc:docMk/>
          <pc:sldMk cId="3867805137" sldId="264"/>
        </pc:sldMkLst>
        <pc:spChg chg="mod">
          <ac:chgData name="Dianna K Stover" userId="306ea456-dd4d-4a96-85b9-675b13dbd744" providerId="ADAL" clId="{9E56C48E-D6DD-4FB6-BDE9-A5EF649F9A1F}" dt="2020-09-18T13:36:37.863" v="197" actId="6549"/>
          <ac:spMkLst>
            <pc:docMk/>
            <pc:sldMk cId="3867805137" sldId="264"/>
            <ac:spMk id="205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pPr>
              <a:defRPr/>
            </a:pPr>
            <a:endParaRPr lang="en-US"/>
          </a:p>
        </p:txBody>
      </p:sp>
      <p:sp>
        <p:nvSpPr>
          <p:cNvPr id="30723" name="Rectangle 3"/>
          <p:cNvSpPr>
            <a:spLocks noGrp="1" noChangeArrowheads="1"/>
          </p:cNvSpPr>
          <p:nvPr>
            <p:ph type="dt" sz="quarter" idx="1"/>
          </p:nvPr>
        </p:nvSpPr>
        <p:spPr bwMode="auto">
          <a:xfrm>
            <a:off x="3954463" y="0"/>
            <a:ext cx="3024187"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a:p>
        </p:txBody>
      </p:sp>
      <p:sp>
        <p:nvSpPr>
          <p:cNvPr id="30724" name="Rectangle 4"/>
          <p:cNvSpPr>
            <a:spLocks noGrp="1" noChangeArrowheads="1"/>
          </p:cNvSpPr>
          <p:nvPr>
            <p:ph type="ftr" sz="quarter" idx="2"/>
          </p:nvPr>
        </p:nvSpPr>
        <p:spPr bwMode="auto">
          <a:xfrm>
            <a:off x="0" y="8759825"/>
            <a:ext cx="30241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pPr>
              <a:defRPr/>
            </a:pPr>
            <a:endParaRPr lang="en-US"/>
          </a:p>
        </p:txBody>
      </p:sp>
      <p:sp>
        <p:nvSpPr>
          <p:cNvPr id="30725" name="Rectangle 5"/>
          <p:cNvSpPr>
            <a:spLocks noGrp="1" noChangeArrowheads="1"/>
          </p:cNvSpPr>
          <p:nvPr>
            <p:ph type="sldNum" sz="quarter" idx="3"/>
          </p:nvPr>
        </p:nvSpPr>
        <p:spPr bwMode="auto">
          <a:xfrm>
            <a:off x="3954463" y="8759825"/>
            <a:ext cx="3024187"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5DDE7EFE-5579-468C-AD54-B27693DF1D4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24188"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pPr>
              <a:defRPr/>
            </a:pPr>
            <a:endParaRPr lang="en-US"/>
          </a:p>
        </p:txBody>
      </p:sp>
      <p:sp>
        <p:nvSpPr>
          <p:cNvPr id="29699" name="Rectangle 3"/>
          <p:cNvSpPr>
            <a:spLocks noGrp="1" noChangeArrowheads="1"/>
          </p:cNvSpPr>
          <p:nvPr>
            <p:ph type="dt" idx="1"/>
          </p:nvPr>
        </p:nvSpPr>
        <p:spPr bwMode="auto">
          <a:xfrm>
            <a:off x="3954463" y="0"/>
            <a:ext cx="3024187" cy="461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801688" y="692150"/>
            <a:ext cx="5376862" cy="3457575"/>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698500" y="4381500"/>
            <a:ext cx="5583238" cy="414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Rectangle 6"/>
          <p:cNvSpPr>
            <a:spLocks noGrp="1" noChangeArrowheads="1"/>
          </p:cNvSpPr>
          <p:nvPr>
            <p:ph type="ftr" sz="quarter" idx="4"/>
          </p:nvPr>
        </p:nvSpPr>
        <p:spPr bwMode="auto">
          <a:xfrm>
            <a:off x="0" y="8759825"/>
            <a:ext cx="3024188"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pPr>
              <a:defRPr/>
            </a:pPr>
            <a:endParaRPr lang="en-US"/>
          </a:p>
        </p:txBody>
      </p:sp>
      <p:sp>
        <p:nvSpPr>
          <p:cNvPr id="29703" name="Rectangle 7"/>
          <p:cNvSpPr>
            <a:spLocks noGrp="1" noChangeArrowheads="1"/>
          </p:cNvSpPr>
          <p:nvPr>
            <p:ph type="sldNum" sz="quarter" idx="5"/>
          </p:nvPr>
        </p:nvSpPr>
        <p:spPr bwMode="auto">
          <a:xfrm>
            <a:off x="3954463" y="8759825"/>
            <a:ext cx="3024187" cy="4619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pPr>
              <a:defRPr/>
            </a:pPr>
            <a:fld id="{591A6932-8801-4ED6-8109-DCD7A3DD012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1A6932-8801-4ED6-8109-DCD7A3DD0124}" type="slidenum">
              <a:rPr lang="en-US" smtClean="0"/>
              <a:pPr>
                <a:defRPr/>
              </a:pPr>
              <a:t>1</a:t>
            </a:fld>
            <a:endParaRPr lang="en-US"/>
          </a:p>
        </p:txBody>
      </p:sp>
    </p:spTree>
    <p:extLst>
      <p:ext uri="{BB962C8B-B14F-4D97-AF65-F5344CB8AC3E}">
        <p14:creationId xmlns:p14="http://schemas.microsoft.com/office/powerpoint/2010/main" val="290400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165" y="10226675"/>
            <a:ext cx="43526075" cy="70548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7680325" y="18653125"/>
            <a:ext cx="35845750" cy="84137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60640" y="1317625"/>
            <a:ext cx="46085125" cy="5486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2560640" y="7680325"/>
            <a:ext cx="46085125" cy="217249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275" y="1317626"/>
            <a:ext cx="11520488" cy="280876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2560640" y="1317626"/>
            <a:ext cx="34412237" cy="280876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60640" y="1317625"/>
            <a:ext cx="46085125" cy="54864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2560638" y="7680326"/>
            <a:ext cx="22966362" cy="107854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5679402" y="7680326"/>
            <a:ext cx="22966363" cy="107854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560638" y="18618200"/>
            <a:ext cx="22966362" cy="10787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25679402" y="18618200"/>
            <a:ext cx="22966363" cy="107870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60640" y="1317625"/>
            <a:ext cx="46085125" cy="5486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560640" y="7680325"/>
            <a:ext cx="46085125" cy="21724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2" y="21153439"/>
            <a:ext cx="43526075" cy="653732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2" y="13952538"/>
            <a:ext cx="43526075" cy="72009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60640" y="1317625"/>
            <a:ext cx="46085125" cy="5486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2560638" y="7680325"/>
            <a:ext cx="22966362"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79402" y="7680325"/>
            <a:ext cx="22966363" cy="21724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60640" y="1317625"/>
            <a:ext cx="46085125" cy="5486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60638" y="7369176"/>
            <a:ext cx="22625050"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60638" y="10439401"/>
            <a:ext cx="22625050"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775" y="7369176"/>
            <a:ext cx="22632988" cy="30702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775" y="10439401"/>
            <a:ext cx="22632988" cy="18965863"/>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60640" y="1317625"/>
            <a:ext cx="46085125" cy="5486400"/>
          </a:xfrm>
          <a:prstGeom prst="rect">
            <a:avLst/>
          </a:prstGeom>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638" y="1311275"/>
            <a:ext cx="16846550" cy="557688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19963" y="1311275"/>
            <a:ext cx="28625800" cy="2809398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638" y="6888163"/>
            <a:ext cx="16846550" cy="225171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176" y="23042563"/>
            <a:ext cx="30724475" cy="2720975"/>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176" y="2941639"/>
            <a:ext cx="30724475" cy="197500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36176" y="25763539"/>
            <a:ext cx="30724475" cy="38623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ext Box 38"/>
          <p:cNvSpPr txBox="1">
            <a:spLocks noChangeArrowheads="1"/>
          </p:cNvSpPr>
          <p:nvPr userDrawn="1"/>
        </p:nvSpPr>
        <p:spPr bwMode="auto">
          <a:xfrm>
            <a:off x="17424400" y="6172200"/>
            <a:ext cx="16340138" cy="78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33509" tIns="66755" rIns="133509" bIns="66755">
            <a:spAutoFit/>
          </a:bodyPr>
          <a:lstStyle>
            <a:lvl1pPr defTabSz="3203575" eaLnBrk="0" hangingPunct="0">
              <a:defRPr sz="15500">
                <a:solidFill>
                  <a:schemeClr val="tx2"/>
                </a:solidFill>
                <a:latin typeface="Arial" charset="0"/>
              </a:defRPr>
            </a:lvl1pPr>
            <a:lvl2pPr marL="742950" indent="-285750" defTabSz="3203575" eaLnBrk="0" hangingPunct="0">
              <a:defRPr sz="15500">
                <a:solidFill>
                  <a:schemeClr val="tx2"/>
                </a:solidFill>
                <a:latin typeface="Arial" charset="0"/>
              </a:defRPr>
            </a:lvl2pPr>
            <a:lvl3pPr marL="1143000" indent="-228600" defTabSz="3203575" eaLnBrk="0" hangingPunct="0">
              <a:defRPr sz="15500">
                <a:solidFill>
                  <a:schemeClr val="tx2"/>
                </a:solidFill>
                <a:latin typeface="Arial" charset="0"/>
              </a:defRPr>
            </a:lvl3pPr>
            <a:lvl4pPr marL="1600200" indent="-228600" defTabSz="3203575" eaLnBrk="0" hangingPunct="0">
              <a:defRPr sz="15500">
                <a:solidFill>
                  <a:schemeClr val="tx2"/>
                </a:solidFill>
                <a:latin typeface="Arial" charset="0"/>
              </a:defRPr>
            </a:lvl4pPr>
            <a:lvl5pPr marL="2057400" indent="-228600" defTabSz="3203575" eaLnBrk="0" hangingPunct="0">
              <a:defRPr sz="15500">
                <a:solidFill>
                  <a:schemeClr val="tx2"/>
                </a:solidFill>
                <a:latin typeface="Arial" charset="0"/>
              </a:defRPr>
            </a:lvl5pPr>
            <a:lvl6pPr marL="2514600" indent="-228600" algn="ctr" defTabSz="3203575" eaLnBrk="0" fontAlgn="base" hangingPunct="0">
              <a:spcBef>
                <a:spcPct val="0"/>
              </a:spcBef>
              <a:spcAft>
                <a:spcPct val="0"/>
              </a:spcAft>
              <a:defRPr sz="15500">
                <a:solidFill>
                  <a:schemeClr val="tx2"/>
                </a:solidFill>
                <a:latin typeface="Arial" charset="0"/>
              </a:defRPr>
            </a:lvl6pPr>
            <a:lvl7pPr marL="2971800" indent="-228600" algn="ctr" defTabSz="3203575" eaLnBrk="0" fontAlgn="base" hangingPunct="0">
              <a:spcBef>
                <a:spcPct val="0"/>
              </a:spcBef>
              <a:spcAft>
                <a:spcPct val="0"/>
              </a:spcAft>
              <a:defRPr sz="15500">
                <a:solidFill>
                  <a:schemeClr val="tx2"/>
                </a:solidFill>
                <a:latin typeface="Arial" charset="0"/>
              </a:defRPr>
            </a:lvl7pPr>
            <a:lvl8pPr marL="3429000" indent="-228600" algn="ctr" defTabSz="3203575" eaLnBrk="0" fontAlgn="base" hangingPunct="0">
              <a:spcBef>
                <a:spcPct val="0"/>
              </a:spcBef>
              <a:spcAft>
                <a:spcPct val="0"/>
              </a:spcAft>
              <a:defRPr sz="15500">
                <a:solidFill>
                  <a:schemeClr val="tx2"/>
                </a:solidFill>
                <a:latin typeface="Arial" charset="0"/>
              </a:defRPr>
            </a:lvl8pPr>
            <a:lvl9pPr marL="3886200" indent="-228600" algn="ctr" defTabSz="3203575" eaLnBrk="0" fontAlgn="base" hangingPunct="0">
              <a:spcBef>
                <a:spcPct val="0"/>
              </a:spcBef>
              <a:spcAft>
                <a:spcPct val="0"/>
              </a:spcAft>
              <a:defRPr sz="15500">
                <a:solidFill>
                  <a:schemeClr val="tx2"/>
                </a:solidFill>
                <a:latin typeface="Arial" charset="0"/>
              </a:defRPr>
            </a:lvl9pPr>
          </a:lstStyle>
          <a:p>
            <a:pPr eaLnBrk="1" hangingPunct="1">
              <a:spcBef>
                <a:spcPct val="50000"/>
              </a:spcBef>
              <a:defRPr/>
            </a:pPr>
            <a:endParaRPr lang="en-US" sz="4200"/>
          </a:p>
        </p:txBody>
      </p:sp>
      <p:sp>
        <p:nvSpPr>
          <p:cNvPr id="1027" name="Rectangle 1"/>
          <p:cNvSpPr>
            <a:spLocks noChangeArrowheads="1"/>
          </p:cNvSpPr>
          <p:nvPr userDrawn="1"/>
        </p:nvSpPr>
        <p:spPr bwMode="auto">
          <a:xfrm>
            <a:off x="76200" y="32533937"/>
            <a:ext cx="6553200" cy="248083"/>
          </a:xfrm>
          <a:prstGeom prst="rect">
            <a:avLst/>
          </a:prstGeom>
          <a:noFill/>
          <a:ln w="9525" algn="ctr">
            <a:noFill/>
            <a:round/>
            <a:headEnd/>
            <a:tailEnd/>
          </a:ln>
        </p:spPr>
        <p:txBody>
          <a:bodyPr/>
          <a:lstStyle/>
          <a:p>
            <a:pPr defTabSz="4806950"/>
            <a:r>
              <a:rPr lang="en-US" sz="1100">
                <a:solidFill>
                  <a:srgbClr val="D9D9D9"/>
                </a:solidFill>
              </a:rPr>
              <a:t>UofL Design and Print</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203575" rtl="0" eaLnBrk="0" fontAlgn="base" hangingPunct="0">
        <a:spcBef>
          <a:spcPct val="0"/>
        </a:spcBef>
        <a:spcAft>
          <a:spcPct val="0"/>
        </a:spcAft>
        <a:defRPr sz="9500" b="1">
          <a:solidFill>
            <a:schemeClr val="bg1"/>
          </a:solidFill>
          <a:latin typeface="+mj-lt"/>
          <a:ea typeface="+mj-ea"/>
          <a:cs typeface="+mj-cs"/>
        </a:defRPr>
      </a:lvl1pPr>
      <a:lvl2pPr algn="ctr" defTabSz="3203575" rtl="0" eaLnBrk="0" fontAlgn="base" hangingPunct="0">
        <a:spcBef>
          <a:spcPct val="0"/>
        </a:spcBef>
        <a:spcAft>
          <a:spcPct val="0"/>
        </a:spcAft>
        <a:defRPr sz="9500" b="1">
          <a:solidFill>
            <a:schemeClr val="bg1"/>
          </a:solidFill>
          <a:latin typeface="Arial" charset="0"/>
        </a:defRPr>
      </a:lvl2pPr>
      <a:lvl3pPr algn="ctr" defTabSz="3203575" rtl="0" eaLnBrk="0" fontAlgn="base" hangingPunct="0">
        <a:spcBef>
          <a:spcPct val="0"/>
        </a:spcBef>
        <a:spcAft>
          <a:spcPct val="0"/>
        </a:spcAft>
        <a:defRPr sz="9500" b="1">
          <a:solidFill>
            <a:schemeClr val="bg1"/>
          </a:solidFill>
          <a:latin typeface="Arial" charset="0"/>
        </a:defRPr>
      </a:lvl3pPr>
      <a:lvl4pPr algn="ctr" defTabSz="3203575" rtl="0" eaLnBrk="0" fontAlgn="base" hangingPunct="0">
        <a:spcBef>
          <a:spcPct val="0"/>
        </a:spcBef>
        <a:spcAft>
          <a:spcPct val="0"/>
        </a:spcAft>
        <a:defRPr sz="9500" b="1">
          <a:solidFill>
            <a:schemeClr val="bg1"/>
          </a:solidFill>
          <a:latin typeface="Arial" charset="0"/>
        </a:defRPr>
      </a:lvl4pPr>
      <a:lvl5pPr algn="ctr" defTabSz="3203575" rtl="0" eaLnBrk="0" fontAlgn="base" hangingPunct="0">
        <a:spcBef>
          <a:spcPct val="0"/>
        </a:spcBef>
        <a:spcAft>
          <a:spcPct val="0"/>
        </a:spcAft>
        <a:defRPr sz="9500" b="1">
          <a:solidFill>
            <a:schemeClr val="bg1"/>
          </a:solidFill>
          <a:latin typeface="Arial" charset="0"/>
        </a:defRPr>
      </a:lvl5pPr>
      <a:lvl6pPr marL="457200" algn="ctr" defTabSz="3203575" rtl="0" fontAlgn="base">
        <a:spcBef>
          <a:spcPct val="0"/>
        </a:spcBef>
        <a:spcAft>
          <a:spcPct val="0"/>
        </a:spcAft>
        <a:defRPr sz="9500" b="1">
          <a:solidFill>
            <a:schemeClr val="bg1"/>
          </a:solidFill>
          <a:latin typeface="Arial" charset="0"/>
        </a:defRPr>
      </a:lvl6pPr>
      <a:lvl7pPr marL="914400" algn="ctr" defTabSz="3203575" rtl="0" fontAlgn="base">
        <a:spcBef>
          <a:spcPct val="0"/>
        </a:spcBef>
        <a:spcAft>
          <a:spcPct val="0"/>
        </a:spcAft>
        <a:defRPr sz="9500" b="1">
          <a:solidFill>
            <a:schemeClr val="bg1"/>
          </a:solidFill>
          <a:latin typeface="Arial" charset="0"/>
        </a:defRPr>
      </a:lvl7pPr>
      <a:lvl8pPr marL="1371600" algn="ctr" defTabSz="3203575" rtl="0" fontAlgn="base">
        <a:spcBef>
          <a:spcPct val="0"/>
        </a:spcBef>
        <a:spcAft>
          <a:spcPct val="0"/>
        </a:spcAft>
        <a:defRPr sz="9500" b="1">
          <a:solidFill>
            <a:schemeClr val="bg1"/>
          </a:solidFill>
          <a:latin typeface="Arial" charset="0"/>
        </a:defRPr>
      </a:lvl8pPr>
      <a:lvl9pPr marL="1828800" algn="ctr" defTabSz="3203575" rtl="0" fontAlgn="base">
        <a:spcBef>
          <a:spcPct val="0"/>
        </a:spcBef>
        <a:spcAft>
          <a:spcPct val="0"/>
        </a:spcAft>
        <a:defRPr sz="9500" b="1">
          <a:solidFill>
            <a:schemeClr val="bg1"/>
          </a:solidFill>
          <a:latin typeface="Arial" charset="0"/>
        </a:defRPr>
      </a:lvl9pPr>
    </p:titleStyle>
    <p:bodyStyle>
      <a:lvl1pPr marL="1200150" indent="-1200150" algn="l" defTabSz="3203575" rtl="0" eaLnBrk="0" fontAlgn="base" hangingPunct="0">
        <a:spcBef>
          <a:spcPct val="20000"/>
        </a:spcBef>
        <a:spcAft>
          <a:spcPct val="0"/>
        </a:spcAft>
        <a:buChar char="•"/>
        <a:defRPr sz="2500">
          <a:solidFill>
            <a:schemeClr val="tx1"/>
          </a:solidFill>
          <a:latin typeface="+mn-lt"/>
          <a:ea typeface="+mn-ea"/>
          <a:cs typeface="+mn-cs"/>
        </a:defRPr>
      </a:lvl1pPr>
      <a:lvl2pPr marL="2603500" indent="-1001713" algn="l" defTabSz="3203575" rtl="0" eaLnBrk="0" fontAlgn="base" hangingPunct="0">
        <a:spcBef>
          <a:spcPct val="20000"/>
        </a:spcBef>
        <a:spcAft>
          <a:spcPct val="0"/>
        </a:spcAft>
        <a:buChar char="–"/>
        <a:defRPr sz="5300">
          <a:solidFill>
            <a:schemeClr val="tx1"/>
          </a:solidFill>
          <a:latin typeface="+mn-lt"/>
        </a:defRPr>
      </a:lvl2pPr>
      <a:lvl3pPr marL="4005263" indent="-801688" algn="l" defTabSz="3203575" rtl="0" eaLnBrk="0" fontAlgn="base" hangingPunct="0">
        <a:spcBef>
          <a:spcPct val="20000"/>
        </a:spcBef>
        <a:spcAft>
          <a:spcPct val="0"/>
        </a:spcAft>
        <a:buChar char="•"/>
        <a:defRPr sz="4500">
          <a:solidFill>
            <a:schemeClr val="tx1"/>
          </a:solidFill>
          <a:latin typeface="+mn-lt"/>
        </a:defRPr>
      </a:lvl3pPr>
      <a:lvl4pPr marL="5607050" indent="-798513" algn="l" defTabSz="3203575" rtl="0" eaLnBrk="0" fontAlgn="base" hangingPunct="0">
        <a:spcBef>
          <a:spcPct val="20000"/>
        </a:spcBef>
        <a:spcAft>
          <a:spcPct val="0"/>
        </a:spcAft>
        <a:buChar char="–"/>
        <a:defRPr sz="3500">
          <a:solidFill>
            <a:schemeClr val="tx1"/>
          </a:solidFill>
          <a:latin typeface="+mn-lt"/>
        </a:defRPr>
      </a:lvl4pPr>
      <a:lvl5pPr marL="7210425" indent="-800100" algn="l" defTabSz="3203575" rtl="0" eaLnBrk="0" fontAlgn="base" hangingPunct="0">
        <a:spcBef>
          <a:spcPct val="20000"/>
        </a:spcBef>
        <a:spcAft>
          <a:spcPct val="0"/>
        </a:spcAft>
        <a:buChar char="»"/>
        <a:defRPr sz="3500">
          <a:solidFill>
            <a:schemeClr val="tx1"/>
          </a:solidFill>
          <a:latin typeface="+mn-lt"/>
        </a:defRPr>
      </a:lvl5pPr>
      <a:lvl6pPr marL="7667625" indent="-800100" algn="l" defTabSz="3203575" rtl="0" fontAlgn="base">
        <a:spcBef>
          <a:spcPct val="20000"/>
        </a:spcBef>
        <a:spcAft>
          <a:spcPct val="0"/>
        </a:spcAft>
        <a:buChar char="»"/>
        <a:defRPr sz="3500">
          <a:solidFill>
            <a:schemeClr val="tx1"/>
          </a:solidFill>
          <a:latin typeface="+mn-lt"/>
        </a:defRPr>
      </a:lvl6pPr>
      <a:lvl7pPr marL="8124825" indent="-800100" algn="l" defTabSz="3203575" rtl="0" fontAlgn="base">
        <a:spcBef>
          <a:spcPct val="20000"/>
        </a:spcBef>
        <a:spcAft>
          <a:spcPct val="0"/>
        </a:spcAft>
        <a:buChar char="»"/>
        <a:defRPr sz="3500">
          <a:solidFill>
            <a:schemeClr val="tx1"/>
          </a:solidFill>
          <a:latin typeface="+mn-lt"/>
        </a:defRPr>
      </a:lvl7pPr>
      <a:lvl8pPr marL="8582025" indent="-800100" algn="l" defTabSz="3203575" rtl="0" fontAlgn="base">
        <a:spcBef>
          <a:spcPct val="20000"/>
        </a:spcBef>
        <a:spcAft>
          <a:spcPct val="0"/>
        </a:spcAft>
        <a:buChar char="»"/>
        <a:defRPr sz="3500">
          <a:solidFill>
            <a:schemeClr val="tx1"/>
          </a:solidFill>
          <a:latin typeface="+mn-lt"/>
        </a:defRPr>
      </a:lvl8pPr>
      <a:lvl9pPr marL="9039225" indent="-800100" algn="l" defTabSz="3203575" rtl="0" fontAlgn="base">
        <a:spcBef>
          <a:spcPct val="20000"/>
        </a:spcBef>
        <a:spcAft>
          <a:spcPct val="0"/>
        </a:spcAft>
        <a:buChar char="»"/>
        <a:defRPr sz="3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tiff"/><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60"/>
          <p:cNvSpPr>
            <a:spLocks noChangeArrowheads="1"/>
          </p:cNvSpPr>
          <p:nvPr/>
        </p:nvSpPr>
        <p:spPr bwMode="auto">
          <a:xfrm>
            <a:off x="303213" y="31546800"/>
            <a:ext cx="50592037" cy="979343"/>
          </a:xfrm>
          <a:prstGeom prst="roundRect">
            <a:avLst>
              <a:gd name="adj" fmla="val 16667"/>
            </a:avLst>
          </a:prstGeom>
          <a:solidFill>
            <a:srgbClr val="C00000"/>
          </a:solidFill>
          <a:ln w="25400" algn="ctr">
            <a:solidFill>
              <a:srgbClr val="800000"/>
            </a:solidFill>
            <a:round/>
            <a:headEnd/>
            <a:tailEnd/>
          </a:ln>
        </p:spPr>
        <p:txBody>
          <a:bodyPr wrap="none" anchor="ctr"/>
          <a:lstStyle/>
          <a:p>
            <a:endParaRPr lang="en-US"/>
          </a:p>
        </p:txBody>
      </p:sp>
      <p:sp>
        <p:nvSpPr>
          <p:cNvPr id="2051" name="AutoShape 55"/>
          <p:cNvSpPr>
            <a:spLocks noChangeArrowheads="1"/>
          </p:cNvSpPr>
          <p:nvPr/>
        </p:nvSpPr>
        <p:spPr bwMode="auto">
          <a:xfrm>
            <a:off x="303213" y="233796"/>
            <a:ext cx="50592037" cy="5640965"/>
          </a:xfrm>
          <a:prstGeom prst="roundRect">
            <a:avLst>
              <a:gd name="adj" fmla="val 16667"/>
            </a:avLst>
          </a:prstGeom>
          <a:solidFill>
            <a:srgbClr val="C00000"/>
          </a:solidFill>
          <a:ln w="25400" algn="ctr">
            <a:solidFill>
              <a:srgbClr val="800000"/>
            </a:solidFill>
            <a:round/>
            <a:headEnd/>
            <a:tailEnd/>
          </a:ln>
        </p:spPr>
        <p:txBody>
          <a:bodyPr wrap="none" anchor="ctr"/>
          <a:lstStyle/>
          <a:p>
            <a:endParaRPr lang="en-US"/>
          </a:p>
        </p:txBody>
      </p:sp>
      <p:sp>
        <p:nvSpPr>
          <p:cNvPr id="2052" name="Rectangle 2"/>
          <p:cNvSpPr>
            <a:spLocks noGrp="1" noChangeArrowheads="1"/>
          </p:cNvSpPr>
          <p:nvPr>
            <p:ph type="title" sz="quarter"/>
          </p:nvPr>
        </p:nvSpPr>
        <p:spPr bwMode="auto">
          <a:xfrm>
            <a:off x="9740856" y="313027"/>
            <a:ext cx="30492743" cy="5486400"/>
          </a:xfrm>
          <a:noFill/>
          <a:ln>
            <a:miter lim="800000"/>
            <a:headEnd/>
            <a:tailEnd/>
          </a:ln>
        </p:spPr>
        <p:txBody>
          <a:bodyPr vert="horz" wrap="square" lIns="133530" tIns="66765" rIns="133530" bIns="66765" numCol="1" anchor="ctr" anchorCtr="0" compatLnSpc="1">
            <a:prstTxWarp prst="textNoShape">
              <a:avLst/>
            </a:prstTxWarp>
          </a:bodyPr>
          <a:lstStyle/>
          <a:p>
            <a:pPr eaLnBrk="1" hangingPunct="1"/>
            <a:r>
              <a:rPr lang="en-US" sz="9000" dirty="0"/>
              <a:t>Title</a:t>
            </a:r>
            <a:br>
              <a:rPr lang="en-US" sz="9000" dirty="0"/>
            </a:br>
            <a:r>
              <a:rPr lang="en-US" sz="5300" dirty="0"/>
              <a:t>Authors</a:t>
            </a:r>
            <a:br>
              <a:rPr lang="en-US" sz="5300"/>
            </a:br>
            <a:br>
              <a:rPr lang="en-US" sz="5300" dirty="0"/>
            </a:br>
            <a:r>
              <a:rPr lang="en-US" sz="5300" dirty="0"/>
              <a:t>Norton Children’s and University of Louisville School of Medicine</a:t>
            </a:r>
            <a:br>
              <a:rPr lang="en-US" sz="5300" dirty="0"/>
            </a:br>
            <a:r>
              <a:rPr lang="en-US" sz="5300" dirty="0"/>
              <a:t>Louisville, Kentucky</a:t>
            </a:r>
          </a:p>
        </p:txBody>
      </p:sp>
      <p:grpSp>
        <p:nvGrpSpPr>
          <p:cNvPr id="2" name="Group 83"/>
          <p:cNvGrpSpPr>
            <a:grpSpLocks/>
          </p:cNvGrpSpPr>
          <p:nvPr/>
        </p:nvGrpSpPr>
        <p:grpSpPr bwMode="auto">
          <a:xfrm>
            <a:off x="303213" y="6172200"/>
            <a:ext cx="11887200" cy="1143000"/>
            <a:chOff x="245" y="2304"/>
            <a:chExt cx="5658" cy="432"/>
          </a:xfrm>
          <a:solidFill>
            <a:srgbClr val="C00000"/>
          </a:solidFill>
        </p:grpSpPr>
        <p:sp>
          <p:nvSpPr>
            <p:cNvPr id="2144" name="AutoShape 59"/>
            <p:cNvSpPr>
              <a:spLocks noChangeArrowheads="1"/>
            </p:cNvSpPr>
            <p:nvPr/>
          </p:nvSpPr>
          <p:spPr bwMode="auto">
            <a:xfrm>
              <a:off x="245" y="2304"/>
              <a:ext cx="5644" cy="432"/>
            </a:xfrm>
            <a:prstGeom prst="roundRect">
              <a:avLst>
                <a:gd name="adj" fmla="val 16667"/>
              </a:avLst>
            </a:prstGeom>
            <a:grpFill/>
            <a:ln w="25400" algn="ctr">
              <a:solidFill>
                <a:srgbClr val="800000"/>
              </a:solidFill>
              <a:round/>
              <a:headEnd/>
              <a:tailEnd/>
            </a:ln>
          </p:spPr>
          <p:txBody>
            <a:bodyPr wrap="none" anchor="ctr"/>
            <a:lstStyle/>
            <a:p>
              <a:endParaRPr lang="en-US"/>
            </a:p>
          </p:txBody>
        </p:sp>
        <p:sp>
          <p:nvSpPr>
            <p:cNvPr id="2145" name="Text Box 5"/>
            <p:cNvSpPr txBox="1">
              <a:spLocks noChangeArrowheads="1"/>
            </p:cNvSpPr>
            <p:nvPr/>
          </p:nvSpPr>
          <p:spPr bwMode="auto">
            <a:xfrm>
              <a:off x="259" y="2345"/>
              <a:ext cx="5644" cy="359"/>
            </a:xfrm>
            <a:prstGeom prst="rect">
              <a:avLst/>
            </a:prstGeom>
            <a:grpFill/>
            <a:ln w="9525" algn="ctr">
              <a:noFill/>
              <a:miter lim="800000"/>
              <a:headEnd/>
              <a:tailEnd/>
            </a:ln>
          </p:spPr>
          <p:txBody>
            <a:bodyPr lIns="133509" tIns="66755" rIns="133509" bIns="66755">
              <a:spAutoFit/>
            </a:bodyPr>
            <a:lstStyle/>
            <a:p>
              <a:pPr defTabSz="3203575">
                <a:spcBef>
                  <a:spcPct val="50000"/>
                </a:spcBef>
              </a:pPr>
              <a:r>
                <a:rPr lang="en-US" sz="5300" b="1" dirty="0">
                  <a:solidFill>
                    <a:schemeClr val="bg1"/>
                  </a:solidFill>
                </a:rPr>
                <a:t>BACKGROUND</a:t>
              </a:r>
            </a:p>
          </p:txBody>
        </p:sp>
      </p:grpSp>
      <p:sp>
        <p:nvSpPr>
          <p:cNvPr id="2057" name="Rectangle 13"/>
          <p:cNvSpPr>
            <a:spLocks noChangeArrowheads="1"/>
          </p:cNvSpPr>
          <p:nvPr/>
        </p:nvSpPr>
        <p:spPr bwMode="auto">
          <a:xfrm>
            <a:off x="533400" y="18897167"/>
            <a:ext cx="16295688" cy="8572500"/>
          </a:xfrm>
          <a:prstGeom prst="rect">
            <a:avLst/>
          </a:prstGeom>
          <a:noFill/>
          <a:ln w="9525">
            <a:noFill/>
            <a:miter lim="800000"/>
            <a:headEnd/>
            <a:tailEnd/>
          </a:ln>
        </p:spPr>
        <p:txBody>
          <a:bodyPr lIns="133509" tIns="66755" rIns="133509" bIns="66755"/>
          <a:lstStyle/>
          <a:p>
            <a:pPr marL="1200150" indent="-1200150" algn="l" defTabSz="3203575">
              <a:spcBef>
                <a:spcPct val="20000"/>
              </a:spcBef>
            </a:pPr>
            <a:endParaRPr lang="en-US" sz="2500">
              <a:solidFill>
                <a:schemeClr val="tx1"/>
              </a:solidFill>
            </a:endParaRPr>
          </a:p>
        </p:txBody>
      </p:sp>
      <p:grpSp>
        <p:nvGrpSpPr>
          <p:cNvPr id="69" name="Group 68"/>
          <p:cNvGrpSpPr/>
          <p:nvPr/>
        </p:nvGrpSpPr>
        <p:grpSpPr>
          <a:xfrm>
            <a:off x="334963" y="17373600"/>
            <a:ext cx="11887200" cy="1143000"/>
            <a:chOff x="334963" y="16459200"/>
            <a:chExt cx="11947525" cy="1143000"/>
          </a:xfrm>
          <a:solidFill>
            <a:srgbClr val="C00000"/>
          </a:solidFill>
        </p:grpSpPr>
        <p:sp>
          <p:nvSpPr>
            <p:cNvPr id="2138" name="AutoShape 85"/>
            <p:cNvSpPr>
              <a:spLocks noChangeArrowheads="1"/>
            </p:cNvSpPr>
            <p:nvPr/>
          </p:nvSpPr>
          <p:spPr bwMode="auto">
            <a:xfrm>
              <a:off x="365125" y="16459200"/>
              <a:ext cx="11887200" cy="1143000"/>
            </a:xfrm>
            <a:prstGeom prst="roundRect">
              <a:avLst>
                <a:gd name="adj" fmla="val 16667"/>
              </a:avLst>
            </a:prstGeom>
            <a:grpFill/>
            <a:ln w="25400" algn="ctr">
              <a:solidFill>
                <a:srgbClr val="800000"/>
              </a:solidFill>
              <a:round/>
              <a:headEnd/>
              <a:tailEnd/>
            </a:ln>
          </p:spPr>
          <p:txBody>
            <a:bodyPr wrap="none" anchor="ctr"/>
            <a:lstStyle/>
            <a:p>
              <a:endParaRPr lang="en-US"/>
            </a:p>
          </p:txBody>
        </p:sp>
        <p:sp>
          <p:nvSpPr>
            <p:cNvPr id="2139" name="Text Box 86"/>
            <p:cNvSpPr txBox="1">
              <a:spLocks noChangeArrowheads="1"/>
            </p:cNvSpPr>
            <p:nvPr/>
          </p:nvSpPr>
          <p:spPr bwMode="auto">
            <a:xfrm>
              <a:off x="334963" y="16555361"/>
              <a:ext cx="11947525" cy="950678"/>
            </a:xfrm>
            <a:prstGeom prst="rect">
              <a:avLst/>
            </a:prstGeom>
            <a:grpFill/>
            <a:ln w="9525" algn="ctr">
              <a:noFill/>
              <a:miter lim="800000"/>
              <a:headEnd/>
              <a:tailEnd/>
            </a:ln>
          </p:spPr>
          <p:txBody>
            <a:bodyPr lIns="133509" tIns="66755" rIns="133509" bIns="66755">
              <a:spAutoFit/>
            </a:bodyPr>
            <a:lstStyle/>
            <a:p>
              <a:pPr defTabSz="3203575">
                <a:spcBef>
                  <a:spcPct val="50000"/>
                </a:spcBef>
              </a:pPr>
              <a:r>
                <a:rPr lang="en-US" sz="5300" b="1" dirty="0">
                  <a:solidFill>
                    <a:schemeClr val="bg1"/>
                  </a:solidFill>
                </a:rPr>
                <a:t>METHODS</a:t>
              </a:r>
              <a:endParaRPr lang="en-US" sz="2900" b="1" dirty="0">
                <a:solidFill>
                  <a:schemeClr val="bg1"/>
                </a:solidFill>
              </a:endParaRPr>
            </a:p>
          </p:txBody>
        </p:sp>
      </p:grpSp>
      <p:sp>
        <p:nvSpPr>
          <p:cNvPr id="50" name="Text Box 23"/>
          <p:cNvSpPr txBox="1">
            <a:spLocks noChangeArrowheads="1"/>
          </p:cNvSpPr>
          <p:nvPr/>
        </p:nvSpPr>
        <p:spPr bwMode="auto">
          <a:xfrm>
            <a:off x="13030200" y="27432000"/>
            <a:ext cx="25146000" cy="3797355"/>
          </a:xfrm>
          <a:prstGeom prst="rect">
            <a:avLst/>
          </a:prstGeom>
          <a:noFill/>
          <a:ln w="9525" algn="ctr">
            <a:noFill/>
            <a:miter lim="800000"/>
            <a:headEnd/>
            <a:tailEnd/>
          </a:ln>
        </p:spPr>
        <p:txBody>
          <a:bodyPr wrap="square" lIns="133509" tIns="66755" rIns="133509" bIns="66755">
            <a:spAutoFit/>
          </a:bodyPr>
          <a:lstStyle/>
          <a:p>
            <a:pPr algn="l" defTabSz="1974850" eaLnBrk="0" hangingPunct="0"/>
            <a:r>
              <a:rPr lang="en-US" sz="3400" b="1" dirty="0">
                <a:latin typeface="Calibri" pitchFamily="34" charset="0"/>
                <a:cs typeface="Calibri" pitchFamily="34" charset="0"/>
              </a:rPr>
              <a:t>Most children evaluated for unexplained fevers in a pediatric infectious diseases clinic who received no initial diagnosis remained well after an average 7.5 </a:t>
            </a:r>
            <a:r>
              <a:rPr lang="en-US" sz="3400" b="1">
                <a:latin typeface="Calibri" pitchFamily="34" charset="0"/>
                <a:cs typeface="Calibri" pitchFamily="34" charset="0"/>
              </a:rPr>
              <a:t>years to follow-up</a:t>
            </a:r>
            <a:endParaRPr lang="en-US" sz="3400" b="1" dirty="0">
              <a:latin typeface="Calibri" pitchFamily="34" charset="0"/>
              <a:cs typeface="Calibri" pitchFamily="34" charset="0"/>
            </a:endParaRPr>
          </a:p>
          <a:p>
            <a:pPr algn="l" defTabSz="1974850" eaLnBrk="0" hangingPunct="0"/>
            <a:endParaRPr lang="en-US" sz="3400" b="1" dirty="0">
              <a:latin typeface="Calibri" pitchFamily="34" charset="0"/>
              <a:cs typeface="Calibri" pitchFamily="34" charset="0"/>
            </a:endParaRPr>
          </a:p>
          <a:p>
            <a:pPr algn="l" defTabSz="1974850" eaLnBrk="0" hangingPunct="0"/>
            <a:r>
              <a:rPr lang="en-US" sz="3400" b="1" dirty="0">
                <a:latin typeface="Calibri" pitchFamily="34" charset="0"/>
                <a:cs typeface="Calibri" pitchFamily="34" charset="0"/>
              </a:rPr>
              <a:t>No children were diagnosed with infection, immunodeficiency, or cancer</a:t>
            </a:r>
          </a:p>
          <a:p>
            <a:pPr algn="l" defTabSz="1974850" eaLnBrk="0" hangingPunct="0"/>
            <a:endParaRPr lang="en-US" sz="3400" b="1" dirty="0">
              <a:latin typeface="Calibri" pitchFamily="34" charset="0"/>
              <a:cs typeface="Calibri" pitchFamily="34" charset="0"/>
            </a:endParaRPr>
          </a:p>
          <a:p>
            <a:pPr algn="l" defTabSz="1974850" eaLnBrk="0" hangingPunct="0"/>
            <a:r>
              <a:rPr lang="en-US" sz="3400" b="1" dirty="0">
                <a:latin typeface="Calibri" pitchFamily="34" charset="0"/>
                <a:cs typeface="Calibri" pitchFamily="34" charset="0"/>
              </a:rPr>
              <a:t>Children who reportedly continue to have unexplained fevers but have no fever-related diagnosis warrant further study, with particular attention to their families’ health and illness beliefs</a:t>
            </a:r>
            <a:endParaRPr lang="en-US" sz="3400" b="1" dirty="0">
              <a:solidFill>
                <a:srgbClr val="000000"/>
              </a:solidFill>
              <a:latin typeface="Calibri" pitchFamily="34" charset="0"/>
              <a:cs typeface="Calibri" pitchFamily="34" charset="0"/>
            </a:endParaRPr>
          </a:p>
        </p:txBody>
      </p:sp>
      <p:sp>
        <p:nvSpPr>
          <p:cNvPr id="51" name="Text Box 23"/>
          <p:cNvSpPr txBox="1">
            <a:spLocks noChangeArrowheads="1"/>
          </p:cNvSpPr>
          <p:nvPr/>
        </p:nvSpPr>
        <p:spPr bwMode="auto">
          <a:xfrm>
            <a:off x="39090600" y="27213069"/>
            <a:ext cx="11658599" cy="3797355"/>
          </a:xfrm>
          <a:prstGeom prst="rect">
            <a:avLst/>
          </a:prstGeom>
          <a:noFill/>
          <a:ln w="9525" algn="ctr">
            <a:noFill/>
            <a:miter lim="800000"/>
            <a:headEnd/>
            <a:tailEnd/>
          </a:ln>
        </p:spPr>
        <p:txBody>
          <a:bodyPr wrap="square" lIns="133509" tIns="66755" rIns="133509" bIns="66755">
            <a:spAutoFit/>
          </a:bodyPr>
          <a:lstStyle/>
          <a:p>
            <a:pPr lvl="0" algn="l"/>
            <a:endParaRPr lang="en-US" sz="2000" b="1" dirty="0">
              <a:latin typeface="+mn-lt"/>
              <a:cs typeface="Calibri" pitchFamily="34" charset="0"/>
            </a:endParaRPr>
          </a:p>
          <a:p>
            <a:pPr algn="l"/>
            <a:r>
              <a:rPr lang="en-US" sz="1800" b="1" dirty="0">
                <a:latin typeface="+mn-lt"/>
                <a:cs typeface="Calibri" pitchFamily="34" charset="0"/>
              </a:rPr>
              <a:t>Miller LC, Sisson BA, Tucker LB, Schaller JG. Prolonged fevers of unknown origin in children: patterns of presentation and outcome. </a:t>
            </a:r>
            <a:r>
              <a:rPr lang="en-US" sz="1800" b="1" i="1" dirty="0">
                <a:latin typeface="+mn-lt"/>
                <a:cs typeface="Calibri" pitchFamily="34" charset="0"/>
              </a:rPr>
              <a:t>J </a:t>
            </a:r>
            <a:r>
              <a:rPr lang="en-US" sz="1800" b="1" i="1" dirty="0" err="1">
                <a:latin typeface="+mn-lt"/>
                <a:cs typeface="Calibri" pitchFamily="34" charset="0"/>
              </a:rPr>
              <a:t>Pediatr</a:t>
            </a:r>
            <a:r>
              <a:rPr lang="en-US" sz="1800" b="1" i="1" dirty="0">
                <a:latin typeface="+mn-lt"/>
                <a:cs typeface="Calibri" pitchFamily="34" charset="0"/>
              </a:rPr>
              <a:t> Infect Dis Soc.</a:t>
            </a:r>
            <a:r>
              <a:rPr lang="en-US" sz="1800" b="1" dirty="0">
                <a:latin typeface="+mn-lt"/>
                <a:cs typeface="Calibri" pitchFamily="34" charset="0"/>
              </a:rPr>
              <a:t>1996;129(3):419-423</a:t>
            </a:r>
          </a:p>
          <a:p>
            <a:pPr algn="l"/>
            <a:endParaRPr lang="en-US" sz="1800" b="1" dirty="0">
              <a:latin typeface="+mn-lt"/>
              <a:cs typeface="Calibri" pitchFamily="34" charset="0"/>
            </a:endParaRPr>
          </a:p>
          <a:p>
            <a:pPr algn="l"/>
            <a:r>
              <a:rPr lang="en-US" sz="1800" b="1" dirty="0" err="1">
                <a:latin typeface="+mn-lt"/>
                <a:cs typeface="Calibri" pitchFamily="34" charset="0"/>
              </a:rPr>
              <a:t>Statler</a:t>
            </a:r>
            <a:r>
              <a:rPr lang="en-US" sz="1800" b="1" dirty="0">
                <a:latin typeface="+mn-lt"/>
                <a:cs typeface="Calibri" pitchFamily="34" charset="0"/>
              </a:rPr>
              <a:t> VA, Marshall GS. Characteristics of patients referred to a pediatric infectious diseases clinic with unexplained fever. </a:t>
            </a:r>
            <a:r>
              <a:rPr lang="en-US" sz="1800" b="1" i="1" dirty="0">
                <a:latin typeface="+mn-lt"/>
                <a:cs typeface="Calibri" pitchFamily="34" charset="0"/>
              </a:rPr>
              <a:t>J </a:t>
            </a:r>
            <a:r>
              <a:rPr lang="en-US" sz="1800" b="1" i="1" dirty="0" err="1">
                <a:latin typeface="+mn-lt"/>
                <a:cs typeface="Calibri" pitchFamily="34" charset="0"/>
              </a:rPr>
              <a:t>Pediatr</a:t>
            </a:r>
            <a:r>
              <a:rPr lang="en-US" sz="1800" b="1" i="1" dirty="0">
                <a:latin typeface="+mn-lt"/>
                <a:cs typeface="Calibri" pitchFamily="34" charset="0"/>
              </a:rPr>
              <a:t> Infect Dis Soc. </a:t>
            </a:r>
            <a:r>
              <a:rPr lang="en-US" sz="1800" b="1" dirty="0">
                <a:latin typeface="+mn-lt"/>
                <a:cs typeface="Calibri" pitchFamily="34" charset="0"/>
              </a:rPr>
              <a:t>2016;5(3):249-256</a:t>
            </a:r>
          </a:p>
          <a:p>
            <a:pPr algn="l"/>
            <a:endParaRPr lang="en-US" sz="1800" b="1" dirty="0">
              <a:latin typeface="+mn-lt"/>
              <a:cs typeface="Calibri" pitchFamily="34" charset="0"/>
            </a:endParaRPr>
          </a:p>
          <a:p>
            <a:pPr algn="l"/>
            <a:r>
              <a:rPr lang="en-US" sz="1800" b="1" dirty="0" err="1">
                <a:latin typeface="+mn-lt"/>
                <a:cs typeface="Calibri" pitchFamily="34" charset="0"/>
              </a:rPr>
              <a:t>Talano</a:t>
            </a:r>
            <a:r>
              <a:rPr lang="en-US" sz="1800" b="1" dirty="0">
                <a:latin typeface="+mn-lt"/>
                <a:cs typeface="Calibri" pitchFamily="34" charset="0"/>
              </a:rPr>
              <a:t> JA, Katz BZ. Long-term follow-up of children with fever of unknown origin. </a:t>
            </a:r>
            <a:r>
              <a:rPr lang="en-US" sz="1800" b="1" i="1" dirty="0" err="1">
                <a:latin typeface="+mn-lt"/>
                <a:cs typeface="Calibri" pitchFamily="34" charset="0"/>
              </a:rPr>
              <a:t>Clin</a:t>
            </a:r>
            <a:r>
              <a:rPr lang="en-US" sz="1800" b="1" i="1" dirty="0">
                <a:latin typeface="+mn-lt"/>
                <a:cs typeface="Calibri" pitchFamily="34" charset="0"/>
              </a:rPr>
              <a:t> </a:t>
            </a:r>
            <a:r>
              <a:rPr lang="en-US" sz="1800" b="1" i="1" dirty="0" err="1">
                <a:latin typeface="+mn-lt"/>
                <a:cs typeface="Calibri" pitchFamily="34" charset="0"/>
              </a:rPr>
              <a:t>Pediatr</a:t>
            </a:r>
            <a:r>
              <a:rPr lang="en-US" sz="1800" b="1" i="1" dirty="0">
                <a:latin typeface="+mn-lt"/>
                <a:cs typeface="Calibri" pitchFamily="34" charset="0"/>
              </a:rPr>
              <a:t>. </a:t>
            </a:r>
            <a:r>
              <a:rPr lang="en-US" sz="1800" b="1" dirty="0">
                <a:latin typeface="+mn-lt"/>
                <a:cs typeface="Calibri" pitchFamily="34" charset="0"/>
              </a:rPr>
              <a:t>2000;39(12):715-717</a:t>
            </a:r>
          </a:p>
          <a:p>
            <a:pPr algn="l"/>
            <a:endParaRPr lang="en-US" sz="1800" b="1" dirty="0">
              <a:latin typeface="+mn-lt"/>
              <a:cs typeface="Calibri" pitchFamily="34" charset="0"/>
            </a:endParaRPr>
          </a:p>
          <a:p>
            <a:pPr algn="l"/>
            <a:r>
              <a:rPr lang="en-US" sz="1800" b="1" dirty="0">
                <a:latin typeface="+mn-lt"/>
                <a:cs typeface="Calibri" pitchFamily="34" charset="0"/>
              </a:rPr>
              <a:t>Wurster VM, Carlucci JG, Feder HM, Edwards KM. Long-term follow-up of children with periodic fever, aphthous stomatitis, pharyngitis, and cervical adenitis syndrome. </a:t>
            </a:r>
            <a:r>
              <a:rPr lang="en-US" sz="1800" b="1" i="1" dirty="0">
                <a:latin typeface="+mn-lt"/>
                <a:cs typeface="Calibri" pitchFamily="34" charset="0"/>
              </a:rPr>
              <a:t>J </a:t>
            </a:r>
            <a:r>
              <a:rPr lang="en-US" sz="1800" b="1" i="1" dirty="0" err="1">
                <a:latin typeface="+mn-lt"/>
                <a:cs typeface="Calibri" pitchFamily="34" charset="0"/>
              </a:rPr>
              <a:t>Pediatr</a:t>
            </a:r>
            <a:r>
              <a:rPr lang="en-US" sz="1800" b="1" i="1" dirty="0">
                <a:latin typeface="+mn-lt"/>
                <a:cs typeface="Calibri" pitchFamily="34" charset="0"/>
              </a:rPr>
              <a:t>. </a:t>
            </a:r>
            <a:r>
              <a:rPr lang="en-US" sz="1800" b="1" dirty="0">
                <a:latin typeface="+mn-lt"/>
                <a:cs typeface="Calibri" pitchFamily="34" charset="0"/>
              </a:rPr>
              <a:t>2011;159(6):958-964</a:t>
            </a:r>
          </a:p>
          <a:p>
            <a:pPr lvl="0" algn="l"/>
            <a:endParaRPr lang="en-US" sz="2000" b="1" dirty="0"/>
          </a:p>
        </p:txBody>
      </p:sp>
      <p:sp>
        <p:nvSpPr>
          <p:cNvPr id="52" name="Text Box 23"/>
          <p:cNvSpPr txBox="1">
            <a:spLocks noChangeArrowheads="1"/>
          </p:cNvSpPr>
          <p:nvPr/>
        </p:nvSpPr>
        <p:spPr bwMode="auto">
          <a:xfrm>
            <a:off x="457200" y="18745200"/>
            <a:ext cx="11945938" cy="6936676"/>
          </a:xfrm>
          <a:prstGeom prst="rect">
            <a:avLst/>
          </a:prstGeom>
          <a:noFill/>
          <a:ln w="9525" algn="ctr">
            <a:noFill/>
            <a:miter lim="800000"/>
            <a:headEnd/>
            <a:tailEnd/>
          </a:ln>
        </p:spPr>
        <p:txBody>
          <a:bodyPr wrap="square" lIns="133509" tIns="66755" rIns="133509" bIns="66755">
            <a:spAutoFit/>
          </a:bodyPr>
          <a:lstStyle/>
          <a:p>
            <a:pPr algn="l" defTabSz="1974850" eaLnBrk="0" hangingPunct="0"/>
            <a:r>
              <a:rPr lang="en-US" sz="3400" b="1" dirty="0">
                <a:solidFill>
                  <a:srgbClr val="000000"/>
                </a:solidFill>
                <a:latin typeface="Calibri" pitchFamily="34" charset="0"/>
                <a:cs typeface="Calibri" pitchFamily="34" charset="0"/>
              </a:rPr>
              <a:t>Identified patients referred for unexplained fevers between 2008-2012 with no specific diagnosis or self-limited illnesses </a:t>
            </a: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r>
              <a:rPr lang="en-US" sz="3400" b="1" dirty="0">
                <a:solidFill>
                  <a:srgbClr val="000000"/>
                </a:solidFill>
                <a:latin typeface="Calibri" pitchFamily="34" charset="0"/>
                <a:cs typeface="Calibri" pitchFamily="34" charset="0"/>
              </a:rPr>
              <a:t>Scripted telephone interview with parents/guardians</a:t>
            </a: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r>
              <a:rPr lang="en-US" sz="3400" b="1" dirty="0">
                <a:solidFill>
                  <a:srgbClr val="000000"/>
                </a:solidFill>
                <a:latin typeface="Calibri" pitchFamily="34" charset="0"/>
                <a:cs typeface="Calibri" pitchFamily="34" charset="0"/>
              </a:rPr>
              <a:t>Patients diagnosed with PFAPA interviewed separately</a:t>
            </a: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r>
              <a:rPr lang="en-US" sz="3400" b="1" dirty="0">
                <a:solidFill>
                  <a:srgbClr val="000000"/>
                </a:solidFill>
                <a:latin typeface="Calibri" pitchFamily="34" charset="0"/>
                <a:cs typeface="Calibri" pitchFamily="34" charset="0"/>
              </a:rPr>
              <a:t>Telephone numbers identified using electronic medical record, primary care physician, and emergency contact</a:t>
            </a: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r>
              <a:rPr lang="en-US" sz="3400" b="1" dirty="0">
                <a:solidFill>
                  <a:srgbClr val="000000"/>
                </a:solidFill>
                <a:latin typeface="Calibri" pitchFamily="34" charset="0"/>
                <a:cs typeface="Calibri" pitchFamily="34" charset="0"/>
              </a:rPr>
              <a:t>At least 3 attempts</a:t>
            </a: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r>
              <a:rPr lang="en-US" sz="3400" b="1" dirty="0">
                <a:solidFill>
                  <a:srgbClr val="000000"/>
                </a:solidFill>
                <a:latin typeface="Calibri" pitchFamily="34" charset="0"/>
                <a:cs typeface="Calibri" pitchFamily="34" charset="0"/>
              </a:rPr>
              <a:t>Descriptive analysis</a:t>
            </a:r>
            <a:endParaRPr lang="en-US" sz="3400" dirty="0">
              <a:solidFill>
                <a:srgbClr val="000000"/>
              </a:solidFill>
              <a:latin typeface="Calibri" pitchFamily="34" charset="0"/>
              <a:cs typeface="Calibri" pitchFamily="34" charset="0"/>
            </a:endParaRPr>
          </a:p>
        </p:txBody>
      </p:sp>
      <p:grpSp>
        <p:nvGrpSpPr>
          <p:cNvPr id="68" name="Group 67"/>
          <p:cNvGrpSpPr/>
          <p:nvPr/>
        </p:nvGrpSpPr>
        <p:grpSpPr>
          <a:xfrm>
            <a:off x="387559" y="26060400"/>
            <a:ext cx="11887200" cy="1143000"/>
            <a:chOff x="387560" y="25831800"/>
            <a:chExt cx="11857787" cy="1143000"/>
          </a:xfrm>
          <a:solidFill>
            <a:srgbClr val="C00000"/>
          </a:solidFill>
        </p:grpSpPr>
        <p:sp>
          <p:nvSpPr>
            <p:cNvPr id="55" name="AutoShape 59"/>
            <p:cNvSpPr>
              <a:spLocks noChangeArrowheads="1"/>
            </p:cNvSpPr>
            <p:nvPr/>
          </p:nvSpPr>
          <p:spPr bwMode="auto">
            <a:xfrm>
              <a:off x="387560" y="25831800"/>
              <a:ext cx="11857787" cy="1143000"/>
            </a:xfrm>
            <a:prstGeom prst="roundRect">
              <a:avLst>
                <a:gd name="adj" fmla="val 16667"/>
              </a:avLst>
            </a:prstGeom>
            <a:grpFill/>
            <a:ln w="25400" algn="ctr">
              <a:solidFill>
                <a:srgbClr val="800000"/>
              </a:solidFill>
              <a:round/>
              <a:headEnd/>
              <a:tailEnd/>
            </a:ln>
          </p:spPr>
          <p:txBody>
            <a:bodyPr wrap="none" anchor="ctr"/>
            <a:lstStyle/>
            <a:p>
              <a:endParaRPr lang="en-US"/>
            </a:p>
          </p:txBody>
        </p:sp>
        <p:sp>
          <p:nvSpPr>
            <p:cNvPr id="56" name="Text Box 5"/>
            <p:cNvSpPr txBox="1">
              <a:spLocks noChangeArrowheads="1"/>
            </p:cNvSpPr>
            <p:nvPr/>
          </p:nvSpPr>
          <p:spPr bwMode="auto">
            <a:xfrm>
              <a:off x="387560" y="25940279"/>
              <a:ext cx="11857787" cy="926042"/>
            </a:xfrm>
            <a:prstGeom prst="rect">
              <a:avLst/>
            </a:prstGeom>
            <a:grpFill/>
            <a:ln w="9525" algn="ctr">
              <a:noFill/>
              <a:miter lim="800000"/>
              <a:headEnd/>
              <a:tailEnd/>
            </a:ln>
          </p:spPr>
          <p:txBody>
            <a:bodyPr lIns="133509" tIns="66755" rIns="133509" bIns="66755">
              <a:spAutoFit/>
            </a:bodyPr>
            <a:lstStyle/>
            <a:p>
              <a:pPr defTabSz="3203575">
                <a:spcBef>
                  <a:spcPct val="50000"/>
                </a:spcBef>
              </a:pPr>
              <a:r>
                <a:rPr lang="en-US" sz="5300" b="1" dirty="0">
                  <a:solidFill>
                    <a:schemeClr val="bg1"/>
                  </a:solidFill>
                </a:rPr>
                <a:t>STRENGTHS/LIMITATIONS</a:t>
              </a:r>
              <a:endParaRPr lang="en-US" sz="2900" b="1" dirty="0">
                <a:solidFill>
                  <a:schemeClr val="bg1"/>
                </a:solidFill>
              </a:endParaRPr>
            </a:p>
          </p:txBody>
        </p:sp>
      </p:grpSp>
      <p:sp>
        <p:nvSpPr>
          <p:cNvPr id="58" name="AutoShape 59"/>
          <p:cNvSpPr>
            <a:spLocks noChangeArrowheads="1"/>
          </p:cNvSpPr>
          <p:nvPr/>
        </p:nvSpPr>
        <p:spPr bwMode="auto">
          <a:xfrm>
            <a:off x="13030200" y="6172200"/>
            <a:ext cx="37865050" cy="1143000"/>
          </a:xfrm>
          <a:prstGeom prst="roundRect">
            <a:avLst>
              <a:gd name="adj" fmla="val 16667"/>
            </a:avLst>
          </a:prstGeom>
          <a:gradFill flip="none" rotWithShape="1">
            <a:gsLst>
              <a:gs pos="0">
                <a:srgbClr val="990000">
                  <a:shade val="30000"/>
                  <a:satMod val="115000"/>
                </a:srgbClr>
              </a:gs>
              <a:gs pos="50000">
                <a:srgbClr val="990000">
                  <a:shade val="67500"/>
                  <a:satMod val="115000"/>
                </a:srgbClr>
              </a:gs>
              <a:gs pos="100000">
                <a:srgbClr val="990000">
                  <a:shade val="100000"/>
                  <a:satMod val="115000"/>
                </a:srgbClr>
              </a:gs>
            </a:gsLst>
            <a:lin ang="5400000" scaled="1"/>
            <a:tileRect/>
          </a:gradFill>
          <a:ln w="25400" algn="ctr">
            <a:solidFill>
              <a:srgbClr val="800000"/>
            </a:solidFill>
            <a:round/>
            <a:headEnd/>
            <a:tailEnd/>
          </a:ln>
        </p:spPr>
        <p:txBody>
          <a:bodyPr wrap="none" anchor="ctr"/>
          <a:lstStyle/>
          <a:p>
            <a:endParaRPr lang="en-US"/>
          </a:p>
        </p:txBody>
      </p:sp>
      <p:sp>
        <p:nvSpPr>
          <p:cNvPr id="59" name="Text Box 5"/>
          <p:cNvSpPr txBox="1">
            <a:spLocks noChangeArrowheads="1"/>
          </p:cNvSpPr>
          <p:nvPr/>
        </p:nvSpPr>
        <p:spPr bwMode="auto">
          <a:xfrm>
            <a:off x="13059614" y="6268773"/>
            <a:ext cx="37835636" cy="949854"/>
          </a:xfrm>
          <a:prstGeom prst="rect">
            <a:avLst/>
          </a:prstGeom>
          <a:solidFill>
            <a:srgbClr val="C00000"/>
          </a:solidFill>
          <a:ln w="9525" algn="ctr">
            <a:noFill/>
            <a:miter lim="800000"/>
            <a:headEnd/>
            <a:tailEnd/>
          </a:ln>
        </p:spPr>
        <p:txBody>
          <a:bodyPr wrap="square" lIns="133509" tIns="66755" rIns="133509" bIns="66755">
            <a:spAutoFit/>
          </a:bodyPr>
          <a:lstStyle/>
          <a:p>
            <a:pPr defTabSz="3203575">
              <a:spcBef>
                <a:spcPct val="50000"/>
              </a:spcBef>
            </a:pPr>
            <a:r>
              <a:rPr lang="en-US" sz="5300" b="1" dirty="0">
                <a:solidFill>
                  <a:schemeClr val="bg1"/>
                </a:solidFill>
              </a:rPr>
              <a:t>RESULTS</a:t>
            </a:r>
            <a:endParaRPr lang="en-US" sz="2900" b="1" dirty="0">
              <a:solidFill>
                <a:schemeClr val="bg1"/>
              </a:solidFill>
            </a:endParaRPr>
          </a:p>
        </p:txBody>
      </p:sp>
      <p:grpSp>
        <p:nvGrpSpPr>
          <p:cNvPr id="73" name="Group 72"/>
          <p:cNvGrpSpPr/>
          <p:nvPr/>
        </p:nvGrpSpPr>
        <p:grpSpPr>
          <a:xfrm>
            <a:off x="39008050" y="26060400"/>
            <a:ext cx="11887200" cy="1143000"/>
            <a:chOff x="39008050" y="25831800"/>
            <a:chExt cx="11887200" cy="1143000"/>
          </a:xfrm>
          <a:solidFill>
            <a:srgbClr val="C00000"/>
          </a:solidFill>
        </p:grpSpPr>
        <p:sp>
          <p:nvSpPr>
            <p:cNvPr id="64" name="AutoShape 59"/>
            <p:cNvSpPr>
              <a:spLocks noChangeArrowheads="1"/>
            </p:cNvSpPr>
            <p:nvPr/>
          </p:nvSpPr>
          <p:spPr bwMode="auto">
            <a:xfrm>
              <a:off x="39008050" y="25831800"/>
              <a:ext cx="11887200" cy="1143000"/>
            </a:xfrm>
            <a:prstGeom prst="roundRect">
              <a:avLst>
                <a:gd name="adj" fmla="val 16667"/>
              </a:avLst>
            </a:prstGeom>
            <a:grpFill/>
            <a:ln w="25400" algn="ctr">
              <a:solidFill>
                <a:srgbClr val="800000"/>
              </a:solidFill>
              <a:round/>
              <a:headEnd/>
              <a:tailEnd/>
            </a:ln>
          </p:spPr>
          <p:txBody>
            <a:bodyPr wrap="none" anchor="ctr"/>
            <a:lstStyle/>
            <a:p>
              <a:endParaRPr lang="en-US"/>
            </a:p>
          </p:txBody>
        </p:sp>
        <p:sp>
          <p:nvSpPr>
            <p:cNvPr id="65" name="Text Box 5"/>
            <p:cNvSpPr txBox="1">
              <a:spLocks noChangeArrowheads="1"/>
            </p:cNvSpPr>
            <p:nvPr/>
          </p:nvSpPr>
          <p:spPr bwMode="auto">
            <a:xfrm>
              <a:off x="39446133" y="25928373"/>
              <a:ext cx="11011035" cy="949854"/>
            </a:xfrm>
            <a:prstGeom prst="rect">
              <a:avLst/>
            </a:prstGeom>
            <a:grpFill/>
            <a:ln w="9525" algn="ctr">
              <a:noFill/>
              <a:miter lim="800000"/>
              <a:headEnd/>
              <a:tailEnd/>
            </a:ln>
          </p:spPr>
          <p:txBody>
            <a:bodyPr wrap="square" lIns="133509" tIns="66755" rIns="133509" bIns="66755">
              <a:spAutoFit/>
            </a:bodyPr>
            <a:lstStyle/>
            <a:p>
              <a:pPr defTabSz="3203575">
                <a:spcBef>
                  <a:spcPct val="50000"/>
                </a:spcBef>
              </a:pPr>
              <a:r>
                <a:rPr lang="en-US" sz="5300" b="1" dirty="0">
                  <a:solidFill>
                    <a:schemeClr val="bg1"/>
                  </a:solidFill>
                </a:rPr>
                <a:t>REFERENCES</a:t>
              </a:r>
              <a:endParaRPr lang="en-US" sz="2900" b="1" dirty="0">
                <a:solidFill>
                  <a:schemeClr val="bg1"/>
                </a:solidFill>
              </a:endParaRPr>
            </a:p>
          </p:txBody>
        </p:sp>
      </p:grpSp>
      <p:sp>
        <p:nvSpPr>
          <p:cNvPr id="76" name="Text Box 23"/>
          <p:cNvSpPr txBox="1">
            <a:spLocks noChangeArrowheads="1"/>
          </p:cNvSpPr>
          <p:nvPr/>
        </p:nvSpPr>
        <p:spPr bwMode="auto">
          <a:xfrm>
            <a:off x="40818898" y="19037251"/>
            <a:ext cx="9473102" cy="5305460"/>
          </a:xfrm>
          <a:prstGeom prst="rect">
            <a:avLst/>
          </a:prstGeom>
          <a:noFill/>
          <a:ln w="9525" algn="ctr">
            <a:noFill/>
            <a:miter lim="800000"/>
            <a:headEnd/>
            <a:tailEnd/>
          </a:ln>
        </p:spPr>
        <p:txBody>
          <a:bodyPr wrap="square" lIns="133509" tIns="66755" rIns="133509" bIns="66755" numCol="1">
            <a:spAutoFit/>
          </a:bodyPr>
          <a:lstStyle/>
          <a:p>
            <a:pPr algn="l" defTabSz="1974850" eaLnBrk="0" hangingPunct="0"/>
            <a:r>
              <a:rPr lang="en-US" sz="2800" b="1" dirty="0">
                <a:solidFill>
                  <a:srgbClr val="000000"/>
                </a:solidFill>
                <a:latin typeface="Calibri" pitchFamily="34" charset="0"/>
                <a:cs typeface="Calibri" pitchFamily="34" charset="0"/>
              </a:rPr>
              <a:t>17/20 patients initially diagnosed with PFAPA were interviewed</a:t>
            </a:r>
          </a:p>
          <a:p>
            <a:pPr algn="l" defTabSz="1974850" eaLnBrk="0" hangingPunct="0"/>
            <a:endParaRPr lang="en-US" sz="2800" b="1" dirty="0">
              <a:solidFill>
                <a:srgbClr val="000000"/>
              </a:solidFill>
              <a:latin typeface="Calibri" pitchFamily="34" charset="0"/>
              <a:cs typeface="Calibri" pitchFamily="34" charset="0"/>
            </a:endParaRPr>
          </a:p>
          <a:p>
            <a:pPr algn="l" defTabSz="1974850" eaLnBrk="0" hangingPunct="0"/>
            <a:r>
              <a:rPr lang="en-US" sz="2800" b="1" dirty="0">
                <a:solidFill>
                  <a:srgbClr val="000000"/>
                </a:solidFill>
                <a:latin typeface="Calibri" pitchFamily="34" charset="0"/>
                <a:cs typeface="Calibri" pitchFamily="34" charset="0"/>
              </a:rPr>
              <a:t>14 had resolution of fever and no other diagnosis    </a:t>
            </a:r>
          </a:p>
          <a:p>
            <a:pPr marL="914400" lvl="1" indent="-457200" algn="l" defTabSz="1974850" eaLnBrk="0" hangingPunct="0">
              <a:buFont typeface="Arial" panose="020B0604020202020204" pitchFamily="34" charset="0"/>
              <a:buChar char="•"/>
            </a:pPr>
            <a:r>
              <a:rPr lang="en-US" sz="2800" b="1" dirty="0">
                <a:solidFill>
                  <a:srgbClr val="000000"/>
                </a:solidFill>
                <a:latin typeface="Calibri" pitchFamily="34" charset="0"/>
                <a:cs typeface="Calibri" pitchFamily="34" charset="0"/>
              </a:rPr>
              <a:t>9 resolved with tonsillectomy</a:t>
            </a:r>
          </a:p>
          <a:p>
            <a:pPr marL="914400" lvl="1" indent="-457200" algn="l" defTabSz="1974850" eaLnBrk="0" hangingPunct="0">
              <a:buFont typeface="Arial" panose="020B0604020202020204" pitchFamily="34" charset="0"/>
              <a:buChar char="•"/>
            </a:pPr>
            <a:r>
              <a:rPr lang="en-US" sz="2800" b="1" dirty="0">
                <a:solidFill>
                  <a:srgbClr val="000000"/>
                </a:solidFill>
                <a:latin typeface="Calibri" pitchFamily="34" charset="0"/>
                <a:cs typeface="Calibri" pitchFamily="34" charset="0"/>
              </a:rPr>
              <a:t>4 resolved spontaneously</a:t>
            </a:r>
          </a:p>
          <a:p>
            <a:pPr marL="914400" lvl="1" indent="-457200" algn="l" defTabSz="1974850" eaLnBrk="0" hangingPunct="0">
              <a:buFont typeface="Arial" panose="020B0604020202020204" pitchFamily="34" charset="0"/>
              <a:buChar char="•"/>
            </a:pPr>
            <a:r>
              <a:rPr lang="en-US" sz="2800" b="1" dirty="0">
                <a:solidFill>
                  <a:srgbClr val="000000"/>
                </a:solidFill>
                <a:latin typeface="Calibri" pitchFamily="34" charset="0"/>
                <a:cs typeface="Calibri" pitchFamily="34" charset="0"/>
              </a:rPr>
              <a:t>1 resolved with single dose of oral steroid</a:t>
            </a:r>
          </a:p>
          <a:p>
            <a:pPr marL="914400" lvl="1" indent="-457200" algn="l" defTabSz="1974850" eaLnBrk="0" hangingPunct="0"/>
            <a:endParaRPr lang="en-US" sz="2800" b="1" dirty="0">
              <a:solidFill>
                <a:srgbClr val="000000"/>
              </a:solidFill>
              <a:latin typeface="Calibri" pitchFamily="34" charset="0"/>
              <a:cs typeface="Calibri" pitchFamily="34" charset="0"/>
            </a:endParaRPr>
          </a:p>
          <a:p>
            <a:pPr algn="l" defTabSz="1974850" eaLnBrk="0" hangingPunct="0"/>
            <a:r>
              <a:rPr lang="en-US" sz="2800" b="1" dirty="0">
                <a:solidFill>
                  <a:srgbClr val="000000"/>
                </a:solidFill>
                <a:latin typeface="Calibri" pitchFamily="34" charset="0"/>
                <a:cs typeface="Calibri" pitchFamily="34" charset="0"/>
              </a:rPr>
              <a:t>3 were still having fevers</a:t>
            </a:r>
          </a:p>
          <a:p>
            <a:pPr marL="914400" lvl="1" indent="-457200" algn="l" defTabSz="1974850" eaLnBrk="0" hangingPunct="0">
              <a:buFont typeface="Arial" panose="020B0604020202020204" pitchFamily="34" charset="0"/>
              <a:buChar char="•"/>
            </a:pPr>
            <a:r>
              <a:rPr lang="en-US" sz="2800" b="1" dirty="0">
                <a:solidFill>
                  <a:srgbClr val="000000"/>
                </a:solidFill>
                <a:latin typeface="Calibri" pitchFamily="34" charset="0"/>
                <a:cs typeface="Calibri" pitchFamily="34" charset="0"/>
              </a:rPr>
              <a:t>1 diagnosed with </a:t>
            </a:r>
            <a:r>
              <a:rPr lang="en-US" sz="2800" b="1" dirty="0" err="1">
                <a:solidFill>
                  <a:srgbClr val="000000"/>
                </a:solidFill>
                <a:latin typeface="Calibri" pitchFamily="34" charset="0"/>
                <a:cs typeface="Calibri" pitchFamily="34" charset="0"/>
              </a:rPr>
              <a:t>Behcet’s</a:t>
            </a:r>
            <a:r>
              <a:rPr lang="en-US" sz="2800" b="1" dirty="0">
                <a:solidFill>
                  <a:srgbClr val="000000"/>
                </a:solidFill>
                <a:latin typeface="Calibri" pitchFamily="34" charset="0"/>
                <a:cs typeface="Calibri" pitchFamily="34" charset="0"/>
              </a:rPr>
              <a:t> Disease</a:t>
            </a:r>
          </a:p>
          <a:p>
            <a:pPr marL="914400" lvl="1" indent="-457200" algn="l" defTabSz="1974850" eaLnBrk="0" hangingPunct="0">
              <a:buFont typeface="Arial" panose="020B0604020202020204" pitchFamily="34" charset="0"/>
              <a:buChar char="•"/>
            </a:pPr>
            <a:r>
              <a:rPr lang="en-US" sz="2800" b="1" dirty="0">
                <a:solidFill>
                  <a:srgbClr val="000000"/>
                </a:solidFill>
                <a:latin typeface="Calibri" pitchFamily="34" charset="0"/>
                <a:cs typeface="Calibri" pitchFamily="34" charset="0"/>
              </a:rPr>
              <a:t>2 attribute fevers to PFAPA and report decreased frequency and shorter duration</a:t>
            </a:r>
          </a:p>
        </p:txBody>
      </p:sp>
      <p:sp>
        <p:nvSpPr>
          <p:cNvPr id="2059" name="Text Box 21"/>
          <p:cNvSpPr txBox="1">
            <a:spLocks noChangeArrowheads="1"/>
          </p:cNvSpPr>
          <p:nvPr/>
        </p:nvSpPr>
        <p:spPr bwMode="auto">
          <a:xfrm>
            <a:off x="24317740" y="7505546"/>
            <a:ext cx="15289969" cy="1181254"/>
          </a:xfrm>
          <a:prstGeom prst="rect">
            <a:avLst/>
          </a:prstGeom>
          <a:noFill/>
          <a:ln w="25400" algn="ctr">
            <a:noFill/>
            <a:miter lim="800000"/>
            <a:headEnd/>
            <a:tailEnd/>
          </a:ln>
        </p:spPr>
        <p:txBody>
          <a:bodyPr wrap="square" lIns="133509" tIns="66755" rIns="133509" bIns="66755">
            <a:spAutoFit/>
          </a:bodyPr>
          <a:lstStyle/>
          <a:p>
            <a:pPr defTabSz="1974850" eaLnBrk="0" hangingPunct="0"/>
            <a:r>
              <a:rPr lang="en-US" sz="3400" b="1" dirty="0">
                <a:solidFill>
                  <a:srgbClr val="000000"/>
                </a:solidFill>
                <a:latin typeface="Calibri" pitchFamily="34" charset="0"/>
                <a:cs typeface="Calibri" pitchFamily="34" charset="0"/>
              </a:rPr>
              <a:t>Long-term Health Outcomes of Patients Referred for Unexplained Fevers</a:t>
            </a:r>
          </a:p>
          <a:p>
            <a:pPr defTabSz="1974850" eaLnBrk="0" hangingPunct="0"/>
            <a:r>
              <a:rPr lang="en-US" sz="3400" b="1" dirty="0">
                <a:solidFill>
                  <a:srgbClr val="000000"/>
                </a:solidFill>
                <a:latin typeface="Calibri" pitchFamily="34" charset="0"/>
                <a:cs typeface="Calibri" pitchFamily="34" charset="0"/>
              </a:rPr>
              <a:t> Who Received No Initial Diagnosis </a:t>
            </a:r>
          </a:p>
        </p:txBody>
      </p:sp>
      <p:sp>
        <p:nvSpPr>
          <p:cNvPr id="85" name="Text Box 21"/>
          <p:cNvSpPr txBox="1">
            <a:spLocks noChangeArrowheads="1"/>
          </p:cNvSpPr>
          <p:nvPr/>
        </p:nvSpPr>
        <p:spPr bwMode="auto">
          <a:xfrm>
            <a:off x="457200" y="7543800"/>
            <a:ext cx="11887200" cy="9552777"/>
          </a:xfrm>
          <a:prstGeom prst="rect">
            <a:avLst/>
          </a:prstGeom>
          <a:noFill/>
          <a:ln w="25400" algn="ctr">
            <a:noFill/>
            <a:miter lim="800000"/>
            <a:headEnd/>
            <a:tailEnd/>
          </a:ln>
        </p:spPr>
        <p:txBody>
          <a:bodyPr wrap="square" lIns="133509" tIns="66755" rIns="133509" bIns="66755">
            <a:spAutoFit/>
          </a:bodyPr>
          <a:lstStyle/>
          <a:p>
            <a:pPr algn="l" defTabSz="1974850" eaLnBrk="0" hangingPunct="0"/>
            <a:r>
              <a:rPr lang="en-US" sz="3400" b="1" dirty="0">
                <a:solidFill>
                  <a:srgbClr val="000000"/>
                </a:solidFill>
                <a:latin typeface="Calibri" pitchFamily="34" charset="0"/>
                <a:cs typeface="Calibri" pitchFamily="34" charset="0"/>
              </a:rPr>
              <a:t>Retrospective chart review of patients referred to a pediatric infectious diseases clinic for unexplained fevers from 2008-2012</a:t>
            </a: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endParaRPr lang="en-US" sz="3400" b="1" dirty="0">
              <a:solidFill>
                <a:srgbClr val="000000"/>
              </a:solidFill>
              <a:latin typeface="Calibri" pitchFamily="34" charset="0"/>
              <a:cs typeface="Calibri" pitchFamily="34" charset="0"/>
            </a:endParaRPr>
          </a:p>
          <a:p>
            <a:pPr algn="l" defTabSz="1974850" eaLnBrk="0" hangingPunct="0"/>
            <a:r>
              <a:rPr lang="en-US" sz="3400" b="1" dirty="0">
                <a:solidFill>
                  <a:srgbClr val="000000"/>
                </a:solidFill>
                <a:latin typeface="Calibri" pitchFamily="34" charset="0"/>
                <a:cs typeface="Calibri" pitchFamily="34" charset="0"/>
              </a:rPr>
              <a:t>No studies describing long-term health outcomes of patients referred for unexplained fevers in last 18 years</a:t>
            </a:r>
          </a:p>
        </p:txBody>
      </p:sp>
      <p:sp>
        <p:nvSpPr>
          <p:cNvPr id="89" name="Text Box 21"/>
          <p:cNvSpPr txBox="1">
            <a:spLocks noChangeArrowheads="1"/>
          </p:cNvSpPr>
          <p:nvPr/>
        </p:nvSpPr>
        <p:spPr bwMode="auto">
          <a:xfrm>
            <a:off x="24172025" y="25162914"/>
            <a:ext cx="15549293" cy="565701"/>
          </a:xfrm>
          <a:prstGeom prst="rect">
            <a:avLst/>
          </a:prstGeom>
          <a:noFill/>
          <a:ln w="25400" algn="ctr">
            <a:noFill/>
            <a:miter lim="800000"/>
            <a:headEnd/>
            <a:tailEnd/>
          </a:ln>
        </p:spPr>
        <p:txBody>
          <a:bodyPr wrap="square" lIns="133509" tIns="66755" rIns="133509" bIns="66755">
            <a:spAutoFit/>
          </a:bodyPr>
          <a:lstStyle/>
          <a:p>
            <a:pPr algn="l" defTabSz="1974850" eaLnBrk="0" hangingPunct="0"/>
            <a:r>
              <a:rPr lang="en-US" sz="1400" b="1" dirty="0">
                <a:solidFill>
                  <a:srgbClr val="000000"/>
                </a:solidFill>
                <a:latin typeface="Calibri" pitchFamily="34" charset="0"/>
                <a:cs typeface="Calibri" pitchFamily="34" charset="0"/>
              </a:rPr>
              <a:t>ANA, antinuclear antibody; ASO, anti-</a:t>
            </a:r>
            <a:r>
              <a:rPr lang="en-US" sz="1400" b="1" dirty="0" err="1">
                <a:solidFill>
                  <a:srgbClr val="000000"/>
                </a:solidFill>
                <a:latin typeface="Calibri" pitchFamily="34" charset="0"/>
                <a:cs typeface="Calibri" pitchFamily="34" charset="0"/>
              </a:rPr>
              <a:t>streptolysin</a:t>
            </a:r>
            <a:r>
              <a:rPr lang="en-US" sz="1400" b="1" dirty="0">
                <a:solidFill>
                  <a:srgbClr val="000000"/>
                </a:solidFill>
                <a:latin typeface="Calibri" pitchFamily="34" charset="0"/>
                <a:cs typeface="Calibri" pitchFamily="34" charset="0"/>
              </a:rPr>
              <a:t> O; CBC, complete blood count; CMP, comprehensive metabolic panel; CMV, cytomegalovirus; CRP, C-reactive protein; CSF, </a:t>
            </a:r>
            <a:r>
              <a:rPr lang="en-US" sz="1400" b="1" dirty="0" err="1">
                <a:solidFill>
                  <a:srgbClr val="000000"/>
                </a:solidFill>
                <a:latin typeface="Calibri" pitchFamily="34" charset="0"/>
                <a:cs typeface="Calibri" pitchFamily="34" charset="0"/>
              </a:rPr>
              <a:t>cerebosprinal</a:t>
            </a:r>
            <a:r>
              <a:rPr lang="en-US" sz="1400" b="1" dirty="0">
                <a:solidFill>
                  <a:srgbClr val="000000"/>
                </a:solidFill>
                <a:latin typeface="Calibri" pitchFamily="34" charset="0"/>
                <a:cs typeface="Calibri" pitchFamily="34" charset="0"/>
              </a:rPr>
              <a:t> fluid; EBV, </a:t>
            </a:r>
            <a:r>
              <a:rPr lang="en-US" sz="1400" b="1" dirty="0" err="1">
                <a:solidFill>
                  <a:srgbClr val="000000"/>
                </a:solidFill>
                <a:latin typeface="Calibri" pitchFamily="34" charset="0"/>
                <a:cs typeface="Calibri" pitchFamily="34" charset="0"/>
              </a:rPr>
              <a:t>Ebstein</a:t>
            </a:r>
            <a:r>
              <a:rPr lang="en-US" sz="1400" b="1" dirty="0">
                <a:solidFill>
                  <a:srgbClr val="000000"/>
                </a:solidFill>
                <a:latin typeface="Calibri" pitchFamily="34" charset="0"/>
                <a:cs typeface="Calibri" pitchFamily="34" charset="0"/>
              </a:rPr>
              <a:t>-Barr virus; ESR, erythrocyte sedimentation rate; F, female; FH, family history; G-tube, gastrostomy tube; LDH, lactate dehydrogenase; PMH, past medical history</a:t>
            </a:r>
          </a:p>
        </p:txBody>
      </p:sp>
      <p:sp>
        <p:nvSpPr>
          <p:cNvPr id="90" name="Text Box 21"/>
          <p:cNvSpPr txBox="1">
            <a:spLocks noChangeArrowheads="1"/>
          </p:cNvSpPr>
          <p:nvPr/>
        </p:nvSpPr>
        <p:spPr bwMode="auto">
          <a:xfrm>
            <a:off x="40842953" y="16783501"/>
            <a:ext cx="8991107" cy="350257"/>
          </a:xfrm>
          <a:prstGeom prst="rect">
            <a:avLst/>
          </a:prstGeom>
          <a:noFill/>
          <a:ln w="25400" algn="ctr">
            <a:noFill/>
            <a:miter lim="800000"/>
            <a:headEnd/>
            <a:tailEnd/>
          </a:ln>
        </p:spPr>
        <p:txBody>
          <a:bodyPr wrap="square" lIns="133509" tIns="66755" rIns="133509" bIns="66755">
            <a:spAutoFit/>
          </a:bodyPr>
          <a:lstStyle/>
          <a:p>
            <a:pPr algn="l" defTabSz="1974850" eaLnBrk="0" hangingPunct="0"/>
            <a:r>
              <a:rPr lang="en-US" sz="1400" b="1" dirty="0">
                <a:solidFill>
                  <a:srgbClr val="000000"/>
                </a:solidFill>
                <a:latin typeface="Calibri" pitchFamily="34" charset="0"/>
                <a:cs typeface="Calibri" pitchFamily="34" charset="0"/>
              </a:rPr>
              <a:t>ADHD, attention deficit hyperactive disorder; F, female; M, male; MRSA, methicillin-resistant </a:t>
            </a:r>
            <a:r>
              <a:rPr lang="en-US" sz="1400" b="1" i="1" dirty="0">
                <a:solidFill>
                  <a:srgbClr val="000000"/>
                </a:solidFill>
                <a:latin typeface="Calibri" pitchFamily="34" charset="0"/>
                <a:cs typeface="Calibri" pitchFamily="34" charset="0"/>
              </a:rPr>
              <a:t>Staphylococcus aureus</a:t>
            </a:r>
          </a:p>
        </p:txBody>
      </p:sp>
      <p:grpSp>
        <p:nvGrpSpPr>
          <p:cNvPr id="10" name="Group 10">
            <a:extLst>
              <a:ext uri="{FF2B5EF4-FFF2-40B4-BE49-F238E27FC236}">
                <a16:creationId xmlns:a16="http://schemas.microsoft.com/office/drawing/2014/main" id="{E85CCE08-5306-324A-9962-78F814E07536}"/>
              </a:ext>
            </a:extLst>
          </p:cNvPr>
          <p:cNvGrpSpPr/>
          <p:nvPr/>
        </p:nvGrpSpPr>
        <p:grpSpPr>
          <a:xfrm>
            <a:off x="2743200" y="8915400"/>
            <a:ext cx="6997658" cy="5943600"/>
            <a:chOff x="2046757" y="8895720"/>
            <a:chExt cx="7783042" cy="6455274"/>
          </a:xfrm>
        </p:grpSpPr>
        <p:sp>
          <p:nvSpPr>
            <p:cNvPr id="87" name="Text Box 21"/>
            <p:cNvSpPr txBox="1">
              <a:spLocks noChangeArrowheads="1"/>
            </p:cNvSpPr>
            <p:nvPr/>
          </p:nvSpPr>
          <p:spPr bwMode="auto">
            <a:xfrm>
              <a:off x="2046757" y="8895720"/>
              <a:ext cx="7783041" cy="1082382"/>
            </a:xfrm>
            <a:prstGeom prst="rect">
              <a:avLst/>
            </a:prstGeom>
            <a:noFill/>
            <a:ln w="25400" algn="ctr">
              <a:noFill/>
              <a:miter lim="800000"/>
              <a:headEnd/>
              <a:tailEnd/>
            </a:ln>
          </p:spPr>
          <p:txBody>
            <a:bodyPr wrap="square" lIns="133509" tIns="66755" rIns="133509" bIns="66755">
              <a:spAutoFit/>
            </a:bodyPr>
            <a:lstStyle/>
            <a:p>
              <a:pPr defTabSz="1974850" eaLnBrk="0" hangingPunct="0"/>
              <a:r>
                <a:rPr lang="en-US" sz="2800" b="1" dirty="0">
                  <a:solidFill>
                    <a:srgbClr val="000000"/>
                  </a:solidFill>
                  <a:latin typeface="Calibri" pitchFamily="34" charset="0"/>
                  <a:cs typeface="Calibri" pitchFamily="34" charset="0"/>
                </a:rPr>
                <a:t>Majority of Patients Had No Established Diagnosis or Self-Limited Illnesses</a:t>
              </a:r>
              <a:endParaRPr lang="en-US" sz="2800" dirty="0">
                <a:solidFill>
                  <a:srgbClr val="000000"/>
                </a:solidFill>
                <a:latin typeface="Calibri" pitchFamily="34" charset="0"/>
                <a:cs typeface="Calibri" pitchFamily="34" charset="0"/>
              </a:endParaRPr>
            </a:p>
          </p:txBody>
        </p:sp>
        <p:pic>
          <p:nvPicPr>
            <p:cNvPr id="94" name="Picture 93" descr="FUO Algorithm VAS.tif"/>
            <p:cNvPicPr>
              <a:picLocks noChangeAspect="1"/>
            </p:cNvPicPr>
            <p:nvPr/>
          </p:nvPicPr>
          <p:blipFill>
            <a:blip r:embed="rId3" cstate="print"/>
            <a:stretch>
              <a:fillRect/>
            </a:stretch>
          </p:blipFill>
          <p:spPr>
            <a:xfrm>
              <a:off x="2057400" y="10038720"/>
              <a:ext cx="7772399" cy="5312274"/>
            </a:xfrm>
            <a:prstGeom prst="rect">
              <a:avLst/>
            </a:prstGeom>
            <a:ln>
              <a:solidFill>
                <a:schemeClr val="tx1"/>
              </a:solidFill>
            </a:ln>
          </p:spPr>
        </p:pic>
      </p:grpSp>
      <p:sp>
        <p:nvSpPr>
          <p:cNvPr id="88" name="Text Box 21"/>
          <p:cNvSpPr txBox="1">
            <a:spLocks noChangeArrowheads="1"/>
          </p:cNvSpPr>
          <p:nvPr/>
        </p:nvSpPr>
        <p:spPr bwMode="auto">
          <a:xfrm>
            <a:off x="40842953" y="7505546"/>
            <a:ext cx="9449047" cy="1181254"/>
          </a:xfrm>
          <a:prstGeom prst="rect">
            <a:avLst/>
          </a:prstGeom>
          <a:noFill/>
          <a:ln w="25400" algn="ctr">
            <a:noFill/>
            <a:miter lim="800000"/>
            <a:headEnd/>
            <a:tailEnd/>
          </a:ln>
        </p:spPr>
        <p:txBody>
          <a:bodyPr wrap="square" lIns="133509" tIns="66755" rIns="133509" bIns="66755">
            <a:spAutoFit/>
          </a:bodyPr>
          <a:lstStyle/>
          <a:p>
            <a:pPr defTabSz="1974850" eaLnBrk="0" hangingPunct="0"/>
            <a:r>
              <a:rPr lang="en-US" sz="3400" b="1" dirty="0">
                <a:solidFill>
                  <a:srgbClr val="000000"/>
                </a:solidFill>
                <a:latin typeface="Calibri" pitchFamily="34" charset="0"/>
                <a:cs typeface="Calibri" pitchFamily="34" charset="0"/>
              </a:rPr>
              <a:t>Characteristics of Patients Who </a:t>
            </a:r>
          </a:p>
          <a:p>
            <a:pPr defTabSz="1974850" eaLnBrk="0" hangingPunct="0"/>
            <a:r>
              <a:rPr lang="en-US" sz="3400" b="1" dirty="0">
                <a:solidFill>
                  <a:srgbClr val="000000"/>
                </a:solidFill>
                <a:latin typeface="Calibri" pitchFamily="34" charset="0"/>
                <a:cs typeface="Calibri" pitchFamily="34" charset="0"/>
              </a:rPr>
              <a:t>Report Continued Fevers</a:t>
            </a:r>
            <a:endParaRPr lang="en-US" sz="3600" dirty="0">
              <a:solidFill>
                <a:srgbClr val="000000"/>
              </a:solidFill>
              <a:latin typeface="Calibri" pitchFamily="34" charset="0"/>
              <a:cs typeface="Calibri" pitchFamily="34" charset="0"/>
            </a:endParaRPr>
          </a:p>
        </p:txBody>
      </p:sp>
      <p:sp>
        <p:nvSpPr>
          <p:cNvPr id="86" name="Text Box 21"/>
          <p:cNvSpPr txBox="1">
            <a:spLocks noChangeArrowheads="1"/>
          </p:cNvSpPr>
          <p:nvPr/>
        </p:nvSpPr>
        <p:spPr bwMode="auto">
          <a:xfrm>
            <a:off x="13573226" y="7505546"/>
            <a:ext cx="9411099" cy="1181254"/>
          </a:xfrm>
          <a:prstGeom prst="rect">
            <a:avLst/>
          </a:prstGeom>
          <a:noFill/>
          <a:ln w="25400" algn="ctr">
            <a:noFill/>
            <a:miter lim="800000"/>
            <a:headEnd/>
            <a:tailEnd/>
          </a:ln>
        </p:spPr>
        <p:txBody>
          <a:bodyPr wrap="square" lIns="133509" tIns="66755" rIns="133509" bIns="66755">
            <a:spAutoFit/>
          </a:bodyPr>
          <a:lstStyle/>
          <a:p>
            <a:pPr defTabSz="1974850" eaLnBrk="0" hangingPunct="0"/>
            <a:r>
              <a:rPr lang="en-US" sz="3400" b="1" dirty="0">
                <a:solidFill>
                  <a:srgbClr val="000000"/>
                </a:solidFill>
                <a:latin typeface="Calibri" pitchFamily="34" charset="0"/>
                <a:cs typeface="Calibri" pitchFamily="34" charset="0"/>
              </a:rPr>
              <a:t>Characteristics of Patients Referred for Unexplained Fevers</a:t>
            </a:r>
            <a:endParaRPr lang="en-US" sz="3600" dirty="0">
              <a:solidFill>
                <a:srgbClr val="000000"/>
              </a:solidFill>
              <a:latin typeface="Calibri" pitchFamily="34" charset="0"/>
              <a:cs typeface="Calibri" pitchFamily="34" charset="0"/>
            </a:endParaRPr>
          </a:p>
        </p:txBody>
      </p:sp>
      <p:sp>
        <p:nvSpPr>
          <p:cNvPr id="110" name="Text Box 21"/>
          <p:cNvSpPr txBox="1">
            <a:spLocks noChangeArrowheads="1"/>
          </p:cNvSpPr>
          <p:nvPr/>
        </p:nvSpPr>
        <p:spPr bwMode="auto">
          <a:xfrm>
            <a:off x="24079349" y="16712007"/>
            <a:ext cx="15321384" cy="358822"/>
          </a:xfrm>
          <a:prstGeom prst="rect">
            <a:avLst/>
          </a:prstGeom>
          <a:noFill/>
          <a:ln w="25400" algn="ctr">
            <a:noFill/>
            <a:miter lim="800000"/>
            <a:headEnd/>
            <a:tailEnd/>
          </a:ln>
        </p:spPr>
        <p:txBody>
          <a:bodyPr wrap="square" lIns="133509" tIns="66755" rIns="133509" bIns="66755">
            <a:spAutoFit/>
          </a:bodyPr>
          <a:lstStyle/>
          <a:p>
            <a:pPr algn="l" defTabSz="1974850" eaLnBrk="0" hangingPunct="0"/>
            <a:r>
              <a:rPr lang="en-US" sz="1400" b="1" dirty="0">
                <a:solidFill>
                  <a:srgbClr val="000000"/>
                </a:solidFill>
                <a:latin typeface="Calibri" pitchFamily="34" charset="0"/>
                <a:cs typeface="Calibri" pitchFamily="34" charset="0"/>
              </a:rPr>
              <a:t>PFAPA: Periodic fever, </a:t>
            </a:r>
            <a:r>
              <a:rPr lang="en-US" sz="1400" b="1" dirty="0" err="1">
                <a:solidFill>
                  <a:srgbClr val="000000"/>
                </a:solidFill>
                <a:latin typeface="Calibri" pitchFamily="34" charset="0"/>
                <a:cs typeface="Calibri" pitchFamily="34" charset="0"/>
              </a:rPr>
              <a:t>aphthous</a:t>
            </a:r>
            <a:r>
              <a:rPr lang="en-US" sz="1400" b="1" dirty="0">
                <a:solidFill>
                  <a:srgbClr val="000000"/>
                </a:solidFill>
                <a:latin typeface="Calibri" pitchFamily="34" charset="0"/>
                <a:cs typeface="Calibri" pitchFamily="34" charset="0"/>
              </a:rPr>
              <a:t> </a:t>
            </a:r>
            <a:r>
              <a:rPr lang="en-US" sz="1400" b="1" dirty="0" err="1">
                <a:solidFill>
                  <a:srgbClr val="000000"/>
                </a:solidFill>
                <a:latin typeface="Calibri" pitchFamily="34" charset="0"/>
                <a:cs typeface="Calibri" pitchFamily="34" charset="0"/>
              </a:rPr>
              <a:t>stomatitis</a:t>
            </a:r>
            <a:r>
              <a:rPr lang="en-US" sz="1400" b="1" dirty="0">
                <a:solidFill>
                  <a:srgbClr val="000000"/>
                </a:solidFill>
                <a:latin typeface="Calibri" pitchFamily="34" charset="0"/>
                <a:cs typeface="Calibri" pitchFamily="34" charset="0"/>
              </a:rPr>
              <a:t>, </a:t>
            </a:r>
            <a:r>
              <a:rPr lang="en-US" sz="1400" b="1" dirty="0" err="1">
                <a:solidFill>
                  <a:srgbClr val="000000"/>
                </a:solidFill>
                <a:latin typeface="Calibri" pitchFamily="34" charset="0"/>
                <a:cs typeface="Calibri" pitchFamily="34" charset="0"/>
              </a:rPr>
              <a:t>pharyngitis</a:t>
            </a:r>
            <a:r>
              <a:rPr lang="en-US" sz="1400" b="1" dirty="0">
                <a:solidFill>
                  <a:srgbClr val="000000"/>
                </a:solidFill>
                <a:latin typeface="Calibri" pitchFamily="34" charset="0"/>
                <a:cs typeface="Calibri" pitchFamily="34" charset="0"/>
              </a:rPr>
              <a:t>, adenitis</a:t>
            </a:r>
          </a:p>
        </p:txBody>
      </p:sp>
      <p:sp>
        <p:nvSpPr>
          <p:cNvPr id="95" name="Text Box 21"/>
          <p:cNvSpPr txBox="1">
            <a:spLocks noChangeArrowheads="1"/>
          </p:cNvSpPr>
          <p:nvPr/>
        </p:nvSpPr>
        <p:spPr bwMode="auto">
          <a:xfrm>
            <a:off x="24002999" y="17602200"/>
            <a:ext cx="15718320" cy="1181254"/>
          </a:xfrm>
          <a:prstGeom prst="rect">
            <a:avLst/>
          </a:prstGeom>
          <a:noFill/>
          <a:ln w="25400" algn="ctr">
            <a:noFill/>
            <a:miter lim="800000"/>
            <a:headEnd/>
            <a:tailEnd/>
          </a:ln>
        </p:spPr>
        <p:txBody>
          <a:bodyPr wrap="square" lIns="133509" tIns="66755" rIns="133509" bIns="66755">
            <a:spAutoFit/>
          </a:bodyPr>
          <a:lstStyle/>
          <a:p>
            <a:pPr defTabSz="1974850" eaLnBrk="0" hangingPunct="0"/>
            <a:r>
              <a:rPr lang="en-US" sz="3400" b="1" dirty="0">
                <a:solidFill>
                  <a:srgbClr val="000000"/>
                </a:solidFill>
                <a:latin typeface="Calibri" pitchFamily="34" charset="0"/>
                <a:cs typeface="Calibri" pitchFamily="34" charset="0"/>
              </a:rPr>
              <a:t>Characteristics of Patients With a </a:t>
            </a:r>
          </a:p>
          <a:p>
            <a:pPr defTabSz="1974850" eaLnBrk="0" hangingPunct="0"/>
            <a:r>
              <a:rPr lang="en-US" sz="3400" b="1" dirty="0">
                <a:solidFill>
                  <a:srgbClr val="000000"/>
                </a:solidFill>
                <a:latin typeface="Calibri" pitchFamily="34" charset="0"/>
                <a:cs typeface="Calibri" pitchFamily="34" charset="0"/>
              </a:rPr>
              <a:t>Fever-Related Diagnosis at Follow-Up</a:t>
            </a:r>
            <a:endParaRPr lang="en-US" sz="3600" dirty="0">
              <a:solidFill>
                <a:srgbClr val="000000"/>
              </a:solidFill>
              <a:latin typeface="Calibri" pitchFamily="34" charset="0"/>
              <a:cs typeface="Calibri" pitchFamily="34" charset="0"/>
            </a:endParaRPr>
          </a:p>
        </p:txBody>
      </p:sp>
      <p:grpSp>
        <p:nvGrpSpPr>
          <p:cNvPr id="72" name="Group 71"/>
          <p:cNvGrpSpPr/>
          <p:nvPr/>
        </p:nvGrpSpPr>
        <p:grpSpPr>
          <a:xfrm>
            <a:off x="13030200" y="26060400"/>
            <a:ext cx="25146000" cy="1143000"/>
            <a:chOff x="13030200" y="25831800"/>
            <a:chExt cx="25374600" cy="1109610"/>
          </a:xfrm>
          <a:solidFill>
            <a:srgbClr val="C00000"/>
          </a:solidFill>
        </p:grpSpPr>
        <p:sp>
          <p:nvSpPr>
            <p:cNvPr id="114" name="AutoShape 59"/>
            <p:cNvSpPr>
              <a:spLocks noChangeArrowheads="1"/>
            </p:cNvSpPr>
            <p:nvPr/>
          </p:nvSpPr>
          <p:spPr bwMode="auto">
            <a:xfrm>
              <a:off x="13030200" y="25831800"/>
              <a:ext cx="25374600" cy="1109610"/>
            </a:xfrm>
            <a:prstGeom prst="roundRect">
              <a:avLst>
                <a:gd name="adj" fmla="val 16667"/>
              </a:avLst>
            </a:prstGeom>
            <a:grpFill/>
            <a:ln w="25400" algn="ctr">
              <a:solidFill>
                <a:srgbClr val="800000"/>
              </a:solidFill>
              <a:round/>
              <a:headEnd/>
              <a:tailEnd/>
            </a:ln>
          </p:spPr>
          <p:txBody>
            <a:bodyPr wrap="none" anchor="ctr"/>
            <a:lstStyle/>
            <a:p>
              <a:endParaRPr lang="en-US"/>
            </a:p>
          </p:txBody>
        </p:sp>
        <p:sp>
          <p:nvSpPr>
            <p:cNvPr id="115" name="Text Box 5"/>
            <p:cNvSpPr txBox="1">
              <a:spLocks noChangeArrowheads="1"/>
            </p:cNvSpPr>
            <p:nvPr/>
          </p:nvSpPr>
          <p:spPr bwMode="auto">
            <a:xfrm>
              <a:off x="13030200" y="25925552"/>
              <a:ext cx="25374600" cy="922106"/>
            </a:xfrm>
            <a:prstGeom prst="rect">
              <a:avLst/>
            </a:prstGeom>
            <a:grpFill/>
            <a:ln w="9525" algn="ctr">
              <a:noFill/>
              <a:miter lim="800000"/>
              <a:headEnd/>
              <a:tailEnd/>
            </a:ln>
          </p:spPr>
          <p:txBody>
            <a:bodyPr lIns="133509" tIns="66755" rIns="133509" bIns="66755">
              <a:spAutoFit/>
            </a:bodyPr>
            <a:lstStyle/>
            <a:p>
              <a:pPr defTabSz="3203575">
                <a:spcBef>
                  <a:spcPct val="50000"/>
                </a:spcBef>
              </a:pPr>
              <a:r>
                <a:rPr lang="en-US" sz="5300" b="1" dirty="0">
                  <a:solidFill>
                    <a:schemeClr val="bg1"/>
                  </a:solidFill>
                </a:rPr>
                <a:t>CONCLUSIONS</a:t>
              </a:r>
              <a:endParaRPr lang="en-US" sz="2900" b="1" dirty="0">
                <a:solidFill>
                  <a:schemeClr val="bg1"/>
                </a:solidFill>
              </a:endParaRPr>
            </a:p>
          </p:txBody>
        </p:sp>
      </p:grpSp>
      <p:sp>
        <p:nvSpPr>
          <p:cNvPr id="119" name="Text Box 23"/>
          <p:cNvSpPr txBox="1">
            <a:spLocks noChangeArrowheads="1"/>
          </p:cNvSpPr>
          <p:nvPr/>
        </p:nvSpPr>
        <p:spPr bwMode="auto">
          <a:xfrm>
            <a:off x="13594595" y="17602200"/>
            <a:ext cx="9494006" cy="1181254"/>
          </a:xfrm>
          <a:prstGeom prst="rect">
            <a:avLst/>
          </a:prstGeom>
          <a:noFill/>
          <a:ln w="9525" algn="ctr">
            <a:solidFill>
              <a:schemeClr val="bg1"/>
            </a:solidFill>
            <a:miter lim="800000"/>
            <a:headEnd/>
            <a:tailEnd/>
          </a:ln>
        </p:spPr>
        <p:txBody>
          <a:bodyPr wrap="square" lIns="133509" tIns="66755" rIns="133509" bIns="66755">
            <a:spAutoFit/>
          </a:bodyPr>
          <a:lstStyle/>
          <a:p>
            <a:r>
              <a:rPr lang="en-US" sz="3400" b="1" dirty="0">
                <a:solidFill>
                  <a:schemeClr val="tx1"/>
                </a:solidFill>
                <a:latin typeface="Calibri" pitchFamily="34" charset="0"/>
                <a:cs typeface="Calibri" pitchFamily="34" charset="0"/>
              </a:rPr>
              <a:t>Selected Comments Given by 5 Different Caregivers To Explain Resolution of Fevers</a:t>
            </a:r>
          </a:p>
        </p:txBody>
      </p:sp>
      <p:pic>
        <p:nvPicPr>
          <p:cNvPr id="15" name="Picture 14">
            <a:extLst>
              <a:ext uri="{FF2B5EF4-FFF2-40B4-BE49-F238E27FC236}">
                <a16:creationId xmlns:a16="http://schemas.microsoft.com/office/drawing/2014/main" id="{4C171317-5A4B-5D44-A3A7-C42A2678E8D0}"/>
              </a:ext>
            </a:extLst>
          </p:cNvPr>
          <p:cNvPicPr>
            <a:picLocks noChangeAspect="1"/>
          </p:cNvPicPr>
          <p:nvPr/>
        </p:nvPicPr>
        <p:blipFill>
          <a:blip r:embed="rId4" cstate="print"/>
          <a:stretch>
            <a:fillRect/>
          </a:stretch>
        </p:blipFill>
        <p:spPr>
          <a:xfrm>
            <a:off x="24041808" y="8686800"/>
            <a:ext cx="15739673" cy="8001000"/>
          </a:xfrm>
          <a:prstGeom prst="rect">
            <a:avLst/>
          </a:prstGeom>
          <a:ln>
            <a:solidFill>
              <a:schemeClr val="tx1"/>
            </a:solidFill>
          </a:ln>
        </p:spPr>
      </p:pic>
      <p:pic>
        <p:nvPicPr>
          <p:cNvPr id="16" name="Picture 15">
            <a:extLst>
              <a:ext uri="{FF2B5EF4-FFF2-40B4-BE49-F238E27FC236}">
                <a16:creationId xmlns:a16="http://schemas.microsoft.com/office/drawing/2014/main" id="{39F4A1B8-F41B-4F46-8FDE-72425A0B33D7}"/>
              </a:ext>
            </a:extLst>
          </p:cNvPr>
          <p:cNvPicPr>
            <a:picLocks noChangeAspect="1"/>
          </p:cNvPicPr>
          <p:nvPr/>
        </p:nvPicPr>
        <p:blipFill>
          <a:blip r:embed="rId5" cstate="print"/>
          <a:stretch>
            <a:fillRect/>
          </a:stretch>
        </p:blipFill>
        <p:spPr>
          <a:xfrm>
            <a:off x="24002999" y="18872299"/>
            <a:ext cx="15772365" cy="6273701"/>
          </a:xfrm>
          <a:prstGeom prst="rect">
            <a:avLst/>
          </a:prstGeom>
          <a:ln>
            <a:solidFill>
              <a:schemeClr val="tx1"/>
            </a:solidFill>
          </a:ln>
        </p:spPr>
      </p:pic>
      <p:pic>
        <p:nvPicPr>
          <p:cNvPr id="18" name="Picture 17">
            <a:extLst>
              <a:ext uri="{FF2B5EF4-FFF2-40B4-BE49-F238E27FC236}">
                <a16:creationId xmlns:a16="http://schemas.microsoft.com/office/drawing/2014/main" id="{1ED77BF7-3911-4343-A34D-9132AD20D655}"/>
              </a:ext>
            </a:extLst>
          </p:cNvPr>
          <p:cNvPicPr>
            <a:picLocks noChangeAspect="1"/>
          </p:cNvPicPr>
          <p:nvPr/>
        </p:nvPicPr>
        <p:blipFill>
          <a:blip r:embed="rId6" cstate="print"/>
          <a:stretch>
            <a:fillRect/>
          </a:stretch>
        </p:blipFill>
        <p:spPr>
          <a:xfrm>
            <a:off x="40842953" y="8686800"/>
            <a:ext cx="9449047" cy="8044693"/>
          </a:xfrm>
          <a:prstGeom prst="rect">
            <a:avLst/>
          </a:prstGeom>
          <a:ln>
            <a:solidFill>
              <a:schemeClr val="tx1"/>
            </a:solidFill>
          </a:ln>
        </p:spPr>
      </p:pic>
      <p:sp>
        <p:nvSpPr>
          <p:cNvPr id="57" name="Text Box 21"/>
          <p:cNvSpPr txBox="1">
            <a:spLocks noChangeArrowheads="1"/>
          </p:cNvSpPr>
          <p:nvPr/>
        </p:nvSpPr>
        <p:spPr bwMode="auto">
          <a:xfrm>
            <a:off x="13573226" y="15966938"/>
            <a:ext cx="9503467" cy="350257"/>
          </a:xfrm>
          <a:prstGeom prst="rect">
            <a:avLst/>
          </a:prstGeom>
          <a:noFill/>
          <a:ln w="25400" algn="ctr">
            <a:noFill/>
            <a:miter lim="800000"/>
            <a:headEnd/>
            <a:tailEnd/>
          </a:ln>
        </p:spPr>
        <p:txBody>
          <a:bodyPr wrap="square" lIns="133509" tIns="66755" rIns="133509" bIns="66755">
            <a:spAutoFit/>
          </a:bodyPr>
          <a:lstStyle/>
          <a:p>
            <a:pPr algn="l" defTabSz="1974850" eaLnBrk="0" hangingPunct="0"/>
            <a:r>
              <a:rPr lang="en-US" sz="1400" b="1" dirty="0">
                <a:solidFill>
                  <a:srgbClr val="000000"/>
                </a:solidFill>
                <a:latin typeface="Calibri" pitchFamily="34" charset="0"/>
                <a:cs typeface="Calibri" pitchFamily="34" charset="0"/>
              </a:rPr>
              <a:t>PFAPA: Periodic fever, aphthous stomatitis, pharyngitis, adenitis</a:t>
            </a:r>
          </a:p>
        </p:txBody>
      </p:sp>
      <p:sp>
        <p:nvSpPr>
          <p:cNvPr id="61" name="Text Box 21"/>
          <p:cNvSpPr txBox="1">
            <a:spLocks noChangeArrowheads="1"/>
          </p:cNvSpPr>
          <p:nvPr/>
        </p:nvSpPr>
        <p:spPr bwMode="auto">
          <a:xfrm>
            <a:off x="40586432" y="17602200"/>
            <a:ext cx="9705568" cy="1181254"/>
          </a:xfrm>
          <a:prstGeom prst="rect">
            <a:avLst/>
          </a:prstGeom>
          <a:noFill/>
          <a:ln w="25400" algn="ctr">
            <a:noFill/>
            <a:miter lim="800000"/>
            <a:headEnd/>
            <a:tailEnd/>
          </a:ln>
        </p:spPr>
        <p:txBody>
          <a:bodyPr wrap="square" lIns="133509" tIns="66755" rIns="133509" bIns="66755">
            <a:spAutoFit/>
          </a:bodyPr>
          <a:lstStyle/>
          <a:p>
            <a:pPr defTabSz="1974850" eaLnBrk="0" hangingPunct="0"/>
            <a:r>
              <a:rPr lang="en-US" sz="3400" b="1" dirty="0">
                <a:solidFill>
                  <a:srgbClr val="000000"/>
                </a:solidFill>
                <a:latin typeface="Calibri" pitchFamily="34" charset="0"/>
                <a:cs typeface="Calibri" pitchFamily="34" charset="0"/>
              </a:rPr>
              <a:t>Long-term Health Outcomes of Patients</a:t>
            </a:r>
          </a:p>
          <a:p>
            <a:pPr defTabSz="1974850" eaLnBrk="0" hangingPunct="0"/>
            <a:r>
              <a:rPr lang="en-US" sz="3400" b="1" dirty="0">
                <a:solidFill>
                  <a:srgbClr val="000000"/>
                </a:solidFill>
                <a:latin typeface="Calibri" pitchFamily="34" charset="0"/>
                <a:cs typeface="Calibri" pitchFamily="34" charset="0"/>
              </a:rPr>
              <a:t>Diagnosed with PFAPA Syndrome</a:t>
            </a:r>
            <a:endParaRPr lang="en-US" sz="3600" dirty="0">
              <a:solidFill>
                <a:srgbClr val="000000"/>
              </a:solidFill>
              <a:latin typeface="Calibri" pitchFamily="34" charset="0"/>
              <a:cs typeface="Calibri" pitchFamily="34" charset="0"/>
            </a:endParaRPr>
          </a:p>
        </p:txBody>
      </p:sp>
      <p:sp>
        <p:nvSpPr>
          <p:cNvPr id="63" name="Text Box 21"/>
          <p:cNvSpPr txBox="1">
            <a:spLocks noChangeArrowheads="1"/>
          </p:cNvSpPr>
          <p:nvPr/>
        </p:nvSpPr>
        <p:spPr bwMode="auto">
          <a:xfrm>
            <a:off x="2743200" y="14859000"/>
            <a:ext cx="6997658" cy="781145"/>
          </a:xfrm>
          <a:prstGeom prst="rect">
            <a:avLst/>
          </a:prstGeom>
          <a:noFill/>
          <a:ln w="25400" algn="ctr">
            <a:noFill/>
            <a:miter lim="800000"/>
            <a:headEnd/>
            <a:tailEnd/>
          </a:ln>
        </p:spPr>
        <p:txBody>
          <a:bodyPr wrap="square" lIns="133509" tIns="66755" rIns="133509" bIns="66755">
            <a:spAutoFit/>
          </a:bodyPr>
          <a:lstStyle/>
          <a:p>
            <a:pPr algn="l"/>
            <a:r>
              <a:rPr lang="en-US" sz="1400" b="1" dirty="0" err="1">
                <a:latin typeface="Calibri" pitchFamily="34" charset="0"/>
                <a:cs typeface="Calibri" pitchFamily="34" charset="0"/>
              </a:rPr>
              <a:t>Statler</a:t>
            </a:r>
            <a:r>
              <a:rPr lang="en-US" sz="1400" b="1" dirty="0">
                <a:latin typeface="Calibri" pitchFamily="34" charset="0"/>
                <a:cs typeface="Calibri" pitchFamily="34" charset="0"/>
              </a:rPr>
              <a:t> VA, Marshall GS. Characteristics of Patients Referred to a Pediatric Infectious Diseases Clinic With Unexplained Fever. </a:t>
            </a:r>
            <a:r>
              <a:rPr lang="en-US" sz="1400" b="1" i="1" dirty="0">
                <a:latin typeface="Calibri" pitchFamily="34" charset="0"/>
                <a:cs typeface="Calibri" pitchFamily="34" charset="0"/>
              </a:rPr>
              <a:t>Journal of the Pediatric Infectious Diseases Society. </a:t>
            </a:r>
            <a:r>
              <a:rPr lang="en-US" sz="1400" b="1" dirty="0">
                <a:latin typeface="Calibri" pitchFamily="34" charset="0"/>
                <a:cs typeface="Calibri" pitchFamily="34" charset="0"/>
              </a:rPr>
              <a:t>2016;5(3):249-256</a:t>
            </a:r>
          </a:p>
        </p:txBody>
      </p:sp>
      <p:sp>
        <p:nvSpPr>
          <p:cNvPr id="74" name="Text Box 21"/>
          <p:cNvSpPr txBox="1">
            <a:spLocks noChangeArrowheads="1"/>
          </p:cNvSpPr>
          <p:nvPr/>
        </p:nvSpPr>
        <p:spPr bwMode="auto">
          <a:xfrm>
            <a:off x="40701670" y="24460200"/>
            <a:ext cx="9601200" cy="350257"/>
          </a:xfrm>
          <a:prstGeom prst="rect">
            <a:avLst/>
          </a:prstGeom>
          <a:noFill/>
          <a:ln w="25400" algn="ctr">
            <a:noFill/>
            <a:miter lim="800000"/>
            <a:headEnd/>
            <a:tailEnd/>
          </a:ln>
        </p:spPr>
        <p:txBody>
          <a:bodyPr wrap="square" lIns="133509" tIns="66755" rIns="133509" bIns="66755">
            <a:spAutoFit/>
          </a:bodyPr>
          <a:lstStyle/>
          <a:p>
            <a:pPr algn="l" defTabSz="1974850" eaLnBrk="0" hangingPunct="0"/>
            <a:r>
              <a:rPr lang="en-US" sz="1400" b="1" dirty="0">
                <a:solidFill>
                  <a:srgbClr val="000000"/>
                </a:solidFill>
                <a:latin typeface="Calibri" pitchFamily="34" charset="0"/>
                <a:cs typeface="Calibri" pitchFamily="34" charset="0"/>
              </a:rPr>
              <a:t>PFAPA: Periodic fever, </a:t>
            </a:r>
            <a:r>
              <a:rPr lang="en-US" sz="1400" b="1" dirty="0" err="1">
                <a:solidFill>
                  <a:srgbClr val="000000"/>
                </a:solidFill>
                <a:latin typeface="Calibri" pitchFamily="34" charset="0"/>
                <a:cs typeface="Calibri" pitchFamily="34" charset="0"/>
              </a:rPr>
              <a:t>aphthous</a:t>
            </a:r>
            <a:r>
              <a:rPr lang="en-US" sz="1400" b="1" dirty="0">
                <a:solidFill>
                  <a:srgbClr val="000000"/>
                </a:solidFill>
                <a:latin typeface="Calibri" pitchFamily="34" charset="0"/>
                <a:cs typeface="Calibri" pitchFamily="34" charset="0"/>
              </a:rPr>
              <a:t> </a:t>
            </a:r>
            <a:r>
              <a:rPr lang="en-US" sz="1400" b="1" dirty="0" err="1">
                <a:solidFill>
                  <a:srgbClr val="000000"/>
                </a:solidFill>
                <a:latin typeface="Calibri" pitchFamily="34" charset="0"/>
                <a:cs typeface="Calibri" pitchFamily="34" charset="0"/>
              </a:rPr>
              <a:t>stomatitis</a:t>
            </a:r>
            <a:r>
              <a:rPr lang="en-US" sz="1400" b="1" dirty="0">
                <a:solidFill>
                  <a:srgbClr val="000000"/>
                </a:solidFill>
                <a:latin typeface="Calibri" pitchFamily="34" charset="0"/>
                <a:cs typeface="Calibri" pitchFamily="34" charset="0"/>
              </a:rPr>
              <a:t>, </a:t>
            </a:r>
            <a:r>
              <a:rPr lang="en-US" sz="1400" b="1" dirty="0" err="1">
                <a:solidFill>
                  <a:srgbClr val="000000"/>
                </a:solidFill>
                <a:latin typeface="Calibri" pitchFamily="34" charset="0"/>
                <a:cs typeface="Calibri" pitchFamily="34" charset="0"/>
              </a:rPr>
              <a:t>pharyngitis</a:t>
            </a:r>
            <a:r>
              <a:rPr lang="en-US" sz="1400" b="1" dirty="0">
                <a:solidFill>
                  <a:srgbClr val="000000"/>
                </a:solidFill>
                <a:latin typeface="Calibri" pitchFamily="34" charset="0"/>
                <a:cs typeface="Calibri" pitchFamily="34" charset="0"/>
              </a:rPr>
              <a:t>, adenitis</a:t>
            </a:r>
          </a:p>
        </p:txBody>
      </p:sp>
      <p:graphicFrame>
        <p:nvGraphicFramePr>
          <p:cNvPr id="77" name="Table 76"/>
          <p:cNvGraphicFramePr>
            <a:graphicFrameLocks noGrp="1"/>
          </p:cNvGraphicFramePr>
          <p:nvPr>
            <p:extLst>
              <p:ext uri="{D42A27DB-BD31-4B8C-83A1-F6EECF244321}">
                <p14:modId xmlns:p14="http://schemas.microsoft.com/office/powerpoint/2010/main" val="3506411593"/>
              </p:ext>
            </p:extLst>
          </p:nvPr>
        </p:nvGraphicFramePr>
        <p:xfrm>
          <a:off x="1678354" y="27965400"/>
          <a:ext cx="9305611" cy="1981200"/>
        </p:xfrm>
        <a:graphic>
          <a:graphicData uri="http://schemas.openxmlformats.org/drawingml/2006/table">
            <a:tbl>
              <a:tblPr firstRow="1" bandRow="1">
                <a:tableStyleId>{5940675A-B579-460E-94D1-54222C63F5DA}</a:tableStyleId>
              </a:tblPr>
              <a:tblGrid>
                <a:gridCol w="4642676">
                  <a:extLst>
                    <a:ext uri="{9D8B030D-6E8A-4147-A177-3AD203B41FA5}">
                      <a16:colId xmlns:a16="http://schemas.microsoft.com/office/drawing/2014/main" val="20000"/>
                    </a:ext>
                  </a:extLst>
                </a:gridCol>
                <a:gridCol w="4662935">
                  <a:extLst>
                    <a:ext uri="{9D8B030D-6E8A-4147-A177-3AD203B41FA5}">
                      <a16:colId xmlns:a16="http://schemas.microsoft.com/office/drawing/2014/main" val="20001"/>
                    </a:ext>
                  </a:extLst>
                </a:gridCol>
              </a:tblGrid>
              <a:tr h="543232">
                <a:tc>
                  <a:txBody>
                    <a:bodyPr/>
                    <a:lstStyle/>
                    <a:p>
                      <a:pPr algn="ctr"/>
                      <a:r>
                        <a:rPr lang="en-US" sz="2800" b="1" dirty="0">
                          <a:solidFill>
                            <a:schemeClr val="bg1"/>
                          </a:solidFill>
                        </a:rPr>
                        <a:t>Strengths</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tc>
                  <a:txBody>
                    <a:bodyPr/>
                    <a:lstStyle/>
                    <a:p>
                      <a:pPr algn="ctr"/>
                      <a:r>
                        <a:rPr lang="en-US" sz="2800" b="1" dirty="0">
                          <a:solidFill>
                            <a:schemeClr val="bg1"/>
                          </a:solidFill>
                        </a:rPr>
                        <a:t>Limitations</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lumOff val="15000"/>
                      </a:schemeClr>
                    </a:solidFill>
                  </a:tcPr>
                </a:tc>
                <a:extLst>
                  <a:ext uri="{0D108BD9-81ED-4DB2-BD59-A6C34878D82A}">
                    <a16:rowId xmlns:a16="http://schemas.microsoft.com/office/drawing/2014/main" val="10000"/>
                  </a:ext>
                </a:extLst>
              </a:tr>
              <a:tr h="1437968">
                <a:tc>
                  <a:txBody>
                    <a:bodyPr/>
                    <a:lstStyle/>
                    <a:p>
                      <a:r>
                        <a:rPr lang="en-US" sz="2800" b="1" dirty="0"/>
                        <a:t>Large cohort</a:t>
                      </a:r>
                      <a:r>
                        <a:rPr lang="en-US" sz="2800" b="1" baseline="0" dirty="0"/>
                        <a:t> size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78% completion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Response bias</a:t>
                      </a:r>
                      <a:r>
                        <a:rPr lang="en-US" sz="2800" b="1" baseline="0" dirty="0"/>
                        <a:t> </a:t>
                      </a:r>
                      <a:r>
                        <a:rPr lang="en-US" sz="2800" b="1" dirty="0"/>
                        <a:t>unlikely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2800" b="1" dirty="0"/>
                        <a:t>Single center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t>Reporting bias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grpSp>
        <p:nvGrpSpPr>
          <p:cNvPr id="6" name="Group 5">
            <a:extLst>
              <a:ext uri="{FF2B5EF4-FFF2-40B4-BE49-F238E27FC236}">
                <a16:creationId xmlns:a16="http://schemas.microsoft.com/office/drawing/2014/main" id="{6E18C230-EF16-B34B-8538-4F760B6E8085}"/>
              </a:ext>
            </a:extLst>
          </p:cNvPr>
          <p:cNvGrpSpPr/>
          <p:nvPr/>
        </p:nvGrpSpPr>
        <p:grpSpPr>
          <a:xfrm>
            <a:off x="13698870" y="18887303"/>
            <a:ext cx="9389730" cy="5115697"/>
            <a:chOff x="13698870" y="18887303"/>
            <a:chExt cx="9389730" cy="5115697"/>
          </a:xfrm>
        </p:grpSpPr>
        <p:sp>
          <p:nvSpPr>
            <p:cNvPr id="80" name="Text Box 23"/>
            <p:cNvSpPr txBox="1">
              <a:spLocks noChangeArrowheads="1"/>
            </p:cNvSpPr>
            <p:nvPr/>
          </p:nvSpPr>
          <p:spPr bwMode="auto">
            <a:xfrm>
              <a:off x="13808368" y="19115239"/>
              <a:ext cx="9268325" cy="4612963"/>
            </a:xfrm>
            <a:prstGeom prst="rect">
              <a:avLst/>
            </a:prstGeom>
            <a:noFill/>
            <a:ln w="9525" algn="ctr">
              <a:noFill/>
              <a:miter lim="800000"/>
              <a:headEnd/>
              <a:tailEnd/>
            </a:ln>
          </p:spPr>
          <p:txBody>
            <a:bodyPr wrap="square" lIns="133509" tIns="66755" rIns="133509" bIns="66755" numCol="1">
              <a:spAutoFit/>
            </a:bodyPr>
            <a:lstStyle/>
            <a:p>
              <a:pPr algn="l"/>
              <a:r>
                <a:rPr lang="en-US" sz="2400" b="1" dirty="0">
                  <a:solidFill>
                    <a:schemeClr val="tx1"/>
                  </a:solidFill>
                  <a:latin typeface="Calibri" pitchFamily="34" charset="0"/>
                  <a:cs typeface="Calibri" pitchFamily="34" charset="0"/>
                </a:rPr>
                <a:t>“He just grew out of it.”</a:t>
              </a:r>
            </a:p>
            <a:p>
              <a:pPr algn="l"/>
              <a:endParaRPr lang="en-US" sz="2400" b="1" dirty="0">
                <a:solidFill>
                  <a:schemeClr val="tx1"/>
                </a:solidFill>
                <a:latin typeface="Calibri" pitchFamily="34" charset="0"/>
                <a:cs typeface="Calibri" pitchFamily="34" charset="0"/>
              </a:endParaRPr>
            </a:p>
            <a:p>
              <a:pPr algn="l"/>
              <a:r>
                <a:rPr lang="en-US" sz="2400" b="1" dirty="0">
                  <a:solidFill>
                    <a:schemeClr val="tx1"/>
                  </a:solidFill>
                  <a:latin typeface="Calibri" pitchFamily="34" charset="0"/>
                  <a:cs typeface="Calibri" pitchFamily="34" charset="0"/>
                </a:rPr>
                <a:t>“She started a foot detox bath. It sounds crazy, but the fevers stopped when she started it and came back when she stopped it.  So we restarted it and they’ve been gone ever since.”</a:t>
              </a:r>
            </a:p>
            <a:p>
              <a:pPr algn="l"/>
              <a:endParaRPr lang="en-US" sz="2400" b="1" dirty="0">
                <a:solidFill>
                  <a:schemeClr val="tx1"/>
                </a:solidFill>
                <a:latin typeface="Calibri" pitchFamily="34" charset="0"/>
                <a:cs typeface="Calibri" pitchFamily="34" charset="0"/>
              </a:endParaRPr>
            </a:p>
            <a:p>
              <a:pPr algn="l"/>
              <a:r>
                <a:rPr lang="en-US" sz="2400" b="1" dirty="0">
                  <a:solidFill>
                    <a:schemeClr val="tx1"/>
                  </a:solidFill>
                  <a:latin typeface="Calibri" pitchFamily="34" charset="0"/>
                  <a:cs typeface="Calibri" pitchFamily="34" charset="0"/>
                </a:rPr>
                <a:t>“We moved into a new home.”</a:t>
              </a:r>
            </a:p>
            <a:p>
              <a:pPr algn="l"/>
              <a:endParaRPr lang="en-US" sz="2400" b="1" dirty="0">
                <a:solidFill>
                  <a:schemeClr val="tx1"/>
                </a:solidFill>
                <a:latin typeface="Calibri" pitchFamily="34" charset="0"/>
                <a:cs typeface="Calibri" pitchFamily="34" charset="0"/>
              </a:endParaRPr>
            </a:p>
            <a:p>
              <a:pPr algn="l"/>
              <a:r>
                <a:rPr lang="en-US" sz="2400" b="1" dirty="0">
                  <a:solidFill>
                    <a:schemeClr val="tx1"/>
                  </a:solidFill>
                  <a:latin typeface="Calibri" pitchFamily="34" charset="0"/>
                  <a:cs typeface="Calibri" pitchFamily="34" charset="0"/>
                </a:rPr>
                <a:t>“She stopped taking </a:t>
              </a:r>
              <a:r>
                <a:rPr lang="en-US" sz="2400" b="1" dirty="0" err="1">
                  <a:solidFill>
                    <a:schemeClr val="tx1"/>
                  </a:solidFill>
                  <a:latin typeface="Calibri" pitchFamily="34" charset="0"/>
                  <a:cs typeface="Calibri" pitchFamily="34" charset="0"/>
                </a:rPr>
                <a:t>Singulair</a:t>
              </a:r>
              <a:r>
                <a:rPr lang="en-US" sz="2400" b="1" dirty="0">
                  <a:solidFill>
                    <a:schemeClr val="tx1"/>
                  </a:solidFill>
                  <a:latin typeface="Calibri" pitchFamily="34" charset="0"/>
                  <a:cs typeface="Calibri" pitchFamily="34" charset="0"/>
                </a:rPr>
                <a:t>.”</a:t>
              </a:r>
            </a:p>
            <a:p>
              <a:pPr algn="l"/>
              <a:endParaRPr lang="en-US" sz="2400" b="1" dirty="0">
                <a:solidFill>
                  <a:schemeClr val="tx1"/>
                </a:solidFill>
                <a:latin typeface="Calibri" pitchFamily="34" charset="0"/>
                <a:cs typeface="Calibri" pitchFamily="34" charset="0"/>
              </a:endParaRPr>
            </a:p>
            <a:p>
              <a:pPr algn="l"/>
              <a:r>
                <a:rPr lang="en-US" sz="2400" b="1" dirty="0">
                  <a:solidFill>
                    <a:schemeClr val="tx1"/>
                  </a:solidFill>
                  <a:latin typeface="Calibri" pitchFamily="34" charset="0"/>
                  <a:cs typeface="Calibri" pitchFamily="34" charset="0"/>
                </a:rPr>
                <a:t>“She fractured her skull falling off a chair while playing in the infectious diseases office.  Never had another unexplained fever again.”</a:t>
              </a:r>
            </a:p>
          </p:txBody>
        </p:sp>
        <p:sp>
          <p:nvSpPr>
            <p:cNvPr id="5" name="Rectangle 4">
              <a:extLst>
                <a:ext uri="{FF2B5EF4-FFF2-40B4-BE49-F238E27FC236}">
                  <a16:creationId xmlns:a16="http://schemas.microsoft.com/office/drawing/2014/main" id="{68C4EE39-C5A3-6C4E-A8F4-1F5B340326E7}"/>
                </a:ext>
              </a:extLst>
            </p:cNvPr>
            <p:cNvSpPr/>
            <p:nvPr/>
          </p:nvSpPr>
          <p:spPr bwMode="auto">
            <a:xfrm>
              <a:off x="13698870" y="18887303"/>
              <a:ext cx="9389730" cy="511569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3203575" rtl="0" eaLnBrk="1" fontAlgn="base" latinLnBrk="0" hangingPunct="1">
                <a:lnSpc>
                  <a:spcPct val="100000"/>
                </a:lnSpc>
                <a:spcBef>
                  <a:spcPct val="0"/>
                </a:spcBef>
                <a:spcAft>
                  <a:spcPct val="0"/>
                </a:spcAft>
                <a:buClrTx/>
                <a:buSzTx/>
                <a:buFontTx/>
                <a:buNone/>
                <a:tabLst/>
              </a:pPr>
              <a:endParaRPr kumimoji="0" lang="en-US" sz="15500" b="0" i="0" u="none" strike="noStrike" cap="none" normalizeH="0" baseline="0">
                <a:ln>
                  <a:noFill/>
                </a:ln>
                <a:solidFill>
                  <a:schemeClr val="tx2"/>
                </a:solidFill>
                <a:effectLst/>
                <a:latin typeface="Arial" charset="0"/>
              </a:endParaRPr>
            </a:p>
          </p:txBody>
        </p:sp>
      </p:grpSp>
      <p:sp>
        <p:nvSpPr>
          <p:cNvPr id="7" name="Rectangle 6">
            <a:extLst>
              <a:ext uri="{FF2B5EF4-FFF2-40B4-BE49-F238E27FC236}">
                <a16:creationId xmlns:a16="http://schemas.microsoft.com/office/drawing/2014/main" id="{95798353-7C16-7341-B56D-CC651DD2C1E0}"/>
              </a:ext>
            </a:extLst>
          </p:cNvPr>
          <p:cNvSpPr/>
          <p:nvPr/>
        </p:nvSpPr>
        <p:spPr bwMode="auto">
          <a:xfrm>
            <a:off x="40701670" y="18870490"/>
            <a:ext cx="9590330" cy="558971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3203575" rtl="0" eaLnBrk="1" fontAlgn="base" latinLnBrk="0" hangingPunct="1">
              <a:lnSpc>
                <a:spcPct val="100000"/>
              </a:lnSpc>
              <a:spcBef>
                <a:spcPct val="0"/>
              </a:spcBef>
              <a:spcAft>
                <a:spcPct val="0"/>
              </a:spcAft>
              <a:buClrTx/>
              <a:buSzTx/>
              <a:buFontTx/>
              <a:buNone/>
              <a:tabLst/>
            </a:pPr>
            <a:endParaRPr kumimoji="0" lang="en-US" sz="15500" b="0" i="0" u="none" strike="noStrike" cap="none" normalizeH="0" baseline="0">
              <a:ln>
                <a:noFill/>
              </a:ln>
              <a:solidFill>
                <a:schemeClr val="tx2"/>
              </a:solidFill>
              <a:effectLst/>
              <a:latin typeface="Arial" charset="0"/>
            </a:endParaRPr>
          </a:p>
        </p:txBody>
      </p:sp>
      <p:pic>
        <p:nvPicPr>
          <p:cNvPr id="3" name="Picture 2">
            <a:extLst>
              <a:ext uri="{FF2B5EF4-FFF2-40B4-BE49-F238E27FC236}">
                <a16:creationId xmlns:a16="http://schemas.microsoft.com/office/drawing/2014/main" id="{7D43FF5C-8EFD-EF4F-8BB3-D54EDE2E844F}"/>
              </a:ext>
            </a:extLst>
          </p:cNvPr>
          <p:cNvPicPr>
            <a:picLocks noChangeAspect="1"/>
          </p:cNvPicPr>
          <p:nvPr/>
        </p:nvPicPr>
        <p:blipFill>
          <a:blip r:embed="rId7" cstate="print"/>
          <a:stretch>
            <a:fillRect/>
          </a:stretch>
        </p:blipFill>
        <p:spPr>
          <a:xfrm>
            <a:off x="13641336" y="8686800"/>
            <a:ext cx="9447263" cy="7276946"/>
          </a:xfrm>
          <a:prstGeom prst="rect">
            <a:avLst/>
          </a:prstGeom>
          <a:ln>
            <a:solidFill>
              <a:schemeClr val="tx1"/>
            </a:solidFill>
          </a:ln>
        </p:spPr>
      </p:pic>
      <p:pic>
        <p:nvPicPr>
          <p:cNvPr id="9" name="Picture 8" descr="A picture containing drawing&#10;&#10;Description automatically generated">
            <a:extLst>
              <a:ext uri="{FF2B5EF4-FFF2-40B4-BE49-F238E27FC236}">
                <a16:creationId xmlns:a16="http://schemas.microsoft.com/office/drawing/2014/main" id="{045F553E-51E5-45E8-97C4-547CBB288E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600200"/>
            <a:ext cx="8536021" cy="27432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7A61D8DA-1E7D-4AB1-8B41-1B27063D0F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223667" y="1600200"/>
            <a:ext cx="9233501" cy="2743200"/>
          </a:xfrm>
          <a:prstGeom prst="rect">
            <a:avLst/>
          </a:prstGeom>
        </p:spPr>
      </p:pic>
    </p:spTree>
    <p:extLst>
      <p:ext uri="{BB962C8B-B14F-4D97-AF65-F5344CB8AC3E}">
        <p14:creationId xmlns:p14="http://schemas.microsoft.com/office/powerpoint/2010/main" val="386780513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3203575" rtl="0" eaLnBrk="1" fontAlgn="base" latinLnBrk="0" hangingPunct="1">
          <a:lnSpc>
            <a:spcPct val="100000"/>
          </a:lnSpc>
          <a:spcBef>
            <a:spcPct val="0"/>
          </a:spcBef>
          <a:spcAft>
            <a:spcPct val="0"/>
          </a:spcAft>
          <a:buClrTx/>
          <a:buSzTx/>
          <a:buFontTx/>
          <a:buNone/>
          <a:tabLst/>
          <a:defRPr kumimoji="0" lang="en-US" sz="155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3203575" rtl="0" eaLnBrk="1" fontAlgn="base" latinLnBrk="0" hangingPunct="1">
          <a:lnSpc>
            <a:spcPct val="100000"/>
          </a:lnSpc>
          <a:spcBef>
            <a:spcPct val="0"/>
          </a:spcBef>
          <a:spcAft>
            <a:spcPct val="0"/>
          </a:spcAft>
          <a:buClrTx/>
          <a:buSzTx/>
          <a:buFontTx/>
          <a:buNone/>
          <a:tabLst/>
          <a:defRPr kumimoji="0" lang="en-US" sz="15500" b="0" i="0" u="none" strike="noStrike" cap="none" normalizeH="0" baseline="0" smtClean="0">
            <a:ln>
              <a:noFill/>
            </a:ln>
            <a:solidFill>
              <a:schemeClr val="tx2"/>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lf_Registration_Enabled xmlns="6c3e7ae9-b922-4110-a325-1a1838113edc" xsi:nil="true"/>
    <IsNotebookLocked xmlns="6c3e7ae9-b922-4110-a325-1a1838113edc" xsi:nil="true"/>
    <Is_Collaboration_Space_Locked xmlns="6c3e7ae9-b922-4110-a325-1a1838113edc" xsi:nil="true"/>
    <Has_Teacher_Only_SectionGroup xmlns="6c3e7ae9-b922-4110-a325-1a1838113edc" xsi:nil="true"/>
    <CultureName xmlns="6c3e7ae9-b922-4110-a325-1a1838113edc" xsi:nil="true"/>
    <TeamsChannelId xmlns="6c3e7ae9-b922-4110-a325-1a1838113edc" xsi:nil="true"/>
    <NotebookType xmlns="6c3e7ae9-b922-4110-a325-1a1838113edc" xsi:nil="true"/>
    <Teachers xmlns="6c3e7ae9-b922-4110-a325-1a1838113edc">
      <UserInfo>
        <DisplayName/>
        <AccountId xsi:nil="true"/>
        <AccountType/>
      </UserInfo>
    </Teachers>
    <AppVersion xmlns="6c3e7ae9-b922-4110-a325-1a1838113edc" xsi:nil="true"/>
    <Owner xmlns="6c3e7ae9-b922-4110-a325-1a1838113edc">
      <UserInfo>
        <DisplayName/>
        <AccountId xsi:nil="true"/>
        <AccountType/>
      </UserInfo>
    </Owner>
    <Invited_Teachers xmlns="6c3e7ae9-b922-4110-a325-1a1838113edc" xsi:nil="true"/>
    <Templates xmlns="6c3e7ae9-b922-4110-a325-1a1838113edc" xsi:nil="true"/>
    <FolderType xmlns="6c3e7ae9-b922-4110-a325-1a1838113edc" xsi:nil="true"/>
    <Students xmlns="6c3e7ae9-b922-4110-a325-1a1838113edc">
      <UserInfo>
        <DisplayName/>
        <AccountId xsi:nil="true"/>
        <AccountType/>
      </UserInfo>
    </Students>
    <Student_Groups xmlns="6c3e7ae9-b922-4110-a325-1a1838113edc">
      <UserInfo>
        <DisplayName/>
        <AccountId xsi:nil="true"/>
        <AccountType/>
      </UserInfo>
    </Student_Groups>
    <Invited_Students xmlns="6c3e7ae9-b922-4110-a325-1a1838113edc" xsi:nil="true"/>
    <DefaultSectionNames xmlns="6c3e7ae9-b922-4110-a325-1a1838113ed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4319D09C2BFA24AA74CAFA07DDE8D89" ma:contentTypeVersion="30" ma:contentTypeDescription="Create a new document." ma:contentTypeScope="" ma:versionID="72f2eec148683c3b6d216abc5148e941">
  <xsd:schema xmlns:xsd="http://www.w3.org/2001/XMLSchema" xmlns:xs="http://www.w3.org/2001/XMLSchema" xmlns:p="http://schemas.microsoft.com/office/2006/metadata/properties" xmlns:ns3="6c3e7ae9-b922-4110-a325-1a1838113edc" xmlns:ns4="f9fea673-2819-400c-a8cd-68d52557450b" targetNamespace="http://schemas.microsoft.com/office/2006/metadata/properties" ma:root="true" ma:fieldsID="2dcaa4e828a067767d07f2e36016677d" ns3:_="" ns4:_="">
    <xsd:import namespace="6c3e7ae9-b922-4110-a325-1a1838113edc"/>
    <xsd:import namespace="f9fea673-2819-400c-a8cd-68d52557450b"/>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3e7ae9-b922-4110-a325-1a1838113e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6" nillable="true" ma:displayName="Default Section Names" ma:internalName="DefaultSectionNames">
      <xsd:simpleType>
        <xsd:restriction base="dms:Note">
          <xsd:maxLength value="255"/>
        </xsd:restriction>
      </xsd:simpleType>
    </xsd:element>
    <xsd:element name="Templates" ma:index="17" nillable="true" ma:displayName="Templates" ma:internalName="Templates">
      <xsd:simpleType>
        <xsd:restriction base="dms:Note">
          <xsd:maxLength value="255"/>
        </xsd:restriction>
      </xsd:simpleType>
    </xsd:element>
    <xsd:element name="Teachers" ma:index="18"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9"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0"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1" nillable="true" ma:displayName="Invited Teachers" ma:internalName="Invited_Teachers">
      <xsd:simpleType>
        <xsd:restriction base="dms:Note">
          <xsd:maxLength value="255"/>
        </xsd:restriction>
      </xsd:simpleType>
    </xsd:element>
    <xsd:element name="Invited_Students" ma:index="22" nillable="true" ma:displayName="Invited Students" ma:internalName="Invited_Students">
      <xsd:simpleType>
        <xsd:restriction base="dms:Note">
          <xsd:maxLength value="255"/>
        </xsd:restriction>
      </xsd:simpleType>
    </xsd:element>
    <xsd:element name="Self_Registration_Enabled" ma:index="23" nillable="true" ma:displayName="Self Registration Enabled" ma:internalName="Self_Registration_Enabled">
      <xsd:simpleType>
        <xsd:restriction base="dms:Boolean"/>
      </xsd:simpleType>
    </xsd:element>
    <xsd:element name="Has_Teacher_Only_SectionGroup" ma:index="24" nillable="true" ma:displayName="Has Teacher Only SectionGroup" ma:internalName="Has_Teacher_Only_SectionGroup">
      <xsd:simpleType>
        <xsd:restriction base="dms:Boolean"/>
      </xsd:simpleType>
    </xsd:element>
    <xsd:element name="Is_Collaboration_Space_Locked" ma:index="25" nillable="true" ma:displayName="Is Collaboration Space Locked" ma:internalName="Is_Collaboration_Space_Locked">
      <xsd:simpleType>
        <xsd:restriction base="dms:Boolean"/>
      </xsd:simpleType>
    </xsd:element>
    <xsd:element name="IsNotebookLocked" ma:index="26" nillable="true" ma:displayName="Is Notebook Locked" ma:internalName="IsNotebookLocked">
      <xsd:simpleType>
        <xsd:restriction base="dms:Boolean"/>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Location" ma:index="34" nillable="true" ma:displayName="Location" ma:internalName="MediaServiceLocation"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fea673-2819-400c-a8cd-68d52557450b" elementFormDefault="qualified">
    <xsd:import namespace="http://schemas.microsoft.com/office/2006/documentManagement/types"/>
    <xsd:import namespace="http://schemas.microsoft.com/office/infopath/2007/PartnerControls"/>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element name="SharingHintHash" ma:index="2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C39530-7D43-4E36-B5D5-EE0D1A7E3ACE}">
  <ds:schemaRefs>
    <ds:schemaRef ds:uri="http://schemas.microsoft.com/office/2006/metadata/properties"/>
    <ds:schemaRef ds:uri="http://schemas.microsoft.com/office/infopath/2007/PartnerControls"/>
    <ds:schemaRef ds:uri="6c3e7ae9-b922-4110-a325-1a1838113edc"/>
  </ds:schemaRefs>
</ds:datastoreItem>
</file>

<file path=customXml/itemProps2.xml><?xml version="1.0" encoding="utf-8"?>
<ds:datastoreItem xmlns:ds="http://schemas.openxmlformats.org/officeDocument/2006/customXml" ds:itemID="{589CA0C1-718A-4B3D-8390-478037E0836A}">
  <ds:schemaRefs>
    <ds:schemaRef ds:uri="http://schemas.microsoft.com/sharepoint/v3/contenttype/forms"/>
  </ds:schemaRefs>
</ds:datastoreItem>
</file>

<file path=customXml/itemProps3.xml><?xml version="1.0" encoding="utf-8"?>
<ds:datastoreItem xmlns:ds="http://schemas.openxmlformats.org/officeDocument/2006/customXml" ds:itemID="{2AB38411-ACF3-4066-9A2C-D4796FC3C5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3e7ae9-b922-4110-a325-1a1838113edc"/>
    <ds:schemaRef ds:uri="f9fea673-2819-400c-a8cd-68d5255745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17479</TotalTime>
  <Words>675</Words>
  <Application>Microsoft Office PowerPoint</Application>
  <PresentationFormat>Custom</PresentationFormat>
  <Paragraphs>91</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Default Design</vt:lpstr>
      <vt:lpstr>Title Authors  Norton Children’s and University of Louisville School of Medicine Louisville, Kentucky</vt:lpstr>
    </vt:vector>
  </TitlesOfParts>
  <Company>SciFor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Posters1st</dc:creator>
  <cp:lastModifiedBy>Dianna Stover</cp:lastModifiedBy>
  <cp:revision>355</cp:revision>
  <cp:lastPrinted>2018-09-13T19:16:41Z</cp:lastPrinted>
  <dcterms:created xsi:type="dcterms:W3CDTF">2003-12-17T18:44:28Z</dcterms:created>
  <dcterms:modified xsi:type="dcterms:W3CDTF">2020-09-18T13:36:43Z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0x010100D4319D09C2BFA24AA74CAFA07DDE8D89</vt:lpwstr>
  </property>
</Properties>
</file>