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8" r:id="rId4"/>
    <p:sldId id="259" r:id="rId5"/>
    <p:sldId id="266" r:id="rId6"/>
    <p:sldId id="267" r:id="rId7"/>
    <p:sldId id="261" r:id="rId8"/>
    <p:sldId id="262" r:id="rId9"/>
    <p:sldId id="264" r:id="rId10"/>
    <p:sldId id="268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004E74"/>
    <a:srgbClr val="E36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0051"/>
  </p:normalViewPr>
  <p:slideViewPr>
    <p:cSldViewPr snapToGrid="0" snapToObjects="1">
      <p:cViewPr varScale="1">
        <p:scale>
          <a:sx n="89" d="100"/>
          <a:sy n="89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C1FBF-135B-754C-B8FD-C90968F56ED4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66F94-D2FA-B04D-B19C-C04C5C91D949}">
      <dgm:prSet phldrT="[Text]" custT="1"/>
      <dgm:spPr>
        <a:solidFill>
          <a:srgbClr val="004E74"/>
        </a:solidFill>
        <a:ln cmpd="sng">
          <a:noFill/>
        </a:ln>
      </dgm:spPr>
      <dgm:t>
        <a:bodyPr/>
        <a:lstStyle/>
        <a:p>
          <a:r>
            <a:rPr lang="en-US" sz="3200" b="1" i="0" dirty="0">
              <a:latin typeface="Arial" panose="020B0604020202020204" pitchFamily="34" charset="0"/>
              <a:cs typeface="Arial" panose="020B0604020202020204" pitchFamily="34" charset="0"/>
            </a:rPr>
            <a:t>National</a:t>
          </a:r>
        </a:p>
      </dgm:t>
    </dgm:pt>
    <dgm:pt modelId="{DA3BA8CF-0B1C-3F43-9D7B-39996BF67319}" type="parTrans" cxnId="{67403A0E-B7D6-DA46-9A02-43D1DE7542A4}">
      <dgm:prSet/>
      <dgm:spPr/>
      <dgm:t>
        <a:bodyPr/>
        <a:lstStyle/>
        <a:p>
          <a:endParaRPr lang="en-US"/>
        </a:p>
      </dgm:t>
    </dgm:pt>
    <dgm:pt modelId="{3A85CE36-2356-0C4D-8430-32FE6BE030D5}" type="sibTrans" cxnId="{67403A0E-B7D6-DA46-9A02-43D1DE7542A4}">
      <dgm:prSet/>
      <dgm:spPr/>
      <dgm:t>
        <a:bodyPr/>
        <a:lstStyle/>
        <a:p>
          <a:endParaRPr lang="en-US"/>
        </a:p>
      </dgm:t>
    </dgm:pt>
    <dgm:pt modelId="{892A7B65-541C-D640-A15C-4E3DF74C1AB5}">
      <dgm:prSet phldrT="[Text]" custT="1"/>
      <dgm:spPr>
        <a:solidFill>
          <a:srgbClr val="004E74">
            <a:alpha val="15000"/>
          </a:srgbClr>
        </a:solidFill>
        <a:ln>
          <a:noFill/>
        </a:ln>
      </dgm:spPr>
      <dgm:t>
        <a:bodyPr/>
        <a:lstStyle/>
        <a:p>
          <a:r>
            <a:rPr lang="en-US" sz="2800" b="1" i="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At least 80 million antibiotic prescriptions each year are unnecessary</a:t>
          </a:r>
        </a:p>
      </dgm:t>
    </dgm:pt>
    <dgm:pt modelId="{1DCC108A-D7C3-F742-86BD-F6C4F31A2FE4}" type="parTrans" cxnId="{E131C3DF-BC52-7940-8F1D-21FC2E3F68E4}">
      <dgm:prSet/>
      <dgm:spPr/>
      <dgm:t>
        <a:bodyPr/>
        <a:lstStyle/>
        <a:p>
          <a:endParaRPr lang="en-US"/>
        </a:p>
      </dgm:t>
    </dgm:pt>
    <dgm:pt modelId="{ACC2DE5E-95B5-494C-B0DC-BF8D38250D16}" type="sibTrans" cxnId="{E131C3DF-BC52-7940-8F1D-21FC2E3F68E4}">
      <dgm:prSet/>
      <dgm:spPr/>
      <dgm:t>
        <a:bodyPr/>
        <a:lstStyle/>
        <a:p>
          <a:endParaRPr lang="en-US"/>
        </a:p>
      </dgm:t>
    </dgm:pt>
    <dgm:pt modelId="{287066AD-79CE-E141-AFAD-E3EF036242C0}">
      <dgm:prSet phldrT="[Text]" custT="1"/>
      <dgm:spPr>
        <a:solidFill>
          <a:srgbClr val="004E74">
            <a:alpha val="15000"/>
          </a:srgbClr>
        </a:solidFill>
        <a:ln>
          <a:noFill/>
        </a:ln>
      </dgm:spPr>
      <dgm:t>
        <a:bodyPr/>
        <a:lstStyle/>
        <a:p>
          <a:r>
            <a:rPr lang="en-US" sz="2800" b="1" i="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Children receive the majority of antibiotic prescriptions</a:t>
          </a:r>
        </a:p>
      </dgm:t>
    </dgm:pt>
    <dgm:pt modelId="{BEE67670-17FA-A043-A899-5BA6C741B491}" type="parTrans" cxnId="{1464491C-03B9-424E-9E6C-D777B6E8B055}">
      <dgm:prSet/>
      <dgm:spPr/>
      <dgm:t>
        <a:bodyPr/>
        <a:lstStyle/>
        <a:p>
          <a:endParaRPr lang="en-US"/>
        </a:p>
      </dgm:t>
    </dgm:pt>
    <dgm:pt modelId="{F14ED8B5-58F9-5A49-A76F-715BC0006EAC}" type="sibTrans" cxnId="{1464491C-03B9-424E-9E6C-D777B6E8B055}">
      <dgm:prSet/>
      <dgm:spPr/>
      <dgm:t>
        <a:bodyPr/>
        <a:lstStyle/>
        <a:p>
          <a:endParaRPr lang="en-US"/>
        </a:p>
      </dgm:t>
    </dgm:pt>
    <dgm:pt modelId="{C283C4F1-8580-4B44-9EB3-65C7A8138CCB}">
      <dgm:prSet phldrT="[Text]" custT="1"/>
      <dgm:spPr>
        <a:solidFill>
          <a:srgbClr val="E36729">
            <a:alpha val="15000"/>
          </a:srgbClr>
        </a:solidFill>
        <a:ln>
          <a:noFill/>
        </a:ln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Kentucky has the second highest rate of antibiotic prescriptions in the US</a:t>
          </a:r>
        </a:p>
      </dgm:t>
    </dgm:pt>
    <dgm:pt modelId="{7202C814-0204-1345-A061-98F28648DBF0}" type="sibTrans" cxnId="{2DCF64B7-FEA0-C84E-BF8E-D7CA9ACF00D3}">
      <dgm:prSet/>
      <dgm:spPr/>
      <dgm:t>
        <a:bodyPr/>
        <a:lstStyle/>
        <a:p>
          <a:endParaRPr lang="en-US"/>
        </a:p>
      </dgm:t>
    </dgm:pt>
    <dgm:pt modelId="{77DCFF31-BE88-0D44-A444-B828C39BF980}" type="parTrans" cxnId="{2DCF64B7-FEA0-C84E-BF8E-D7CA9ACF00D3}">
      <dgm:prSet/>
      <dgm:spPr/>
      <dgm:t>
        <a:bodyPr/>
        <a:lstStyle/>
        <a:p>
          <a:endParaRPr lang="en-US"/>
        </a:p>
      </dgm:t>
    </dgm:pt>
    <dgm:pt modelId="{31BB1A43-72BA-6F4D-8A9D-F33D6CD0D0AF}">
      <dgm:prSet phldrT="[Text]" custT="1"/>
      <dgm:spPr>
        <a:solidFill>
          <a:srgbClr val="E36729">
            <a:alpha val="15000"/>
          </a:srgbClr>
        </a:solidFill>
        <a:ln>
          <a:noFill/>
        </a:ln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Kentucky has the highest rate of antibiotic prescribing in children</a:t>
          </a:r>
        </a:p>
      </dgm:t>
    </dgm:pt>
    <dgm:pt modelId="{9EDED9F9-6DF9-1B41-A33F-4FBC795FF9C7}" type="sibTrans" cxnId="{A52D244F-2B0D-6547-98FB-44221A80710C}">
      <dgm:prSet/>
      <dgm:spPr/>
      <dgm:t>
        <a:bodyPr/>
        <a:lstStyle/>
        <a:p>
          <a:endParaRPr lang="en-US"/>
        </a:p>
      </dgm:t>
    </dgm:pt>
    <dgm:pt modelId="{8FBD8350-2BA4-A041-B918-BB16D84039E2}" type="parTrans" cxnId="{A52D244F-2B0D-6547-98FB-44221A80710C}">
      <dgm:prSet/>
      <dgm:spPr/>
      <dgm:t>
        <a:bodyPr/>
        <a:lstStyle/>
        <a:p>
          <a:endParaRPr lang="en-US"/>
        </a:p>
      </dgm:t>
    </dgm:pt>
    <dgm:pt modelId="{B858E613-8D56-5E49-9533-DAA4D24A97B1}">
      <dgm:prSet phldrT="[Text]" custT="1"/>
      <dgm:spPr>
        <a:solidFill>
          <a:srgbClr val="E36729"/>
        </a:solidFill>
        <a:ln>
          <a:noFill/>
        </a:ln>
      </dgm:spPr>
      <dgm:t>
        <a:bodyPr/>
        <a:lstStyle/>
        <a:p>
          <a:r>
            <a:rPr lang="en-US" sz="3200" b="1" i="0" dirty="0">
              <a:latin typeface="Arial" panose="020B0604020202020204" pitchFamily="34" charset="0"/>
              <a:cs typeface="Arial" panose="020B0604020202020204" pitchFamily="34" charset="0"/>
            </a:rPr>
            <a:t>Local</a:t>
          </a:r>
        </a:p>
      </dgm:t>
    </dgm:pt>
    <dgm:pt modelId="{28D793DD-E245-8F41-BFEA-E1C961D7E01D}" type="sibTrans" cxnId="{C77FF59E-E135-E648-8871-F42C6809EB5E}">
      <dgm:prSet/>
      <dgm:spPr/>
      <dgm:t>
        <a:bodyPr/>
        <a:lstStyle/>
        <a:p>
          <a:endParaRPr lang="en-US"/>
        </a:p>
      </dgm:t>
    </dgm:pt>
    <dgm:pt modelId="{1708C564-2862-5F42-9254-423EE42B86E9}" type="parTrans" cxnId="{C77FF59E-E135-E648-8871-F42C6809EB5E}">
      <dgm:prSet/>
      <dgm:spPr/>
      <dgm:t>
        <a:bodyPr/>
        <a:lstStyle/>
        <a:p>
          <a:endParaRPr lang="en-US"/>
        </a:p>
      </dgm:t>
    </dgm:pt>
    <dgm:pt modelId="{BB8EB6C2-C92D-554E-8FC7-BB063BD0FD15}" type="pres">
      <dgm:prSet presAssocID="{396C1FBF-135B-754C-B8FD-C90968F56ED4}" presName="Name0" presStyleCnt="0">
        <dgm:presLayoutVars>
          <dgm:dir/>
          <dgm:animLvl val="lvl"/>
          <dgm:resizeHandles val="exact"/>
        </dgm:presLayoutVars>
      </dgm:prSet>
      <dgm:spPr/>
    </dgm:pt>
    <dgm:pt modelId="{9A9E6DA5-512F-BA40-AD29-7F4338EA031A}" type="pres">
      <dgm:prSet presAssocID="{DF366F94-D2FA-B04D-B19C-C04C5C91D949}" presName="composite" presStyleCnt="0"/>
      <dgm:spPr/>
    </dgm:pt>
    <dgm:pt modelId="{B746F26A-36C5-4F4D-8C0E-21C72FE5BD50}" type="pres">
      <dgm:prSet presAssocID="{DF366F94-D2FA-B04D-B19C-C04C5C91D949}" presName="parTx" presStyleLbl="alignNode1" presStyleIdx="0" presStyleCnt="2" custScaleX="101413" custScaleY="78389" custLinFactY="-12734" custLinFactNeighborX="576" custLinFactNeighborY="-100000">
        <dgm:presLayoutVars>
          <dgm:chMax val="0"/>
          <dgm:chPref val="0"/>
          <dgm:bulletEnabled val="1"/>
        </dgm:presLayoutVars>
      </dgm:prSet>
      <dgm:spPr/>
    </dgm:pt>
    <dgm:pt modelId="{5FC9BB10-FE8B-B740-90B9-11CCFD08DFAA}" type="pres">
      <dgm:prSet presAssocID="{DF366F94-D2FA-B04D-B19C-C04C5C91D949}" presName="desTx" presStyleLbl="alignAccFollowNode1" presStyleIdx="0" presStyleCnt="2" custScaleX="99968" custScaleY="101212" custLinFactNeighborY="-7688">
        <dgm:presLayoutVars>
          <dgm:bulletEnabled val="1"/>
        </dgm:presLayoutVars>
      </dgm:prSet>
      <dgm:spPr/>
    </dgm:pt>
    <dgm:pt modelId="{80FA6FCE-1ABA-AB41-8733-361A49D634F3}" type="pres">
      <dgm:prSet presAssocID="{3A85CE36-2356-0C4D-8430-32FE6BE030D5}" presName="space" presStyleCnt="0"/>
      <dgm:spPr/>
    </dgm:pt>
    <dgm:pt modelId="{DC7739AB-AEC2-684F-9889-D55C7B3A1913}" type="pres">
      <dgm:prSet presAssocID="{B858E613-8D56-5E49-9533-DAA4D24A97B1}" presName="composite" presStyleCnt="0"/>
      <dgm:spPr/>
    </dgm:pt>
    <dgm:pt modelId="{18EA90FE-6A69-E64F-8905-D4723159E9F0}" type="pres">
      <dgm:prSet presAssocID="{B858E613-8D56-5E49-9533-DAA4D24A97B1}" presName="parTx" presStyleLbl="alignNode1" presStyleIdx="1" presStyleCnt="2" custScaleX="101568" custScaleY="79052" custLinFactNeighborY="-85579">
        <dgm:presLayoutVars>
          <dgm:chMax val="0"/>
          <dgm:chPref val="0"/>
          <dgm:bulletEnabled val="1"/>
        </dgm:presLayoutVars>
      </dgm:prSet>
      <dgm:spPr/>
    </dgm:pt>
    <dgm:pt modelId="{3C7EF5A1-A1BF-5F49-A232-A9453379651B}" type="pres">
      <dgm:prSet presAssocID="{B858E613-8D56-5E49-9533-DAA4D24A97B1}" presName="desTx" presStyleLbl="alignAccFollowNode1" presStyleIdx="1" presStyleCnt="2" custLinFactNeighborX="-166" custLinFactNeighborY="-9747">
        <dgm:presLayoutVars>
          <dgm:bulletEnabled val="1"/>
        </dgm:presLayoutVars>
      </dgm:prSet>
      <dgm:spPr/>
    </dgm:pt>
  </dgm:ptLst>
  <dgm:cxnLst>
    <dgm:cxn modelId="{67403A0E-B7D6-DA46-9A02-43D1DE7542A4}" srcId="{396C1FBF-135B-754C-B8FD-C90968F56ED4}" destId="{DF366F94-D2FA-B04D-B19C-C04C5C91D949}" srcOrd="0" destOrd="0" parTransId="{DA3BA8CF-0B1C-3F43-9D7B-39996BF67319}" sibTransId="{3A85CE36-2356-0C4D-8430-32FE6BE030D5}"/>
    <dgm:cxn modelId="{1464491C-03B9-424E-9E6C-D777B6E8B055}" srcId="{DF366F94-D2FA-B04D-B19C-C04C5C91D949}" destId="{287066AD-79CE-E141-AFAD-E3EF036242C0}" srcOrd="1" destOrd="0" parTransId="{BEE67670-17FA-A043-A899-5BA6C741B491}" sibTransId="{F14ED8B5-58F9-5A49-A76F-715BC0006EAC}"/>
    <dgm:cxn modelId="{A52D244F-2B0D-6547-98FB-44221A80710C}" srcId="{B858E613-8D56-5E49-9533-DAA4D24A97B1}" destId="{31BB1A43-72BA-6F4D-8A9D-F33D6CD0D0AF}" srcOrd="1" destOrd="0" parTransId="{8FBD8350-2BA4-A041-B918-BB16D84039E2}" sibTransId="{9EDED9F9-6DF9-1B41-A33F-4FBC795FF9C7}"/>
    <dgm:cxn modelId="{A5415870-24B1-5947-B08A-F9E55CD39050}" type="presOf" srcId="{396C1FBF-135B-754C-B8FD-C90968F56ED4}" destId="{BB8EB6C2-C92D-554E-8FC7-BB063BD0FD15}" srcOrd="0" destOrd="0" presId="urn:microsoft.com/office/officeart/2005/8/layout/hList1"/>
    <dgm:cxn modelId="{982BC899-D46D-7F4A-AED7-A4D8E6F56A00}" type="presOf" srcId="{31BB1A43-72BA-6F4D-8A9D-F33D6CD0D0AF}" destId="{3C7EF5A1-A1BF-5F49-A232-A9453379651B}" srcOrd="0" destOrd="1" presId="urn:microsoft.com/office/officeart/2005/8/layout/hList1"/>
    <dgm:cxn modelId="{C77FF59E-E135-E648-8871-F42C6809EB5E}" srcId="{396C1FBF-135B-754C-B8FD-C90968F56ED4}" destId="{B858E613-8D56-5E49-9533-DAA4D24A97B1}" srcOrd="1" destOrd="0" parTransId="{1708C564-2862-5F42-9254-423EE42B86E9}" sibTransId="{28D793DD-E245-8F41-BFEA-E1C961D7E01D}"/>
    <dgm:cxn modelId="{EBA735AC-68D0-694F-A3E3-E8DFD54B2C52}" type="presOf" srcId="{B858E613-8D56-5E49-9533-DAA4D24A97B1}" destId="{18EA90FE-6A69-E64F-8905-D4723159E9F0}" srcOrd="0" destOrd="0" presId="urn:microsoft.com/office/officeart/2005/8/layout/hList1"/>
    <dgm:cxn modelId="{2011FAB3-7D20-5146-83E6-43EA20EABA4B}" type="presOf" srcId="{287066AD-79CE-E141-AFAD-E3EF036242C0}" destId="{5FC9BB10-FE8B-B740-90B9-11CCFD08DFAA}" srcOrd="0" destOrd="1" presId="urn:microsoft.com/office/officeart/2005/8/layout/hList1"/>
    <dgm:cxn modelId="{2DCF64B7-FEA0-C84E-BF8E-D7CA9ACF00D3}" srcId="{B858E613-8D56-5E49-9533-DAA4D24A97B1}" destId="{C283C4F1-8580-4B44-9EB3-65C7A8138CCB}" srcOrd="0" destOrd="0" parTransId="{77DCFF31-BE88-0D44-A444-B828C39BF980}" sibTransId="{7202C814-0204-1345-A061-98F28648DBF0}"/>
    <dgm:cxn modelId="{AF34FCC6-89D4-7246-BB56-4015454F75C4}" type="presOf" srcId="{892A7B65-541C-D640-A15C-4E3DF74C1AB5}" destId="{5FC9BB10-FE8B-B740-90B9-11CCFD08DFAA}" srcOrd="0" destOrd="0" presId="urn:microsoft.com/office/officeart/2005/8/layout/hList1"/>
    <dgm:cxn modelId="{B60FF8C8-BFB4-DA42-84EF-7CF0B6BE0C34}" type="presOf" srcId="{DF366F94-D2FA-B04D-B19C-C04C5C91D949}" destId="{B746F26A-36C5-4F4D-8C0E-21C72FE5BD50}" srcOrd="0" destOrd="0" presId="urn:microsoft.com/office/officeart/2005/8/layout/hList1"/>
    <dgm:cxn modelId="{81BC5DCB-C0E7-7545-A935-E1829EC2C36A}" type="presOf" srcId="{C283C4F1-8580-4B44-9EB3-65C7A8138CCB}" destId="{3C7EF5A1-A1BF-5F49-A232-A9453379651B}" srcOrd="0" destOrd="0" presId="urn:microsoft.com/office/officeart/2005/8/layout/hList1"/>
    <dgm:cxn modelId="{E131C3DF-BC52-7940-8F1D-21FC2E3F68E4}" srcId="{DF366F94-D2FA-B04D-B19C-C04C5C91D949}" destId="{892A7B65-541C-D640-A15C-4E3DF74C1AB5}" srcOrd="0" destOrd="0" parTransId="{1DCC108A-D7C3-F742-86BD-F6C4F31A2FE4}" sibTransId="{ACC2DE5E-95B5-494C-B0DC-BF8D38250D16}"/>
    <dgm:cxn modelId="{2F7DAD04-57CF-6E4D-B02C-EB4C21811DBA}" type="presParOf" srcId="{BB8EB6C2-C92D-554E-8FC7-BB063BD0FD15}" destId="{9A9E6DA5-512F-BA40-AD29-7F4338EA031A}" srcOrd="0" destOrd="0" presId="urn:microsoft.com/office/officeart/2005/8/layout/hList1"/>
    <dgm:cxn modelId="{989AC3A3-BB5B-824E-9D23-47110AE74942}" type="presParOf" srcId="{9A9E6DA5-512F-BA40-AD29-7F4338EA031A}" destId="{B746F26A-36C5-4F4D-8C0E-21C72FE5BD50}" srcOrd="0" destOrd="0" presId="urn:microsoft.com/office/officeart/2005/8/layout/hList1"/>
    <dgm:cxn modelId="{8382D3A0-E4BE-534E-8160-3A927B450D5C}" type="presParOf" srcId="{9A9E6DA5-512F-BA40-AD29-7F4338EA031A}" destId="{5FC9BB10-FE8B-B740-90B9-11CCFD08DFAA}" srcOrd="1" destOrd="0" presId="urn:microsoft.com/office/officeart/2005/8/layout/hList1"/>
    <dgm:cxn modelId="{1670FD7C-7F68-AB45-AFF3-0E108132749A}" type="presParOf" srcId="{BB8EB6C2-C92D-554E-8FC7-BB063BD0FD15}" destId="{80FA6FCE-1ABA-AB41-8733-361A49D634F3}" srcOrd="1" destOrd="0" presId="urn:microsoft.com/office/officeart/2005/8/layout/hList1"/>
    <dgm:cxn modelId="{2625EEF6-F06F-CA4D-A160-071E2332CB31}" type="presParOf" srcId="{BB8EB6C2-C92D-554E-8FC7-BB063BD0FD15}" destId="{DC7739AB-AEC2-684F-9889-D55C7B3A1913}" srcOrd="2" destOrd="0" presId="urn:microsoft.com/office/officeart/2005/8/layout/hList1"/>
    <dgm:cxn modelId="{0FB1B8A2-801A-6542-8330-9FBA3EAACAB1}" type="presParOf" srcId="{DC7739AB-AEC2-684F-9889-D55C7B3A1913}" destId="{18EA90FE-6A69-E64F-8905-D4723159E9F0}" srcOrd="0" destOrd="0" presId="urn:microsoft.com/office/officeart/2005/8/layout/hList1"/>
    <dgm:cxn modelId="{29952D81-0057-7C44-8333-18671E743573}" type="presParOf" srcId="{DC7739AB-AEC2-684F-9889-D55C7B3A1913}" destId="{3C7EF5A1-A1BF-5F49-A232-A94533796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6F26A-36C5-4F4D-8C0E-21C72FE5BD50}">
      <dsp:nvSpPr>
        <dsp:cNvPr id="0" name=""/>
        <dsp:cNvSpPr/>
      </dsp:nvSpPr>
      <dsp:spPr>
        <a:xfrm>
          <a:off x="34163" y="0"/>
          <a:ext cx="5131968" cy="887846"/>
        </a:xfrm>
        <a:prstGeom prst="rect">
          <a:avLst/>
        </a:prstGeom>
        <a:solidFill>
          <a:srgbClr val="004E7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latin typeface="Arial" panose="020B0604020202020204" pitchFamily="34" charset="0"/>
              <a:cs typeface="Arial" panose="020B0604020202020204" pitchFamily="34" charset="0"/>
            </a:rPr>
            <a:t>National</a:t>
          </a:r>
        </a:p>
      </dsp:txBody>
      <dsp:txXfrm>
        <a:off x="34163" y="0"/>
        <a:ext cx="5131968" cy="887846"/>
      </dsp:txXfrm>
    </dsp:sp>
    <dsp:sp modelId="{5FC9BB10-FE8B-B740-90B9-11CCFD08DFAA}">
      <dsp:nvSpPr>
        <dsp:cNvPr id="0" name=""/>
        <dsp:cNvSpPr/>
      </dsp:nvSpPr>
      <dsp:spPr>
        <a:xfrm>
          <a:off x="41576" y="897984"/>
          <a:ext cx="5057226" cy="3187545"/>
        </a:xfrm>
        <a:prstGeom prst="rect">
          <a:avLst/>
        </a:prstGeom>
        <a:solidFill>
          <a:srgbClr val="004E74">
            <a:alpha val="1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At least 80 million antibiotic prescriptions each year are unnecessary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Children receive the majority of antibiotic prescriptions</a:t>
          </a:r>
        </a:p>
      </dsp:txBody>
      <dsp:txXfrm>
        <a:off x="41576" y="897984"/>
        <a:ext cx="5057226" cy="3187545"/>
      </dsp:txXfrm>
    </dsp:sp>
    <dsp:sp modelId="{18EA90FE-6A69-E64F-8905-D4723159E9F0}">
      <dsp:nvSpPr>
        <dsp:cNvPr id="0" name=""/>
        <dsp:cNvSpPr/>
      </dsp:nvSpPr>
      <dsp:spPr>
        <a:xfrm>
          <a:off x="5845449" y="0"/>
          <a:ext cx="5139812" cy="910565"/>
        </a:xfrm>
        <a:prstGeom prst="rect">
          <a:avLst/>
        </a:prstGeom>
        <a:solidFill>
          <a:srgbClr val="E3672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latin typeface="Arial" panose="020B0604020202020204" pitchFamily="34" charset="0"/>
              <a:cs typeface="Arial" panose="020B0604020202020204" pitchFamily="34" charset="0"/>
            </a:rPr>
            <a:t>Local</a:t>
          </a:r>
        </a:p>
      </dsp:txBody>
      <dsp:txXfrm>
        <a:off x="5845449" y="0"/>
        <a:ext cx="5139812" cy="910565"/>
      </dsp:txXfrm>
    </dsp:sp>
    <dsp:sp modelId="{3C7EF5A1-A1BF-5F49-A232-A9453379651B}">
      <dsp:nvSpPr>
        <dsp:cNvPr id="0" name=""/>
        <dsp:cNvSpPr/>
      </dsp:nvSpPr>
      <dsp:spPr>
        <a:xfrm>
          <a:off x="5876722" y="918791"/>
          <a:ext cx="5060464" cy="3074400"/>
        </a:xfrm>
        <a:prstGeom prst="rect">
          <a:avLst/>
        </a:prstGeom>
        <a:solidFill>
          <a:srgbClr val="E36729">
            <a:alpha val="1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Kentucky has the second highest rate of antibiotic prescriptions in the US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Kentucky has the highest rate of antibiotic prescribing in children</a:t>
          </a:r>
        </a:p>
      </dsp:txBody>
      <dsp:txXfrm>
        <a:off x="5876722" y="918791"/>
        <a:ext cx="5060464" cy="307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513EB-2C3E-3242-BA95-EA19694794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F83F-2F01-794E-89A1-198EC7A31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Entire video: 5:03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prefer to shorten, show: 0:48-3:15, 4:15-end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1F83F-2F01-794E-89A1-198EC7A31E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810C-EE69-BD47-A962-5168F8C6A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61BE9-83E5-4540-BDEE-CA0722F38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F1DA-8888-3A40-B926-B58A78CE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CFC3-B25D-7C47-9AF1-E0878481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63C05-4E36-A245-A49F-54762536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16A7-8C5E-0749-9233-BE43AB1A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F630A-CAC0-0145-813E-84E6085E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1910-04DD-8546-BB44-0DC78E62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3F62E-50E4-0F4C-B42E-C6064C27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C281A-5916-734D-A05D-09E56AB3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79CCF-BE2F-EB40-AA82-BB116F1B0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3E38E-89F9-F94D-9D3D-B8215BED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D3ED-7124-E04C-8534-97082C05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68EE-2E8B-FE46-8803-4C1863CC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41EE-D437-6C44-92F5-11375D30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3DEC-83D2-A747-A44F-BCEB203F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5" y="272847"/>
            <a:ext cx="10515600" cy="57444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4E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95C6-0212-7C41-B0F8-B65075CBB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290"/>
            <a:ext cx="10515600" cy="4351338"/>
          </a:xfrm>
        </p:spPr>
        <p:txBody>
          <a:bodyPr/>
          <a:lstStyle>
            <a:lvl1pPr>
              <a:defRPr b="1" i="0">
                <a:solidFill>
                  <a:srgbClr val="E367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solidFill>
                  <a:srgbClr val="004E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solidFill>
                  <a:srgbClr val="E367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solidFill>
                  <a:srgbClr val="004E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FD66D-279B-7D44-B60D-E5BB851BD0A5}"/>
              </a:ext>
            </a:extLst>
          </p:cNvPr>
          <p:cNvSpPr/>
          <p:nvPr userDrawn="1"/>
        </p:nvSpPr>
        <p:spPr>
          <a:xfrm>
            <a:off x="0" y="6612941"/>
            <a:ext cx="12192000" cy="299923"/>
          </a:xfrm>
          <a:prstGeom prst="rect">
            <a:avLst/>
          </a:prstGeom>
          <a:solidFill>
            <a:srgbClr val="00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25701E-D696-1C42-8303-44BBEDBAC179}"/>
              </a:ext>
            </a:extLst>
          </p:cNvPr>
          <p:cNvSpPr/>
          <p:nvPr userDrawn="1"/>
        </p:nvSpPr>
        <p:spPr>
          <a:xfrm>
            <a:off x="0" y="6480629"/>
            <a:ext cx="12192000" cy="15089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1859DA-3727-A044-B83D-22E2E011557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9253855" y="5427298"/>
            <a:ext cx="2726690" cy="1204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5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C4D9-604C-9D41-A40D-7DA3FCD3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995A7-05EA-E444-A9CC-9C70CFA6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56896-F5EA-7947-ADD6-C91084A5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8680E-4449-ED48-B907-EC9AAB12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1B8EE-5ADB-FF40-BB46-6103E6A9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BABC-5436-C149-9B8D-0C82425F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D54D7-155E-6D4A-95E0-4D9E98844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14949-AADC-614D-AE83-290B99D0D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F1D40-C7EE-9F4D-88B1-EBA29BAE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F284D-8C92-6A48-86AB-33F51A57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99866-40FB-2244-A628-481FFBE0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7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69C6-89D2-B64F-A346-A675C173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AAB6B-4221-F546-9049-0831A025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A29F4-CD0D-2B47-B6CA-BE9D3EC02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9C573-58CE-5F44-B8F5-5CEED90B1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0217A-A2C2-7B4D-887B-055A13E9C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191CE-BF1B-0B43-8728-10AF189C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DEE2A-5837-7D44-B6BA-C7046229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83BD0-BD48-7C49-BE57-C805C73D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0386-DA44-4B47-A46C-616A0AB1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EE375-B238-614A-8CA9-3B055BE7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31BA3-F866-D740-BAFE-5D912F66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EEF48-7B3D-9748-9C3E-2B2CBA11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D909B-71E6-E945-87B8-694207A0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EFF74-D9A9-5745-A5E4-FCEC3DEC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24E33-A4F2-3440-B756-EE1CDFA1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8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6D4B-6947-1240-ACD7-4EBF1C5D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67C2A-2029-9143-A966-895C571F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7207-331D-C449-98F8-F2171DF88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46583-CE00-FF41-8264-70071F24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3EA05-8B9F-7C4D-82C3-18AE2F2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46D7C-7BAB-2F4B-8054-D6FD644F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DE73-47EA-AD47-84FB-AAF9EB7B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773C5-7FA4-BD4A-A926-0AFCA53F9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6C596-9173-334B-B48E-D393DA618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E3F1D-5F0E-0847-8145-70920F8A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A084A-D958-EF41-9426-BD2EE2BC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5C02B-A11D-344D-AE44-5C62E462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88C69-B668-2241-A2F7-2B04181C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81F61-D043-7F47-BF22-C1CD9A235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5618-E5D1-B74F-8306-100C707A4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2B1-7D83-F14B-A4DF-31D5E6B35CF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FBA92-2C43-7F44-A810-28F0558F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4C45-F8B4-1C4D-BFBD-C001D36AD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8625-D3C4-3A42-B882-F6D058091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antibiotic-use/community/index.html" TargetMode="External"/><Relationship Id="rId2" Type="http://schemas.openxmlformats.org/officeDocument/2006/relationships/hyperlink" Target="http://uofl.edu/ky-antibiotic-awarenes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oVjMMEBjfxU#action=sha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trusts.org/en/research-and-analysis/video/2017/a-superbug-survivor-shares-his-struggle-with-antibiotic-resista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1A9CDD-2979-C94D-AECD-86D171E08E58}"/>
              </a:ext>
            </a:extLst>
          </p:cNvPr>
          <p:cNvSpPr/>
          <p:nvPr/>
        </p:nvSpPr>
        <p:spPr>
          <a:xfrm>
            <a:off x="0" y="6612941"/>
            <a:ext cx="12192000" cy="299923"/>
          </a:xfrm>
          <a:prstGeom prst="rect">
            <a:avLst/>
          </a:prstGeom>
          <a:solidFill>
            <a:srgbClr val="00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CD935-CB7D-3647-8629-5F567B195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00"/>
            <a:ext cx="9144000" cy="16049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E7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Kentucky Antibiotic Awareness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DBAC0-908D-6A43-A158-E9273D829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5758"/>
            <a:ext cx="9144000" cy="40354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E367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Presented By: YOUR NAME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742EB-AFA4-694B-9F23-272A478F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2019300"/>
            <a:ext cx="7378700" cy="363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A1B64-9C9A-934D-9282-B4D286737419}"/>
              </a:ext>
            </a:extLst>
          </p:cNvPr>
          <p:cNvSpPr txBox="1"/>
          <p:nvPr/>
        </p:nvSpPr>
        <p:spPr>
          <a:xfrm>
            <a:off x="190195" y="6598310"/>
            <a:ext cx="1181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project was supported by the following: Kentucky Cabinet for Health and Family Services: Department for Medicaid Services under the contract titled “Improving Care Quality for Children Receiving Kentucky Medicaid”, Norton Children’s Hospital, and the University of Louisville: School of Medicine, Department of Pediatrics; School of Public Health and Information Sciences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BD1C2-0801-BC4A-B886-192876068D20}"/>
              </a:ext>
            </a:extLst>
          </p:cNvPr>
          <p:cNvSpPr/>
          <p:nvPr/>
        </p:nvSpPr>
        <p:spPr>
          <a:xfrm>
            <a:off x="0" y="6480629"/>
            <a:ext cx="12192000" cy="15089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7F8A67-9CBE-1E4F-A320-46D4BEF6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5892140"/>
            <a:ext cx="1760764" cy="34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A910AF-AE31-D548-9069-5EC25561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59" y="5783812"/>
            <a:ext cx="1621064" cy="4893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ED8390-BA12-6544-B5AF-E45F3EDAA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68" y="5740549"/>
            <a:ext cx="1155123" cy="5669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83B832-DC41-2B44-BFE9-7912E55339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48" t="39172" r="24869" b="33619"/>
          <a:stretch/>
        </p:blipFill>
        <p:spPr>
          <a:xfrm>
            <a:off x="10357635" y="5732425"/>
            <a:ext cx="1270000" cy="5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5A74-FFC4-CF46-B054-E57CDDAD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Yellow/green mucus doesn’t necessarily mean you need antibiotics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It usually takes 7-14 days to feel better after a viral infection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Over the counter medications can help you feel better – Ask your doctor or pharmacist for recommendations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Antibiotics can take several days to make you feel better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36ACD6-3252-2B41-B231-A69A5F36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294644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EEEF-DA59-4043-816A-2BFC3C126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5" y="148829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Only take antibiotics when needed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Always take them as directed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 not share or save for later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Tell friends and family what you’ve learned!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Follow KAA on Facebook and Twitter: </a:t>
            </a:r>
            <a:r>
              <a:rPr lang="en-US" sz="2400" dirty="0">
                <a:solidFill>
                  <a:srgbClr val="009193"/>
                </a:solidFill>
              </a:rPr>
              <a:t>@</a:t>
            </a:r>
            <a:r>
              <a:rPr lang="en-US" sz="2400" dirty="0" err="1">
                <a:solidFill>
                  <a:srgbClr val="009193"/>
                </a:solidFill>
              </a:rPr>
              <a:t>KYAbxAwareness</a:t>
            </a:r>
            <a:r>
              <a:rPr lang="en-US" sz="2400" dirty="0">
                <a:solidFill>
                  <a:srgbClr val="009193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35282-15B6-1747-A5C3-DAC7B331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280" y="908188"/>
            <a:ext cx="5080000" cy="36957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827C9E5-E0C2-4C48-BDE5-6A3FD95C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you help?</a:t>
            </a:r>
          </a:p>
        </p:txBody>
      </p:sp>
    </p:spTree>
    <p:extLst>
      <p:ext uri="{BB962C8B-B14F-4D97-AF65-F5344CB8AC3E}">
        <p14:creationId xmlns:p14="http://schemas.microsoft.com/office/powerpoint/2010/main" val="425510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1D3F7-5ABB-5047-85F4-57F2C0AD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For more information: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Ky Antibiotic Awareness: </a:t>
            </a:r>
            <a:r>
              <a:rPr lang="en-US" sz="2400" u="sng" dirty="0">
                <a:hlinkClick r:id="rId2"/>
              </a:rPr>
              <a:t>uofl.edu/ky-antibiotic-awareness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CDC : </a:t>
            </a:r>
            <a:r>
              <a:rPr lang="en-US" sz="2400" dirty="0">
                <a:hlinkClick r:id="rId3"/>
              </a:rPr>
              <a:t>https://www.cdc.gov/antibiotic-use/community/index.html</a:t>
            </a:r>
            <a:r>
              <a:rPr lang="en-US" sz="2400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375F017-49A5-E84B-B5FB-6E77C0F7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87537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8AD0-E70C-2D4E-9123-1F76B90F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368873"/>
            <a:ext cx="11278334" cy="35083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367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Presenter introduction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3672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Kentucky Antibiotic Awareness is a state-wide campaign to improve antibiotic use throughout Kentucky. 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4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was supported by the following: Kentucky Cabinet for Health and Family Services: Department for Medicaid Services under the contract titled “Improving Care Quality for Children Receiving Kentucky Medicaid”, Norton Children’s Hospital, and the University of Louisville: School of Medicine, Department of Pediatrics; School of Public Health and Information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D49D2-DEDE-D941-9CA3-FA6A75E2451B}"/>
              </a:ext>
            </a:extLst>
          </p:cNvPr>
          <p:cNvSpPr/>
          <p:nvPr/>
        </p:nvSpPr>
        <p:spPr>
          <a:xfrm>
            <a:off x="0" y="6612941"/>
            <a:ext cx="12192000" cy="299923"/>
          </a:xfrm>
          <a:prstGeom prst="rect">
            <a:avLst/>
          </a:prstGeom>
          <a:solidFill>
            <a:srgbClr val="00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ED0AF-98B6-E042-8AD9-BB5CAF928F6F}"/>
              </a:ext>
            </a:extLst>
          </p:cNvPr>
          <p:cNvSpPr/>
          <p:nvPr/>
        </p:nvSpPr>
        <p:spPr>
          <a:xfrm>
            <a:off x="0" y="6480629"/>
            <a:ext cx="12192000" cy="15089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FE50F-8EC7-2F4F-B861-7CB95B251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253855" y="5427298"/>
            <a:ext cx="2726690" cy="120405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3B144-0A35-5740-94B7-C3B14463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5892140"/>
            <a:ext cx="1760764" cy="3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E9D86-485C-F34B-836A-1AF3C3FF4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14" y="5783812"/>
            <a:ext cx="1621064" cy="489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72D50-BF6D-444F-8EA8-5C02BDF3F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778" y="5740549"/>
            <a:ext cx="1155123" cy="566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A7BF1-7729-E142-9CC4-BE3362CA6E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48" t="39172" r="24869" b="33619"/>
          <a:stretch/>
        </p:blipFill>
        <p:spPr>
          <a:xfrm>
            <a:off x="7772400" y="5732425"/>
            <a:ext cx="1270000" cy="53315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871BC65-BB4E-8E45-9BE6-A68AE8A5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2540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4DCDB96-C128-9847-90C1-FECEAE74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Antibiotic Awareness?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3701F-62F5-C540-B9FB-18C392E7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36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 save lives, but any time they are used they can cause </a:t>
            </a:r>
            <a:br>
              <a:rPr lang="en-US" sz="2400" b="1" dirty="0">
                <a:solidFill>
                  <a:srgbClr val="E367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E367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effects and antibiotic resistance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4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Video:</a:t>
            </a:r>
            <a:br>
              <a:rPr lang="en-US" sz="2400" b="1" dirty="0">
                <a:solidFill>
                  <a:srgbClr val="004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Antibiotics Aren’t Always the Answer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F31FE0-5CB5-C449-B303-6DB72AB802DB}"/>
              </a:ext>
            </a:extLst>
          </p:cNvPr>
          <p:cNvSpPr/>
          <p:nvPr/>
        </p:nvSpPr>
        <p:spPr>
          <a:xfrm>
            <a:off x="0" y="6612941"/>
            <a:ext cx="12192000" cy="299923"/>
          </a:xfrm>
          <a:prstGeom prst="rect">
            <a:avLst/>
          </a:prstGeom>
          <a:solidFill>
            <a:srgbClr val="004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FABE2-9669-8744-898B-C92BF7354668}"/>
              </a:ext>
            </a:extLst>
          </p:cNvPr>
          <p:cNvSpPr/>
          <p:nvPr/>
        </p:nvSpPr>
        <p:spPr>
          <a:xfrm>
            <a:off x="0" y="6480629"/>
            <a:ext cx="12192000" cy="15089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803E4-DCC0-0644-A291-10454764CC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253855" y="5427298"/>
            <a:ext cx="2726690" cy="1204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6C5EBF-A877-0547-BFD5-D59C6EAE3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559483"/>
              </p:ext>
            </p:extLst>
          </p:nvPr>
        </p:nvGraphicFramePr>
        <p:xfrm>
          <a:off x="603307" y="1396854"/>
          <a:ext cx="10990277" cy="472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A6AA121-7902-754B-8675-C1D89A8C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Antibiotic Prescribing and Use</a:t>
            </a:r>
          </a:p>
        </p:txBody>
      </p:sp>
    </p:spTree>
    <p:extLst>
      <p:ext uri="{BB962C8B-B14F-4D97-AF65-F5344CB8AC3E}">
        <p14:creationId xmlns:p14="http://schemas.microsoft.com/office/powerpoint/2010/main" val="426476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8AD0-E70C-2D4E-9123-1F76B90F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1347452"/>
            <a:ext cx="1147720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Antibiotics treat many common illnesses such as: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Strep throat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Pneumonia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Ear infections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Bladder infections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Sexually transmitted infections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5F80D78-0792-2C40-A06C-EBE5A5E5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News</a:t>
            </a:r>
          </a:p>
        </p:txBody>
      </p:sp>
    </p:spTree>
    <p:extLst>
      <p:ext uri="{BB962C8B-B14F-4D97-AF65-F5344CB8AC3E}">
        <p14:creationId xmlns:p14="http://schemas.microsoft.com/office/powerpoint/2010/main" val="353670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8AD0-E70C-2D4E-9123-1F76B90FE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Antibiotics do not work against viruses such as the flu or a common cold</a:t>
            </a:r>
          </a:p>
          <a:p>
            <a:r>
              <a:rPr lang="en-US" sz="3600" dirty="0"/>
              <a:t>Antibiotics can cause side effects</a:t>
            </a:r>
          </a:p>
          <a:p>
            <a:r>
              <a:rPr lang="en-US" sz="3600" dirty="0"/>
              <a:t>Overuse of antibiotics can make them ineffective</a:t>
            </a:r>
          </a:p>
          <a:p>
            <a:pPr lvl="1"/>
            <a:r>
              <a:rPr lang="en-US" sz="3200" dirty="0"/>
              <a:t>Antibiotic resistance</a:t>
            </a:r>
          </a:p>
          <a:p>
            <a:pPr lvl="1"/>
            <a:r>
              <a:rPr lang="en-US" sz="3200" dirty="0"/>
              <a:t>Superbugs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233341-2D5A-DB48-B9A2-12420ABA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Bad News</a:t>
            </a:r>
          </a:p>
        </p:txBody>
      </p:sp>
    </p:spTree>
    <p:extLst>
      <p:ext uri="{BB962C8B-B14F-4D97-AF65-F5344CB8AC3E}">
        <p14:creationId xmlns:p14="http://schemas.microsoft.com/office/powerpoint/2010/main" val="215968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3D7-DAC7-FE49-9647-1EA181D7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5977010"/>
            <a:ext cx="10199731" cy="251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dirty="0">
                <a:hlinkClick r:id="rId3"/>
              </a:rPr>
              <a:t>http://www.pewtrusts.org/en/research-and-analysis/video/2017/a-superbug-survivor-shares-his-struggle-with-antibiotic-resistance</a:t>
            </a:r>
            <a:r>
              <a:rPr lang="en-US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D07EC9-A1F7-D442-9FAD-533D8228F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545" y="2267229"/>
            <a:ext cx="6057900" cy="3513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B457E2-C8EF-4743-8915-2578D2382F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037"/>
          <a:stretch/>
        </p:blipFill>
        <p:spPr>
          <a:xfrm>
            <a:off x="673100" y="1048657"/>
            <a:ext cx="9276243" cy="102273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C19A3EB-4E40-A64F-B072-E1B09B84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story</a:t>
            </a:r>
          </a:p>
        </p:txBody>
      </p:sp>
    </p:spTree>
    <p:extLst>
      <p:ext uri="{BB962C8B-B14F-4D97-AF65-F5344CB8AC3E}">
        <p14:creationId xmlns:p14="http://schemas.microsoft.com/office/powerpoint/2010/main" val="230092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C39A-BB60-D546-B07C-63A81722B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9"/>
          <a:stretch/>
        </p:blipFill>
        <p:spPr>
          <a:xfrm>
            <a:off x="3199693" y="1171411"/>
            <a:ext cx="5826861" cy="5017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E1E19A-7313-5840-AF01-88D7E490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6" y="247679"/>
            <a:ext cx="10515600" cy="784167"/>
          </a:xfrm>
        </p:spPr>
        <p:txBody>
          <a:bodyPr/>
          <a:lstStyle/>
          <a:p>
            <a:r>
              <a:rPr lang="en-US" dirty="0"/>
              <a:t>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399485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C39A-BB60-D546-B07C-63A81722B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93" y="1171612"/>
            <a:ext cx="6074935" cy="4965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142E18A-62D0-EE42-9624-763B3655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296778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{97311BC5-346C-054D-8894-698D71993FAE}tf10001060</Template>
  <TotalTime>191</TotalTime>
  <Words>432</Words>
  <Application>Microsoft Macintosh PowerPoint</Application>
  <PresentationFormat>Widescreen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Times New Roman</vt:lpstr>
      <vt:lpstr>Office Theme</vt:lpstr>
      <vt:lpstr>Kentucky Antibiotic Awareness Education</vt:lpstr>
      <vt:lpstr>Introduction</vt:lpstr>
      <vt:lpstr>What is Antibiotic Awareness?</vt:lpstr>
      <vt:lpstr>Antibiotic Prescribing and Use</vt:lpstr>
      <vt:lpstr>Good News</vt:lpstr>
      <vt:lpstr>Bad News</vt:lpstr>
      <vt:lpstr>Patient story</vt:lpstr>
      <vt:lpstr>What you need to know</vt:lpstr>
      <vt:lpstr>What you need to know</vt:lpstr>
      <vt:lpstr>What you need to know</vt:lpstr>
      <vt:lpstr>How can you help?</vt:lpstr>
      <vt:lpstr>Thank you for coming!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Community Antibiotic Awareness Education</dc:title>
  <dc:creator>Bethany Wattles</dc:creator>
  <cp:lastModifiedBy>Wattles,Bethany Ann</cp:lastModifiedBy>
  <cp:revision>24</cp:revision>
  <dcterms:created xsi:type="dcterms:W3CDTF">2018-07-19T18:30:23Z</dcterms:created>
  <dcterms:modified xsi:type="dcterms:W3CDTF">2018-10-17T13:32:34Z</dcterms:modified>
</cp:coreProperties>
</file>