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6"/>
  </p:notesMasterIdLst>
  <p:sldIdLst>
    <p:sldId id="256" r:id="rId2"/>
    <p:sldId id="259" r:id="rId3"/>
    <p:sldId id="282" r:id="rId4"/>
    <p:sldId id="257" r:id="rId5"/>
    <p:sldId id="281" r:id="rId6"/>
    <p:sldId id="258" r:id="rId7"/>
    <p:sldId id="262" r:id="rId8"/>
    <p:sldId id="261" r:id="rId9"/>
    <p:sldId id="260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2" r:id="rId19"/>
    <p:sldId id="273" r:id="rId20"/>
    <p:sldId id="274" r:id="rId21"/>
    <p:sldId id="275" r:id="rId22"/>
    <p:sldId id="276" r:id="rId23"/>
    <p:sldId id="279" r:id="rId24"/>
    <p:sldId id="283" r:id="rId25"/>
    <p:sldId id="300" r:id="rId26"/>
    <p:sldId id="301" r:id="rId27"/>
    <p:sldId id="302" r:id="rId28"/>
    <p:sldId id="303" r:id="rId29"/>
    <p:sldId id="304" r:id="rId30"/>
    <p:sldId id="286" r:id="rId31"/>
    <p:sldId id="287" r:id="rId32"/>
    <p:sldId id="288" r:id="rId33"/>
    <p:sldId id="290" r:id="rId34"/>
    <p:sldId id="293" r:id="rId35"/>
    <p:sldId id="311" r:id="rId36"/>
    <p:sldId id="291" r:id="rId37"/>
    <p:sldId id="292" r:id="rId38"/>
    <p:sldId id="295" r:id="rId39"/>
    <p:sldId id="296" r:id="rId40"/>
    <p:sldId id="297" r:id="rId41"/>
    <p:sldId id="298" r:id="rId42"/>
    <p:sldId id="299" r:id="rId43"/>
    <p:sldId id="313" r:id="rId44"/>
    <p:sldId id="314" r:id="rId45"/>
    <p:sldId id="309" r:id="rId46"/>
    <p:sldId id="315" r:id="rId47"/>
    <p:sldId id="316" r:id="rId48"/>
    <p:sldId id="317" r:id="rId49"/>
    <p:sldId id="312" r:id="rId50"/>
    <p:sldId id="306" r:id="rId51"/>
    <p:sldId id="307" r:id="rId52"/>
    <p:sldId id="308" r:id="rId53"/>
    <p:sldId id="310" r:id="rId54"/>
    <p:sldId id="305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E872D-E22F-6142-BC55-D9E75BE666B2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17A32-187B-9F4F-957C-97472E92C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6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7A32-187B-9F4F-957C-97472E92C8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7A32-187B-9F4F-957C-97472E92C8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Cant find article for </a:t>
            </a:r>
            <a:r>
              <a:rPr lang="en-US" dirty="0" err="1" smtClean="0"/>
              <a:t>quandrantic</a:t>
            </a:r>
            <a:r>
              <a:rPr lang="en-US" dirty="0" smtClean="0"/>
              <a:t> </a:t>
            </a:r>
            <a:r>
              <a:rPr lang="en-US" dirty="0" err="1" smtClean="0"/>
              <a:t>biospies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7A32-187B-9F4F-957C-97472E92C8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10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bsg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7A32-187B-9F4F-957C-97472E92C8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67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ACG and BSG guidelines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7A32-187B-9F4F-957C-97472E92C8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11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bsg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7A32-187B-9F4F-957C-97472E92C8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4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bsg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7A32-187B-9F4F-957C-97472E92C8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D48276-1B0E-AB4A-8BA5-26FA797D613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34925E-35F9-C441-8825-5441101D12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8276-1B0E-AB4A-8BA5-26FA797D613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25E-35F9-C441-8825-5441101D1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8276-1B0E-AB4A-8BA5-26FA797D613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034925E-35F9-C441-8825-5441101D1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8276-1B0E-AB4A-8BA5-26FA797D613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25E-35F9-C441-8825-5441101D12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D48276-1B0E-AB4A-8BA5-26FA797D613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034925E-35F9-C441-8825-5441101D12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8276-1B0E-AB4A-8BA5-26FA797D613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25E-35F9-C441-8825-5441101D12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8276-1B0E-AB4A-8BA5-26FA797D613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25E-35F9-C441-8825-5441101D12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8276-1B0E-AB4A-8BA5-26FA797D613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25E-35F9-C441-8825-5441101D12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8276-1B0E-AB4A-8BA5-26FA797D613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25E-35F9-C441-8825-5441101D12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8276-1B0E-AB4A-8BA5-26FA797D613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34925E-35F9-C441-8825-5441101D127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8276-1B0E-AB4A-8BA5-26FA797D613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25E-35F9-C441-8825-5441101D12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CD48276-1B0E-AB4A-8BA5-26FA797D6135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034925E-35F9-C441-8825-5441101D12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1336" y="2052960"/>
            <a:ext cx="2133600" cy="18288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Minesh Mehta, PGY-4</a:t>
            </a:r>
          </a:p>
          <a:p>
            <a:r>
              <a:rPr lang="en-US" sz="1600" dirty="0" smtClean="0"/>
              <a:t>University of Louisville</a:t>
            </a:r>
          </a:p>
          <a:p>
            <a:r>
              <a:rPr lang="en-US" sz="1600" dirty="0" smtClean="0"/>
              <a:t>Department of Gastroenterology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Barrett’s Esophagus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be done using the Prague Criteria </a:t>
            </a:r>
          </a:p>
          <a:p>
            <a:r>
              <a:rPr lang="en-US" dirty="0" smtClean="0"/>
              <a:t>Which assesses the circumferential (C) and maximal (M) extent of endoscopically visualized Barrett’s Segment</a:t>
            </a:r>
          </a:p>
          <a:p>
            <a:r>
              <a:rPr lang="en-US" dirty="0" smtClean="0"/>
              <a:t>Diaphragmatic Pinch and Proximal End of the Gastric Folds</a:t>
            </a:r>
          </a:p>
          <a:p>
            <a:r>
              <a:rPr lang="en-US" dirty="0" smtClean="0"/>
              <a:t>The presence and location of visible lesions should be recorded according to Paris Classification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Endoscopic Reporting of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29" y="0"/>
            <a:ext cx="8667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13 at 9.2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88900"/>
            <a:ext cx="6667500" cy="6113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922" y="6350342"/>
            <a:ext cx="822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Fitzgerald RC, di </a:t>
            </a:r>
            <a:r>
              <a:rPr lang="en-US" sz="1200" dirty="0" err="1" smtClean="0"/>
              <a:t>Pietro</a:t>
            </a:r>
            <a:r>
              <a:rPr lang="en-US" sz="1200" dirty="0" smtClean="0"/>
              <a:t> M, </a:t>
            </a:r>
            <a:r>
              <a:rPr lang="en-US" sz="1200" dirty="0" err="1" smtClean="0"/>
              <a:t>Ragunath</a:t>
            </a:r>
            <a:r>
              <a:rPr lang="en-US" sz="1200" dirty="0" smtClean="0"/>
              <a:t> K, </a:t>
            </a:r>
            <a:r>
              <a:rPr lang="en-US" sz="1200" dirty="0" err="1" smtClean="0"/>
              <a:t>Ang</a:t>
            </a:r>
            <a:r>
              <a:rPr lang="en-US" sz="1200" dirty="0" smtClean="0"/>
              <a:t> Y, Kang JY, Watson P, </a:t>
            </a:r>
            <a:r>
              <a:rPr lang="en-US" sz="1200" dirty="0" err="1" smtClean="0"/>
              <a:t>Trudgill</a:t>
            </a:r>
            <a:r>
              <a:rPr lang="en-US" sz="1200" dirty="0" smtClean="0"/>
              <a:t> N, et al. British Society of Gastroenterology guidelines on the diagnosis and management of Barrett's </a:t>
            </a:r>
            <a:r>
              <a:rPr lang="en-US" sz="1200" dirty="0" err="1" smtClean="0"/>
              <a:t>oesophagus</a:t>
            </a:r>
            <a:r>
              <a:rPr lang="en-US" sz="1200" dirty="0" smtClean="0"/>
              <a:t>. Gut 2014;63:7-42.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41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13 at 9.28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26958"/>
            <a:ext cx="5073724" cy="59870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94755" y="4223727"/>
            <a:ext cx="3278107" cy="129960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>
            <a:outerShdw blurRad="40000" dist="23000" dir="5400000" rotWithShape="0">
              <a:srgbClr val="FF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1585" y="6261732"/>
            <a:ext cx="779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Developed by the Barrett’s </a:t>
            </a:r>
            <a:r>
              <a:rPr lang="en-US" sz="1200" dirty="0" err="1" smtClean="0"/>
              <a:t>Oesophagus</a:t>
            </a:r>
            <a:r>
              <a:rPr lang="en-US" sz="1200" dirty="0" smtClean="0"/>
              <a:t> Subgroup of the International Working Group for the Classification of Reflux </a:t>
            </a:r>
            <a:r>
              <a:rPr lang="en-US" sz="1200" dirty="0" err="1" smtClean="0"/>
              <a:t>Oesophagitis</a:t>
            </a:r>
            <a:r>
              <a:rPr lang="en-US" sz="1200" dirty="0" smtClean="0"/>
              <a:t> (IWGCO)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10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Screen Shot 2015-09-13 at 9.51.59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" b="8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Recognize Hiatus Hernia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5-09-13 at 9.55.17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r="171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www.quality</a:t>
            </a:r>
            <a:r>
              <a:rPr lang="en-US" sz="1200" dirty="0"/>
              <a:t>-in-</a:t>
            </a:r>
            <a:r>
              <a:rPr lang="en-US" sz="1200" dirty="0" err="1"/>
              <a:t>endoscopy.org</a:t>
            </a:r>
            <a:r>
              <a:rPr lang="en-US" sz="1200" dirty="0"/>
              <a:t>/assets/download/</a:t>
            </a:r>
            <a:r>
              <a:rPr lang="en-US" sz="1200" dirty="0" err="1"/>
              <a:t>pdf</a:t>
            </a:r>
            <a:r>
              <a:rPr lang="en-US" sz="1200" dirty="0"/>
              <a:t>/reports/qine30/04_1_LT_Bisschops.pdf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Circumferential Extent of Suspected Barrett’s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1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5-09-13 at 9.58.13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" b="80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www.quality</a:t>
            </a:r>
            <a:r>
              <a:rPr lang="en-US" sz="1200" dirty="0"/>
              <a:t>-in-</a:t>
            </a:r>
            <a:r>
              <a:rPr lang="en-US" sz="1200" dirty="0" err="1"/>
              <a:t>endoscopy.org</a:t>
            </a:r>
            <a:r>
              <a:rPr lang="en-US" sz="1200" dirty="0"/>
              <a:t>/assets/download/</a:t>
            </a:r>
            <a:r>
              <a:rPr lang="en-US" sz="1200" dirty="0" err="1"/>
              <a:t>pdf</a:t>
            </a:r>
            <a:r>
              <a:rPr lang="en-US" sz="1200" dirty="0"/>
              <a:t>/reports/qine30/04_1_LT_Bisschops.pdf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Maximal Extent of Suspected Barrett’s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4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13 at 9.28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77218"/>
            <a:ext cx="5073724" cy="61435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1762" y="6394650"/>
            <a:ext cx="705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Developed by the Barrett’s </a:t>
            </a:r>
            <a:r>
              <a:rPr lang="en-US" sz="1200" dirty="0" err="1"/>
              <a:t>Oesophagus</a:t>
            </a:r>
            <a:r>
              <a:rPr lang="en-US" sz="1200" dirty="0"/>
              <a:t> Subgroup of the International Working Group for the Classification of Reflux </a:t>
            </a:r>
            <a:r>
              <a:rPr lang="en-US" sz="1200" dirty="0" err="1"/>
              <a:t>Oesophagitis</a:t>
            </a:r>
            <a:r>
              <a:rPr lang="en-US" sz="1200" dirty="0"/>
              <a:t> (IWGCO)</a:t>
            </a:r>
          </a:p>
        </p:txBody>
      </p:sp>
    </p:spTree>
    <p:extLst>
      <p:ext uri="{BB962C8B-B14F-4D97-AF65-F5344CB8AC3E}">
        <p14:creationId xmlns:p14="http://schemas.microsoft.com/office/powerpoint/2010/main" val="7392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80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Minimum of 8 biopsies provides adequate assessment of Intestinal Metaplasia</a:t>
            </a:r>
          </a:p>
          <a:p>
            <a:r>
              <a:rPr lang="en-US" dirty="0" smtClean="0"/>
              <a:t>Starting distally 1-2cm above GEJ, </a:t>
            </a:r>
            <a:r>
              <a:rPr lang="en-US" b="1" dirty="0" smtClean="0">
                <a:solidFill>
                  <a:srgbClr val="FF0000"/>
                </a:solidFill>
              </a:rPr>
              <a:t>4 quadrant </a:t>
            </a:r>
            <a:r>
              <a:rPr lang="en-US" dirty="0" smtClean="0"/>
              <a:t>random biopsies should be done </a:t>
            </a:r>
            <a:r>
              <a:rPr lang="en-US" b="1" dirty="0" smtClean="0">
                <a:solidFill>
                  <a:srgbClr val="FF0000"/>
                </a:solidFill>
              </a:rPr>
              <a:t>every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cm </a:t>
            </a:r>
            <a:r>
              <a:rPr lang="en-US" dirty="0" smtClean="0"/>
              <a:t>while advancing proximally</a:t>
            </a:r>
          </a:p>
          <a:p>
            <a:r>
              <a:rPr lang="en-US" dirty="0" smtClean="0"/>
              <a:t>Targeted biopsies of visible lesions (should be done before random biopsies)</a:t>
            </a:r>
          </a:p>
          <a:p>
            <a:r>
              <a:rPr lang="en-US" dirty="0" smtClean="0"/>
              <a:t>Ideally, erosive esophagitis should be healed prior to biopsies for BE to avoid missing short segments of columnar epithelium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262"/>
            <a:ext cx="8229600" cy="1143000"/>
          </a:xfrm>
        </p:spPr>
        <p:txBody>
          <a:bodyPr/>
          <a:lstStyle/>
          <a:p>
            <a:r>
              <a:rPr lang="en-US" dirty="0" smtClean="0"/>
              <a:t>Biopsy Protocol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030" y="5446835"/>
            <a:ext cx="7708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Harrison R, Perry I, </a:t>
            </a:r>
            <a:r>
              <a:rPr lang="en-US" sz="1200" dirty="0" err="1"/>
              <a:t>Haddadin</a:t>
            </a:r>
            <a:r>
              <a:rPr lang="en-US" sz="1200" dirty="0"/>
              <a:t> W, McDonald S, Bryan R, Abrams K, </a:t>
            </a:r>
            <a:r>
              <a:rPr lang="en-US" sz="1200" dirty="0" err="1"/>
              <a:t>Sampliner</a:t>
            </a:r>
            <a:r>
              <a:rPr lang="en-US" sz="1200" dirty="0"/>
              <a:t> R, et al. Detection of intestinal metaplasia in Barrett's esophagus: an observational comparator study suggests the need for a minimum of eight biopsies. Am J </a:t>
            </a:r>
            <a:r>
              <a:rPr lang="en-US" sz="1200" dirty="0" err="1"/>
              <a:t>Gastroenterol</a:t>
            </a:r>
            <a:r>
              <a:rPr lang="en-US" sz="1200" dirty="0"/>
              <a:t> 2007;102:1154-1161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dirty="0" smtClean="0"/>
              <a:t>Hanna </a:t>
            </a:r>
            <a:r>
              <a:rPr lang="en-US" sz="1200" dirty="0"/>
              <a:t>S, </a:t>
            </a:r>
            <a:r>
              <a:rPr lang="en-US" sz="1200" dirty="0" err="1"/>
              <a:t>Rastogi</a:t>
            </a:r>
            <a:r>
              <a:rPr lang="en-US" sz="1200" dirty="0"/>
              <a:t> A, Weston AP, </a:t>
            </a:r>
            <a:r>
              <a:rPr lang="en-US" sz="1200" dirty="0" err="1"/>
              <a:t>Totta</a:t>
            </a:r>
            <a:r>
              <a:rPr lang="en-US" sz="1200" dirty="0"/>
              <a:t> F, Schmitz R, </a:t>
            </a:r>
            <a:r>
              <a:rPr lang="en-US" sz="1200" dirty="0" err="1"/>
              <a:t>Mathur</a:t>
            </a:r>
            <a:r>
              <a:rPr lang="en-US" sz="1200" dirty="0"/>
              <a:t> S, McGregor D, et al. Detection of Barrett's esophagus after endoscopic healing of erosive esophagitis. Am J </a:t>
            </a:r>
            <a:r>
              <a:rPr lang="en-US" sz="1200" dirty="0" err="1"/>
              <a:t>Gastroenterol</a:t>
            </a:r>
            <a:r>
              <a:rPr lang="en-US" sz="1200" dirty="0"/>
              <a:t> 2006;101:1416-1420.</a:t>
            </a:r>
          </a:p>
        </p:txBody>
      </p:sp>
    </p:spTree>
    <p:extLst>
      <p:ext uri="{BB962C8B-B14F-4D97-AF65-F5344CB8AC3E}">
        <p14:creationId xmlns:p14="http://schemas.microsoft.com/office/powerpoint/2010/main" val="8451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improve standard of care and ease of communication between experts, the use of a minimum dataset is recommended to record </a:t>
            </a:r>
            <a:r>
              <a:rPr lang="en-US" dirty="0" err="1" smtClean="0"/>
              <a:t>histo</a:t>
            </a:r>
            <a:r>
              <a:rPr lang="en-US" dirty="0" smtClean="0"/>
              <a:t>-pathologic findings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Barrett’s Esophagus</a:t>
            </a:r>
          </a:p>
          <a:p>
            <a:r>
              <a:rPr lang="en-US" dirty="0" smtClean="0"/>
              <a:t>Diagnosis</a:t>
            </a:r>
          </a:p>
          <a:p>
            <a:r>
              <a:rPr lang="en-US" dirty="0" smtClean="0"/>
              <a:t>Screening</a:t>
            </a:r>
          </a:p>
          <a:p>
            <a:r>
              <a:rPr lang="en-US" dirty="0" smtClean="0"/>
              <a:t>Surveillance</a:t>
            </a:r>
          </a:p>
          <a:p>
            <a:r>
              <a:rPr lang="en-US" dirty="0" smtClean="0"/>
              <a:t>Diagnosis and Management of Dysplasia</a:t>
            </a:r>
          </a:p>
          <a:p>
            <a:r>
              <a:rPr lang="en-US" dirty="0" smtClean="0"/>
              <a:t>Endoscopic Therapy for Barrett’s Related </a:t>
            </a:r>
            <a:r>
              <a:rPr lang="en-US" dirty="0" err="1" smtClean="0"/>
              <a:t>Neoplasia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13 at 10.37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324904"/>
            <a:ext cx="6832600" cy="62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8338"/>
            <a:ext cx="8229600" cy="5464248"/>
          </a:xfrm>
        </p:spPr>
        <p:txBody>
          <a:bodyPr>
            <a:normAutofit/>
          </a:bodyPr>
          <a:lstStyle/>
          <a:p>
            <a:r>
              <a:rPr lang="en-US" dirty="0" smtClean="0"/>
              <a:t>Screening for BE in unselected population of patients with gastro esophageal reflux symptoms is not recommended </a:t>
            </a:r>
          </a:p>
          <a:p>
            <a:r>
              <a:rPr lang="en-US" dirty="0" smtClean="0"/>
              <a:t>Screening should be considered in patients with chronic GERD (&gt; 13 years) and multiple risk factors including at least 3 of the following</a:t>
            </a:r>
          </a:p>
          <a:p>
            <a:pPr lvl="1"/>
            <a:r>
              <a:rPr lang="en-US" dirty="0" smtClean="0"/>
              <a:t>Age 50 or older</a:t>
            </a:r>
          </a:p>
          <a:p>
            <a:pPr lvl="1"/>
            <a:r>
              <a:rPr lang="en-US" dirty="0" smtClean="0"/>
              <a:t>White race</a:t>
            </a:r>
          </a:p>
          <a:p>
            <a:pPr lvl="1"/>
            <a:r>
              <a:rPr lang="en-US" dirty="0" smtClean="0"/>
              <a:t>Male sex</a:t>
            </a:r>
          </a:p>
          <a:p>
            <a:pPr lvl="1"/>
            <a:r>
              <a:rPr lang="en-US" dirty="0" smtClean="0"/>
              <a:t>Obesity</a:t>
            </a:r>
          </a:p>
          <a:p>
            <a:r>
              <a:rPr lang="en-US" dirty="0" smtClean="0"/>
              <a:t>Threshold of multiple risk factors should be lowered in those with a first degree relative with Barrett’s or esophageal adenocarcinoma</a:t>
            </a:r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782"/>
            <a:ext cx="8229600" cy="759137"/>
          </a:xfrm>
        </p:spPr>
        <p:txBody>
          <a:bodyPr>
            <a:normAutofit/>
          </a:bodyPr>
          <a:lstStyle/>
          <a:p>
            <a:r>
              <a:rPr lang="en-US" dirty="0" smtClean="0"/>
              <a:t>Screening For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0784"/>
            <a:ext cx="8229600" cy="5166228"/>
          </a:xfrm>
        </p:spPr>
        <p:txBody>
          <a:bodyPr>
            <a:normAutofit/>
          </a:bodyPr>
          <a:lstStyle/>
          <a:p>
            <a:r>
              <a:rPr lang="en-US" dirty="0" smtClean="0"/>
              <a:t>Aim of surveillance is to detect cancer or pre-cancer at a stage when intervention may be curative</a:t>
            </a:r>
          </a:p>
          <a:p>
            <a:r>
              <a:rPr lang="en-US" dirty="0" smtClean="0"/>
              <a:t>Surveillance correlates with earlier staging and improved survival from cancer</a:t>
            </a:r>
          </a:p>
          <a:p>
            <a:r>
              <a:rPr lang="en-US" dirty="0" smtClean="0"/>
              <a:t>Endoscopic monitoring with </a:t>
            </a:r>
            <a:r>
              <a:rPr lang="en-US" dirty="0" err="1" smtClean="0"/>
              <a:t>histo</a:t>
            </a:r>
            <a:r>
              <a:rPr lang="en-US" dirty="0" smtClean="0"/>
              <a:t>-pathologic assessment of dysplasia is the only current method of surveillance</a:t>
            </a:r>
          </a:p>
          <a:p>
            <a:r>
              <a:rPr lang="en-US" dirty="0" smtClean="0"/>
              <a:t>Patients </a:t>
            </a:r>
            <a:r>
              <a:rPr lang="en-US" dirty="0"/>
              <a:t>should have access to outpatient clinic to discuss diagnosis of BE and discussion of pros and cons of surveillance</a:t>
            </a:r>
          </a:p>
          <a:p>
            <a:r>
              <a:rPr lang="en-US" dirty="0"/>
              <a:t>High resolution Endoscopy should be used for surveillance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942"/>
            <a:ext cx="8229600" cy="936357"/>
          </a:xfrm>
        </p:spPr>
        <p:txBody>
          <a:bodyPr/>
          <a:lstStyle/>
          <a:p>
            <a:r>
              <a:rPr lang="en-US" dirty="0" smtClean="0"/>
              <a:t>Surveillance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52520" y="841788"/>
            <a:ext cx="7660418" cy="5818685"/>
            <a:chOff x="457200" y="118146"/>
            <a:chExt cx="7660418" cy="6739854"/>
          </a:xfrm>
        </p:grpSpPr>
        <p:pic>
          <p:nvPicPr>
            <p:cNvPr id="5" name="Picture 4" descr="Screen Shot 2015-09-13 at 11.39.10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18146"/>
              <a:ext cx="7660418" cy="673985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931927" y="1521129"/>
              <a:ext cx="915509" cy="3692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Intestinal</a:t>
              </a:r>
              <a:endParaRPr lang="en-US" sz="12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89338" y="1521129"/>
              <a:ext cx="1520923" cy="36920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Gastric metaplasia or </a:t>
              </a:r>
              <a:endParaRPr lang="en-US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65222" y="3175173"/>
              <a:ext cx="2421665" cy="26582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/>
                <a:t>- A </a:t>
              </a:r>
              <a:r>
                <a:rPr lang="en-US" sz="1200" dirty="0"/>
                <a:t>number of studies have reported a positive correlation between length of Barrett’s and risk for </a:t>
              </a:r>
              <a:r>
                <a:rPr lang="en-US" sz="1200" dirty="0" smtClean="0"/>
                <a:t>adenocarcinoma</a:t>
              </a:r>
            </a:p>
            <a:p>
              <a:endParaRPr lang="en-US" sz="1200" dirty="0"/>
            </a:p>
            <a:p>
              <a:r>
                <a:rPr lang="en-US" sz="1200" dirty="0" smtClean="0"/>
                <a:t>- Therefore</a:t>
              </a:r>
              <a:r>
                <a:rPr lang="en-US" sz="1200" dirty="0"/>
                <a:t>, those with &gt;3cm maximum segment of Barrett’s without dysplasia should be considered for repeat EGD every 2-3 years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5416" y="177220"/>
            <a:ext cx="8136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Surveillance of Non Dysplastic Barrett’s Esophagus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804"/>
            <a:ext cx="8229600" cy="485609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Dysplasia should be reported as low or high grade (controversy over indefinite)</a:t>
            </a:r>
          </a:p>
          <a:p>
            <a:r>
              <a:rPr lang="en-US" sz="2800" dirty="0"/>
              <a:t>Any grade of dysplasia should be confirmed by an expert or two independent </a:t>
            </a:r>
            <a:r>
              <a:rPr lang="en-US" sz="2800" dirty="0" smtClean="0"/>
              <a:t>pathologist</a:t>
            </a:r>
          </a:p>
          <a:p>
            <a:r>
              <a:rPr lang="en-US" sz="2800" dirty="0" smtClean="0"/>
              <a:t>Revised Vienna Classification for GI mucosal </a:t>
            </a:r>
            <a:r>
              <a:rPr lang="en-US" sz="2800" dirty="0" err="1" smtClean="0"/>
              <a:t>neoplasia</a:t>
            </a:r>
            <a:r>
              <a:rPr lang="en-US" sz="2800" dirty="0" smtClean="0"/>
              <a:t> standardizes diagnostic terminology into biologically similar groupings with scores of 1-5 depending on presence/absence of dysplasia or malignancy</a:t>
            </a:r>
          </a:p>
          <a:p>
            <a:pPr lvl="1"/>
            <a:r>
              <a:rPr lang="en-US" sz="2400" dirty="0" smtClean="0"/>
              <a:t>1. Negative for Dysplasia</a:t>
            </a:r>
          </a:p>
          <a:p>
            <a:pPr lvl="1"/>
            <a:r>
              <a:rPr lang="en-US" sz="2400" dirty="0" smtClean="0"/>
              <a:t>2. Indefinite for Dysplasia</a:t>
            </a:r>
          </a:p>
          <a:p>
            <a:pPr lvl="1"/>
            <a:r>
              <a:rPr lang="en-US" sz="2400" dirty="0" smtClean="0"/>
              <a:t>3. Low Grade Dysplasia</a:t>
            </a:r>
          </a:p>
          <a:p>
            <a:pPr lvl="1"/>
            <a:r>
              <a:rPr lang="en-US" sz="2400" dirty="0" smtClean="0"/>
              <a:t>4. High Grade Dysplasia</a:t>
            </a:r>
          </a:p>
          <a:p>
            <a:pPr lvl="1"/>
            <a:r>
              <a:rPr lang="en-US" sz="2400" dirty="0" smtClean="0"/>
              <a:t>5. </a:t>
            </a:r>
            <a:r>
              <a:rPr lang="en-US" sz="2400" dirty="0" err="1" smtClean="0"/>
              <a:t>Submucosal</a:t>
            </a:r>
            <a:r>
              <a:rPr lang="en-US" sz="2400" dirty="0" smtClean="0"/>
              <a:t> Invasion of Adenocarcinoma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95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Pathologic features and Reporting of Dysplasia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0883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9934"/>
          </a:xfrm>
        </p:spPr>
        <p:txBody>
          <a:bodyPr/>
          <a:lstStyle/>
          <a:p>
            <a:r>
              <a:rPr lang="en-US" dirty="0" smtClean="0"/>
              <a:t>Intestinal Metaplasia</a:t>
            </a:r>
            <a:endParaRPr lang="en-US" dirty="0"/>
          </a:p>
        </p:txBody>
      </p:sp>
      <p:pic>
        <p:nvPicPr>
          <p:cNvPr id="5" name="Picture 4" descr="Screen Shot 2015-09-27 at 12.53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59935"/>
            <a:ext cx="7611762" cy="574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72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4562"/>
            <a:ext cx="8229600" cy="1143000"/>
          </a:xfrm>
        </p:spPr>
        <p:txBody>
          <a:bodyPr/>
          <a:lstStyle/>
          <a:p>
            <a:r>
              <a:rPr lang="en-US" dirty="0" smtClean="0"/>
              <a:t>Higher Power</a:t>
            </a:r>
            <a:endParaRPr lang="en-US" dirty="0"/>
          </a:p>
        </p:txBody>
      </p:sp>
      <p:pic>
        <p:nvPicPr>
          <p:cNvPr id="3" name="Picture 2" descr="Screen Shot 2015-09-27 at 12.5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885990"/>
            <a:ext cx="7191375" cy="589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62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933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Indefinite for Dysplasia</a:t>
            </a:r>
            <a:endParaRPr lang="en-US" sz="3600" dirty="0"/>
          </a:p>
        </p:txBody>
      </p:sp>
      <p:pic>
        <p:nvPicPr>
          <p:cNvPr id="3" name="Picture 2" descr="Screen Shot 2015-09-27 at 1.0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85991"/>
            <a:ext cx="6685200" cy="581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258"/>
            <a:ext cx="8229600" cy="7886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Low Grade Dysplasia</a:t>
            </a:r>
            <a:endParaRPr lang="en-US" sz="3600" dirty="0"/>
          </a:p>
        </p:txBody>
      </p:sp>
      <p:pic>
        <p:nvPicPr>
          <p:cNvPr id="3" name="Picture 2" descr="Screen Shot 2015-09-27 at 1.05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738416"/>
            <a:ext cx="7213952" cy="611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350"/>
            <a:ext cx="8229600" cy="803443"/>
          </a:xfrm>
        </p:spPr>
        <p:txBody>
          <a:bodyPr>
            <a:normAutofit/>
          </a:bodyPr>
          <a:lstStyle/>
          <a:p>
            <a:r>
              <a:rPr lang="en-US" sz="3800" dirty="0" smtClean="0"/>
              <a:t>High Grade Dysplasia</a:t>
            </a:r>
            <a:endParaRPr lang="en-US" sz="3800" dirty="0"/>
          </a:p>
        </p:txBody>
      </p:sp>
      <p:pic>
        <p:nvPicPr>
          <p:cNvPr id="3" name="Picture 2" descr="Screen Shot 2015-09-27 at 1.1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886096"/>
            <a:ext cx="6363635" cy="597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4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311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Acquired condition in response to Gastro-esophageal reflux leading to columnar lined epithelium in the distal esophagus</a:t>
            </a:r>
          </a:p>
          <a:p>
            <a:r>
              <a:rPr lang="en-US" dirty="0" smtClean="0"/>
              <a:t>Intestinal metaplasia, characterized by goblet cells, is biologically unstable with greatest risk of neoplastic progression</a:t>
            </a:r>
          </a:p>
          <a:p>
            <a:r>
              <a:rPr lang="en-US" dirty="0" smtClean="0"/>
              <a:t>Making it a </a:t>
            </a:r>
            <a:r>
              <a:rPr lang="en-US" dirty="0"/>
              <a:t>m</a:t>
            </a:r>
            <a:r>
              <a:rPr lang="en-US" dirty="0" smtClean="0"/>
              <a:t>ajor risk factor in development of esophageal adenocarcinoma</a:t>
            </a:r>
          </a:p>
          <a:p>
            <a:r>
              <a:rPr lang="en-US" dirty="0" smtClean="0"/>
              <a:t>Incidence of EAC rising rapidly in western countries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70" y="230334"/>
            <a:ext cx="8229600" cy="1143000"/>
          </a:xfrm>
        </p:spPr>
        <p:txBody>
          <a:bodyPr/>
          <a:lstStyle/>
          <a:p>
            <a:r>
              <a:rPr lang="en-US" dirty="0" smtClean="0"/>
              <a:t>Significance of BE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9247" y="6173124"/>
            <a:ext cx="7933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Wang KK, </a:t>
            </a:r>
            <a:r>
              <a:rPr lang="en-US" sz="1200" dirty="0" err="1"/>
              <a:t>Sampliner</a:t>
            </a:r>
            <a:r>
              <a:rPr lang="en-US" sz="1200" dirty="0"/>
              <a:t> RE, Practice Parameters Committee of the American College of G. Updated guidelines 2008 for the diagnosis, surveillance and therapy of Barrett's esophagus. Am J </a:t>
            </a:r>
            <a:r>
              <a:rPr lang="en-US" sz="1200" dirty="0" err="1"/>
              <a:t>Gastroenterol</a:t>
            </a:r>
            <a:r>
              <a:rPr lang="en-US" sz="1200" dirty="0"/>
              <a:t> 2008;103:788-797.</a:t>
            </a:r>
          </a:p>
        </p:txBody>
      </p:sp>
    </p:spTree>
    <p:extLst>
      <p:ext uri="{BB962C8B-B14F-4D97-AF65-F5344CB8AC3E}">
        <p14:creationId xmlns:p14="http://schemas.microsoft.com/office/powerpoint/2010/main" val="1803710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5-09-14 at 12.37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039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14 at 12.37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918"/>
            <a:ext cx="9144000" cy="4401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221" y="5567625"/>
            <a:ext cx="7826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Booth CL, Thompson KS. Barrett's esophagus: A review of diagnostic criteria, clinical surveillance practices and new developments. J </a:t>
            </a:r>
            <a:r>
              <a:rPr lang="en-US" sz="1200" dirty="0" err="1"/>
              <a:t>Gastrointest</a:t>
            </a:r>
            <a:r>
              <a:rPr lang="en-US" sz="1200" dirty="0"/>
              <a:t> </a:t>
            </a:r>
            <a:r>
              <a:rPr lang="en-US" sz="1200" dirty="0" err="1"/>
              <a:t>Oncol</a:t>
            </a:r>
            <a:r>
              <a:rPr lang="en-US" sz="1200" dirty="0"/>
              <a:t> 2012;3:232-242.</a:t>
            </a:r>
          </a:p>
        </p:txBody>
      </p:sp>
    </p:spTree>
    <p:extLst>
      <p:ext uri="{BB962C8B-B14F-4D97-AF65-F5344CB8AC3E}">
        <p14:creationId xmlns:p14="http://schemas.microsoft.com/office/powerpoint/2010/main" val="2877179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Esophageal adenocarcinoma</a:t>
            </a:r>
            <a:endParaRPr lang="en-US" dirty="0"/>
          </a:p>
        </p:txBody>
      </p:sp>
      <p:pic>
        <p:nvPicPr>
          <p:cNvPr id="3" name="Picture 2" descr="esophageal_adenocarcinoma1352148894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41889"/>
            <a:ext cx="57150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45239"/>
            <a:ext cx="8229600" cy="1680923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Controversy exists for management of indefinite for dysplasia</a:t>
            </a:r>
          </a:p>
          <a:p>
            <a:r>
              <a:rPr lang="en-US" sz="2200" dirty="0"/>
              <a:t>R</a:t>
            </a:r>
            <a:r>
              <a:rPr lang="en-US" sz="2200" dirty="0" smtClean="0"/>
              <a:t>ate </a:t>
            </a:r>
            <a:r>
              <a:rPr lang="en-US" sz="2200" dirty="0"/>
              <a:t>of cancer progression in patients with indefinite for dysplasia was similar to non-dysplastic patients; however, if the indefinite for dysplasia was </a:t>
            </a:r>
            <a:r>
              <a:rPr lang="en-US" sz="2200" b="1" dirty="0">
                <a:solidFill>
                  <a:srgbClr val="FF0000"/>
                </a:solidFill>
              </a:rPr>
              <a:t>multifocal, </a:t>
            </a:r>
            <a:r>
              <a:rPr lang="en-US" sz="2200" dirty="0"/>
              <a:t>the rate of progression was as high as in patients with LGD </a:t>
            </a:r>
          </a:p>
          <a:p>
            <a:endParaRPr lang="en-US" dirty="0"/>
          </a:p>
        </p:txBody>
      </p:sp>
      <p:pic>
        <p:nvPicPr>
          <p:cNvPr id="4" name="Picture 3" descr="Screen Shot 2015-09-14 at 7.4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9" y="265843"/>
            <a:ext cx="4227237" cy="4105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5040" y="6114054"/>
            <a:ext cx="741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Younes</a:t>
            </a:r>
            <a:r>
              <a:rPr lang="en-US" sz="1200" dirty="0"/>
              <a:t> M, </a:t>
            </a:r>
            <a:r>
              <a:rPr lang="en-US" sz="1200" dirty="0" err="1"/>
              <a:t>Lauwers</a:t>
            </a:r>
            <a:r>
              <a:rPr lang="en-US" sz="1200" dirty="0"/>
              <a:t> GY, </a:t>
            </a:r>
            <a:r>
              <a:rPr lang="en-US" sz="1200" dirty="0" err="1"/>
              <a:t>Ertan</a:t>
            </a:r>
            <a:r>
              <a:rPr lang="en-US" sz="1200" dirty="0"/>
              <a:t> A, Ergun G, </a:t>
            </a:r>
            <a:r>
              <a:rPr lang="en-US" sz="1200" dirty="0" err="1"/>
              <a:t>Verm</a:t>
            </a:r>
            <a:r>
              <a:rPr lang="en-US" sz="1200" dirty="0"/>
              <a:t> R, Bridges M, Woods K, et al. The significance of "indefinite for dysplasia" grading in Barrett metaplasia. Arch </a:t>
            </a:r>
            <a:r>
              <a:rPr lang="en-US" sz="1200" dirty="0" err="1"/>
              <a:t>Pathol</a:t>
            </a:r>
            <a:r>
              <a:rPr lang="en-US" sz="1200" dirty="0"/>
              <a:t> Lab Med 2011;135:430-432.</a:t>
            </a:r>
          </a:p>
        </p:txBody>
      </p:sp>
    </p:spTree>
    <p:extLst>
      <p:ext uri="{BB962C8B-B14F-4D97-AF65-F5344CB8AC3E}">
        <p14:creationId xmlns:p14="http://schemas.microsoft.com/office/powerpoint/2010/main" val="41210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75" y="348476"/>
            <a:ext cx="8982125" cy="552383"/>
          </a:xfrm>
        </p:spPr>
        <p:txBody>
          <a:bodyPr>
            <a:noAutofit/>
          </a:bodyPr>
          <a:lstStyle/>
          <a:p>
            <a:r>
              <a:rPr lang="en-US" sz="2600" dirty="0" smtClean="0"/>
              <a:t>Management of Low Grade Dysplasia – Prior to SURF Trial Data</a:t>
            </a:r>
            <a:endParaRPr lang="en-US" sz="2600" dirty="0"/>
          </a:p>
        </p:txBody>
      </p:sp>
      <p:pic>
        <p:nvPicPr>
          <p:cNvPr id="4" name="Picture 3" descr="Screen Shot 2015-09-14 at 8.5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75" y="1580202"/>
            <a:ext cx="3721649" cy="4607690"/>
          </a:xfrm>
          <a:prstGeom prst="rect">
            <a:avLst/>
          </a:prstGeom>
        </p:spPr>
      </p:pic>
      <p:pic>
        <p:nvPicPr>
          <p:cNvPr id="5" name="Picture 4" descr="Screen Shot 2015-09-14 at 8.51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524" y="1580201"/>
            <a:ext cx="5260476" cy="40612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416" y="1063313"/>
            <a:ext cx="262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BSG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7161" y="1063313"/>
            <a:ext cx="267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ACG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every 1 cm in patients with known dysplasia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Biopsy Protocol for Known Dysplasia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40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14 at 8.14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62"/>
            <a:ext cx="9144000" cy="2126438"/>
          </a:xfrm>
          <a:prstGeom prst="rect">
            <a:avLst/>
          </a:prstGeom>
        </p:spPr>
      </p:pic>
      <p:pic>
        <p:nvPicPr>
          <p:cNvPr id="5" name="Picture 4" descr="Screen Shot 2015-09-14 at 8.18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51" y="2259667"/>
            <a:ext cx="7175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2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outcome: occurrence of HGD or Adenocarcinoma anytime during 3 years following randomization</a:t>
            </a:r>
          </a:p>
          <a:p>
            <a:r>
              <a:rPr lang="en-US" dirty="0" smtClean="0"/>
              <a:t>Secondary outcomes: histological eradication of dysplasia and intestinal metaplasia, and adverse events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14 at 9.14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10715"/>
            <a:ext cx="9004300" cy="4570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195" y="4666766"/>
            <a:ext cx="8697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Patients in Ablation group were less likely than the control group to progress to high-grade dysplasia or </a:t>
            </a:r>
            <a:r>
              <a:rPr lang="en-US" dirty="0" smtClean="0"/>
              <a:t>adenocarcinoma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Ablation </a:t>
            </a:r>
            <a:r>
              <a:rPr lang="en-US" dirty="0"/>
              <a:t>reduced the risk of progression to high-grade dysplasia or adenocarcinoma by 25.0% (95% CI, 14.1%-35.9%), with an NNT of 4.0 (95% CI, 2.8-7.1)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Ablation </a:t>
            </a:r>
            <a:r>
              <a:rPr lang="en-US" dirty="0"/>
              <a:t>reduced the risk of progression to adenocarcinoma by 7.4% (95% CI, 0.0%-14.7%), with an NNT of 13.6 (95% CI, 6.8-)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43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14 at 9.2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800100"/>
            <a:ext cx="61468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7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Change </a:t>
            </a:r>
            <a:r>
              <a:rPr lang="en-US" sz="2800" dirty="0"/>
              <a:t>in the distal esophageal </a:t>
            </a:r>
            <a:r>
              <a:rPr lang="en-US" sz="2800" dirty="0" smtClean="0"/>
              <a:t>epithelium </a:t>
            </a:r>
            <a:r>
              <a:rPr lang="en-US" sz="2800" dirty="0"/>
              <a:t>of any length that can be recognized as columnar type mucosa at endoscopy and is confirmed to have </a:t>
            </a:r>
            <a:r>
              <a:rPr lang="en-US" sz="2800" b="1" dirty="0" smtClean="0">
                <a:solidFill>
                  <a:srgbClr val="FF0000"/>
                </a:solidFill>
              </a:rPr>
              <a:t>intestinal </a:t>
            </a:r>
            <a:r>
              <a:rPr lang="en-US" sz="2800" b="1" dirty="0">
                <a:solidFill>
                  <a:srgbClr val="FF0000"/>
                </a:solidFill>
              </a:rPr>
              <a:t>metaplasia </a:t>
            </a:r>
            <a:r>
              <a:rPr lang="en-US" sz="2800" dirty="0"/>
              <a:t>by biopsy of the </a:t>
            </a:r>
            <a:r>
              <a:rPr lang="en-US" sz="2800" dirty="0" smtClean="0"/>
              <a:t>esophagus 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learly visible endoscopically above the GEJ(</a:t>
            </a:r>
            <a:r>
              <a:rPr lang="en-US" sz="2800" u="sng" dirty="0" smtClean="0"/>
              <a:t>&gt;</a:t>
            </a:r>
            <a:r>
              <a:rPr lang="en-US" sz="2800" dirty="0" smtClean="0"/>
              <a:t>1cm) and confirmed </a:t>
            </a:r>
            <a:r>
              <a:rPr lang="en-US" sz="2800" dirty="0" err="1" smtClean="0"/>
              <a:t>histo</a:t>
            </a:r>
            <a:r>
              <a:rPr lang="en-US" sz="2800" dirty="0" smtClean="0"/>
              <a:t>-pathologically with distal esophageal biopsies of columnar lined epithelium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602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ndoscopic </a:t>
            </a:r>
            <a:r>
              <a:rPr lang="en-US" dirty="0"/>
              <a:t>ablative therapy is a </a:t>
            </a:r>
            <a:r>
              <a:rPr lang="en-US" dirty="0" smtClean="0"/>
              <a:t>superior management </a:t>
            </a:r>
            <a:r>
              <a:rPr lang="en-US" dirty="0"/>
              <a:t>strategy to endoscopic surveillance in </a:t>
            </a:r>
            <a:r>
              <a:rPr lang="en-US" dirty="0" smtClean="0"/>
              <a:t>patients with Barrett’s </a:t>
            </a:r>
            <a:r>
              <a:rPr lang="en-US" dirty="0"/>
              <a:t>esophagus and confirmed low-grade </a:t>
            </a:r>
            <a:r>
              <a:rPr lang="en-US" dirty="0" smtClean="0"/>
              <a:t>dysplasia</a:t>
            </a:r>
            <a:endParaRPr lang="en-US" dirty="0"/>
          </a:p>
          <a:p>
            <a:r>
              <a:rPr lang="en-US" dirty="0"/>
              <a:t>Ablation treatment was generally safe with </a:t>
            </a:r>
            <a:r>
              <a:rPr lang="en-US" dirty="0" smtClean="0"/>
              <a:t>esophageal stricture </a:t>
            </a:r>
            <a:r>
              <a:rPr lang="en-US" dirty="0"/>
              <a:t>being the most common complication (11.8%), </a:t>
            </a:r>
            <a:r>
              <a:rPr lang="en-US" dirty="0" smtClean="0"/>
              <a:t>requiring a median </a:t>
            </a:r>
            <a:r>
              <a:rPr lang="en-US" dirty="0"/>
              <a:t>of </a:t>
            </a:r>
            <a:r>
              <a:rPr lang="en-US" dirty="0" smtClean="0"/>
              <a:t>1 dilation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90"/>
            <a:ext cx="8229600" cy="1143000"/>
          </a:xfrm>
        </p:spPr>
        <p:txBody>
          <a:bodyPr/>
          <a:lstStyle/>
          <a:p>
            <a:r>
              <a:rPr lang="en-US" dirty="0" smtClean="0"/>
              <a:t>Conclusions from SURF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416" y="5875107"/>
            <a:ext cx="770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Phoa</a:t>
            </a:r>
            <a:r>
              <a:rPr lang="en-US" sz="1200" dirty="0"/>
              <a:t> KN, van </a:t>
            </a:r>
            <a:r>
              <a:rPr lang="en-US" sz="1200" dirty="0" err="1"/>
              <a:t>Vilsteren</a:t>
            </a:r>
            <a:r>
              <a:rPr lang="en-US" sz="1200" dirty="0"/>
              <a:t> FG, </a:t>
            </a:r>
            <a:r>
              <a:rPr lang="en-US" sz="1200" dirty="0" err="1"/>
              <a:t>Weusten</a:t>
            </a:r>
            <a:r>
              <a:rPr lang="en-US" sz="1200" dirty="0"/>
              <a:t> BL, </a:t>
            </a:r>
            <a:r>
              <a:rPr lang="en-US" sz="1200" dirty="0" err="1"/>
              <a:t>Bisschops</a:t>
            </a:r>
            <a:r>
              <a:rPr lang="en-US" sz="1200" dirty="0"/>
              <a:t> R, </a:t>
            </a:r>
            <a:r>
              <a:rPr lang="en-US" sz="1200" dirty="0" err="1"/>
              <a:t>Schoon</a:t>
            </a:r>
            <a:r>
              <a:rPr lang="en-US" sz="1200" dirty="0"/>
              <a:t> EJ, </a:t>
            </a:r>
            <a:r>
              <a:rPr lang="en-US" sz="1200" dirty="0" err="1"/>
              <a:t>Ragunath</a:t>
            </a:r>
            <a:r>
              <a:rPr lang="en-US" sz="1200" dirty="0"/>
              <a:t> K, </a:t>
            </a:r>
            <a:r>
              <a:rPr lang="en-US" sz="1200" dirty="0" err="1"/>
              <a:t>Fullarton</a:t>
            </a:r>
            <a:r>
              <a:rPr lang="en-US" sz="1200" dirty="0"/>
              <a:t> G, et al. Radiofrequency ablation </a:t>
            </a:r>
            <a:r>
              <a:rPr lang="en-US" sz="1200" dirty="0" err="1"/>
              <a:t>vs</a:t>
            </a:r>
            <a:r>
              <a:rPr lang="en-US" sz="1200" dirty="0"/>
              <a:t> endoscopic surveillance for patients with Barrett esophagus and low-grade dysplasia: a randomized clinical trial. JAMA 2014;311:1209-1217. </a:t>
            </a:r>
          </a:p>
        </p:txBody>
      </p:sp>
    </p:spTree>
    <p:extLst>
      <p:ext uri="{BB962C8B-B14F-4D97-AF65-F5344CB8AC3E}">
        <p14:creationId xmlns:p14="http://schemas.microsoft.com/office/powerpoint/2010/main" val="2705537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</a:t>
            </a:r>
            <a:r>
              <a:rPr lang="en-US" dirty="0"/>
              <a:t>with LGD should have a repeat endoscopy in 6 months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If </a:t>
            </a:r>
            <a:r>
              <a:rPr lang="en-US" dirty="0"/>
              <a:t>LGD is found in any of the follow up </a:t>
            </a:r>
            <a:r>
              <a:rPr lang="en-US" dirty="0" smtClean="0"/>
              <a:t>EGDs </a:t>
            </a:r>
            <a:r>
              <a:rPr lang="en-US" dirty="0"/>
              <a:t>and is confirmed by an expert GI pathologist, the patient should be offered endoscopic ablation </a:t>
            </a:r>
            <a:r>
              <a:rPr lang="en-US" dirty="0" smtClean="0"/>
              <a:t>therapy</a:t>
            </a:r>
          </a:p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/X-9u-99HFOc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 Updated BSG Guideline for LGD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59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1720"/>
            <a:ext cx="8229600" cy="5163645"/>
          </a:xfrm>
        </p:spPr>
        <p:txBody>
          <a:bodyPr>
            <a:normAutofit/>
          </a:bodyPr>
          <a:lstStyle/>
          <a:p>
            <a:r>
              <a:rPr lang="en-US" dirty="0" smtClean="0"/>
              <a:t>If the possibility of high grade dysplasia has been raised, it is critical that a high-quality baseline endoscopy is done to map out any visible lesions and extent of dysplasia</a:t>
            </a:r>
          </a:p>
          <a:p>
            <a:r>
              <a:rPr lang="en-US" dirty="0"/>
              <a:t>Endoscopic assessment will usually identify the area with the most advanced </a:t>
            </a:r>
            <a:r>
              <a:rPr lang="en-US" dirty="0" err="1"/>
              <a:t>neoplasia</a:t>
            </a:r>
            <a:r>
              <a:rPr lang="en-US" dirty="0"/>
              <a:t>. </a:t>
            </a:r>
            <a:r>
              <a:rPr lang="en-US" dirty="0" smtClean="0"/>
              <a:t>EMR </a:t>
            </a:r>
            <a:r>
              <a:rPr lang="en-US" dirty="0"/>
              <a:t>should aim to resect all visible </a:t>
            </a:r>
            <a:r>
              <a:rPr lang="en-US" dirty="0" smtClean="0"/>
              <a:t>abnormalities.</a:t>
            </a:r>
          </a:p>
          <a:p>
            <a:r>
              <a:rPr lang="en-US" dirty="0" smtClean="0"/>
              <a:t>HGD and Barrett’s-related adenocarcinoma confined to the mucosa, endoscopic therapy is preferred over </a:t>
            </a:r>
            <a:r>
              <a:rPr lang="en-US" dirty="0" err="1" smtClean="0"/>
              <a:t>esophagectomy</a:t>
            </a:r>
            <a:r>
              <a:rPr lang="en-US" dirty="0" smtClean="0"/>
              <a:t> or endoscopic surveillance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87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Management of High Grade Dysplasia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so[hageal Wal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6" b="1852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Esophageal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C_Tum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05" b="-31405"/>
          <a:stretch>
            <a:fillRect/>
          </a:stretch>
        </p:blipFill>
        <p:spPr>
          <a:xfrm>
            <a:off x="381000" y="1719263"/>
            <a:ext cx="8407400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Esophageal cancer staging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38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27 at 2.19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69" y="945167"/>
            <a:ext cx="6741131" cy="499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13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US_Basic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2" r="-726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27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US-EA,T1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07" r="-1130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60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US_T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42" r="-1234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097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EUS_EA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94" b="-699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3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14 at 3.47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" y="413512"/>
            <a:ext cx="4269108" cy="5715307"/>
          </a:xfrm>
          <a:prstGeom prst="rect">
            <a:avLst/>
          </a:prstGeom>
        </p:spPr>
      </p:pic>
      <p:pic>
        <p:nvPicPr>
          <p:cNvPr id="4" name="Picture 3" descr="Screen Shot 2015-09-14 at 3.50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77" y="413511"/>
            <a:ext cx="4802723" cy="56119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026" y="6438952"/>
            <a:ext cx="8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library.med.utah.edu</a:t>
            </a:r>
            <a:r>
              <a:rPr lang="en-US" sz="1200" dirty="0"/>
              <a:t>/</a:t>
            </a:r>
            <a:r>
              <a:rPr lang="en-US" sz="1200" dirty="0" err="1"/>
              <a:t>WebPath</a:t>
            </a:r>
            <a:r>
              <a:rPr lang="en-US" sz="1200" dirty="0"/>
              <a:t>/GIHTML/GIIDX.html#1</a:t>
            </a:r>
          </a:p>
        </p:txBody>
      </p:sp>
    </p:spTree>
    <p:extLst>
      <p:ext uri="{BB962C8B-B14F-4D97-AF65-F5344CB8AC3E}">
        <p14:creationId xmlns:p14="http://schemas.microsoft.com/office/powerpoint/2010/main" val="37406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650"/>
            <a:ext cx="8229600" cy="55797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Endoscopic therapy for </a:t>
            </a:r>
            <a:r>
              <a:rPr lang="en-US" sz="2800" dirty="0"/>
              <a:t>Barrett’s </a:t>
            </a:r>
            <a:r>
              <a:rPr lang="en-US" sz="2800" dirty="0" err="1"/>
              <a:t>neoplasia</a:t>
            </a:r>
            <a:r>
              <a:rPr lang="en-US" sz="2800" dirty="0"/>
              <a:t> has been developed on the evidence </a:t>
            </a:r>
            <a:r>
              <a:rPr lang="en-US" sz="2800" dirty="0" smtClean="0"/>
              <a:t>that HGD </a:t>
            </a:r>
            <a:r>
              <a:rPr lang="en-US" sz="2800" dirty="0"/>
              <a:t>and T1a </a:t>
            </a:r>
            <a:r>
              <a:rPr lang="en-US" sz="2800" dirty="0" smtClean="0"/>
              <a:t>EAC </a:t>
            </a:r>
            <a:r>
              <a:rPr lang="en-US" sz="2800" dirty="0"/>
              <a:t>is associated with a low rate of lymph </a:t>
            </a:r>
            <a:r>
              <a:rPr lang="en-US" sz="2800" dirty="0" smtClean="0"/>
              <a:t>node metastasis</a:t>
            </a:r>
            <a:r>
              <a:rPr lang="en-US" sz="2800" dirty="0"/>
              <a:t>: endoscopic and surgical series indicate a 0–10% risk </a:t>
            </a:r>
            <a:r>
              <a:rPr lang="en-US" sz="2800" dirty="0" smtClean="0"/>
              <a:t>in T1a </a:t>
            </a:r>
            <a:r>
              <a:rPr lang="en-US" sz="2800" dirty="0"/>
              <a:t>cancer, while </a:t>
            </a:r>
            <a:r>
              <a:rPr lang="en-US" sz="2800" dirty="0" err="1"/>
              <a:t>submucosal</a:t>
            </a:r>
            <a:r>
              <a:rPr lang="en-US" sz="2800" dirty="0"/>
              <a:t> invasion carries a higher risk (up </a:t>
            </a:r>
            <a:r>
              <a:rPr lang="en-US" sz="2800" dirty="0" smtClean="0"/>
              <a:t>to 46</a:t>
            </a:r>
            <a:r>
              <a:rPr lang="en-US" sz="2800" dirty="0"/>
              <a:t>%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ER should be considered the therapy of choice for dysplasia associated with visible lesions and T1a adenocarcinoma (Recommendation grade B)</a:t>
            </a:r>
          </a:p>
        </p:txBody>
      </p:sp>
    </p:spTree>
    <p:extLst>
      <p:ext uri="{BB962C8B-B14F-4D97-AF65-F5344CB8AC3E}">
        <p14:creationId xmlns:p14="http://schemas.microsoft.com/office/powerpoint/2010/main" val="16244200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214"/>
            <a:ext cx="8229600" cy="58307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For patients at high surgical risk, endoscopic therapy can </a:t>
            </a:r>
            <a:r>
              <a:rPr lang="en-US" sz="2800" dirty="0" smtClean="0"/>
              <a:t>be offered </a:t>
            </a:r>
            <a:r>
              <a:rPr lang="en-US" sz="2800" dirty="0"/>
              <a:t>as an alternative to surgery for treatment of good </a:t>
            </a:r>
            <a:r>
              <a:rPr lang="en-US" sz="2800" dirty="0" smtClean="0"/>
              <a:t>prognosis T1b </a:t>
            </a:r>
            <a:r>
              <a:rPr lang="en-US" sz="2800" dirty="0"/>
              <a:t>adenocarcinomas (T1b sm1, well differentiated </a:t>
            </a:r>
            <a:r>
              <a:rPr lang="en-US" sz="2800" dirty="0" smtClean="0"/>
              <a:t>and without </a:t>
            </a:r>
            <a:r>
              <a:rPr lang="en-US" sz="2800" dirty="0"/>
              <a:t>lymph vascular invasion</a:t>
            </a:r>
            <a:r>
              <a:rPr lang="en-US" sz="2800" dirty="0" smtClean="0"/>
              <a:t>).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For T1b adenocarcinomas with involvement of the </a:t>
            </a:r>
            <a:r>
              <a:rPr lang="en-US" sz="2800" dirty="0" smtClean="0"/>
              <a:t>second sub-mucosal </a:t>
            </a:r>
            <a:r>
              <a:rPr lang="en-US" sz="2800" dirty="0"/>
              <a:t>layer or beyond (T1b sm2–sm3), endoscopic </a:t>
            </a:r>
            <a:r>
              <a:rPr lang="en-US" sz="2800" dirty="0" smtClean="0"/>
              <a:t>therapy should </a:t>
            </a:r>
            <a:r>
              <a:rPr lang="en-US" sz="2800" dirty="0"/>
              <a:t>not be considered </a:t>
            </a:r>
            <a:r>
              <a:rPr lang="en-US" sz="2800" dirty="0" smtClean="0"/>
              <a:t>curative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25480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8326"/>
            <a:ext cx="8229600" cy="536087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 the presence of HGD or </a:t>
            </a:r>
            <a:r>
              <a:rPr lang="en-US" sz="2800" dirty="0" err="1"/>
              <a:t>intramucosal</a:t>
            </a:r>
            <a:r>
              <a:rPr lang="en-US" sz="2800" dirty="0"/>
              <a:t> cancer </a:t>
            </a:r>
            <a:r>
              <a:rPr lang="en-US" sz="2800" dirty="0" smtClean="0"/>
              <a:t>without visible </a:t>
            </a:r>
            <a:r>
              <a:rPr lang="en-US" sz="2800" dirty="0"/>
              <a:t>lesions (flat HGD/</a:t>
            </a:r>
            <a:r>
              <a:rPr lang="en-US" sz="2800" dirty="0" err="1"/>
              <a:t>intramucosal</a:t>
            </a:r>
            <a:r>
              <a:rPr lang="en-US" sz="2800" dirty="0"/>
              <a:t> cancer), these should </a:t>
            </a:r>
            <a:r>
              <a:rPr lang="en-US" sz="2800" dirty="0" smtClean="0"/>
              <a:t>be managed </a:t>
            </a:r>
            <a:r>
              <a:rPr lang="en-US" sz="2800" dirty="0"/>
              <a:t>with an endoscopic ablative technique. </a:t>
            </a:r>
            <a:r>
              <a:rPr lang="en-US" sz="2800" dirty="0" smtClean="0"/>
              <a:t>RFA currently has </a:t>
            </a:r>
            <a:r>
              <a:rPr lang="en-US" sz="2800" dirty="0"/>
              <a:t>a better safety and side-effect profile and comparable </a:t>
            </a:r>
            <a:r>
              <a:rPr lang="en-US" sz="2800" dirty="0" smtClean="0"/>
              <a:t>efficacy.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Eradication of residual Barrett’s </a:t>
            </a:r>
            <a:r>
              <a:rPr lang="en-US" sz="2800" dirty="0" smtClean="0"/>
              <a:t>esophagus </a:t>
            </a:r>
            <a:r>
              <a:rPr lang="en-US" sz="2800" dirty="0"/>
              <a:t>after focal </a:t>
            </a:r>
            <a:r>
              <a:rPr lang="en-US" sz="2800" dirty="0" smtClean="0"/>
              <a:t>ER reduces </a:t>
            </a:r>
            <a:r>
              <a:rPr lang="en-US" sz="2800" dirty="0"/>
              <a:t>the risk of </a:t>
            </a:r>
            <a:r>
              <a:rPr lang="en-US" sz="2800" dirty="0" err="1"/>
              <a:t>metachronous</a:t>
            </a:r>
            <a:r>
              <a:rPr lang="en-US" sz="2800" dirty="0"/>
              <a:t> </a:t>
            </a:r>
            <a:r>
              <a:rPr lang="en-US" sz="2800" dirty="0" err="1"/>
              <a:t>neoplasia</a:t>
            </a:r>
            <a:r>
              <a:rPr lang="en-US" sz="2800" dirty="0"/>
              <a:t> and is </a:t>
            </a:r>
            <a:r>
              <a:rPr lang="en-US" sz="2800" dirty="0" smtClean="0"/>
              <a:t>recommended.</a:t>
            </a:r>
          </a:p>
        </p:txBody>
      </p:sp>
    </p:spTree>
    <p:extLst>
      <p:ext uri="{BB962C8B-B14F-4D97-AF65-F5344CB8AC3E}">
        <p14:creationId xmlns:p14="http://schemas.microsoft.com/office/powerpoint/2010/main" val="7717022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7405"/>
            <a:ext cx="8229600" cy="4525963"/>
          </a:xfrm>
        </p:spPr>
        <p:txBody>
          <a:bodyPr/>
          <a:lstStyle/>
          <a:p>
            <a:r>
              <a:rPr lang="en-US" sz="3200" dirty="0"/>
              <a:t>In patients treated for HGD, endoscopic follow-up is recommended every 3 months for 1 year and yearly thereafter.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This should include biopsies at the GOJ and within the previous extent of the Barrett’s epithelium.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437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5-09-27 at 1.44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0"/>
            <a:ext cx="8082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5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947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Must distinguish BE from Irregular Z-line </a:t>
            </a:r>
          </a:p>
          <a:p>
            <a:r>
              <a:rPr lang="en-US" dirty="0" smtClean="0"/>
              <a:t>Where the squamo-columnar junction appears with tongues of columnar epithelium less than 1cm with no confluent columnar lined segments</a:t>
            </a:r>
          </a:p>
          <a:p>
            <a:r>
              <a:rPr lang="en-US" dirty="0" smtClean="0"/>
              <a:t>Biopsies are generally NOT RECCOMENDED for Irregular Z-line</a:t>
            </a:r>
          </a:p>
          <a:p>
            <a:r>
              <a:rPr lang="en-US" dirty="0" smtClean="0"/>
              <a:t>If done, then label as GEJ not esophageal biopsies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527"/>
            <a:ext cx="8229600" cy="925195"/>
          </a:xfrm>
        </p:spPr>
        <p:txBody>
          <a:bodyPr/>
          <a:lstStyle/>
          <a:p>
            <a:r>
              <a:rPr lang="en-US" dirty="0" smtClean="0"/>
              <a:t>Endoscopic Diagnosis of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-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01" y="152679"/>
            <a:ext cx="4472778" cy="5963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921" y="6204322"/>
            <a:ext cx="8210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Wallner</a:t>
            </a:r>
            <a:r>
              <a:rPr lang="en-US" sz="1200" dirty="0" smtClean="0"/>
              <a:t> B, Sylvan A, </a:t>
            </a:r>
            <a:r>
              <a:rPr lang="en-US" sz="1200" dirty="0" err="1" smtClean="0"/>
              <a:t>Janunger</a:t>
            </a:r>
            <a:r>
              <a:rPr lang="en-US" sz="1200" dirty="0" smtClean="0"/>
              <a:t> KG. Endoscopic assessment of the "Z-line" (</a:t>
            </a:r>
            <a:r>
              <a:rPr lang="en-US" sz="1200" dirty="0" err="1" smtClean="0"/>
              <a:t>squamocolumnar</a:t>
            </a:r>
            <a:r>
              <a:rPr lang="en-US" sz="1200" dirty="0" smtClean="0"/>
              <a:t> junction) appearance: reproducibility of the ZAP classification among </a:t>
            </a:r>
            <a:r>
              <a:rPr lang="en-US" sz="1200" dirty="0" err="1" smtClean="0"/>
              <a:t>endoscopists</a:t>
            </a:r>
            <a:r>
              <a:rPr lang="en-US" sz="1200" dirty="0" smtClean="0"/>
              <a:t>. </a:t>
            </a:r>
            <a:r>
              <a:rPr lang="en-US" sz="1200" dirty="0" err="1" smtClean="0"/>
              <a:t>Gastrointest</a:t>
            </a:r>
            <a:r>
              <a:rPr lang="en-US" sz="1200" dirty="0" smtClean="0"/>
              <a:t> </a:t>
            </a:r>
            <a:r>
              <a:rPr lang="en-US" sz="1200" dirty="0" err="1" smtClean="0"/>
              <a:t>Endosc</a:t>
            </a:r>
            <a:r>
              <a:rPr lang="en-US" sz="1200" dirty="0" smtClean="0"/>
              <a:t> 2002;55:65-69.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8597" y="797485"/>
            <a:ext cx="187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REGULAR Z - 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3410" y="797485"/>
            <a:ext cx="2096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Irregular Z - Line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accurately delineate the GEJ by detecting the proximal end of the longitudinal Gastric Folds with minimal air insufflation</a:t>
            </a:r>
          </a:p>
          <a:p>
            <a:r>
              <a:rPr lang="en-US" dirty="0" smtClean="0"/>
              <a:t>Columnar epithelium should be visible endoscopically (minimum of 1cm) above the GEJ to diagnose as 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9-13 at 7.39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10812"/>
            <a:ext cx="8320112" cy="63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1934</TotalTime>
  <Words>1655</Words>
  <Application>Microsoft Office PowerPoint</Application>
  <PresentationFormat>On-screen Show (4:3)</PresentationFormat>
  <Paragraphs>141</Paragraphs>
  <Slides>54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Grid</vt:lpstr>
      <vt:lpstr>Barrett’s Esophagus</vt:lpstr>
      <vt:lpstr>Outline</vt:lpstr>
      <vt:lpstr>Significance of BE </vt:lpstr>
      <vt:lpstr>Definition of BE</vt:lpstr>
      <vt:lpstr>PowerPoint Presentation</vt:lpstr>
      <vt:lpstr>Endoscopic Diagnosis of BE</vt:lpstr>
      <vt:lpstr>PowerPoint Presentation</vt:lpstr>
      <vt:lpstr>PowerPoint Presentation</vt:lpstr>
      <vt:lpstr>PowerPoint Presentation</vt:lpstr>
      <vt:lpstr>Endoscopic Reporting of BE</vt:lpstr>
      <vt:lpstr>PowerPoint Presentation</vt:lpstr>
      <vt:lpstr>PowerPoint Presentation</vt:lpstr>
      <vt:lpstr>PowerPoint Presentation</vt:lpstr>
      <vt:lpstr>Recognize Hiatus Hernia </vt:lpstr>
      <vt:lpstr>Circumferential Extent of Suspected Barrett’s</vt:lpstr>
      <vt:lpstr>Maximal Extent of Suspected Barrett’s </vt:lpstr>
      <vt:lpstr>PowerPoint Presentation</vt:lpstr>
      <vt:lpstr>Biopsy Protocol</vt:lpstr>
      <vt:lpstr>Minimum Dataset</vt:lpstr>
      <vt:lpstr>PowerPoint Presentation</vt:lpstr>
      <vt:lpstr>Screening For BE</vt:lpstr>
      <vt:lpstr>Surveillance</vt:lpstr>
      <vt:lpstr>PowerPoint Presentation</vt:lpstr>
      <vt:lpstr>Pathologic features and Reporting of Dysplasia</vt:lpstr>
      <vt:lpstr>Intestinal Metaplasia</vt:lpstr>
      <vt:lpstr>Higher Power</vt:lpstr>
      <vt:lpstr>Indefinite for Dysplasia</vt:lpstr>
      <vt:lpstr>Low Grade Dysplasia</vt:lpstr>
      <vt:lpstr>High Grade Dysplasia</vt:lpstr>
      <vt:lpstr>PowerPoint Presentation</vt:lpstr>
      <vt:lpstr>PowerPoint Presentation</vt:lpstr>
      <vt:lpstr>Esophageal adenocarcinoma</vt:lpstr>
      <vt:lpstr>PowerPoint Presentation</vt:lpstr>
      <vt:lpstr>Management of Low Grade Dysplasia – Prior to SURF Trial Data</vt:lpstr>
      <vt:lpstr>Biopsy Protocol for Known Dysplasia</vt:lpstr>
      <vt:lpstr>PowerPoint Presentation</vt:lpstr>
      <vt:lpstr>PowerPoint Presentation</vt:lpstr>
      <vt:lpstr>PowerPoint Presentation</vt:lpstr>
      <vt:lpstr>PowerPoint Presentation</vt:lpstr>
      <vt:lpstr>Conclusions from SURF </vt:lpstr>
      <vt:lpstr>2015 Updated BSG Guideline for LGD</vt:lpstr>
      <vt:lpstr>Management of High Grade Dysplasia</vt:lpstr>
      <vt:lpstr>Esophageal Wall</vt:lpstr>
      <vt:lpstr>Esophageal cancer staging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Cincinnati - Internal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Barrett’s Esophagus</dc:title>
  <dc:creator>Minesh Mehta</dc:creator>
  <cp:lastModifiedBy>dasamw01</cp:lastModifiedBy>
  <cp:revision>119</cp:revision>
  <dcterms:created xsi:type="dcterms:W3CDTF">2015-09-13T23:12:35Z</dcterms:created>
  <dcterms:modified xsi:type="dcterms:W3CDTF">2016-01-25T19:18:45Z</dcterms:modified>
</cp:coreProperties>
</file>