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6" r:id="rId4"/>
    <p:sldMasterId id="2147483706" r:id="rId5"/>
    <p:sldMasterId id="2147483712" r:id="rId6"/>
    <p:sldMasterId id="2147483724" r:id="rId7"/>
  </p:sldMasterIdLst>
  <p:notesMasterIdLst>
    <p:notesMasterId r:id="rId26"/>
  </p:notesMasterIdLst>
  <p:handoutMasterIdLst>
    <p:handoutMasterId r:id="rId27"/>
  </p:handoutMasterIdLst>
  <p:sldIdLst>
    <p:sldId id="446" r:id="rId8"/>
    <p:sldId id="475" r:id="rId9"/>
    <p:sldId id="455" r:id="rId10"/>
    <p:sldId id="472" r:id="rId11"/>
    <p:sldId id="473" r:id="rId12"/>
    <p:sldId id="474" r:id="rId13"/>
    <p:sldId id="471" r:id="rId14"/>
    <p:sldId id="468" r:id="rId15"/>
    <p:sldId id="456" r:id="rId16"/>
    <p:sldId id="447" r:id="rId17"/>
    <p:sldId id="457" r:id="rId18"/>
    <p:sldId id="476" r:id="rId19"/>
    <p:sldId id="477" r:id="rId20"/>
    <p:sldId id="463" r:id="rId21"/>
    <p:sldId id="464" r:id="rId22"/>
    <p:sldId id="466" r:id="rId23"/>
    <p:sldId id="467" r:id="rId24"/>
    <p:sldId id="4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896"/>
    <a:srgbClr val="7C6560"/>
    <a:srgbClr val="29282D"/>
    <a:srgbClr val="E288B6"/>
    <a:srgbClr val="D75078"/>
    <a:srgbClr val="B38F6A"/>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886244-30F9-AE37-E6B4-11EF346B81DE}" v="347" dt="2022-12-01T11:48:00.420"/>
    <p1510:client id="{3C93E1C6-F34D-4F79-81A7-3E4DDBF83624}" v="129" dt="2022-12-01T00:53:48.435"/>
    <p1510:client id="{7B2AF074-2AB8-483C-AEF9-BD8DE8D6DE6C}" v="22" dt="2022-12-01T00:57:02.993"/>
    <p1510:client id="{7E46E497-F09F-2B46-BC19-DBAC3F77D3FE}" v="4" dt="2022-11-30T18:22:58.650"/>
    <p1510:client id="{95A9DB16-3413-46F8-A0ED-9C63140F5263}" v="2" dt="2022-12-01T11:57:30.449"/>
    <p1510:client id="{F67B2A02-8DB7-4884-953B-B1F4165B8686}" v="120" dt="2022-11-30T15:03:25.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12"/>
    <p:restoredTop sz="94753"/>
  </p:normalViewPr>
  <p:slideViewPr>
    <p:cSldViewPr snapToGrid="0">
      <p:cViewPr varScale="1">
        <p:scale>
          <a:sx n="152" d="100"/>
          <a:sy n="152" d="100"/>
        </p:scale>
        <p:origin x="308" y="100"/>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12/15/2022</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12/15/2022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10</a:t>
            </a:fld>
            <a:endParaRPr lang="en-US" dirty="0"/>
          </a:p>
        </p:txBody>
      </p:sp>
    </p:spTree>
    <p:extLst>
      <p:ext uri="{BB962C8B-B14F-4D97-AF65-F5344CB8AC3E}">
        <p14:creationId xmlns:p14="http://schemas.microsoft.com/office/powerpoint/2010/main" val="274408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dirty="0"/>
              <a:t>Click to edit Master title style</a:t>
            </a:r>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12/15/2022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12/15/2022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12/15/2022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12/15/2022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upport.microsoft.com/en-us/office/overview-of-teams-and-channels-c3d63c10-77d5-4204-a566-53ddcf723b4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louisville.edu/medicine/tech/teams-tutorials" TargetMode="Externa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video" Target="https://www.youtube.com/embed/RMe1Bc5H_lk?feature=oembed" TargetMode="External"/><Relationship Id="rId5" Type="http://schemas.openxmlformats.org/officeDocument/2006/relationships/image" Target="../media/image3.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IufKJi3gLNc?feature=oembed" TargetMode="External"/><Relationship Id="rId5" Type="http://schemas.openxmlformats.org/officeDocument/2006/relationships/image" Target="../media/image3.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video" Target="https://www.youtube.com/embed/VypVoc5VeJQ?feature=oembed"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457200" y="4515034"/>
            <a:ext cx="8369808" cy="1371600"/>
          </a:xfrm>
        </p:spPr>
        <p:txBody>
          <a:bodyPr anchor="t" anchorCtr="0">
            <a:normAutofit/>
          </a:bodyPr>
          <a:lstStyle/>
          <a:p>
            <a:r>
              <a:rPr lang="en-US" b="1" dirty="0"/>
              <a:t>Microsoft Teams | More than Video</a:t>
            </a:r>
            <a:br>
              <a:rPr lang="en-US" b="1" dirty="0"/>
            </a:br>
            <a:r>
              <a:rPr lang="en-US" sz="2400" b="1" dirty="0"/>
              <a:t>Kent Gardner &amp; David </a:t>
            </a:r>
            <a:r>
              <a:rPr lang="en-US" sz="2400" b="1" dirty="0" err="1"/>
              <a:t>Aylor</a:t>
            </a:r>
            <a:endParaRPr lang="en-US" sz="2400" b="1" dirty="0"/>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on a rock while looking at the ocean wave with outstretched arms">
            <a:extLst>
              <a:ext uri="{FF2B5EF4-FFF2-40B4-BE49-F238E27FC236}">
                <a16:creationId xmlns:a16="http://schemas.microsoft.com/office/drawing/2014/main"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Rectangle 8" descr="Shaded overlay">
            <a:extLst>
              <a:ext uri="{FF2B5EF4-FFF2-40B4-BE49-F238E27FC236}">
                <a16:creationId xmlns:a16="http://schemas.microsoft.com/office/drawing/2014/main" id="{558C501A-DC1F-4BA4-BFFA-44EF8845A38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07357662-80FC-FD68-7B78-773978B77A37}"/>
              </a:ext>
            </a:extLst>
          </p:cNvPr>
          <p:cNvPicPr>
            <a:picLocks noChangeAspect="1"/>
          </p:cNvPicPr>
          <p:nvPr/>
        </p:nvPicPr>
        <p:blipFill>
          <a:blip r:embed="rId4"/>
          <a:stretch>
            <a:fillRect/>
          </a:stretch>
        </p:blipFill>
        <p:spPr>
          <a:xfrm>
            <a:off x="4919421" y="183181"/>
            <a:ext cx="7111911" cy="490640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C4A8F5E6-56ED-3FF2-91A9-25E8D03BCC6E}"/>
              </a:ext>
            </a:extLst>
          </p:cNvPr>
          <p:cNvPicPr>
            <a:picLocks noChangeAspect="1"/>
          </p:cNvPicPr>
          <p:nvPr/>
        </p:nvPicPr>
        <p:blipFill>
          <a:blip r:embed="rId5"/>
          <a:stretch>
            <a:fillRect/>
          </a:stretch>
        </p:blipFill>
        <p:spPr>
          <a:xfrm>
            <a:off x="160668" y="2402707"/>
            <a:ext cx="7430577" cy="41357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98511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68AE-C206-A223-99A6-A82DBED41135}"/>
              </a:ext>
            </a:extLst>
          </p:cNvPr>
          <p:cNvSpPr>
            <a:spLocks noGrp="1"/>
          </p:cNvSpPr>
          <p:nvPr>
            <p:ph type="title"/>
          </p:nvPr>
        </p:nvSpPr>
        <p:spPr>
          <a:xfrm>
            <a:off x="1137034" y="609599"/>
            <a:ext cx="6836927" cy="1322888"/>
          </a:xfrm>
        </p:spPr>
        <p:txBody>
          <a:bodyPr vert="horz" lIns="91440" tIns="45720" rIns="91440" bIns="45720" rtlCol="0" anchor="ctr">
            <a:normAutofit/>
          </a:bodyPr>
          <a:lstStyle/>
          <a:p>
            <a:pPr>
              <a:lnSpc>
                <a:spcPct val="90000"/>
              </a:lnSpc>
            </a:pPr>
            <a:r>
              <a:rPr lang="en-US" sz="4400"/>
              <a:t>What is different?</a:t>
            </a:r>
          </a:p>
        </p:txBody>
      </p:sp>
      <p:pic>
        <p:nvPicPr>
          <p:cNvPr id="6" name="Picture 5">
            <a:extLst>
              <a:ext uri="{FF2B5EF4-FFF2-40B4-BE49-F238E27FC236}">
                <a16:creationId xmlns:a16="http://schemas.microsoft.com/office/drawing/2014/main" id="{4B7B702E-3F6A-09D2-0B16-A95395D13B43}"/>
              </a:ext>
            </a:extLst>
          </p:cNvPr>
          <p:cNvPicPr>
            <a:picLocks noChangeAspect="1"/>
          </p:cNvPicPr>
          <p:nvPr/>
        </p:nvPicPr>
        <p:blipFill>
          <a:blip r:embed="rId2"/>
          <a:stretch>
            <a:fillRect/>
          </a:stretch>
        </p:blipFill>
        <p:spPr>
          <a:xfrm>
            <a:off x="9249690" y="3780007"/>
            <a:ext cx="2206950" cy="2361578"/>
          </a:xfrm>
          <a:prstGeom prst="rect">
            <a:avLst/>
          </a:prstGeom>
        </p:spPr>
      </p:pic>
      <p:pic>
        <p:nvPicPr>
          <p:cNvPr id="4" name="Picture 3">
            <a:extLst>
              <a:ext uri="{FF2B5EF4-FFF2-40B4-BE49-F238E27FC236}">
                <a16:creationId xmlns:a16="http://schemas.microsoft.com/office/drawing/2014/main" id="{1AEA5A18-4DE1-DF09-A315-0F837723F62D}"/>
              </a:ext>
            </a:extLst>
          </p:cNvPr>
          <p:cNvPicPr>
            <a:picLocks noChangeAspect="1"/>
          </p:cNvPicPr>
          <p:nvPr/>
        </p:nvPicPr>
        <p:blipFill>
          <a:blip r:embed="rId3"/>
          <a:stretch>
            <a:fillRect/>
          </a:stretch>
        </p:blipFill>
        <p:spPr>
          <a:xfrm>
            <a:off x="9249690" y="1207698"/>
            <a:ext cx="2089878" cy="2089878"/>
          </a:xfrm>
          <a:prstGeom prst="rect">
            <a:avLst/>
          </a:prstGeom>
        </p:spPr>
      </p:pic>
      <p:sp>
        <p:nvSpPr>
          <p:cNvPr id="9" name="TextBox 8">
            <a:extLst>
              <a:ext uri="{FF2B5EF4-FFF2-40B4-BE49-F238E27FC236}">
                <a16:creationId xmlns:a16="http://schemas.microsoft.com/office/drawing/2014/main" id="{F5343869-42D6-5F23-4002-B048EC82D06D}"/>
              </a:ext>
            </a:extLst>
          </p:cNvPr>
          <p:cNvSpPr txBox="1"/>
          <p:nvPr/>
        </p:nvSpPr>
        <p:spPr>
          <a:xfrm>
            <a:off x="499872" y="2097024"/>
            <a:ext cx="7583424" cy="4154984"/>
          </a:xfrm>
          <a:prstGeom prst="rect">
            <a:avLst/>
          </a:prstGeom>
          <a:noFill/>
        </p:spPr>
        <p:txBody>
          <a:bodyPr wrap="square" rtlCol="0">
            <a:spAutoFit/>
          </a:bodyPr>
          <a:lstStyle/>
          <a:p>
            <a:r>
              <a:rPr lang="en-US" sz="2400" dirty="0"/>
              <a:t>Teams focuses on communication</a:t>
            </a:r>
          </a:p>
          <a:p>
            <a:pPr marL="285750" indent="-285750">
              <a:buFont typeface="Arial" panose="020B0604020202020204" pitchFamily="34" charset="0"/>
              <a:buChar char="•"/>
            </a:pPr>
            <a:r>
              <a:rPr lang="en-US" sz="2400" dirty="0"/>
              <a:t>Chat</a:t>
            </a:r>
          </a:p>
          <a:p>
            <a:pPr marL="285750" indent="-285750">
              <a:buFont typeface="Arial" panose="020B0604020202020204" pitchFamily="34" charset="0"/>
              <a:buChar char="•"/>
            </a:pPr>
            <a:r>
              <a:rPr lang="en-US" sz="2400" dirty="0"/>
              <a:t>Posts</a:t>
            </a:r>
          </a:p>
          <a:p>
            <a:pPr marL="285750" indent="-285750">
              <a:buFont typeface="Arial" panose="020B0604020202020204" pitchFamily="34" charset="0"/>
              <a:buChar char="•"/>
            </a:pPr>
            <a:r>
              <a:rPr lang="en-US" sz="2400" dirty="0"/>
              <a:t>Videos</a:t>
            </a:r>
          </a:p>
          <a:p>
            <a:pPr marL="285750" indent="-285750">
              <a:buFont typeface="Arial" panose="020B0604020202020204" pitchFamily="34" charset="0"/>
              <a:buChar char="•"/>
            </a:pPr>
            <a:r>
              <a:rPr lang="en-US" sz="2400" dirty="0"/>
              <a:t>Calendars</a:t>
            </a:r>
          </a:p>
          <a:p>
            <a:pPr marL="285750" indent="-285750">
              <a:buFont typeface="Arial" panose="020B0604020202020204" pitchFamily="34" charset="0"/>
              <a:buChar char="•"/>
            </a:pPr>
            <a:endParaRPr lang="en-US" sz="2400" dirty="0"/>
          </a:p>
          <a:p>
            <a:r>
              <a:rPr lang="en-US" sz="2400" dirty="0"/>
              <a:t>SharePoint focuses on files storage and sharing</a:t>
            </a:r>
          </a:p>
          <a:p>
            <a:pPr marL="285750" indent="-285750">
              <a:buFont typeface="Arial" panose="020B0604020202020204" pitchFamily="34" charset="0"/>
              <a:buChar char="•"/>
            </a:pPr>
            <a:r>
              <a:rPr lang="en-US" sz="2400" dirty="0"/>
              <a:t>Files</a:t>
            </a:r>
          </a:p>
          <a:p>
            <a:pPr marL="285750" indent="-285750">
              <a:buFont typeface="Arial" panose="020B0604020202020204" pitchFamily="34" charset="0"/>
              <a:buChar char="•"/>
            </a:pPr>
            <a:r>
              <a:rPr lang="en-US" sz="2400" dirty="0"/>
              <a:t>Libraries</a:t>
            </a:r>
          </a:p>
          <a:p>
            <a:pPr marL="285750" indent="-285750">
              <a:buFont typeface="Arial" panose="020B0604020202020204" pitchFamily="34" charset="0"/>
              <a:buChar char="•"/>
            </a:pPr>
            <a:r>
              <a:rPr lang="en-US" sz="2400" dirty="0"/>
              <a:t>Lists</a:t>
            </a:r>
          </a:p>
          <a:p>
            <a:pPr marL="285750" indent="-285750">
              <a:buFont typeface="Arial" panose="020B0604020202020204" pitchFamily="34" charset="0"/>
              <a:buChar char="•"/>
            </a:pPr>
            <a:r>
              <a:rPr lang="en-US" sz="2400" dirty="0"/>
              <a:t>Web Pages</a:t>
            </a:r>
          </a:p>
        </p:txBody>
      </p:sp>
    </p:spTree>
    <p:extLst>
      <p:ext uri="{BB962C8B-B14F-4D97-AF65-F5344CB8AC3E}">
        <p14:creationId xmlns:p14="http://schemas.microsoft.com/office/powerpoint/2010/main" val="113711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B119BBA-6D70-3BC2-FE22-2385190CBE30}"/>
              </a:ext>
            </a:extLst>
          </p:cNvPr>
          <p:cNvSpPr>
            <a:spLocks noGrp="1"/>
          </p:cNvSpPr>
          <p:nvPr>
            <p:ph type="title"/>
          </p:nvPr>
        </p:nvSpPr>
        <p:spPr>
          <a:xfrm>
            <a:off x="838200" y="557189"/>
            <a:ext cx="3966463" cy="5571900"/>
          </a:xfrm>
        </p:spPr>
        <p:txBody>
          <a:bodyPr vert="horz" lIns="91440" tIns="45720" rIns="91440" bIns="45720" rtlCol="0" anchor="ctr">
            <a:normAutofit/>
          </a:bodyPr>
          <a:lstStyle/>
          <a:p>
            <a:pPr>
              <a:lnSpc>
                <a:spcPct val="90000"/>
              </a:lnSpc>
            </a:pPr>
            <a:r>
              <a:rPr lang="en-US" sz="1600" b="1" kern="1200" dirty="0">
                <a:solidFill>
                  <a:schemeClr val="tx1"/>
                </a:solidFill>
                <a:latin typeface="Segoe UI"/>
                <a:cs typeface="Segoe UI"/>
              </a:rPr>
              <a:t>Channels</a:t>
            </a:r>
            <a:r>
              <a:rPr lang="en-US" sz="1600" kern="1200" dirty="0">
                <a:solidFill>
                  <a:schemeClr val="tx1"/>
                </a:solidFill>
                <a:latin typeface="Segoe UI"/>
                <a:cs typeface="Segoe UI"/>
              </a:rPr>
              <a:t> are</a:t>
            </a:r>
            <a:r>
              <a:rPr lang="en-US" sz="1600" dirty="0">
                <a:solidFill>
                  <a:schemeClr val="tx1"/>
                </a:solidFill>
                <a:latin typeface="Segoe UI"/>
                <a:cs typeface="Segoe UI"/>
              </a:rPr>
              <a:t>: </a:t>
            </a:r>
            <a:br>
              <a:rPr lang="en-US" sz="1600" dirty="0">
                <a:solidFill>
                  <a:schemeClr val="tx1"/>
                </a:solidFill>
                <a:latin typeface="Segoe UI"/>
                <a:cs typeface="Segoe UI"/>
              </a:rPr>
            </a:br>
            <a:br>
              <a:rPr lang="en-US" sz="1600" dirty="0">
                <a:latin typeface="Segoe UI"/>
                <a:cs typeface="Segoe UI"/>
              </a:rPr>
            </a:br>
            <a:r>
              <a:rPr lang="en-US" sz="1600" kern="1200" dirty="0">
                <a:solidFill>
                  <a:schemeClr val="tx1"/>
                </a:solidFill>
                <a:latin typeface="Segoe UI"/>
                <a:cs typeface="Segoe UI"/>
              </a:rPr>
              <a:t>dedicated sections within a team to keep conversations organized by specific topics, projects, disciplines</a:t>
            </a:r>
            <a:br>
              <a:rPr lang="en-US" sz="1600" dirty="0">
                <a:solidFill>
                  <a:schemeClr val="tx1"/>
                </a:solidFill>
                <a:latin typeface="Segoe UI"/>
                <a:cs typeface="Segoe UI"/>
              </a:rPr>
            </a:br>
            <a:br>
              <a:rPr lang="en-US" sz="1600" dirty="0">
                <a:latin typeface="Segoe UI"/>
                <a:cs typeface="Segoe UI"/>
              </a:rPr>
            </a:br>
            <a:r>
              <a:rPr lang="en-US" sz="1600" kern="1200" dirty="0">
                <a:solidFill>
                  <a:schemeClr val="tx1"/>
                </a:solidFill>
                <a:latin typeface="Segoe UI"/>
                <a:cs typeface="Segoe UI"/>
              </a:rPr>
              <a:t>places where conversations happen</a:t>
            </a:r>
            <a:br>
              <a:rPr lang="en-US" sz="1600" dirty="0">
                <a:solidFill>
                  <a:schemeClr val="tx1"/>
                </a:solidFill>
                <a:latin typeface="Segoe UI"/>
                <a:cs typeface="Segoe UI"/>
              </a:rPr>
            </a:br>
            <a:br>
              <a:rPr lang="en-US" sz="1600" dirty="0">
                <a:latin typeface="Segoe UI"/>
                <a:cs typeface="Segoe UI"/>
              </a:rPr>
            </a:br>
            <a:r>
              <a:rPr lang="en-US" sz="1600" kern="1200" dirty="0">
                <a:solidFill>
                  <a:schemeClr val="tx1"/>
                </a:solidFill>
                <a:latin typeface="Segoe UI"/>
                <a:cs typeface="Segoe UI"/>
              </a:rPr>
              <a:t>where the work actually gets </a:t>
            </a:r>
            <a:r>
              <a:rPr lang="en-US" sz="1600" dirty="0">
                <a:solidFill>
                  <a:schemeClr val="tx1"/>
                </a:solidFill>
                <a:latin typeface="Segoe UI"/>
                <a:cs typeface="Segoe UI"/>
              </a:rPr>
              <a:t>done</a:t>
            </a:r>
            <a:br>
              <a:rPr lang="en-US" sz="1600" dirty="0">
                <a:solidFill>
                  <a:schemeClr val="tx1"/>
                </a:solidFill>
                <a:latin typeface="Segoe UI"/>
                <a:cs typeface="Segoe UI"/>
              </a:rPr>
            </a:br>
            <a:br>
              <a:rPr lang="en-US" sz="1600" dirty="0">
                <a:latin typeface="Segoe UI"/>
                <a:cs typeface="Segoe UI"/>
              </a:rPr>
            </a:br>
            <a:r>
              <a:rPr lang="en-US" sz="1600" kern="1200" dirty="0">
                <a:solidFill>
                  <a:schemeClr val="tx1"/>
                </a:solidFill>
                <a:latin typeface="Segoe UI"/>
                <a:cs typeface="Segoe UI"/>
              </a:rPr>
              <a:t>can be open to all team members (standard channels),</a:t>
            </a:r>
            <a:r>
              <a:rPr lang="en-US" sz="1600" dirty="0">
                <a:solidFill>
                  <a:schemeClr val="tx1"/>
                </a:solidFill>
                <a:latin typeface="Segoe UI"/>
                <a:cs typeface="Segoe UI"/>
              </a:rPr>
              <a:t>  or selected</a:t>
            </a:r>
            <a:r>
              <a:rPr lang="en-US" sz="1600" kern="1200" dirty="0">
                <a:solidFill>
                  <a:schemeClr val="tx1"/>
                </a:solidFill>
                <a:latin typeface="Segoe UI"/>
                <a:cs typeface="Segoe UI"/>
              </a:rPr>
              <a:t> team members (private channels</a:t>
            </a:r>
            <a:r>
              <a:rPr lang="en-US" sz="1600" dirty="0">
                <a:solidFill>
                  <a:schemeClr val="tx1"/>
                </a:solidFill>
                <a:latin typeface="Segoe UI"/>
                <a:cs typeface="Segoe UI"/>
              </a:rPr>
              <a:t>)</a:t>
            </a:r>
            <a:endParaRPr lang="en-US">
              <a:solidFill>
                <a:schemeClr val="tx1"/>
              </a:solidFill>
              <a:cs typeface="Segoe UI Light"/>
            </a:endParaRPr>
          </a:p>
        </p:txBody>
      </p:sp>
      <p:pic>
        <p:nvPicPr>
          <p:cNvPr id="6" name="Picture 6" descr="Graphical user interface, application, Teams&#10;&#10;Description automatically generated">
            <a:extLst>
              <a:ext uri="{FF2B5EF4-FFF2-40B4-BE49-F238E27FC236}">
                <a16:creationId xmlns:a16="http://schemas.microsoft.com/office/drawing/2014/main" id="{2BBF9C7C-BAEF-5BAB-7E5A-87EC194A50A4}"/>
              </a:ext>
            </a:extLst>
          </p:cNvPr>
          <p:cNvPicPr>
            <a:picLocks noChangeAspect="1"/>
          </p:cNvPicPr>
          <p:nvPr/>
        </p:nvPicPr>
        <p:blipFill>
          <a:blip r:embed="rId2"/>
          <a:stretch>
            <a:fillRect/>
          </a:stretch>
        </p:blipFill>
        <p:spPr>
          <a:xfrm>
            <a:off x="5176911" y="1248655"/>
            <a:ext cx="6833848" cy="4527422"/>
          </a:xfrm>
          <a:prstGeom prst="rect">
            <a:avLst/>
          </a:prstGeom>
        </p:spPr>
      </p:pic>
    </p:spTree>
    <p:extLst>
      <p:ext uri="{BB962C8B-B14F-4D97-AF65-F5344CB8AC3E}">
        <p14:creationId xmlns:p14="http://schemas.microsoft.com/office/powerpoint/2010/main" val="2251489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4FB6B80-2DD0-0285-749B-2C594DF09AC7}"/>
              </a:ext>
            </a:extLst>
          </p:cNvPr>
          <p:cNvSpPr>
            <a:spLocks noGrp="1"/>
          </p:cNvSpPr>
          <p:nvPr>
            <p:ph type="body" sz="quarter" idx="15"/>
          </p:nvPr>
        </p:nvSpPr>
        <p:spPr>
          <a:xfrm>
            <a:off x="841951" y="6140079"/>
            <a:ext cx="7326454" cy="621792"/>
          </a:xfrm>
        </p:spPr>
        <p:txBody>
          <a:bodyPr lIns="0" tIns="45720" rIns="91440" bIns="45720" anchor="t"/>
          <a:lstStyle/>
          <a:p>
            <a:r>
              <a:rPr lang="en-US" dirty="0">
                <a:cs typeface="Segoe UI"/>
                <a:hlinkClick r:id="rId2"/>
              </a:rPr>
              <a:t>Overview of Teams and Channels</a:t>
            </a:r>
          </a:p>
          <a:p>
            <a:endParaRPr lang="en-US" dirty="0">
              <a:cs typeface="Segoe UI"/>
            </a:endParaRPr>
          </a:p>
        </p:txBody>
      </p:sp>
      <p:pic>
        <p:nvPicPr>
          <p:cNvPr id="6" name="Picture 6">
            <a:extLst>
              <a:ext uri="{FF2B5EF4-FFF2-40B4-BE49-F238E27FC236}">
                <a16:creationId xmlns:a16="http://schemas.microsoft.com/office/drawing/2014/main" id="{04CE2305-D6BF-2AF2-3393-EA9419703E3F}"/>
              </a:ext>
            </a:extLst>
          </p:cNvPr>
          <p:cNvPicPr>
            <a:picLocks noChangeAspect="1"/>
          </p:cNvPicPr>
          <p:nvPr/>
        </p:nvPicPr>
        <p:blipFill>
          <a:blip r:embed="rId3"/>
          <a:stretch>
            <a:fillRect/>
          </a:stretch>
        </p:blipFill>
        <p:spPr>
          <a:xfrm>
            <a:off x="0" y="-2984"/>
            <a:ext cx="11547231" cy="5597877"/>
          </a:xfrm>
          <a:prstGeom prst="rect">
            <a:avLst/>
          </a:prstGeom>
        </p:spPr>
      </p:pic>
    </p:spTree>
    <p:extLst>
      <p:ext uri="{BB962C8B-B14F-4D97-AF65-F5344CB8AC3E}">
        <p14:creationId xmlns:p14="http://schemas.microsoft.com/office/powerpoint/2010/main" val="2194529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68AE-C206-A223-99A6-A82DBED41135}"/>
              </a:ext>
            </a:extLst>
          </p:cNvPr>
          <p:cNvSpPr>
            <a:spLocks noGrp="1"/>
          </p:cNvSpPr>
          <p:nvPr>
            <p:ph type="title"/>
          </p:nvPr>
        </p:nvSpPr>
        <p:spPr>
          <a:xfrm>
            <a:off x="3970366" y="609600"/>
            <a:ext cx="4267200" cy="1351472"/>
          </a:xfrm>
        </p:spPr>
        <p:txBody>
          <a:bodyPr vert="horz" lIns="91440" tIns="45720" rIns="91440" bIns="45720" rtlCol="0" anchor="ctr">
            <a:normAutofit/>
          </a:bodyPr>
          <a:lstStyle/>
          <a:p>
            <a:pPr algn="ctr">
              <a:lnSpc>
                <a:spcPct val="90000"/>
              </a:lnSpc>
            </a:pPr>
            <a:r>
              <a:rPr lang="en-US" sz="3700" kern="1200" dirty="0">
                <a:solidFill>
                  <a:schemeClr val="tx1">
                    <a:lumMod val="85000"/>
                    <a:lumOff val="15000"/>
                  </a:schemeClr>
                </a:solidFill>
                <a:latin typeface="+mj-lt"/>
                <a:ea typeface="+mj-ea"/>
                <a:cs typeface="+mj-cs"/>
              </a:rPr>
              <a:t>Teams capability in the 365 environment</a:t>
            </a:r>
          </a:p>
        </p:txBody>
      </p:sp>
      <p:pic>
        <p:nvPicPr>
          <p:cNvPr id="1030" name="Picture 6" descr="Chart&#10;&#10;Description automatically generated">
            <a:extLst>
              <a:ext uri="{FF2B5EF4-FFF2-40B4-BE49-F238E27FC236}">
                <a16:creationId xmlns:a16="http://schemas.microsoft.com/office/drawing/2014/main" id="{B20EDD92-5257-2840-42C1-5EB4DA1679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53" r="36149" b="2"/>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5343869-42D6-5F23-4002-B048EC82D06D}"/>
              </a:ext>
            </a:extLst>
          </p:cNvPr>
          <p:cNvSpPr txBox="1"/>
          <p:nvPr/>
        </p:nvSpPr>
        <p:spPr>
          <a:xfrm>
            <a:off x="4062807" y="2147903"/>
            <a:ext cx="4150555" cy="4523266"/>
          </a:xfrm>
          <a:prstGeom prst="rect">
            <a:avLst/>
          </a:prstGeom>
        </p:spPr>
        <p:txBody>
          <a:bodyPr vert="horz" lIns="91440" tIns="45720" rIns="91440" bIns="45720" rtlCol="0">
            <a:normAutofit fontScale="92500" lnSpcReduction="10000"/>
          </a:bodyPr>
          <a:lstStyle/>
          <a:p>
            <a:pPr marL="285750" indent="-228600">
              <a:lnSpc>
                <a:spcPct val="90000"/>
              </a:lnSpc>
              <a:spcAft>
                <a:spcPts val="600"/>
              </a:spcAft>
              <a:buFont typeface="Arial" panose="020B0604020202020204" pitchFamily="34" charset="0"/>
              <a:buChar char="•"/>
            </a:pPr>
            <a:r>
              <a:rPr lang="en-US" sz="1700" dirty="0">
                <a:solidFill>
                  <a:schemeClr val="tx1">
                    <a:lumMod val="85000"/>
                    <a:lumOff val="15000"/>
                  </a:schemeClr>
                </a:solidFill>
              </a:rPr>
              <a:t>More than Word, Excel, PowerPoint</a:t>
            </a:r>
          </a:p>
          <a:p>
            <a:pPr marL="285750" indent="-228600">
              <a:lnSpc>
                <a:spcPct val="90000"/>
              </a:lnSpc>
              <a:spcAft>
                <a:spcPts val="600"/>
              </a:spcAft>
              <a:buFont typeface="Arial" panose="020B0604020202020204" pitchFamily="34" charset="0"/>
              <a:buChar char="•"/>
            </a:pPr>
            <a:r>
              <a:rPr lang="en-US" sz="1700" dirty="0">
                <a:solidFill>
                  <a:schemeClr val="tx1">
                    <a:lumMod val="85000"/>
                    <a:lumOff val="15000"/>
                  </a:schemeClr>
                </a:solidFill>
              </a:rPr>
              <a:t>Forms, polling, surveys and assessment</a:t>
            </a:r>
          </a:p>
          <a:p>
            <a:pPr marL="285750" indent="-228600">
              <a:lnSpc>
                <a:spcPct val="90000"/>
              </a:lnSpc>
              <a:spcAft>
                <a:spcPts val="600"/>
              </a:spcAft>
              <a:buFont typeface="Arial" panose="020B0604020202020204" pitchFamily="34" charset="0"/>
              <a:buChar char="•"/>
            </a:pPr>
            <a:r>
              <a:rPr lang="en-US" sz="1700" dirty="0">
                <a:solidFill>
                  <a:schemeClr val="tx1">
                    <a:lumMod val="85000"/>
                    <a:lumOff val="15000"/>
                  </a:schemeClr>
                </a:solidFill>
              </a:rPr>
              <a:t>Lists and databases</a:t>
            </a:r>
          </a:p>
          <a:p>
            <a:pPr marL="285750" indent="-228600">
              <a:lnSpc>
                <a:spcPct val="90000"/>
              </a:lnSpc>
              <a:spcAft>
                <a:spcPts val="600"/>
              </a:spcAft>
              <a:buFont typeface="Arial" panose="020B0604020202020204" pitchFamily="34" charset="0"/>
              <a:buChar char="•"/>
            </a:pPr>
            <a:r>
              <a:rPr lang="en-US" sz="1700" dirty="0">
                <a:solidFill>
                  <a:schemeClr val="tx1">
                    <a:lumMod val="85000"/>
                    <a:lumOff val="15000"/>
                  </a:schemeClr>
                </a:solidFill>
              </a:rPr>
              <a:t>Data analytics and visualizations</a:t>
            </a:r>
          </a:p>
          <a:p>
            <a:pPr marL="285750" indent="-228600">
              <a:lnSpc>
                <a:spcPct val="90000"/>
              </a:lnSpc>
              <a:spcAft>
                <a:spcPts val="600"/>
              </a:spcAft>
              <a:buFont typeface="Arial" panose="020B0604020202020204" pitchFamily="34" charset="0"/>
              <a:buChar char="•"/>
            </a:pPr>
            <a:r>
              <a:rPr lang="en-US" sz="1700" dirty="0">
                <a:solidFill>
                  <a:schemeClr val="tx1">
                    <a:lumMod val="85000"/>
                    <a:lumOff val="15000"/>
                  </a:schemeClr>
                </a:solidFill>
              </a:rPr>
              <a:t>To-do lists, task, organizational management</a:t>
            </a:r>
          </a:p>
          <a:p>
            <a:pPr marL="285750" indent="-228600">
              <a:lnSpc>
                <a:spcPct val="90000"/>
              </a:lnSpc>
              <a:spcAft>
                <a:spcPts val="600"/>
              </a:spcAft>
              <a:buFont typeface="Arial" panose="020B0604020202020204" pitchFamily="34" charset="0"/>
              <a:buChar char="•"/>
            </a:pPr>
            <a:r>
              <a:rPr lang="en-US" sz="1700" dirty="0">
                <a:solidFill>
                  <a:schemeClr val="tx1">
                    <a:lumMod val="85000"/>
                    <a:lumOff val="15000"/>
                  </a:schemeClr>
                </a:solidFill>
              </a:rPr>
              <a:t>Project Management</a:t>
            </a:r>
          </a:p>
          <a:p>
            <a:pPr marL="285750" indent="-228600">
              <a:lnSpc>
                <a:spcPct val="90000"/>
              </a:lnSpc>
              <a:spcAft>
                <a:spcPts val="600"/>
              </a:spcAft>
              <a:buFont typeface="Arial" panose="020B0604020202020204" pitchFamily="34" charset="0"/>
              <a:buChar char="•"/>
            </a:pPr>
            <a:r>
              <a:rPr lang="en-US" sz="1700" dirty="0">
                <a:solidFill>
                  <a:schemeClr val="tx1">
                    <a:lumMod val="85000"/>
                    <a:lumOff val="15000"/>
                  </a:schemeClr>
                </a:solidFill>
              </a:rPr>
              <a:t>Automate tasks and create flows</a:t>
            </a:r>
          </a:p>
          <a:p>
            <a:pPr marL="285750" indent="-228600">
              <a:lnSpc>
                <a:spcPct val="90000"/>
              </a:lnSpc>
              <a:spcAft>
                <a:spcPts val="600"/>
              </a:spcAft>
              <a:buFont typeface="Arial" panose="020B0604020202020204" pitchFamily="34" charset="0"/>
              <a:buChar char="•"/>
            </a:pPr>
            <a:r>
              <a:rPr lang="en-US" sz="1700" dirty="0">
                <a:solidFill>
                  <a:schemeClr val="tx1">
                    <a:lumMod val="85000"/>
                    <a:lumOff val="15000"/>
                  </a:schemeClr>
                </a:solidFill>
              </a:rPr>
              <a:t>Media creation</a:t>
            </a:r>
          </a:p>
          <a:p>
            <a:pPr marL="285750" indent="-228600">
              <a:lnSpc>
                <a:spcPct val="90000"/>
              </a:lnSpc>
              <a:spcAft>
                <a:spcPts val="600"/>
              </a:spcAft>
              <a:buFont typeface="Arial" panose="020B0604020202020204" pitchFamily="34" charset="0"/>
              <a:buChar char="•"/>
            </a:pPr>
            <a:r>
              <a:rPr lang="en-US" sz="1700" dirty="0">
                <a:solidFill>
                  <a:schemeClr val="tx1">
                    <a:lumMod val="85000"/>
                    <a:lumOff val="15000"/>
                  </a:schemeClr>
                </a:solidFill>
              </a:rPr>
              <a:t>File storage and share</a:t>
            </a:r>
          </a:p>
          <a:p>
            <a:pPr marL="285750" indent="-228600">
              <a:lnSpc>
                <a:spcPct val="90000"/>
              </a:lnSpc>
              <a:spcAft>
                <a:spcPts val="600"/>
              </a:spcAft>
              <a:buFont typeface="Arial" panose="020B0604020202020204" pitchFamily="34" charset="0"/>
              <a:buChar char="•"/>
            </a:pPr>
            <a:r>
              <a:rPr lang="en-US" sz="1700" dirty="0">
                <a:solidFill>
                  <a:schemeClr val="tx1">
                    <a:lumMod val="85000"/>
                    <a:lumOff val="15000"/>
                  </a:schemeClr>
                </a:solidFill>
              </a:rPr>
              <a:t>Video and chat collaboration</a:t>
            </a:r>
          </a:p>
          <a:p>
            <a:pPr marL="285750" indent="-228600">
              <a:lnSpc>
                <a:spcPct val="90000"/>
              </a:lnSpc>
              <a:spcAft>
                <a:spcPts val="600"/>
              </a:spcAft>
              <a:buFont typeface="Arial" panose="020B0604020202020204" pitchFamily="34" charset="0"/>
              <a:buChar char="•"/>
            </a:pPr>
            <a:r>
              <a:rPr lang="en-US" sz="1700" dirty="0">
                <a:solidFill>
                  <a:schemeClr val="tx1">
                    <a:lumMod val="85000"/>
                    <a:lumOff val="15000"/>
                  </a:schemeClr>
                </a:solidFill>
              </a:rPr>
              <a:t>Video content streaming</a:t>
            </a:r>
          </a:p>
          <a:p>
            <a:pPr marL="285750" indent="-228600">
              <a:lnSpc>
                <a:spcPct val="90000"/>
              </a:lnSpc>
              <a:spcAft>
                <a:spcPts val="600"/>
              </a:spcAft>
              <a:buFont typeface="Arial" panose="020B0604020202020204" pitchFamily="34" charset="0"/>
              <a:buChar char="•"/>
            </a:pPr>
            <a:r>
              <a:rPr lang="en-US" sz="1700" dirty="0">
                <a:solidFill>
                  <a:schemeClr val="tx1">
                    <a:lumMod val="85000"/>
                    <a:lumOff val="15000"/>
                  </a:schemeClr>
                </a:solidFill>
              </a:rPr>
              <a:t>Booking system</a:t>
            </a:r>
          </a:p>
          <a:p>
            <a:pPr marL="285750" indent="-228600">
              <a:lnSpc>
                <a:spcPct val="90000"/>
              </a:lnSpc>
              <a:spcAft>
                <a:spcPts val="600"/>
              </a:spcAft>
              <a:buFont typeface="Arial" panose="020B0604020202020204" pitchFamily="34" charset="0"/>
              <a:buChar char="•"/>
            </a:pPr>
            <a:r>
              <a:rPr lang="en-US" sz="1700" dirty="0">
                <a:solidFill>
                  <a:schemeClr val="tx1">
                    <a:lumMod val="85000"/>
                    <a:lumOff val="15000"/>
                  </a:schemeClr>
                </a:solidFill>
              </a:rPr>
              <a:t>Whiteboarding</a:t>
            </a:r>
          </a:p>
          <a:p>
            <a:pPr marL="285750" indent="-228600">
              <a:lnSpc>
                <a:spcPct val="90000"/>
              </a:lnSpc>
              <a:spcAft>
                <a:spcPts val="600"/>
              </a:spcAft>
              <a:buFont typeface="Arial" panose="020B0604020202020204" pitchFamily="34" charset="0"/>
              <a:buChar char="•"/>
            </a:pPr>
            <a:r>
              <a:rPr lang="en-US" sz="1700" dirty="0">
                <a:solidFill>
                  <a:schemeClr val="tx1">
                    <a:lumMod val="85000"/>
                    <a:lumOff val="15000"/>
                  </a:schemeClr>
                </a:solidFill>
              </a:rPr>
              <a:t>Website creation</a:t>
            </a:r>
          </a:p>
          <a:p>
            <a:pPr marL="285750" indent="-228600">
              <a:lnSpc>
                <a:spcPct val="90000"/>
              </a:lnSpc>
              <a:spcAft>
                <a:spcPts val="600"/>
              </a:spcAft>
              <a:buFont typeface="Arial" panose="020B0604020202020204" pitchFamily="34" charset="0"/>
              <a:buChar char="•"/>
            </a:pPr>
            <a:r>
              <a:rPr lang="en-US" sz="1700" dirty="0">
                <a:solidFill>
                  <a:schemeClr val="tx1">
                    <a:lumMod val="85000"/>
                    <a:lumOff val="15000"/>
                  </a:schemeClr>
                </a:solidFill>
              </a:rPr>
              <a:t>App and form creation</a:t>
            </a:r>
          </a:p>
          <a:p>
            <a:pPr marL="285750" indent="-228600">
              <a:lnSpc>
                <a:spcPct val="90000"/>
              </a:lnSpc>
              <a:spcAft>
                <a:spcPts val="600"/>
              </a:spcAft>
              <a:buFont typeface="Arial" panose="020B0604020202020204" pitchFamily="34" charset="0"/>
              <a:buChar char="•"/>
            </a:pPr>
            <a:endParaRPr lang="en-US" sz="1300" dirty="0">
              <a:solidFill>
                <a:schemeClr val="tx1">
                  <a:lumMod val="85000"/>
                  <a:lumOff val="15000"/>
                </a:schemeClr>
              </a:solidFill>
            </a:endParaRPr>
          </a:p>
          <a:p>
            <a:pPr marL="285750" indent="-228600">
              <a:lnSpc>
                <a:spcPct val="90000"/>
              </a:lnSpc>
              <a:spcAft>
                <a:spcPts val="600"/>
              </a:spcAft>
              <a:buFont typeface="Arial" panose="020B0604020202020204" pitchFamily="34" charset="0"/>
              <a:buChar char="•"/>
            </a:pPr>
            <a:endParaRPr lang="en-US" sz="1300" dirty="0">
              <a:solidFill>
                <a:schemeClr val="tx1">
                  <a:lumMod val="85000"/>
                  <a:lumOff val="15000"/>
                </a:schemeClr>
              </a:solidFill>
            </a:endParaRPr>
          </a:p>
        </p:txBody>
      </p:sp>
      <p:pic>
        <p:nvPicPr>
          <p:cNvPr id="3" name="Picture 2" descr="A screen shot of a cell phone&#10;&#10;Description automatically generated with low confidence">
            <a:extLst>
              <a:ext uri="{FF2B5EF4-FFF2-40B4-BE49-F238E27FC236}">
                <a16:creationId xmlns:a16="http://schemas.microsoft.com/office/drawing/2014/main" id="{002F3E89-1F3E-116A-A075-835F2E4550EB}"/>
              </a:ext>
            </a:extLst>
          </p:cNvPr>
          <p:cNvPicPr>
            <a:picLocks noChangeAspect="1"/>
          </p:cNvPicPr>
          <p:nvPr/>
        </p:nvPicPr>
        <p:blipFill rotWithShape="1">
          <a:blip r:embed="rId3"/>
          <a:srcRect t="10458" b="5990"/>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3604797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68AE-C206-A223-99A6-A82DBED41135}"/>
              </a:ext>
            </a:extLst>
          </p:cNvPr>
          <p:cNvSpPr>
            <a:spLocks noGrp="1"/>
          </p:cNvSpPr>
          <p:nvPr>
            <p:ph type="title"/>
          </p:nvPr>
        </p:nvSpPr>
        <p:spPr>
          <a:xfrm>
            <a:off x="654727" y="65575"/>
            <a:ext cx="9392421" cy="1330841"/>
          </a:xfrm>
        </p:spPr>
        <p:txBody>
          <a:bodyPr vert="horz" lIns="91440" tIns="45720" rIns="91440" bIns="45720" rtlCol="0" anchor="ctr">
            <a:normAutofit/>
          </a:bodyPr>
          <a:lstStyle/>
          <a:p>
            <a:pPr>
              <a:lnSpc>
                <a:spcPct val="90000"/>
              </a:lnSpc>
            </a:pPr>
            <a:r>
              <a:rPr lang="en-US" sz="4400" kern="1200" dirty="0">
                <a:solidFill>
                  <a:schemeClr val="tx1"/>
                </a:solidFill>
                <a:latin typeface="+mj-lt"/>
                <a:ea typeface="+mj-ea"/>
                <a:cs typeface="+mj-cs"/>
              </a:rPr>
              <a:t>Automate tasks and create flows</a:t>
            </a:r>
          </a:p>
        </p:txBody>
      </p:sp>
      <p:pic>
        <p:nvPicPr>
          <p:cNvPr id="8" name="Picture 7">
            <a:extLst>
              <a:ext uri="{FF2B5EF4-FFF2-40B4-BE49-F238E27FC236}">
                <a16:creationId xmlns:a16="http://schemas.microsoft.com/office/drawing/2014/main" id="{23936804-2A92-A70C-F057-7457AC82DD6D}"/>
              </a:ext>
            </a:extLst>
          </p:cNvPr>
          <p:cNvPicPr>
            <a:picLocks noChangeAspect="1"/>
          </p:cNvPicPr>
          <p:nvPr/>
        </p:nvPicPr>
        <p:blipFill>
          <a:blip r:embed="rId2"/>
          <a:stretch>
            <a:fillRect/>
          </a:stretch>
        </p:blipFill>
        <p:spPr>
          <a:xfrm>
            <a:off x="8001303" y="2141865"/>
            <a:ext cx="3975100" cy="2654300"/>
          </a:xfrm>
          <a:prstGeom prst="rect">
            <a:avLst/>
          </a:prstGeom>
        </p:spPr>
      </p:pic>
      <p:pic>
        <p:nvPicPr>
          <p:cNvPr id="9" name="Picture 8">
            <a:extLst>
              <a:ext uri="{FF2B5EF4-FFF2-40B4-BE49-F238E27FC236}">
                <a16:creationId xmlns:a16="http://schemas.microsoft.com/office/drawing/2014/main" id="{DC2ED54D-ABC7-36DD-A777-8DADA3766966}"/>
              </a:ext>
            </a:extLst>
          </p:cNvPr>
          <p:cNvPicPr>
            <a:picLocks noChangeAspect="1"/>
          </p:cNvPicPr>
          <p:nvPr/>
        </p:nvPicPr>
        <p:blipFill>
          <a:blip r:embed="rId3"/>
          <a:stretch>
            <a:fillRect/>
          </a:stretch>
        </p:blipFill>
        <p:spPr>
          <a:xfrm>
            <a:off x="228903" y="1313319"/>
            <a:ext cx="7772400" cy="52830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11015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68AE-C206-A223-99A6-A82DBED41135}"/>
              </a:ext>
            </a:extLst>
          </p:cNvPr>
          <p:cNvSpPr>
            <a:spLocks noGrp="1"/>
          </p:cNvSpPr>
          <p:nvPr>
            <p:ph type="title"/>
          </p:nvPr>
        </p:nvSpPr>
        <p:spPr>
          <a:xfrm>
            <a:off x="654727" y="65575"/>
            <a:ext cx="9392421" cy="1330841"/>
          </a:xfrm>
        </p:spPr>
        <p:txBody>
          <a:bodyPr vert="horz" lIns="91440" tIns="45720" rIns="91440" bIns="45720" rtlCol="0" anchor="ctr">
            <a:normAutofit/>
          </a:bodyPr>
          <a:lstStyle/>
          <a:p>
            <a:pPr>
              <a:lnSpc>
                <a:spcPct val="90000"/>
              </a:lnSpc>
            </a:pPr>
            <a:r>
              <a:rPr lang="en-US" sz="4400" kern="1200" dirty="0">
                <a:solidFill>
                  <a:schemeClr val="tx1"/>
                </a:solidFill>
                <a:latin typeface="+mj-lt"/>
                <a:ea typeface="+mj-ea"/>
                <a:cs typeface="+mj-cs"/>
              </a:rPr>
              <a:t>App and f</a:t>
            </a:r>
            <a:r>
              <a:rPr lang="en-US" sz="4400" dirty="0"/>
              <a:t>orm c</a:t>
            </a:r>
            <a:r>
              <a:rPr lang="en-US" sz="4400" kern="1200" dirty="0">
                <a:solidFill>
                  <a:schemeClr val="tx1"/>
                </a:solidFill>
                <a:latin typeface="+mj-lt"/>
                <a:ea typeface="+mj-ea"/>
                <a:cs typeface="+mj-cs"/>
              </a:rPr>
              <a:t>reation</a:t>
            </a:r>
          </a:p>
        </p:txBody>
      </p:sp>
      <p:pic>
        <p:nvPicPr>
          <p:cNvPr id="3" name="Picture 2">
            <a:extLst>
              <a:ext uri="{FF2B5EF4-FFF2-40B4-BE49-F238E27FC236}">
                <a16:creationId xmlns:a16="http://schemas.microsoft.com/office/drawing/2014/main" id="{84CC49A7-F90B-70B5-860F-824D0F8E1F96}"/>
              </a:ext>
            </a:extLst>
          </p:cNvPr>
          <p:cNvPicPr>
            <a:picLocks noChangeAspect="1"/>
          </p:cNvPicPr>
          <p:nvPr/>
        </p:nvPicPr>
        <p:blipFill>
          <a:blip r:embed="rId2"/>
          <a:stretch>
            <a:fillRect/>
          </a:stretch>
        </p:blipFill>
        <p:spPr>
          <a:xfrm>
            <a:off x="215375" y="1263939"/>
            <a:ext cx="7772400" cy="5269768"/>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D214872F-5194-B4D3-E6BF-8DDE7DFBBC78}"/>
              </a:ext>
            </a:extLst>
          </p:cNvPr>
          <p:cNvPicPr>
            <a:picLocks noChangeAspect="1"/>
          </p:cNvPicPr>
          <p:nvPr/>
        </p:nvPicPr>
        <p:blipFill>
          <a:blip r:embed="rId3"/>
          <a:stretch>
            <a:fillRect/>
          </a:stretch>
        </p:blipFill>
        <p:spPr>
          <a:xfrm>
            <a:off x="8410125" y="2553017"/>
            <a:ext cx="3356051" cy="2586048"/>
          </a:xfrm>
          <a:prstGeom prst="rect">
            <a:avLst/>
          </a:prstGeom>
        </p:spPr>
      </p:pic>
    </p:spTree>
    <p:extLst>
      <p:ext uri="{BB962C8B-B14F-4D97-AF65-F5344CB8AC3E}">
        <p14:creationId xmlns:p14="http://schemas.microsoft.com/office/powerpoint/2010/main" val="2516536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68AE-C206-A223-99A6-A82DBED41135}"/>
              </a:ext>
            </a:extLst>
          </p:cNvPr>
          <p:cNvSpPr>
            <a:spLocks noGrp="1"/>
          </p:cNvSpPr>
          <p:nvPr>
            <p:ph type="title"/>
          </p:nvPr>
        </p:nvSpPr>
        <p:spPr>
          <a:xfrm>
            <a:off x="283774" y="406445"/>
            <a:ext cx="9392421" cy="1330841"/>
          </a:xfrm>
        </p:spPr>
        <p:txBody>
          <a:bodyPr vert="horz" lIns="91440" tIns="45720" rIns="91440" bIns="45720" rtlCol="0" anchor="ctr">
            <a:normAutofit/>
          </a:bodyPr>
          <a:lstStyle/>
          <a:p>
            <a:pPr>
              <a:lnSpc>
                <a:spcPct val="90000"/>
              </a:lnSpc>
            </a:pPr>
            <a:r>
              <a:rPr lang="en-US" sz="4400" kern="1200" dirty="0">
                <a:solidFill>
                  <a:schemeClr val="tx1"/>
                </a:solidFill>
                <a:latin typeface="+mj-lt"/>
                <a:ea typeface="+mj-ea"/>
                <a:cs typeface="+mj-cs"/>
              </a:rPr>
              <a:t>Website creation for the intranet</a:t>
            </a:r>
          </a:p>
        </p:txBody>
      </p:sp>
      <p:pic>
        <p:nvPicPr>
          <p:cNvPr id="6" name="Picture 5">
            <a:extLst>
              <a:ext uri="{FF2B5EF4-FFF2-40B4-BE49-F238E27FC236}">
                <a16:creationId xmlns:a16="http://schemas.microsoft.com/office/drawing/2014/main" id="{5518A799-93ED-706B-C32A-BCDC15BDFB11}"/>
              </a:ext>
            </a:extLst>
          </p:cNvPr>
          <p:cNvPicPr>
            <a:picLocks noChangeAspect="1"/>
          </p:cNvPicPr>
          <p:nvPr/>
        </p:nvPicPr>
        <p:blipFill>
          <a:blip r:embed="rId2"/>
          <a:stretch>
            <a:fillRect/>
          </a:stretch>
        </p:blipFill>
        <p:spPr>
          <a:xfrm>
            <a:off x="160668" y="1737287"/>
            <a:ext cx="8626126" cy="4801146"/>
          </a:xfrm>
          <a:prstGeom prst="rect">
            <a:avLst/>
          </a:prstGeom>
          <a:effectLst>
            <a:outerShdw blurRad="50800" dist="38100" dir="2700000" algn="tl" rotWithShape="0">
              <a:prstClr val="black">
                <a:alpha val="40000"/>
              </a:prstClr>
            </a:outerShdw>
          </a:effectLst>
        </p:spPr>
      </p:pic>
      <p:pic>
        <p:nvPicPr>
          <p:cNvPr id="2058" name="Picture 10" descr="Download Microsoft SharePoint Logo in SVG Vector or PNG File Format - Logo .wine">
            <a:extLst>
              <a:ext uri="{FF2B5EF4-FFF2-40B4-BE49-F238E27FC236}">
                <a16:creationId xmlns:a16="http://schemas.microsoft.com/office/drawing/2014/main" id="{0033FC9F-D54A-A05F-7387-079EF5FAA3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12" t="13499" r="23644" b="14439"/>
          <a:stretch/>
        </p:blipFill>
        <p:spPr bwMode="auto">
          <a:xfrm>
            <a:off x="9311828" y="2823569"/>
            <a:ext cx="2355137" cy="212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442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0EF68AE-C206-A223-99A6-A82DBED41135}"/>
              </a:ext>
            </a:extLst>
          </p:cNvPr>
          <p:cNvSpPr>
            <a:spLocks noGrp="1"/>
          </p:cNvSpPr>
          <p:nvPr>
            <p:ph type="title"/>
          </p:nvPr>
        </p:nvSpPr>
        <p:spPr>
          <a:xfrm>
            <a:off x="4384039" y="365125"/>
            <a:ext cx="7164493" cy="1325563"/>
          </a:xfrm>
        </p:spPr>
        <p:txBody>
          <a:bodyPr vert="horz" lIns="91440" tIns="45720" rIns="91440" bIns="45720" rtlCol="0" anchor="ctr">
            <a:normAutofit/>
          </a:bodyPr>
          <a:lstStyle/>
          <a:p>
            <a:pPr>
              <a:lnSpc>
                <a:spcPct val="90000"/>
              </a:lnSpc>
            </a:pPr>
            <a:r>
              <a:rPr lang="en-US" sz="4400" kern="1200">
                <a:solidFill>
                  <a:schemeClr val="tx1"/>
                </a:solidFill>
                <a:latin typeface="+mj-lt"/>
                <a:ea typeface="+mj-ea"/>
                <a:cs typeface="+mj-cs"/>
              </a:rPr>
              <a:t>Resources</a:t>
            </a:r>
            <a:endParaRPr lang="en-US" sz="4400" kern="1200" dirty="0">
              <a:solidFill>
                <a:schemeClr val="tx1"/>
              </a:solidFill>
              <a:latin typeface="+mj-lt"/>
              <a:ea typeface="+mj-ea"/>
              <a:cs typeface="+mj-cs"/>
            </a:endParaRPr>
          </a:p>
        </p:txBody>
      </p:sp>
      <p:pic>
        <p:nvPicPr>
          <p:cNvPr id="6" name="Picture 5" descr="A picture containing text, clipart&#10;&#10;Description automatically generated">
            <a:extLst>
              <a:ext uri="{FF2B5EF4-FFF2-40B4-BE49-F238E27FC236}">
                <a16:creationId xmlns:a16="http://schemas.microsoft.com/office/drawing/2014/main" id="{A54CCF33-269E-8ADF-41F6-F6D56C1BF91F}"/>
              </a:ext>
            </a:extLst>
          </p:cNvPr>
          <p:cNvPicPr>
            <a:picLocks noChangeAspect="1"/>
          </p:cNvPicPr>
          <p:nvPr/>
        </p:nvPicPr>
        <p:blipFill>
          <a:blip r:embed="rId2"/>
          <a:stretch>
            <a:fillRect/>
          </a:stretch>
        </p:blipFill>
        <p:spPr>
          <a:xfrm>
            <a:off x="480060" y="1715781"/>
            <a:ext cx="3425957" cy="3425957"/>
          </a:xfrm>
          <a:prstGeom prst="rect">
            <a:avLst/>
          </a:prstGeom>
        </p:spPr>
      </p:pic>
      <p:sp>
        <p:nvSpPr>
          <p:cNvPr id="3" name="Text Placeholder 2">
            <a:extLst>
              <a:ext uri="{FF2B5EF4-FFF2-40B4-BE49-F238E27FC236}">
                <a16:creationId xmlns:a16="http://schemas.microsoft.com/office/drawing/2014/main" id="{8CE52A62-A60D-D7D5-D506-CBA84B203E7C}"/>
              </a:ext>
            </a:extLst>
          </p:cNvPr>
          <p:cNvSpPr>
            <a:spLocks noGrp="1"/>
          </p:cNvSpPr>
          <p:nvPr>
            <p:ph type="body" sz="quarter" idx="14"/>
          </p:nvPr>
        </p:nvSpPr>
        <p:spPr>
          <a:xfrm>
            <a:off x="4387515" y="2022601"/>
            <a:ext cx="7805786" cy="4154361"/>
          </a:xfr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a:t>LinkedIn Learning – in depth videos from 30 minutes to hours long courses.  You get micro-credentials for completing these modules.</a:t>
            </a:r>
          </a:p>
          <a:p>
            <a:pPr marL="285750" indent="-228600">
              <a:lnSpc>
                <a:spcPct val="90000"/>
              </a:lnSpc>
              <a:spcAft>
                <a:spcPts val="600"/>
              </a:spcAft>
              <a:buFont typeface="Arial" panose="020B0604020202020204" pitchFamily="34" charset="0"/>
              <a:buChar char="•"/>
            </a:pPr>
            <a:r>
              <a:rPr lang="en-US" sz="2000"/>
              <a:t>ATO website:  </a:t>
            </a:r>
            <a:r>
              <a:rPr lang="en-US" sz="2000">
                <a:hlinkClick r:id="rId3"/>
              </a:rPr>
              <a:t>https://louisville.edu/medicine/tech/teams-tutorials</a:t>
            </a:r>
            <a:endParaRPr lang="en-US" sz="2000"/>
          </a:p>
          <a:p>
            <a:pPr marL="285750" indent="-228600">
              <a:lnSpc>
                <a:spcPct val="90000"/>
              </a:lnSpc>
              <a:spcAft>
                <a:spcPts val="600"/>
              </a:spcAft>
              <a:buFont typeface="Arial" panose="020B0604020202020204" pitchFamily="34" charset="0"/>
              <a:buChar char="•"/>
            </a:pPr>
            <a:r>
              <a:rPr lang="en-US" sz="2000"/>
              <a:t>If you are one of the areas we support, request a meeting.  We're happy to help develop a plan to migrate your office to Teams</a:t>
            </a:r>
          </a:p>
          <a:p>
            <a:pPr marL="285750"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11243237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 name="Picture 22" descr="A picture containing graphical user interface&#10;&#10;Description automatically generated">
            <a:extLst>
              <a:ext uri="{FF2B5EF4-FFF2-40B4-BE49-F238E27FC236}">
                <a16:creationId xmlns:a16="http://schemas.microsoft.com/office/drawing/2014/main" id="{A32F7644-EFB9-38E1-C247-6DFCD2F1279D}"/>
              </a:ext>
            </a:extLst>
          </p:cNvPr>
          <p:cNvPicPr>
            <a:picLocks noGrp="1" noChangeAspect="1"/>
          </p:cNvPicPr>
          <p:nvPr>
            <p:ph type="pic" sz="quarter" idx="13"/>
          </p:nvPr>
        </p:nvPicPr>
        <p:blipFill rotWithShape="1">
          <a:blip r:embed="rId2"/>
          <a:srcRect t="8949" b="8949"/>
          <a:stretch/>
        </p:blipFill>
        <p:spPr>
          <a:xfrm>
            <a:off x="20" y="1282"/>
            <a:ext cx="12253432" cy="6852176"/>
          </a:xfrm>
          <a:prstGeom prst="rect">
            <a:avLst/>
          </a:prstGeom>
        </p:spPr>
      </p:pic>
    </p:spTree>
    <p:extLst>
      <p:ext uri="{BB962C8B-B14F-4D97-AF65-F5344CB8AC3E}">
        <p14:creationId xmlns:p14="http://schemas.microsoft.com/office/powerpoint/2010/main" val="3516396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68AE-C206-A223-99A6-A82DBED41135}"/>
              </a:ext>
            </a:extLst>
          </p:cNvPr>
          <p:cNvSpPr>
            <a:spLocks noGrp="1"/>
          </p:cNvSpPr>
          <p:nvPr>
            <p:ph type="title"/>
          </p:nvPr>
        </p:nvSpPr>
        <p:spPr>
          <a:xfrm>
            <a:off x="685413" y="390192"/>
            <a:ext cx="9392421" cy="1330841"/>
          </a:xfrm>
        </p:spPr>
        <p:txBody>
          <a:bodyPr vert="horz" lIns="91440" tIns="45720" rIns="91440" bIns="45720" rtlCol="0" anchor="ctr">
            <a:normAutofit/>
          </a:bodyPr>
          <a:lstStyle/>
          <a:p>
            <a:pPr>
              <a:lnSpc>
                <a:spcPct val="90000"/>
              </a:lnSpc>
            </a:pPr>
            <a:r>
              <a:rPr lang="en-US" sz="4400" kern="1200" dirty="0">
                <a:solidFill>
                  <a:schemeClr val="tx1"/>
                </a:solidFill>
                <a:latin typeface="+mj-lt"/>
                <a:ea typeface="+mj-ea"/>
                <a:cs typeface="+mj-cs"/>
              </a:rPr>
              <a:t>Reasons to use Microsoft Teams</a:t>
            </a:r>
          </a:p>
        </p:txBody>
      </p:sp>
      <p:sp>
        <p:nvSpPr>
          <p:cNvPr id="3" name="Text Placeholder 2">
            <a:extLst>
              <a:ext uri="{FF2B5EF4-FFF2-40B4-BE49-F238E27FC236}">
                <a16:creationId xmlns:a16="http://schemas.microsoft.com/office/drawing/2014/main" id="{8CE52A62-A60D-D7D5-D506-CBA84B203E7C}"/>
              </a:ext>
            </a:extLst>
          </p:cNvPr>
          <p:cNvSpPr>
            <a:spLocks noGrp="1"/>
          </p:cNvSpPr>
          <p:nvPr>
            <p:ph type="body" sz="quarter" idx="14"/>
          </p:nvPr>
        </p:nvSpPr>
        <p:spPr>
          <a:xfrm>
            <a:off x="431933" y="2111224"/>
            <a:ext cx="8783249" cy="4518175"/>
          </a:xfrm>
        </p:spPr>
        <p:txBody>
          <a:bodyPr vert="horz" lIns="91440" tIns="45720" rIns="91440" bIns="45720" rtlCol="0" anchor="t">
            <a:noAutofit/>
          </a:bodyPr>
          <a:lstStyle/>
          <a:p>
            <a:pPr>
              <a:buFont typeface="Arial" panose="020B0604020202020204" pitchFamily="34" charset="0"/>
              <a:buChar char="•"/>
            </a:pPr>
            <a:r>
              <a:rPr lang="en-US" sz="2000" dirty="0">
                <a:latin typeface="Roboto"/>
                <a:ea typeface="Roboto"/>
                <a:cs typeface="Roboto"/>
              </a:rPr>
              <a:t>More efficient communication platform</a:t>
            </a:r>
          </a:p>
          <a:p>
            <a:pPr>
              <a:buFont typeface="Arial" panose="020B0604020202020204" pitchFamily="34" charset="0"/>
              <a:buChar char="•"/>
            </a:pPr>
            <a:r>
              <a:rPr lang="en-US" sz="2000" dirty="0">
                <a:latin typeface="Roboto"/>
                <a:ea typeface="Roboto"/>
                <a:cs typeface="Roboto"/>
              </a:rPr>
              <a:t>Designed for back-and-forth, chat communication</a:t>
            </a:r>
            <a:endParaRPr lang="en-US" sz="2000">
              <a:latin typeface="Segoe UI"/>
              <a:ea typeface="Roboto"/>
              <a:cs typeface="Segoe UI"/>
            </a:endParaRPr>
          </a:p>
          <a:p>
            <a:pPr>
              <a:buFont typeface="Arial" panose="020B0604020202020204" pitchFamily="34" charset="0"/>
              <a:buChar char="•"/>
            </a:pPr>
            <a:r>
              <a:rPr lang="en-US" sz="2000" dirty="0">
                <a:latin typeface="Roboto"/>
                <a:ea typeface="Roboto"/>
                <a:cs typeface="Roboto"/>
              </a:rPr>
              <a:t>Easy file sharing done by the end user and not an IT admin</a:t>
            </a:r>
            <a:endParaRPr lang="en-US" sz="2000" dirty="0">
              <a:latin typeface="Roboto" panose="02000000000000000000" pitchFamily="2" charset="0"/>
              <a:ea typeface="Roboto"/>
              <a:cs typeface="Roboto"/>
            </a:endParaRPr>
          </a:p>
          <a:p>
            <a:pPr>
              <a:buFont typeface="Arial" panose="020B0604020202020204" pitchFamily="34" charset="0"/>
              <a:buChar char="•"/>
            </a:pPr>
            <a:r>
              <a:rPr lang="en-US" sz="2000" dirty="0">
                <a:latin typeface="Roboto"/>
                <a:ea typeface="Roboto"/>
                <a:cs typeface="Roboto"/>
              </a:rPr>
              <a:t>one platform for all of your resources </a:t>
            </a:r>
            <a:endParaRPr lang="en-US" sz="2000" dirty="0">
              <a:latin typeface="Roboto" panose="02000000000000000000" pitchFamily="2" charset="0"/>
              <a:ea typeface="Roboto"/>
              <a:cs typeface="Roboto"/>
            </a:endParaRPr>
          </a:p>
          <a:p>
            <a:pPr>
              <a:buFont typeface="Arial" panose="020B0604020202020204" pitchFamily="34" charset="0"/>
              <a:buChar char="•"/>
            </a:pPr>
            <a:r>
              <a:rPr lang="en-US" sz="2000" dirty="0">
                <a:latin typeface="Roboto"/>
                <a:ea typeface="Roboto"/>
                <a:cs typeface="Roboto"/>
              </a:rPr>
              <a:t>access to resources from anywhere </a:t>
            </a:r>
            <a:endParaRPr lang="en-US" sz="2000" dirty="0">
              <a:latin typeface="Roboto" panose="02000000000000000000" pitchFamily="2" charset="0"/>
              <a:ea typeface="Roboto"/>
              <a:cs typeface="Roboto"/>
            </a:endParaRPr>
          </a:p>
          <a:p>
            <a:pPr>
              <a:buFont typeface="Arial" panose="020B0604020202020204" pitchFamily="34" charset="0"/>
              <a:buChar char="•"/>
            </a:pPr>
            <a:r>
              <a:rPr lang="en-US" sz="2000" dirty="0">
                <a:latin typeface="Roboto"/>
                <a:ea typeface="Roboto"/>
                <a:cs typeface="Roboto"/>
              </a:rPr>
              <a:t>Overall team organization: reminders, tasks, notifications, </a:t>
            </a:r>
            <a:r>
              <a:rPr lang="en-US" sz="2000" dirty="0">
                <a:ea typeface="+mn-lt"/>
                <a:cs typeface="+mn-lt"/>
              </a:rPr>
              <a:t>calendar,</a:t>
            </a:r>
            <a:r>
              <a:rPr lang="en-US" sz="2000" dirty="0">
                <a:latin typeface="Segoe UI"/>
                <a:ea typeface="Roboto"/>
                <a:cs typeface="Segoe UI"/>
              </a:rPr>
              <a:t> </a:t>
            </a:r>
            <a:r>
              <a:rPr lang="en-US" sz="2000" dirty="0">
                <a:latin typeface="Roboto"/>
                <a:ea typeface="Roboto"/>
                <a:cs typeface="Roboto"/>
              </a:rPr>
              <a:t>automation, and flow creation</a:t>
            </a:r>
          </a:p>
          <a:p>
            <a:pPr>
              <a:buFont typeface="Arial" panose="020B0604020202020204" pitchFamily="34" charset="0"/>
              <a:buChar char="•"/>
            </a:pPr>
            <a:r>
              <a:rPr lang="en-US" sz="2000" dirty="0">
                <a:latin typeface="Roboto"/>
                <a:ea typeface="Roboto"/>
                <a:cs typeface="Roboto"/>
              </a:rPr>
              <a:t>Website or portal for your office</a:t>
            </a:r>
          </a:p>
          <a:p>
            <a:pPr>
              <a:buFont typeface="Arial" panose="020B0604020202020204" pitchFamily="34" charset="0"/>
              <a:buChar char="•"/>
            </a:pPr>
            <a:r>
              <a:rPr lang="en-US" sz="2000" dirty="0">
                <a:latin typeface="Roboto"/>
                <a:ea typeface="Roboto"/>
                <a:cs typeface="Roboto"/>
              </a:rPr>
              <a:t>Replaces your desk phone with video and audio conferencing</a:t>
            </a:r>
          </a:p>
          <a:p>
            <a:pPr>
              <a:buFont typeface="Arial" panose="020B0604020202020204" pitchFamily="34" charset="0"/>
              <a:buChar char="•"/>
            </a:pPr>
            <a:r>
              <a:rPr lang="en-US" sz="2000" dirty="0">
                <a:latin typeface="Roboto"/>
                <a:ea typeface="Roboto"/>
                <a:cs typeface="Roboto"/>
              </a:rPr>
              <a:t>Allows for seamless transition in work-from-anywhere environment</a:t>
            </a:r>
            <a:endParaRPr lang="en-US" sz="1900" dirty="0">
              <a:latin typeface="Roboto"/>
              <a:ea typeface="Roboto"/>
              <a:cs typeface="Roboto"/>
            </a:endParaRPr>
          </a:p>
        </p:txBody>
      </p:sp>
      <p:pic>
        <p:nvPicPr>
          <p:cNvPr id="4" name="Picture 3">
            <a:extLst>
              <a:ext uri="{FF2B5EF4-FFF2-40B4-BE49-F238E27FC236}">
                <a16:creationId xmlns:a16="http://schemas.microsoft.com/office/drawing/2014/main" id="{569C20A6-E921-A842-5A75-1271F376E331}"/>
              </a:ext>
            </a:extLst>
          </p:cNvPr>
          <p:cNvPicPr>
            <a:picLocks noChangeAspect="1"/>
          </p:cNvPicPr>
          <p:nvPr/>
        </p:nvPicPr>
        <p:blipFill>
          <a:blip r:embed="rId2"/>
          <a:stretch>
            <a:fillRect/>
          </a:stretch>
        </p:blipFill>
        <p:spPr>
          <a:xfrm>
            <a:off x="9215182" y="2706287"/>
            <a:ext cx="2089878" cy="2089878"/>
          </a:xfrm>
          <a:prstGeom prst="rect">
            <a:avLst/>
          </a:prstGeom>
        </p:spPr>
      </p:pic>
    </p:spTree>
    <p:extLst>
      <p:ext uri="{BB962C8B-B14F-4D97-AF65-F5344CB8AC3E}">
        <p14:creationId xmlns:p14="http://schemas.microsoft.com/office/powerpoint/2010/main" val="76479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68AE-C206-A223-99A6-A82DBED41135}"/>
              </a:ext>
            </a:extLst>
          </p:cNvPr>
          <p:cNvSpPr>
            <a:spLocks noGrp="1"/>
          </p:cNvSpPr>
          <p:nvPr>
            <p:ph type="title"/>
          </p:nvPr>
        </p:nvSpPr>
        <p:spPr>
          <a:xfrm>
            <a:off x="685413" y="65575"/>
            <a:ext cx="10946954" cy="1330841"/>
          </a:xfrm>
        </p:spPr>
        <p:txBody>
          <a:bodyPr vert="horz" lIns="91440" tIns="45720" rIns="91440" bIns="45720" rtlCol="0" anchor="ctr">
            <a:normAutofit/>
          </a:bodyPr>
          <a:lstStyle/>
          <a:p>
            <a:pPr>
              <a:lnSpc>
                <a:spcPct val="90000"/>
              </a:lnSpc>
            </a:pPr>
            <a:r>
              <a:rPr lang="en-US" sz="4400" kern="1200" dirty="0">
                <a:solidFill>
                  <a:schemeClr val="tx1"/>
                </a:solidFill>
                <a:latin typeface="+mj-lt"/>
                <a:ea typeface="+mj-ea"/>
                <a:cs typeface="+mj-cs"/>
              </a:rPr>
              <a:t>Chat conversations and posts</a:t>
            </a:r>
          </a:p>
        </p:txBody>
      </p:sp>
      <p:pic>
        <p:nvPicPr>
          <p:cNvPr id="7" name="Picture 6">
            <a:extLst>
              <a:ext uri="{FF2B5EF4-FFF2-40B4-BE49-F238E27FC236}">
                <a16:creationId xmlns:a16="http://schemas.microsoft.com/office/drawing/2014/main" id="{38DC3D79-28C4-9674-19EC-DCC497569F25}"/>
              </a:ext>
            </a:extLst>
          </p:cNvPr>
          <p:cNvPicPr>
            <a:picLocks noChangeAspect="1"/>
          </p:cNvPicPr>
          <p:nvPr/>
        </p:nvPicPr>
        <p:blipFill>
          <a:blip r:embed="rId3"/>
          <a:stretch>
            <a:fillRect/>
          </a:stretch>
        </p:blipFill>
        <p:spPr>
          <a:xfrm>
            <a:off x="112995" y="1689529"/>
            <a:ext cx="5983005" cy="4319160"/>
          </a:xfrm>
          <a:prstGeom prst="rect">
            <a:avLst/>
          </a:prstGeom>
          <a:effectLst>
            <a:outerShdw blurRad="50800" dist="38100" dir="2700000" algn="tl" rotWithShape="0">
              <a:prstClr val="black">
                <a:alpha val="40000"/>
              </a:prstClr>
            </a:outerShdw>
          </a:effectLst>
        </p:spPr>
      </p:pic>
      <p:pic>
        <p:nvPicPr>
          <p:cNvPr id="8" name="Online Media 7" descr="Get started with Chat in Microsoft Teams">
            <a:hlinkClick r:id="" action="ppaction://media"/>
            <a:extLst>
              <a:ext uri="{FF2B5EF4-FFF2-40B4-BE49-F238E27FC236}">
                <a16:creationId xmlns:a16="http://schemas.microsoft.com/office/drawing/2014/main" id="{7A675F7F-98C6-08A8-BC19-C06DB8964BA1}"/>
              </a:ext>
            </a:extLst>
          </p:cNvPr>
          <p:cNvPicPr>
            <a:picLocks noRot="1" noChangeAspect="1"/>
          </p:cNvPicPr>
          <p:nvPr>
            <a:videoFile r:link="rId1"/>
          </p:nvPr>
        </p:nvPicPr>
        <p:blipFill>
          <a:blip r:embed="rId4"/>
          <a:stretch>
            <a:fillRect/>
          </a:stretch>
        </p:blipFill>
        <p:spPr>
          <a:xfrm>
            <a:off x="6208995" y="2262561"/>
            <a:ext cx="5679237" cy="3208769"/>
          </a:xfrm>
          <a:prstGeom prst="rect">
            <a:avLst/>
          </a:prstGeom>
        </p:spPr>
      </p:pic>
      <p:pic>
        <p:nvPicPr>
          <p:cNvPr id="9" name="Picture 8">
            <a:extLst>
              <a:ext uri="{FF2B5EF4-FFF2-40B4-BE49-F238E27FC236}">
                <a16:creationId xmlns:a16="http://schemas.microsoft.com/office/drawing/2014/main" id="{9390DE00-9223-4285-5B5C-A3AEF7516F8D}"/>
              </a:ext>
            </a:extLst>
          </p:cNvPr>
          <p:cNvPicPr>
            <a:picLocks noChangeAspect="1"/>
          </p:cNvPicPr>
          <p:nvPr/>
        </p:nvPicPr>
        <p:blipFill>
          <a:blip r:embed="rId5"/>
          <a:stretch>
            <a:fillRect/>
          </a:stretch>
        </p:blipFill>
        <p:spPr>
          <a:xfrm>
            <a:off x="10923737" y="0"/>
            <a:ext cx="1134454" cy="1134454"/>
          </a:xfrm>
          <a:prstGeom prst="rect">
            <a:avLst/>
          </a:prstGeom>
        </p:spPr>
      </p:pic>
    </p:spTree>
    <p:extLst>
      <p:ext uri="{BB962C8B-B14F-4D97-AF65-F5344CB8AC3E}">
        <p14:creationId xmlns:p14="http://schemas.microsoft.com/office/powerpoint/2010/main" val="22290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68AE-C206-A223-99A6-A82DBED41135}"/>
              </a:ext>
            </a:extLst>
          </p:cNvPr>
          <p:cNvSpPr>
            <a:spLocks noGrp="1"/>
          </p:cNvSpPr>
          <p:nvPr>
            <p:ph type="title"/>
          </p:nvPr>
        </p:nvSpPr>
        <p:spPr>
          <a:xfrm>
            <a:off x="685413" y="65575"/>
            <a:ext cx="10946954" cy="1330841"/>
          </a:xfrm>
        </p:spPr>
        <p:txBody>
          <a:bodyPr vert="horz" lIns="91440" tIns="45720" rIns="91440" bIns="45720" rtlCol="0" anchor="ctr">
            <a:normAutofit/>
          </a:bodyPr>
          <a:lstStyle/>
          <a:p>
            <a:pPr>
              <a:lnSpc>
                <a:spcPct val="90000"/>
              </a:lnSpc>
            </a:pPr>
            <a:r>
              <a:rPr lang="en-US" sz="4400" kern="1200" dirty="0">
                <a:solidFill>
                  <a:schemeClr val="tx1"/>
                </a:solidFill>
                <a:latin typeface="+mj-lt"/>
                <a:ea typeface="+mj-ea"/>
                <a:cs typeface="+mj-cs"/>
              </a:rPr>
              <a:t>File sharing</a:t>
            </a:r>
          </a:p>
        </p:txBody>
      </p:sp>
      <p:pic>
        <p:nvPicPr>
          <p:cNvPr id="3" name="Picture 2">
            <a:extLst>
              <a:ext uri="{FF2B5EF4-FFF2-40B4-BE49-F238E27FC236}">
                <a16:creationId xmlns:a16="http://schemas.microsoft.com/office/drawing/2014/main" id="{A8434BCB-B11E-854A-6DAB-4E8A98994F53}"/>
              </a:ext>
            </a:extLst>
          </p:cNvPr>
          <p:cNvPicPr>
            <a:picLocks noChangeAspect="1"/>
          </p:cNvPicPr>
          <p:nvPr/>
        </p:nvPicPr>
        <p:blipFill rotWithShape="1">
          <a:blip r:embed="rId3"/>
          <a:srcRect l="31935"/>
          <a:stretch/>
        </p:blipFill>
        <p:spPr>
          <a:xfrm>
            <a:off x="50975" y="1280799"/>
            <a:ext cx="4793230" cy="5090021"/>
          </a:xfrm>
          <a:prstGeom prst="rect">
            <a:avLst/>
          </a:prstGeom>
          <a:effectLst>
            <a:outerShdw blurRad="50800" dist="38100" dir="2700000" algn="tl" rotWithShape="0">
              <a:prstClr val="black">
                <a:alpha val="40000"/>
              </a:prstClr>
            </a:outerShdw>
          </a:effectLst>
        </p:spPr>
      </p:pic>
      <p:pic>
        <p:nvPicPr>
          <p:cNvPr id="9" name="Online Media 8" descr="How To Upload &amp; Share Files In Microsoft Teams ✅">
            <a:hlinkClick r:id="" action="ppaction://media"/>
            <a:extLst>
              <a:ext uri="{FF2B5EF4-FFF2-40B4-BE49-F238E27FC236}">
                <a16:creationId xmlns:a16="http://schemas.microsoft.com/office/drawing/2014/main" id="{61655436-2EB1-C2FF-4559-51BC4F917899}"/>
              </a:ext>
            </a:extLst>
          </p:cNvPr>
          <p:cNvPicPr>
            <a:picLocks noRot="1" noChangeAspect="1"/>
          </p:cNvPicPr>
          <p:nvPr>
            <a:videoFile r:link="rId1"/>
          </p:nvPr>
        </p:nvPicPr>
        <p:blipFill>
          <a:blip r:embed="rId4"/>
          <a:stretch>
            <a:fillRect/>
          </a:stretch>
        </p:blipFill>
        <p:spPr>
          <a:xfrm>
            <a:off x="5002264" y="2008681"/>
            <a:ext cx="7057317" cy="3987385"/>
          </a:xfrm>
          <a:prstGeom prst="rect">
            <a:avLst/>
          </a:prstGeom>
        </p:spPr>
      </p:pic>
      <p:pic>
        <p:nvPicPr>
          <p:cNvPr id="11" name="Picture 10">
            <a:extLst>
              <a:ext uri="{FF2B5EF4-FFF2-40B4-BE49-F238E27FC236}">
                <a16:creationId xmlns:a16="http://schemas.microsoft.com/office/drawing/2014/main" id="{B18B7EC1-AF19-2D71-A67D-6758700F483F}"/>
              </a:ext>
            </a:extLst>
          </p:cNvPr>
          <p:cNvPicPr>
            <a:picLocks noChangeAspect="1"/>
          </p:cNvPicPr>
          <p:nvPr/>
        </p:nvPicPr>
        <p:blipFill>
          <a:blip r:embed="rId5"/>
          <a:stretch>
            <a:fillRect/>
          </a:stretch>
        </p:blipFill>
        <p:spPr>
          <a:xfrm>
            <a:off x="10923737" y="0"/>
            <a:ext cx="1134454" cy="1134454"/>
          </a:xfrm>
          <a:prstGeom prst="rect">
            <a:avLst/>
          </a:prstGeom>
        </p:spPr>
      </p:pic>
    </p:spTree>
    <p:extLst>
      <p:ext uri="{BB962C8B-B14F-4D97-AF65-F5344CB8AC3E}">
        <p14:creationId xmlns:p14="http://schemas.microsoft.com/office/powerpoint/2010/main" val="287702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68AE-C206-A223-99A6-A82DBED41135}"/>
              </a:ext>
            </a:extLst>
          </p:cNvPr>
          <p:cNvSpPr>
            <a:spLocks noGrp="1"/>
          </p:cNvSpPr>
          <p:nvPr>
            <p:ph type="title"/>
          </p:nvPr>
        </p:nvSpPr>
        <p:spPr>
          <a:xfrm>
            <a:off x="685413" y="65575"/>
            <a:ext cx="10946954" cy="1330841"/>
          </a:xfrm>
        </p:spPr>
        <p:txBody>
          <a:bodyPr vert="horz" lIns="91440" tIns="45720" rIns="91440" bIns="45720" rtlCol="0" anchor="ctr">
            <a:normAutofit/>
          </a:bodyPr>
          <a:lstStyle/>
          <a:p>
            <a:pPr>
              <a:lnSpc>
                <a:spcPct val="90000"/>
              </a:lnSpc>
            </a:pPr>
            <a:r>
              <a:rPr lang="en-US" sz="4400" kern="1200" dirty="0">
                <a:solidFill>
                  <a:schemeClr val="tx1"/>
                </a:solidFill>
                <a:latin typeface="+mj-lt"/>
                <a:ea typeface="+mj-ea"/>
                <a:cs typeface="+mj-cs"/>
              </a:rPr>
              <a:t>Tasks, reminders, workflow organization</a:t>
            </a:r>
          </a:p>
        </p:txBody>
      </p:sp>
      <p:pic>
        <p:nvPicPr>
          <p:cNvPr id="4" name="Picture 3">
            <a:extLst>
              <a:ext uri="{FF2B5EF4-FFF2-40B4-BE49-F238E27FC236}">
                <a16:creationId xmlns:a16="http://schemas.microsoft.com/office/drawing/2014/main" id="{569C20A6-E921-A842-5A75-1271F376E331}"/>
              </a:ext>
            </a:extLst>
          </p:cNvPr>
          <p:cNvPicPr>
            <a:picLocks noChangeAspect="1"/>
          </p:cNvPicPr>
          <p:nvPr/>
        </p:nvPicPr>
        <p:blipFill>
          <a:blip r:embed="rId3"/>
          <a:stretch>
            <a:fillRect/>
          </a:stretch>
        </p:blipFill>
        <p:spPr>
          <a:xfrm>
            <a:off x="10923737" y="0"/>
            <a:ext cx="1134454" cy="1134454"/>
          </a:xfrm>
          <a:prstGeom prst="rect">
            <a:avLst/>
          </a:prstGeom>
        </p:spPr>
      </p:pic>
      <p:pic>
        <p:nvPicPr>
          <p:cNvPr id="5" name="Picture 4">
            <a:extLst>
              <a:ext uri="{FF2B5EF4-FFF2-40B4-BE49-F238E27FC236}">
                <a16:creationId xmlns:a16="http://schemas.microsoft.com/office/drawing/2014/main" id="{2779785D-A640-D963-CCDB-D89E75798042}"/>
              </a:ext>
            </a:extLst>
          </p:cNvPr>
          <p:cNvPicPr>
            <a:picLocks noChangeAspect="1"/>
          </p:cNvPicPr>
          <p:nvPr/>
        </p:nvPicPr>
        <p:blipFill rotWithShape="1">
          <a:blip r:embed="rId4"/>
          <a:srcRect t="13866"/>
          <a:stretch/>
        </p:blipFill>
        <p:spPr>
          <a:xfrm>
            <a:off x="90067" y="1862022"/>
            <a:ext cx="4301762" cy="4571107"/>
          </a:xfrm>
          <a:prstGeom prst="rect">
            <a:avLst/>
          </a:prstGeom>
          <a:effectLst>
            <a:outerShdw blurRad="50800" dist="38100" dir="2700000" algn="tl" rotWithShape="0">
              <a:prstClr val="black">
                <a:alpha val="40000"/>
              </a:prstClr>
            </a:outerShdw>
          </a:effectLst>
        </p:spPr>
      </p:pic>
      <p:pic>
        <p:nvPicPr>
          <p:cNvPr id="8" name="Online Media 7" descr="How to create a reminder or task from a message in Teams">
            <a:hlinkClick r:id="" action="ppaction://media"/>
            <a:extLst>
              <a:ext uri="{FF2B5EF4-FFF2-40B4-BE49-F238E27FC236}">
                <a16:creationId xmlns:a16="http://schemas.microsoft.com/office/drawing/2014/main" id="{7B12BCAA-7E56-D3B7-BADB-9B81B56206B6}"/>
              </a:ext>
            </a:extLst>
          </p:cNvPr>
          <p:cNvPicPr>
            <a:picLocks noRot="1" noChangeAspect="1"/>
          </p:cNvPicPr>
          <p:nvPr>
            <a:videoFile r:link="rId1"/>
          </p:nvPr>
        </p:nvPicPr>
        <p:blipFill>
          <a:blip r:embed="rId5"/>
          <a:stretch>
            <a:fillRect/>
          </a:stretch>
        </p:blipFill>
        <p:spPr>
          <a:xfrm>
            <a:off x="4481896" y="2117171"/>
            <a:ext cx="7374347" cy="4166506"/>
          </a:xfrm>
          <a:prstGeom prst="rect">
            <a:avLst/>
          </a:prstGeom>
        </p:spPr>
      </p:pic>
    </p:spTree>
    <p:extLst>
      <p:ext uri="{BB962C8B-B14F-4D97-AF65-F5344CB8AC3E}">
        <p14:creationId xmlns:p14="http://schemas.microsoft.com/office/powerpoint/2010/main" val="175525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68AE-C206-A223-99A6-A82DBED41135}"/>
              </a:ext>
            </a:extLst>
          </p:cNvPr>
          <p:cNvSpPr>
            <a:spLocks noGrp="1"/>
          </p:cNvSpPr>
          <p:nvPr>
            <p:ph type="title"/>
          </p:nvPr>
        </p:nvSpPr>
        <p:spPr>
          <a:xfrm>
            <a:off x="685413" y="390192"/>
            <a:ext cx="9392421" cy="1330841"/>
          </a:xfrm>
        </p:spPr>
        <p:txBody>
          <a:bodyPr vert="horz" lIns="91440" tIns="45720" rIns="91440" bIns="45720" rtlCol="0" anchor="ctr">
            <a:normAutofit/>
          </a:bodyPr>
          <a:lstStyle/>
          <a:p>
            <a:pPr>
              <a:lnSpc>
                <a:spcPct val="90000"/>
              </a:lnSpc>
            </a:pPr>
            <a:r>
              <a:rPr lang="en-US" sz="4400" dirty="0"/>
              <a:t>Relationship Between Teams and SharePoint</a:t>
            </a:r>
            <a:endParaRPr lang="en-US" sz="4400"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8CE52A62-A60D-D7D5-D506-CBA84B203E7C}"/>
              </a:ext>
            </a:extLst>
          </p:cNvPr>
          <p:cNvSpPr>
            <a:spLocks noGrp="1"/>
          </p:cNvSpPr>
          <p:nvPr>
            <p:ph type="body" sz="quarter" idx="14"/>
          </p:nvPr>
        </p:nvSpPr>
        <p:spPr>
          <a:xfrm>
            <a:off x="346750" y="2031054"/>
            <a:ext cx="6593695" cy="4664231"/>
          </a:xfrm>
        </p:spPr>
        <p:txBody>
          <a:bodyPr vert="horz" lIns="91440" tIns="45720" rIns="91440" bIns="45720" rtlCol="0" anchor="t">
            <a:normAutofit fontScale="92500"/>
          </a:bodyPr>
          <a:lstStyle/>
          <a:p>
            <a:pPr marL="0" indent="0">
              <a:buNone/>
            </a:pPr>
            <a:r>
              <a:rPr lang="en-US" sz="2400" b="0" i="0" dirty="0">
                <a:effectLst/>
                <a:latin typeface="Roboto" panose="02000000000000000000" pitchFamily="2" charset="0"/>
              </a:rPr>
              <a:t>Teams and SharePoint are connected: </a:t>
            </a:r>
            <a:r>
              <a:rPr lang="en-US" sz="2400" b="1" i="0" dirty="0">
                <a:effectLst/>
                <a:latin typeface="Roboto" panose="02000000000000000000" pitchFamily="2" charset="0"/>
              </a:rPr>
              <a:t>When you create a new team from scratch, a new SharePoint site is created and connected to the team</a:t>
            </a:r>
            <a:r>
              <a:rPr lang="en-US" sz="2400" b="0" i="0" dirty="0">
                <a:effectLst/>
                <a:latin typeface="Roboto" panose="02000000000000000000" pitchFamily="2" charset="0"/>
              </a:rPr>
              <a:t>.</a:t>
            </a:r>
          </a:p>
          <a:p>
            <a:pPr marL="0" indent="0">
              <a:buNone/>
            </a:pPr>
            <a:endParaRPr lang="en-US" sz="2400" dirty="0">
              <a:latin typeface="Roboto" panose="02000000000000000000" pitchFamily="2" charset="0"/>
            </a:endParaRPr>
          </a:p>
          <a:p>
            <a:pPr marL="0" indent="0">
              <a:buNone/>
            </a:pPr>
            <a:r>
              <a:rPr lang="en-US" sz="2400" b="0" i="0" dirty="0">
                <a:effectLst/>
                <a:latin typeface="Roboto" panose="02000000000000000000" pitchFamily="2" charset="0"/>
              </a:rPr>
              <a:t>Three things happen when you create an MS Team:</a:t>
            </a:r>
          </a:p>
          <a:p>
            <a:pPr>
              <a:buFont typeface="Arial" panose="020B0604020202020204" pitchFamily="34" charset="0"/>
              <a:buChar char="•"/>
            </a:pPr>
            <a:r>
              <a:rPr lang="en-US" sz="2400" dirty="0">
                <a:latin typeface="Roboto" panose="02000000000000000000" pitchFamily="2" charset="0"/>
              </a:rPr>
              <a:t>The Team is created</a:t>
            </a:r>
          </a:p>
          <a:p>
            <a:pPr>
              <a:buFont typeface="Arial" panose="020B0604020202020204" pitchFamily="34" charset="0"/>
              <a:buChar char="•"/>
            </a:pPr>
            <a:r>
              <a:rPr lang="en-US" sz="2400" dirty="0">
                <a:latin typeface="Roboto"/>
                <a:ea typeface="Roboto"/>
                <a:cs typeface="Roboto"/>
              </a:rPr>
              <a:t>A Microsoft</a:t>
            </a:r>
            <a:r>
              <a:rPr lang="en-US" sz="2400" b="0" i="0" dirty="0">
                <a:effectLst/>
                <a:latin typeface="Roboto"/>
                <a:ea typeface="Roboto"/>
                <a:cs typeface="Roboto"/>
              </a:rPr>
              <a:t> User Group is created</a:t>
            </a:r>
          </a:p>
          <a:p>
            <a:pPr>
              <a:buFont typeface="Arial" panose="020B0604020202020204" pitchFamily="34" charset="0"/>
              <a:buChar char="•"/>
            </a:pPr>
            <a:r>
              <a:rPr lang="en-US" sz="2400" dirty="0">
                <a:latin typeface="Roboto"/>
                <a:ea typeface="Roboto"/>
                <a:cs typeface="Roboto"/>
              </a:rPr>
              <a:t>A SharePoint website associated with the Team is created.</a:t>
            </a:r>
            <a:endParaRPr lang="en-US" sz="2400" b="0" i="0" dirty="0">
              <a:effectLst/>
              <a:latin typeface="Roboto"/>
              <a:ea typeface="Roboto"/>
              <a:cs typeface="Roboto"/>
            </a:endParaRPr>
          </a:p>
          <a:p>
            <a:pPr marL="0" indent="0">
              <a:buNone/>
            </a:pPr>
            <a:r>
              <a:rPr lang="en-US" sz="2400" dirty="0">
                <a:latin typeface="Roboto" panose="02000000000000000000" pitchFamily="2" charset="0"/>
              </a:rPr>
              <a:t>What does this imply? You have created an Intranet for your office</a:t>
            </a:r>
            <a:endParaRPr lang="en-US" sz="2400" b="0" i="0" dirty="0">
              <a:effectLst/>
              <a:latin typeface="Roboto" panose="02000000000000000000" pitchFamily="2" charset="0"/>
            </a:endParaRPr>
          </a:p>
          <a:p>
            <a:pPr marL="0" indent="0">
              <a:buNone/>
            </a:pPr>
            <a:endParaRPr lang="en-US" sz="2400" b="0" i="0" dirty="0">
              <a:effectLst/>
              <a:latin typeface="Roboto" panose="02000000000000000000" pitchFamily="2" charset="0"/>
            </a:endParaRPr>
          </a:p>
        </p:txBody>
      </p:sp>
      <p:pic>
        <p:nvPicPr>
          <p:cNvPr id="5" name="Picture 4">
            <a:extLst>
              <a:ext uri="{FF2B5EF4-FFF2-40B4-BE49-F238E27FC236}">
                <a16:creationId xmlns:a16="http://schemas.microsoft.com/office/drawing/2014/main" id="{F8D5810A-CAB1-CC02-7D51-C4D8D29782E3}"/>
              </a:ext>
            </a:extLst>
          </p:cNvPr>
          <p:cNvPicPr>
            <a:picLocks noChangeAspect="1"/>
          </p:cNvPicPr>
          <p:nvPr/>
        </p:nvPicPr>
        <p:blipFill>
          <a:blip r:embed="rId2"/>
          <a:stretch>
            <a:fillRect/>
          </a:stretch>
        </p:blipFill>
        <p:spPr>
          <a:xfrm>
            <a:off x="7171970" y="3000476"/>
            <a:ext cx="4788505" cy="1795689"/>
          </a:xfrm>
          <a:prstGeom prst="rect">
            <a:avLst/>
          </a:prstGeom>
        </p:spPr>
      </p:pic>
    </p:spTree>
    <p:extLst>
      <p:ext uri="{BB962C8B-B14F-4D97-AF65-F5344CB8AC3E}">
        <p14:creationId xmlns:p14="http://schemas.microsoft.com/office/powerpoint/2010/main" val="3244789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68AE-C206-A223-99A6-A82DBED41135}"/>
              </a:ext>
            </a:extLst>
          </p:cNvPr>
          <p:cNvSpPr>
            <a:spLocks noGrp="1"/>
          </p:cNvSpPr>
          <p:nvPr>
            <p:ph type="title"/>
          </p:nvPr>
        </p:nvSpPr>
        <p:spPr>
          <a:xfrm>
            <a:off x="685413" y="390189"/>
            <a:ext cx="9392421" cy="1330841"/>
          </a:xfrm>
        </p:spPr>
        <p:txBody>
          <a:bodyPr vert="horz" lIns="91440" tIns="45720" rIns="91440" bIns="45720" rtlCol="0" anchor="ctr">
            <a:normAutofit/>
          </a:bodyPr>
          <a:lstStyle/>
          <a:p>
            <a:pPr>
              <a:lnSpc>
                <a:spcPct val="90000"/>
              </a:lnSpc>
            </a:pPr>
            <a:r>
              <a:rPr lang="en-US" sz="4400" kern="1200" dirty="0">
                <a:solidFill>
                  <a:schemeClr val="tx1"/>
                </a:solidFill>
                <a:latin typeface="+mj-lt"/>
                <a:ea typeface="+mj-ea"/>
                <a:cs typeface="+mj-cs"/>
              </a:rPr>
              <a:t>Imperfect but helpful ways to think about Teams and SharePoint</a:t>
            </a:r>
          </a:p>
        </p:txBody>
      </p:sp>
      <p:pic>
        <p:nvPicPr>
          <p:cNvPr id="5" name="Picture 4">
            <a:extLst>
              <a:ext uri="{FF2B5EF4-FFF2-40B4-BE49-F238E27FC236}">
                <a16:creationId xmlns:a16="http://schemas.microsoft.com/office/drawing/2014/main" id="{F8D5810A-CAB1-CC02-7D51-C4D8D29782E3}"/>
              </a:ext>
            </a:extLst>
          </p:cNvPr>
          <p:cNvPicPr>
            <a:picLocks noChangeAspect="1"/>
          </p:cNvPicPr>
          <p:nvPr/>
        </p:nvPicPr>
        <p:blipFill>
          <a:blip r:embed="rId2"/>
          <a:stretch>
            <a:fillRect/>
          </a:stretch>
        </p:blipFill>
        <p:spPr>
          <a:xfrm>
            <a:off x="6749747" y="2904949"/>
            <a:ext cx="4788505" cy="1795689"/>
          </a:xfrm>
          <a:prstGeom prst="rect">
            <a:avLst/>
          </a:prstGeom>
        </p:spPr>
      </p:pic>
      <p:sp>
        <p:nvSpPr>
          <p:cNvPr id="7" name="Text Placeholder 2">
            <a:extLst>
              <a:ext uri="{FF2B5EF4-FFF2-40B4-BE49-F238E27FC236}">
                <a16:creationId xmlns:a16="http://schemas.microsoft.com/office/drawing/2014/main" id="{E8C7CEA4-13A1-A4B7-BF9E-579D3F6FD516}"/>
              </a:ext>
            </a:extLst>
          </p:cNvPr>
          <p:cNvSpPr txBox="1">
            <a:spLocks/>
          </p:cNvSpPr>
          <p:nvPr/>
        </p:nvSpPr>
        <p:spPr>
          <a:xfrm>
            <a:off x="417706" y="2330630"/>
            <a:ext cx="6056246" cy="3917773"/>
          </a:xfrm>
          <a:prstGeom prst="rect">
            <a:avLst/>
          </a:prstGeom>
        </p:spPr>
        <p:txBody>
          <a:bodyPr vert="horz" lIns="91440" tIns="45720" rIns="91440" bIns="45720" rtlCol="0">
            <a:normAutofit/>
          </a:bodyPr>
          <a:lstStyle>
            <a:lvl1pPr marL="342900" indent="-342900" algn="l" defTabSz="914400" rtl="0" eaLnBrk="1" latinLnBrk="0" hangingPunct="1">
              <a:lnSpc>
                <a:spcPts val="3000"/>
              </a:lnSpc>
              <a:spcBef>
                <a:spcPts val="0"/>
              </a:spcBef>
              <a:buFont typeface="+mj-lt"/>
              <a:buAutoNum type="arabicPeriod"/>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28600">
              <a:lnSpc>
                <a:spcPct val="90000"/>
              </a:lnSpc>
              <a:spcAft>
                <a:spcPts val="600"/>
              </a:spcAft>
              <a:buFont typeface="Arial" panose="020B0604020202020204" pitchFamily="34" charset="0"/>
              <a:buChar char="•"/>
            </a:pPr>
            <a:r>
              <a:rPr lang="en-US" sz="2200" dirty="0"/>
              <a:t>Teams and SharePoint are the same thing, but they present themselves in different ways.</a:t>
            </a:r>
          </a:p>
          <a:p>
            <a:pPr marL="285750" indent="-228600">
              <a:lnSpc>
                <a:spcPct val="90000"/>
              </a:lnSpc>
              <a:spcAft>
                <a:spcPts val="600"/>
              </a:spcAft>
              <a:buFont typeface="Arial" panose="020B0604020202020204" pitchFamily="34" charset="0"/>
              <a:buChar char="•"/>
            </a:pPr>
            <a:r>
              <a:rPr lang="en-US" sz="2200" dirty="0"/>
              <a:t>Teams is like a desktop client for SharePoint</a:t>
            </a:r>
          </a:p>
          <a:p>
            <a:pPr marL="285750" indent="-228600">
              <a:lnSpc>
                <a:spcPct val="90000"/>
              </a:lnSpc>
              <a:spcAft>
                <a:spcPts val="600"/>
              </a:spcAft>
              <a:buFont typeface="Arial" panose="020B0604020202020204" pitchFamily="34" charset="0"/>
              <a:buChar char="•"/>
            </a:pPr>
            <a:r>
              <a:rPr lang="en-US" sz="2200" dirty="0"/>
              <a:t>SharePoint is like a website only visible to those in your group.</a:t>
            </a:r>
          </a:p>
          <a:p>
            <a:pPr marL="285750" indent="-228600">
              <a:lnSpc>
                <a:spcPct val="90000"/>
              </a:lnSpc>
              <a:spcAft>
                <a:spcPts val="600"/>
              </a:spcAft>
              <a:buFont typeface="Arial" panose="020B0604020202020204" pitchFamily="34" charset="0"/>
              <a:buChar char="•"/>
            </a:pPr>
            <a:r>
              <a:rPr lang="en-US" sz="2200" dirty="0"/>
              <a:t>Teams replaces the majority of </a:t>
            </a:r>
            <a:r>
              <a:rPr lang="en-US" sz="2200"/>
              <a:t>your casual email </a:t>
            </a:r>
            <a:r>
              <a:rPr lang="en-US" sz="2200" dirty="0"/>
              <a:t>communication. </a:t>
            </a:r>
          </a:p>
          <a:p>
            <a:pPr marL="285750" indent="-228600">
              <a:lnSpc>
                <a:spcPct val="90000"/>
              </a:lnSpc>
              <a:spcAft>
                <a:spcPts val="600"/>
              </a:spcAft>
              <a:buFont typeface="Arial" panose="020B0604020202020204" pitchFamily="34" charset="0"/>
              <a:buChar char="•"/>
            </a:pPr>
            <a:r>
              <a:rPr lang="en-US" sz="2200" dirty="0"/>
              <a:t>SharePoint replaces file servers (</a:t>
            </a:r>
            <a:r>
              <a:rPr lang="en-US" sz="2200" dirty="0" err="1"/>
              <a:t>i.e.”I</a:t>
            </a:r>
            <a:r>
              <a:rPr lang="en-US" sz="2200" dirty="0"/>
              <a:t> drive”).</a:t>
            </a:r>
          </a:p>
          <a:p>
            <a:pPr marL="285750" indent="-228600">
              <a:lnSpc>
                <a:spcPct val="90000"/>
              </a:lnSpc>
              <a:spcAft>
                <a:spcPts val="600"/>
              </a:spcAft>
              <a:buFont typeface="Arial" panose="020B0604020202020204" pitchFamily="34" charset="0"/>
              <a:buChar char="•"/>
            </a:pPr>
            <a:r>
              <a:rPr lang="en-US" sz="2200" dirty="0"/>
              <a:t>Teams replaces your desk phone.</a:t>
            </a:r>
          </a:p>
        </p:txBody>
      </p:sp>
    </p:spTree>
    <p:extLst>
      <p:ext uri="{BB962C8B-B14F-4D97-AF65-F5344CB8AC3E}">
        <p14:creationId xmlns:p14="http://schemas.microsoft.com/office/powerpoint/2010/main" val="906686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68AE-C206-A223-99A6-A82DBED41135}"/>
              </a:ext>
            </a:extLst>
          </p:cNvPr>
          <p:cNvSpPr>
            <a:spLocks noGrp="1"/>
          </p:cNvSpPr>
          <p:nvPr>
            <p:ph type="title"/>
          </p:nvPr>
        </p:nvSpPr>
        <p:spPr>
          <a:xfrm>
            <a:off x="1137034" y="609597"/>
            <a:ext cx="9392421" cy="1330841"/>
          </a:xfrm>
        </p:spPr>
        <p:txBody>
          <a:bodyPr vert="horz" lIns="91440" tIns="45720" rIns="91440" bIns="45720" rtlCol="0" anchor="ctr">
            <a:normAutofit/>
          </a:bodyPr>
          <a:lstStyle/>
          <a:p>
            <a:pPr>
              <a:lnSpc>
                <a:spcPct val="90000"/>
              </a:lnSpc>
            </a:pPr>
            <a:r>
              <a:rPr lang="en-US" sz="4400" kern="1200">
                <a:solidFill>
                  <a:schemeClr val="tx1"/>
                </a:solidFill>
                <a:latin typeface="+mj-lt"/>
                <a:ea typeface="+mj-ea"/>
                <a:cs typeface="+mj-cs"/>
              </a:rPr>
              <a:t>What is the same?</a:t>
            </a:r>
          </a:p>
        </p:txBody>
      </p:sp>
      <p:sp>
        <p:nvSpPr>
          <p:cNvPr id="3" name="Text Placeholder 2">
            <a:extLst>
              <a:ext uri="{FF2B5EF4-FFF2-40B4-BE49-F238E27FC236}">
                <a16:creationId xmlns:a16="http://schemas.microsoft.com/office/drawing/2014/main" id="{8CE52A62-A60D-D7D5-D506-CBA84B203E7C}"/>
              </a:ext>
            </a:extLst>
          </p:cNvPr>
          <p:cNvSpPr>
            <a:spLocks noGrp="1"/>
          </p:cNvSpPr>
          <p:nvPr>
            <p:ph type="body" sz="quarter" idx="14"/>
          </p:nvPr>
        </p:nvSpPr>
        <p:spPr>
          <a:xfrm>
            <a:off x="417706" y="2330630"/>
            <a:ext cx="6056246" cy="3917773"/>
          </a:xfr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200" dirty="0"/>
              <a:t>Online collaboration platforms, file sharing platforms.</a:t>
            </a:r>
          </a:p>
          <a:p>
            <a:pPr marL="285750" indent="-228600">
              <a:lnSpc>
                <a:spcPct val="90000"/>
              </a:lnSpc>
              <a:spcAft>
                <a:spcPts val="600"/>
              </a:spcAft>
              <a:buFont typeface="Arial" panose="020B0604020202020204" pitchFamily="34" charset="0"/>
              <a:buChar char="•"/>
            </a:pPr>
            <a:r>
              <a:rPr lang="en-US" sz="2200" dirty="0"/>
              <a:t>Both are apart of the Microsoft 365 environment</a:t>
            </a:r>
          </a:p>
          <a:p>
            <a:pPr marL="285750" indent="-228600">
              <a:lnSpc>
                <a:spcPct val="90000"/>
              </a:lnSpc>
              <a:spcAft>
                <a:spcPts val="600"/>
              </a:spcAft>
              <a:buFont typeface="Arial" panose="020B0604020202020204" pitchFamily="34" charset="0"/>
              <a:buChar char="•"/>
            </a:pPr>
            <a:r>
              <a:rPr lang="en-US" sz="2200" dirty="0"/>
              <a:t>Use the same user groups, permissions and file structure.</a:t>
            </a:r>
          </a:p>
          <a:p>
            <a:pPr marL="285750" indent="-228600">
              <a:lnSpc>
                <a:spcPct val="90000"/>
              </a:lnSpc>
              <a:spcAft>
                <a:spcPts val="600"/>
              </a:spcAft>
              <a:buFont typeface="Arial" panose="020B0604020202020204" pitchFamily="34" charset="0"/>
              <a:buChar char="•"/>
            </a:pPr>
            <a:r>
              <a:rPr lang="en-US" sz="2200" dirty="0"/>
              <a:t>SharePoint and Teams can both be used for communication and file sharing.</a:t>
            </a:r>
          </a:p>
        </p:txBody>
      </p:sp>
      <p:pic>
        <p:nvPicPr>
          <p:cNvPr id="5" name="Picture 4">
            <a:extLst>
              <a:ext uri="{FF2B5EF4-FFF2-40B4-BE49-F238E27FC236}">
                <a16:creationId xmlns:a16="http://schemas.microsoft.com/office/drawing/2014/main" id="{F8D5810A-CAB1-CC02-7D51-C4D8D29782E3}"/>
              </a:ext>
            </a:extLst>
          </p:cNvPr>
          <p:cNvPicPr>
            <a:picLocks noChangeAspect="1"/>
          </p:cNvPicPr>
          <p:nvPr/>
        </p:nvPicPr>
        <p:blipFill>
          <a:blip r:embed="rId2"/>
          <a:stretch>
            <a:fillRect/>
          </a:stretch>
        </p:blipFill>
        <p:spPr>
          <a:xfrm>
            <a:off x="6749747" y="2861933"/>
            <a:ext cx="4788505" cy="1795689"/>
          </a:xfrm>
          <a:prstGeom prst="rect">
            <a:avLst/>
          </a:prstGeom>
        </p:spPr>
      </p:pic>
    </p:spTree>
    <p:extLst>
      <p:ext uri="{BB962C8B-B14F-4D97-AF65-F5344CB8AC3E}">
        <p14:creationId xmlns:p14="http://schemas.microsoft.com/office/powerpoint/2010/main" val="1644858119"/>
      </p:ext>
    </p:extLst>
  </p:cSld>
  <p:clrMapOvr>
    <a:masterClrMapping/>
  </p:clrMapOvr>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73ACCF0D569C40B20DB0F1D3FBF7BF" ma:contentTypeVersion="14" ma:contentTypeDescription="Create a new document." ma:contentTypeScope="" ma:versionID="6046da5d6c5070489e6377bfd9c72ff6">
  <xsd:schema xmlns:xsd="http://www.w3.org/2001/XMLSchema" xmlns:xs="http://www.w3.org/2001/XMLSchema" xmlns:p="http://schemas.microsoft.com/office/2006/metadata/properties" xmlns:ns2="5853da4f-8e57-496a-8078-061a2c94368d" xmlns:ns3="fba17c0d-1bd4-4e8b-a84c-4c31c6c17090" targetNamespace="http://schemas.microsoft.com/office/2006/metadata/properties" ma:root="true" ma:fieldsID="8a8d07866415d45b1d7b0cabfd65eac9" ns2:_="" ns3:_="">
    <xsd:import namespace="5853da4f-8e57-496a-8078-061a2c94368d"/>
    <xsd:import namespace="fba17c0d-1bd4-4e8b-a84c-4c31c6c170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3da4f-8e57-496a-8078-061a2c9436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9aeee01-be69-4027-8c27-9c43c59eb87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a17c0d-1bd4-4e8b-a84c-4c31c6c170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8fd85ce-2c06-4938-9dc9-e548d1522731}" ma:internalName="TaxCatchAll" ma:showField="CatchAllData" ma:web="fba17c0d-1bd4-4e8b-a84c-4c31c6c170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ba17c0d-1bd4-4e8b-a84c-4c31c6c17090" xsi:nil="true"/>
    <lcf76f155ced4ddcb4097134ff3c332f xmlns="5853da4f-8e57-496a-8078-061a2c94368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52A32C-63B6-4813-A8B7-843EF935BA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53da4f-8e57-496a-8078-061a2c94368d"/>
    <ds:schemaRef ds:uri="fba17c0d-1bd4-4e8b-a84c-4c31c6c170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9C8891-24B7-4484-B5BE-473DDFE9A9B5}">
  <ds:schemaRefs>
    <ds:schemaRef ds:uri="http://schemas.microsoft.com/office/infopath/2007/PartnerControls"/>
    <ds:schemaRef ds:uri="http://purl.org/dc/terms/"/>
    <ds:schemaRef ds:uri="http://purl.org/dc/elements/1.1/"/>
    <ds:schemaRef ds:uri="5853da4f-8e57-496a-8078-061a2c94368d"/>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fba17c0d-1bd4-4e8b-a84c-4c31c6c17090"/>
    <ds:schemaRef ds:uri="http://purl.org/dc/dcmitype/"/>
  </ds:schemaRefs>
</ds:datastoreItem>
</file>

<file path=customXml/itemProps3.xml><?xml version="1.0" encoding="utf-8"?>
<ds:datastoreItem xmlns:ds="http://schemas.openxmlformats.org/officeDocument/2006/customXml" ds:itemID="{D1FE69A0-5C81-461B-B275-CDCB58D31831}">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tf66906339_win32</Template>
  <TotalTime>0</TotalTime>
  <Words>526</Words>
  <Application>Microsoft Office PowerPoint</Application>
  <PresentationFormat>Widescreen</PresentationFormat>
  <Paragraphs>73</Paragraphs>
  <Slides>18</Slides>
  <Notes>2</Notes>
  <HiddenSlides>0</HiddenSlides>
  <MMClips>3</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Arial</vt:lpstr>
      <vt:lpstr>Calibri</vt:lpstr>
      <vt:lpstr>Roboto</vt:lpstr>
      <vt:lpstr>Segoe UI</vt:lpstr>
      <vt:lpstr>Segoe UI Light</vt:lpstr>
      <vt:lpstr>Balancing Act</vt:lpstr>
      <vt:lpstr>Wellspring</vt:lpstr>
      <vt:lpstr>Star of the show</vt:lpstr>
      <vt:lpstr>Amusements</vt:lpstr>
      <vt:lpstr>Microsoft Teams | More than Video Kent Gardner &amp; David Aylor</vt:lpstr>
      <vt:lpstr>PowerPoint Presentation</vt:lpstr>
      <vt:lpstr>Reasons to use Microsoft Teams</vt:lpstr>
      <vt:lpstr>Chat conversations and posts</vt:lpstr>
      <vt:lpstr>File sharing</vt:lpstr>
      <vt:lpstr>Tasks, reminders, workflow organization</vt:lpstr>
      <vt:lpstr>Relationship Between Teams and SharePoint</vt:lpstr>
      <vt:lpstr>Imperfect but helpful ways to think about Teams and SharePoint</vt:lpstr>
      <vt:lpstr>What is the same?</vt:lpstr>
      <vt:lpstr>PowerPoint Presentation</vt:lpstr>
      <vt:lpstr>What is different?</vt:lpstr>
      <vt:lpstr>Channels are:   dedicated sections within a team to keep conversations organized by specific topics, projects, disciplines  places where conversations happen  where the work actually gets done  can be open to all team members (standard channels),  or selected team members (private channels)</vt:lpstr>
      <vt:lpstr>PowerPoint Presentation</vt:lpstr>
      <vt:lpstr>Teams capability in the 365 environment</vt:lpstr>
      <vt:lpstr>Automate tasks and create flows</vt:lpstr>
      <vt:lpstr>App and form creation</vt:lpstr>
      <vt:lpstr>Website creation for the intranet</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Teams | More than Video Kent Gardner &amp; David Aylor</dc:title>
  <dc:creator/>
  <cp:lastModifiedBy/>
  <cp:revision>171</cp:revision>
  <dcterms:created xsi:type="dcterms:W3CDTF">2021-12-08T21:54:28Z</dcterms:created>
  <dcterms:modified xsi:type="dcterms:W3CDTF">2022-12-15T17:41:26Z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0x010100A873ACCF0D569C40B20DB0F1D3FBF7BF</vt:lpwstr>
  </property>
  <property fmtid="{D5CDD505-2E9C-101B-9397-08002B2CF9AE}" pid="3" name="MediaServiceImageTags">
    <vt:lpwstr/>
  </property>
</Properties>
</file>