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73" r:id="rId3"/>
    <p:sldId id="258" r:id="rId4"/>
    <p:sldId id="270" r:id="rId5"/>
    <p:sldId id="269" r:id="rId6"/>
    <p:sldId id="274" r:id="rId7"/>
    <p:sldId id="271" r:id="rId8"/>
    <p:sldId id="272" r:id="rId9"/>
    <p:sldId id="260"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E7613C-D270-0807-47D7-A19F8C06925C}" name="Doan, Kristina" initials="DK" userId="S::kldoan01@louisville.edu::7e615514-919a-40e1-b950-e11a269c2eb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F13C00-92CE-495B-AD5B-9BC80B5693C7}" v="37" dt="2022-11-28T14:34:18.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56" d="100"/>
          <a:sy n="156" d="100"/>
        </p:scale>
        <p:origin x="4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7D3A44-549F-4717-B291-95184DDC212A}" type="datetimeFigureOut">
              <a:rPr lang="en-US" smtClean="0"/>
              <a:t>12/15/2022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83781C-4DBE-4CE7-B8E5-338488FA4EA4}" type="slidenum">
              <a:rPr lang="en-US" smtClean="0"/>
              <a:t>‹#›</a:t>
            </a:fld>
            <a:endParaRPr lang="en-US" dirty="0"/>
          </a:p>
        </p:txBody>
      </p:sp>
    </p:spTree>
    <p:extLst>
      <p:ext uri="{BB962C8B-B14F-4D97-AF65-F5344CB8AC3E}">
        <p14:creationId xmlns:p14="http://schemas.microsoft.com/office/powerpoint/2010/main" val="265936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a:t>
            </a:r>
          </a:p>
        </p:txBody>
      </p:sp>
      <p:sp>
        <p:nvSpPr>
          <p:cNvPr id="4" name="Slide Number Placeholder 3"/>
          <p:cNvSpPr>
            <a:spLocks noGrp="1"/>
          </p:cNvSpPr>
          <p:nvPr>
            <p:ph type="sldNum" sz="quarter" idx="5"/>
          </p:nvPr>
        </p:nvSpPr>
        <p:spPr/>
        <p:txBody>
          <a:bodyPr/>
          <a:lstStyle/>
          <a:p>
            <a:fld id="{D783781C-4DBE-4CE7-B8E5-338488FA4EA4}" type="slidenum">
              <a:rPr lang="en-US" smtClean="0"/>
              <a:t>3</a:t>
            </a:fld>
            <a:endParaRPr lang="en-US" dirty="0"/>
          </a:p>
        </p:txBody>
      </p:sp>
    </p:spTree>
    <p:extLst>
      <p:ext uri="{BB962C8B-B14F-4D97-AF65-F5344CB8AC3E}">
        <p14:creationId xmlns:p14="http://schemas.microsoft.com/office/powerpoint/2010/main" val="117625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a:t>
            </a:r>
          </a:p>
        </p:txBody>
      </p:sp>
      <p:sp>
        <p:nvSpPr>
          <p:cNvPr id="4" name="Slide Number Placeholder 3"/>
          <p:cNvSpPr>
            <a:spLocks noGrp="1"/>
          </p:cNvSpPr>
          <p:nvPr>
            <p:ph type="sldNum" sz="quarter" idx="5"/>
          </p:nvPr>
        </p:nvSpPr>
        <p:spPr/>
        <p:txBody>
          <a:bodyPr/>
          <a:lstStyle/>
          <a:p>
            <a:fld id="{D783781C-4DBE-4CE7-B8E5-338488FA4EA4}" type="slidenum">
              <a:rPr lang="en-US" smtClean="0"/>
              <a:t>4</a:t>
            </a:fld>
            <a:endParaRPr lang="en-US" dirty="0"/>
          </a:p>
        </p:txBody>
      </p:sp>
    </p:spTree>
    <p:extLst>
      <p:ext uri="{BB962C8B-B14F-4D97-AF65-F5344CB8AC3E}">
        <p14:creationId xmlns:p14="http://schemas.microsoft.com/office/powerpoint/2010/main" val="127395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a:t>
            </a:r>
          </a:p>
        </p:txBody>
      </p:sp>
      <p:sp>
        <p:nvSpPr>
          <p:cNvPr id="4" name="Slide Number Placeholder 3"/>
          <p:cNvSpPr>
            <a:spLocks noGrp="1"/>
          </p:cNvSpPr>
          <p:nvPr>
            <p:ph type="sldNum" sz="quarter" idx="5"/>
          </p:nvPr>
        </p:nvSpPr>
        <p:spPr/>
        <p:txBody>
          <a:bodyPr/>
          <a:lstStyle/>
          <a:p>
            <a:fld id="{D783781C-4DBE-4CE7-B8E5-338488FA4EA4}" type="slidenum">
              <a:rPr lang="en-US" smtClean="0"/>
              <a:t>5</a:t>
            </a:fld>
            <a:endParaRPr lang="en-US" dirty="0"/>
          </a:p>
        </p:txBody>
      </p:sp>
    </p:spTree>
    <p:extLst>
      <p:ext uri="{BB962C8B-B14F-4D97-AF65-F5344CB8AC3E}">
        <p14:creationId xmlns:p14="http://schemas.microsoft.com/office/powerpoint/2010/main" val="450030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a:t>
            </a:r>
          </a:p>
        </p:txBody>
      </p:sp>
      <p:sp>
        <p:nvSpPr>
          <p:cNvPr id="4" name="Slide Number Placeholder 3"/>
          <p:cNvSpPr>
            <a:spLocks noGrp="1"/>
          </p:cNvSpPr>
          <p:nvPr>
            <p:ph type="sldNum" sz="quarter" idx="5"/>
          </p:nvPr>
        </p:nvSpPr>
        <p:spPr/>
        <p:txBody>
          <a:bodyPr/>
          <a:lstStyle/>
          <a:p>
            <a:fld id="{D783781C-4DBE-4CE7-B8E5-338488FA4EA4}" type="slidenum">
              <a:rPr lang="en-US" smtClean="0"/>
              <a:t>6</a:t>
            </a:fld>
            <a:endParaRPr lang="en-US" dirty="0"/>
          </a:p>
        </p:txBody>
      </p:sp>
    </p:spTree>
    <p:extLst>
      <p:ext uri="{BB962C8B-B14F-4D97-AF65-F5344CB8AC3E}">
        <p14:creationId xmlns:p14="http://schemas.microsoft.com/office/powerpoint/2010/main" val="1354329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 on sessions</a:t>
            </a:r>
          </a:p>
        </p:txBody>
      </p:sp>
      <p:sp>
        <p:nvSpPr>
          <p:cNvPr id="4" name="Slide Number Placeholder 3"/>
          <p:cNvSpPr>
            <a:spLocks noGrp="1"/>
          </p:cNvSpPr>
          <p:nvPr>
            <p:ph type="sldNum" sz="quarter" idx="5"/>
          </p:nvPr>
        </p:nvSpPr>
        <p:spPr/>
        <p:txBody>
          <a:bodyPr/>
          <a:lstStyle/>
          <a:p>
            <a:fld id="{D783781C-4DBE-4CE7-B8E5-338488FA4EA4}" type="slidenum">
              <a:rPr lang="en-US" smtClean="0"/>
              <a:t>7</a:t>
            </a:fld>
            <a:endParaRPr lang="en-US" dirty="0"/>
          </a:p>
        </p:txBody>
      </p:sp>
    </p:spTree>
    <p:extLst>
      <p:ext uri="{BB962C8B-B14F-4D97-AF65-F5344CB8AC3E}">
        <p14:creationId xmlns:p14="http://schemas.microsoft.com/office/powerpoint/2010/main" val="2759561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 of WW is and how it was created </a:t>
            </a:r>
          </a:p>
        </p:txBody>
      </p:sp>
      <p:sp>
        <p:nvSpPr>
          <p:cNvPr id="4" name="Slide Number Placeholder 3"/>
          <p:cNvSpPr>
            <a:spLocks noGrp="1"/>
          </p:cNvSpPr>
          <p:nvPr>
            <p:ph type="sldNum" sz="quarter" idx="5"/>
          </p:nvPr>
        </p:nvSpPr>
        <p:spPr/>
        <p:txBody>
          <a:bodyPr/>
          <a:lstStyle/>
          <a:p>
            <a:fld id="{D783781C-4DBE-4CE7-B8E5-338488FA4EA4}" type="slidenum">
              <a:rPr lang="en-US" smtClean="0"/>
              <a:t>8</a:t>
            </a:fld>
            <a:endParaRPr lang="en-US" dirty="0"/>
          </a:p>
        </p:txBody>
      </p:sp>
    </p:spTree>
    <p:extLst>
      <p:ext uri="{BB962C8B-B14F-4D97-AF65-F5344CB8AC3E}">
        <p14:creationId xmlns:p14="http://schemas.microsoft.com/office/powerpoint/2010/main" val="1203738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5807A-EFAD-4A1A-93F4-59F5D7A89D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EE7A4A-8E31-49F4-8F71-7A525F0340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1B4785-56C3-4F86-A7DE-4C3FD913FFBC}"/>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5" name="Footer Placeholder 4">
            <a:extLst>
              <a:ext uri="{FF2B5EF4-FFF2-40B4-BE49-F238E27FC236}">
                <a16:creationId xmlns:a16="http://schemas.microsoft.com/office/drawing/2014/main" id="{20303C59-595E-4C0B-9583-F4658555516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8E8629-5D0C-415F-8DD7-CCF867D6909B}"/>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1105014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F11F9-4677-47D4-8252-676D92E0B4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BA869A-D7AA-45FA-A653-B10158BA0B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59F2C7-F909-4832-A04B-49E5228A35D3}"/>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5" name="Footer Placeholder 4">
            <a:extLst>
              <a:ext uri="{FF2B5EF4-FFF2-40B4-BE49-F238E27FC236}">
                <a16:creationId xmlns:a16="http://schemas.microsoft.com/office/drawing/2014/main" id="{C6466FCD-F2B9-44F6-A7D1-6E83FA030B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22034D-BF15-4887-BF39-C63125B0F0E1}"/>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878656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879B45-BF6C-4E04-BA0B-83099CCF05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3433BA-9B5B-48DF-B7B2-B06FA07B8F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EC75C7-C9E4-4588-A9E2-49C8863F4C61}"/>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5" name="Footer Placeholder 4">
            <a:extLst>
              <a:ext uri="{FF2B5EF4-FFF2-40B4-BE49-F238E27FC236}">
                <a16:creationId xmlns:a16="http://schemas.microsoft.com/office/drawing/2014/main" id="{BDD81ED7-CC21-490B-BE47-C3BE7B0DBC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E80541-7F82-44C4-B6AF-4331995C4190}"/>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246209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67885-43D4-46AF-80E9-9ACD63D5FF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D20BB1-2CC2-420E-80F0-D3489BA0D8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10544-0263-474C-832A-652902237AFC}"/>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5" name="Footer Placeholder 4">
            <a:extLst>
              <a:ext uri="{FF2B5EF4-FFF2-40B4-BE49-F238E27FC236}">
                <a16:creationId xmlns:a16="http://schemas.microsoft.com/office/drawing/2014/main" id="{8B705701-B5D1-476A-9756-4C6487CB05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1B10DB-1576-4A8A-BE9C-56C07795AB9B}"/>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350849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35174-EEBF-409F-95D3-CCC5583AD2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C3C8C1-F869-46A9-BD3F-D419624EFF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25529E-10FB-493E-A5EB-961E5978986C}"/>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5" name="Footer Placeholder 4">
            <a:extLst>
              <a:ext uri="{FF2B5EF4-FFF2-40B4-BE49-F238E27FC236}">
                <a16:creationId xmlns:a16="http://schemas.microsoft.com/office/drawing/2014/main" id="{106A8A3E-98A2-4184-926B-7A6E4D4B8B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B71503-C2E9-40C1-8695-8FC339357E28}"/>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831729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AC40-A0EB-4419-A531-878005734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FF941-AF0E-43D9-B8AA-00093DC0C8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2DAEB4-9B8D-4488-9107-5F5D96E74D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98A020-3B68-4ED5-85D7-051953AA224F}"/>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6" name="Footer Placeholder 5">
            <a:extLst>
              <a:ext uri="{FF2B5EF4-FFF2-40B4-BE49-F238E27FC236}">
                <a16:creationId xmlns:a16="http://schemas.microsoft.com/office/drawing/2014/main" id="{B7A49AA0-F211-427A-8071-D62399C81C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1210FD-E1A6-4A1F-AC89-617E30947B9E}"/>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49792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C943-E877-4490-96FE-083E9FBD6B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348E32-68D9-4535-97E9-C72CA1A08F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329D1B-12E8-4636-9915-F74ACEE228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8ABAE9-3AC5-4A5B-B2DA-D06329FDF9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68D464-83EE-4865-B556-50A65D786F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9C532A-7AB0-4AA8-A6E6-C36B87BF533C}"/>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8" name="Footer Placeholder 7">
            <a:extLst>
              <a:ext uri="{FF2B5EF4-FFF2-40B4-BE49-F238E27FC236}">
                <a16:creationId xmlns:a16="http://schemas.microsoft.com/office/drawing/2014/main" id="{366EF0D1-E216-4BFC-94EB-B3D57CDA4B1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0E6571C-0361-4A7A-84A3-F43AFF97DC8B}"/>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416219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7A584-F076-4585-943D-4591A3D46E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7C30F0-B9F0-4604-B5BC-1BB415269FBB}"/>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4" name="Footer Placeholder 3">
            <a:extLst>
              <a:ext uri="{FF2B5EF4-FFF2-40B4-BE49-F238E27FC236}">
                <a16:creationId xmlns:a16="http://schemas.microsoft.com/office/drawing/2014/main" id="{5E314E5D-B273-4EE5-AC79-AE118D669A4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3C1711-2243-4A78-BE3A-87AD54BE12AE}"/>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1852978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E39D14-8E00-4F8C-AA0D-EF30B44934E8}"/>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3" name="Footer Placeholder 2">
            <a:extLst>
              <a:ext uri="{FF2B5EF4-FFF2-40B4-BE49-F238E27FC236}">
                <a16:creationId xmlns:a16="http://schemas.microsoft.com/office/drawing/2014/main" id="{93A6C1B6-33BC-492D-A221-855A71A8CB7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BDE653F-C58E-48DB-A0D9-D5B379FCB3CA}"/>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272926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54A63-C5D8-47CA-BEA6-4E9286F223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6E858A-569E-4C94-9670-78B1DD659B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EC4DA1-69D5-404F-BA87-0DEFF5CB1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CA9D5E-EF11-47F0-BCDD-12723A39A624}"/>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6" name="Footer Placeholder 5">
            <a:extLst>
              <a:ext uri="{FF2B5EF4-FFF2-40B4-BE49-F238E27FC236}">
                <a16:creationId xmlns:a16="http://schemas.microsoft.com/office/drawing/2014/main" id="{2BF63FDA-633E-4ADF-B06E-21C36C62F86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D6AAC6-8619-47A1-AA83-725B5981E5AA}"/>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345867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987E-8207-4B48-843D-5860D967CD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AA52D9-BF21-4BE4-8E6C-30453182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476436D-C856-455E-865C-D891152F1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9813A3-1D9A-436E-A657-A0B3CA4B603B}"/>
              </a:ext>
            </a:extLst>
          </p:cNvPr>
          <p:cNvSpPr>
            <a:spLocks noGrp="1"/>
          </p:cNvSpPr>
          <p:nvPr>
            <p:ph type="dt" sz="half" idx="10"/>
          </p:nvPr>
        </p:nvSpPr>
        <p:spPr/>
        <p:txBody>
          <a:bodyPr/>
          <a:lstStyle/>
          <a:p>
            <a:fld id="{3A5EDA66-2620-414A-A9CC-89A56B353926}" type="datetimeFigureOut">
              <a:rPr lang="en-US" smtClean="0"/>
              <a:t>12/15/2022</a:t>
            </a:fld>
            <a:endParaRPr lang="en-US" dirty="0"/>
          </a:p>
        </p:txBody>
      </p:sp>
      <p:sp>
        <p:nvSpPr>
          <p:cNvPr id="6" name="Footer Placeholder 5">
            <a:extLst>
              <a:ext uri="{FF2B5EF4-FFF2-40B4-BE49-F238E27FC236}">
                <a16:creationId xmlns:a16="http://schemas.microsoft.com/office/drawing/2014/main" id="{D97452F0-8BD1-4CE0-98C5-36DAE23EA8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7A704E1-51B8-47AF-866F-3A952A1C3EE4}"/>
              </a:ext>
            </a:extLst>
          </p:cNvPr>
          <p:cNvSpPr>
            <a:spLocks noGrp="1"/>
          </p:cNvSpPr>
          <p:nvPr>
            <p:ph type="sldNum" sz="quarter" idx="12"/>
          </p:nvPr>
        </p:nvSpPr>
        <p:spPr/>
        <p:txBody>
          <a:bodyPr/>
          <a:lstStyle/>
          <a:p>
            <a:fld id="{CB2DF1DC-432D-40CA-AB7A-25399475F12D}" type="slidenum">
              <a:rPr lang="en-US" smtClean="0"/>
              <a:t>‹#›</a:t>
            </a:fld>
            <a:endParaRPr lang="en-US" dirty="0"/>
          </a:p>
        </p:txBody>
      </p:sp>
    </p:spTree>
    <p:extLst>
      <p:ext uri="{BB962C8B-B14F-4D97-AF65-F5344CB8AC3E}">
        <p14:creationId xmlns:p14="http://schemas.microsoft.com/office/powerpoint/2010/main" val="768219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ECB5F5-F49C-401A-B5C4-6D75BE456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CE6305-DF0D-413F-841B-C6E310A793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C2107A-BCB2-44D8-9C79-C17229F1A5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EDA66-2620-414A-A9CC-89A56B353926}" type="datetimeFigureOut">
              <a:rPr lang="en-US" smtClean="0"/>
              <a:t>12/15/2022</a:t>
            </a:fld>
            <a:endParaRPr lang="en-US" dirty="0"/>
          </a:p>
        </p:txBody>
      </p:sp>
      <p:sp>
        <p:nvSpPr>
          <p:cNvPr id="5" name="Footer Placeholder 4">
            <a:extLst>
              <a:ext uri="{FF2B5EF4-FFF2-40B4-BE49-F238E27FC236}">
                <a16:creationId xmlns:a16="http://schemas.microsoft.com/office/drawing/2014/main" id="{B8E0166F-1C3F-4184-826E-A1A5509BF8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FF0788A-4630-41F0-8B08-1006E6C75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DF1DC-432D-40CA-AB7A-25399475F12D}" type="slidenum">
              <a:rPr lang="en-US" smtClean="0"/>
              <a:t>‹#›</a:t>
            </a:fld>
            <a:endParaRPr lang="en-US" dirty="0"/>
          </a:p>
        </p:txBody>
      </p:sp>
    </p:spTree>
    <p:extLst>
      <p:ext uri="{BB962C8B-B14F-4D97-AF65-F5344CB8AC3E}">
        <p14:creationId xmlns:p14="http://schemas.microsoft.com/office/powerpoint/2010/main" val="28825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teams.microsoft.com/registration/Sm4k3TRUFU6K45Gtl5eyCQ,pGgHIME-_E2hESXP16eL-A,a5JLiAtjlESCwtHX-Ibw2A,spLBIYFKFkeLvC60gQSutw,uw3317GLgEGWQES5CezqzA,x-JktzkoM0WyFo2JZqMxHA?mode=read&amp;tenantId=dd246e4a-5434-4e15-8ae3-91ad9797b209"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teams.microsoft.com/registration/Sm4k3TRUFU6K45Gtl5eyCQ,pGgHIME-_E2hESXP16eL-A,a5JLiAtjlESCwtHX-Ibw2A,f-bpIM8O1Uy4rhNfWCF_0g,BX6Pz5rJRkiZDIP7MB35RA,MPuoOyCgdkuvl8ewdZsRlQ?mode=read&amp;tenantId=dd246e4a-5434-4e15-8ae3-91ad9797b209"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red, blur&#10;&#10;Description automatically generated">
            <a:extLst>
              <a:ext uri="{FF2B5EF4-FFF2-40B4-BE49-F238E27FC236}">
                <a16:creationId xmlns:a16="http://schemas.microsoft.com/office/drawing/2014/main" id="{AF23406D-D0ED-4B66-968E-013B5CE53D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0548"/>
            <a:ext cx="9153525" cy="6858000"/>
          </a:xfrm>
          <a:prstGeom prst="rect">
            <a:avLst/>
          </a:prstGeom>
        </p:spPr>
      </p:pic>
      <p:sp>
        <p:nvSpPr>
          <p:cNvPr id="5" name="TextBox 4">
            <a:extLst>
              <a:ext uri="{FF2B5EF4-FFF2-40B4-BE49-F238E27FC236}">
                <a16:creationId xmlns:a16="http://schemas.microsoft.com/office/drawing/2014/main" id="{55FE9E7E-9BE9-46F9-9EC5-7F785BC1AC00}"/>
              </a:ext>
            </a:extLst>
          </p:cNvPr>
          <p:cNvSpPr txBox="1"/>
          <p:nvPr/>
        </p:nvSpPr>
        <p:spPr>
          <a:xfrm>
            <a:off x="4921322" y="2535915"/>
            <a:ext cx="5736520" cy="707886"/>
          </a:xfrm>
          <a:prstGeom prst="rect">
            <a:avLst/>
          </a:prstGeom>
          <a:noFill/>
        </p:spPr>
        <p:txBody>
          <a:bodyPr wrap="square">
            <a:spAutoFit/>
          </a:bodyPr>
          <a:lstStyle/>
          <a:p>
            <a:r>
              <a:rPr lang="en-US" sz="4000" dirty="0">
                <a:solidFill>
                  <a:schemeClr val="bg1"/>
                </a:solidFill>
              </a:rPr>
              <a:t>Get Healthy Now</a:t>
            </a:r>
            <a:endParaRPr lang="en-US" sz="4000" dirty="0"/>
          </a:p>
        </p:txBody>
      </p:sp>
      <p:cxnSp>
        <p:nvCxnSpPr>
          <p:cNvPr id="6" name="Straight Connector 5">
            <a:extLst>
              <a:ext uri="{FF2B5EF4-FFF2-40B4-BE49-F238E27FC236}">
                <a16:creationId xmlns:a16="http://schemas.microsoft.com/office/drawing/2014/main" id="{BB375E30-1B76-470A-81F2-D159EDC4F42F}"/>
              </a:ext>
            </a:extLst>
          </p:cNvPr>
          <p:cNvCxnSpPr>
            <a:cxnSpLocks/>
          </p:cNvCxnSpPr>
          <p:nvPr/>
        </p:nvCxnSpPr>
        <p:spPr>
          <a:xfrm>
            <a:off x="4839128" y="3315473"/>
            <a:ext cx="4314396" cy="0"/>
          </a:xfrm>
          <a:prstGeom prst="line">
            <a:avLst/>
          </a:prstGeom>
          <a:noFill/>
          <a:ln w="28575" cap="flat" cmpd="sng" algn="ctr">
            <a:solidFill>
              <a:schemeClr val="bg1"/>
            </a:solidFill>
            <a:prstDash val="solid"/>
            <a:miter lim="800000"/>
          </a:ln>
          <a:effectLst/>
        </p:spPr>
      </p:cxnSp>
    </p:spTree>
    <p:extLst>
      <p:ext uri="{BB962C8B-B14F-4D97-AF65-F5344CB8AC3E}">
        <p14:creationId xmlns:p14="http://schemas.microsoft.com/office/powerpoint/2010/main" val="1728963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697D2F-2121-4D16-B3EF-CB26053EAD61}"/>
              </a:ext>
            </a:extLst>
          </p:cNvPr>
          <p:cNvSpPr txBox="1"/>
          <p:nvPr/>
        </p:nvSpPr>
        <p:spPr>
          <a:xfrm>
            <a:off x="2914023" y="1459772"/>
            <a:ext cx="6260122" cy="707886"/>
          </a:xfrm>
          <a:prstGeom prst="rect">
            <a:avLst/>
          </a:prstGeom>
          <a:noFill/>
        </p:spPr>
        <p:txBody>
          <a:bodyPr wrap="square">
            <a:spAutoFit/>
          </a:bodyPr>
          <a:lstStyle/>
          <a:p>
            <a:pPr algn="ctr"/>
            <a:r>
              <a:rPr lang="en-US" sz="4000" dirty="0">
                <a:solidFill>
                  <a:srgbClr val="AD0000"/>
                </a:solidFill>
                <a:latin typeface="Calibri Light" panose="020F0302020204030204" pitchFamily="34" charset="0"/>
                <a:cs typeface="Calibri Light" panose="020F0302020204030204" pitchFamily="34" charset="0"/>
              </a:rPr>
              <a:t>THANK YOU FOR JOINING US!</a:t>
            </a:r>
            <a:endParaRPr lang="en-US" sz="4000" dirty="0">
              <a:latin typeface="Calibri Light" panose="020F0302020204030204" pitchFamily="34" charset="0"/>
              <a:cs typeface="Calibri Light" panose="020F0302020204030204" pitchFamily="34" charset="0"/>
            </a:endParaRPr>
          </a:p>
        </p:txBody>
      </p:sp>
      <p:cxnSp>
        <p:nvCxnSpPr>
          <p:cNvPr id="9" name="Straight Connector 8">
            <a:extLst>
              <a:ext uri="{FF2B5EF4-FFF2-40B4-BE49-F238E27FC236}">
                <a16:creationId xmlns:a16="http://schemas.microsoft.com/office/drawing/2014/main" id="{7222EC7D-DE56-4CFD-A7DE-F0FC76091B15}"/>
              </a:ext>
            </a:extLst>
          </p:cNvPr>
          <p:cNvCxnSpPr/>
          <p:nvPr/>
        </p:nvCxnSpPr>
        <p:spPr>
          <a:xfrm>
            <a:off x="773723" y="6611816"/>
            <a:ext cx="11418277"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61C2A-29C9-46C9-B27D-06902239E211}"/>
              </a:ext>
            </a:extLst>
          </p:cNvPr>
          <p:cNvCxnSpPr>
            <a:cxnSpLocks/>
          </p:cNvCxnSpPr>
          <p:nvPr/>
        </p:nvCxnSpPr>
        <p:spPr>
          <a:xfrm>
            <a:off x="2600848" y="6392427"/>
            <a:ext cx="9591152"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graphical user interface&#10;&#10;Description automatically generated">
            <a:extLst>
              <a:ext uri="{FF2B5EF4-FFF2-40B4-BE49-F238E27FC236}">
                <a16:creationId xmlns:a16="http://schemas.microsoft.com/office/drawing/2014/main" id="{EEA96541-BEF7-4B7B-9C5A-A43B7DDFA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37" y="76754"/>
            <a:ext cx="2550411" cy="883000"/>
          </a:xfrm>
          <a:prstGeom prst="rect">
            <a:avLst/>
          </a:prstGeom>
        </p:spPr>
      </p:pic>
    </p:spTree>
    <p:extLst>
      <p:ext uri="{BB962C8B-B14F-4D97-AF65-F5344CB8AC3E}">
        <p14:creationId xmlns:p14="http://schemas.microsoft.com/office/powerpoint/2010/main" val="95614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F904C-8B2A-929B-6F25-C18503E60655}"/>
              </a:ext>
            </a:extLst>
          </p:cNvPr>
          <p:cNvSpPr>
            <a:spLocks noGrp="1"/>
          </p:cNvSpPr>
          <p:nvPr>
            <p:ph type="title"/>
          </p:nvPr>
        </p:nvSpPr>
        <p:spPr/>
        <p:txBody>
          <a:bodyPr>
            <a:normAutofit/>
          </a:bodyPr>
          <a:lstStyle/>
          <a:p>
            <a:r>
              <a:rPr lang="en-US" sz="3200" dirty="0">
                <a:solidFill>
                  <a:srgbClr val="AD0000"/>
                </a:solidFill>
                <a:latin typeface="Calibri Light" panose="020F0302020204030204" pitchFamily="34" charset="0"/>
                <a:cs typeface="Calibri Light" panose="020F0302020204030204" pitchFamily="34" charset="0"/>
              </a:rPr>
              <a:t>Get Healthy Now</a:t>
            </a:r>
            <a:endParaRPr lang="en-US" sz="3200" dirty="0"/>
          </a:p>
        </p:txBody>
      </p:sp>
      <p:sp>
        <p:nvSpPr>
          <p:cNvPr id="3" name="Content Placeholder 2">
            <a:extLst>
              <a:ext uri="{FF2B5EF4-FFF2-40B4-BE49-F238E27FC236}">
                <a16:creationId xmlns:a16="http://schemas.microsoft.com/office/drawing/2014/main" id="{939177A6-C762-F25F-6EBA-87505BC4C53A}"/>
              </a:ext>
            </a:extLst>
          </p:cNvPr>
          <p:cNvSpPr>
            <a:spLocks noGrp="1"/>
          </p:cNvSpPr>
          <p:nvPr>
            <p:ph idx="1"/>
          </p:nvPr>
        </p:nvSpPr>
        <p:spPr/>
        <p:txBody>
          <a:bodyPr/>
          <a:lstStyle/>
          <a:p>
            <a:pPr marL="0" indent="0">
              <a:buNone/>
            </a:pPr>
            <a:r>
              <a:rPr lang="en-US" dirty="0">
                <a:effectLst/>
                <a:latin typeface="Calibri" panose="020F0502020204030204" pitchFamily="34" charset="0"/>
                <a:ea typeface="Calibri" panose="020F0502020204030204" pitchFamily="34" charset="0"/>
                <a:cs typeface="Calibri" panose="020F0502020204030204" pitchFamily="34" charset="0"/>
              </a:rPr>
              <a:t>Get Healthy Now (GHN) was launched in 2005 as an integral part of a comprehensive employee benefit package. It is a voluntary, incentive-based program. Participating employees receive a $40 monthly premium incentive for participation ($480 annually). Additional incentives can be earned based on program-specific participation. The program is open to spouses, qualifying adults, and retirees.</a:t>
            </a:r>
          </a:p>
          <a:p>
            <a:pPr marL="0" indent="0">
              <a:buNone/>
            </a:pPr>
            <a:endParaRPr lang="en-US" dirty="0"/>
          </a:p>
        </p:txBody>
      </p:sp>
    </p:spTree>
    <p:extLst>
      <p:ext uri="{BB962C8B-B14F-4D97-AF65-F5344CB8AC3E}">
        <p14:creationId xmlns:p14="http://schemas.microsoft.com/office/powerpoint/2010/main" val="397859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697D2F-2121-4D16-B3EF-CB26053EAD61}"/>
              </a:ext>
            </a:extLst>
          </p:cNvPr>
          <p:cNvSpPr txBox="1"/>
          <p:nvPr/>
        </p:nvSpPr>
        <p:spPr>
          <a:xfrm>
            <a:off x="773723" y="1459772"/>
            <a:ext cx="6094324" cy="584775"/>
          </a:xfrm>
          <a:prstGeom prst="rect">
            <a:avLst/>
          </a:prstGeom>
          <a:noFill/>
        </p:spPr>
        <p:txBody>
          <a:bodyPr wrap="square">
            <a:spAutoFit/>
          </a:bodyPr>
          <a:lstStyle/>
          <a:p>
            <a:r>
              <a:rPr lang="en-US" sz="3200" dirty="0">
                <a:solidFill>
                  <a:srgbClr val="AD0000"/>
                </a:solidFill>
                <a:latin typeface="Calibri Light" panose="020F0302020204030204" pitchFamily="34" charset="0"/>
                <a:cs typeface="Calibri Light" panose="020F0302020204030204" pitchFamily="34" charset="0"/>
              </a:rPr>
              <a:t>Wellness</a:t>
            </a:r>
            <a:endParaRPr lang="en-US" sz="3200" dirty="0">
              <a:latin typeface="Calibri Light" panose="020F0302020204030204" pitchFamily="34" charset="0"/>
              <a:cs typeface="Calibri Light" panose="020F0302020204030204" pitchFamily="34" charset="0"/>
            </a:endParaRPr>
          </a:p>
        </p:txBody>
      </p:sp>
      <p:cxnSp>
        <p:nvCxnSpPr>
          <p:cNvPr id="9" name="Straight Connector 8">
            <a:extLst>
              <a:ext uri="{FF2B5EF4-FFF2-40B4-BE49-F238E27FC236}">
                <a16:creationId xmlns:a16="http://schemas.microsoft.com/office/drawing/2014/main" id="{7222EC7D-DE56-4CFD-A7DE-F0FC76091B15}"/>
              </a:ext>
            </a:extLst>
          </p:cNvPr>
          <p:cNvCxnSpPr/>
          <p:nvPr/>
        </p:nvCxnSpPr>
        <p:spPr>
          <a:xfrm>
            <a:off x="773723" y="6611816"/>
            <a:ext cx="11418277"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61C2A-29C9-46C9-B27D-06902239E211}"/>
              </a:ext>
            </a:extLst>
          </p:cNvPr>
          <p:cNvCxnSpPr>
            <a:cxnSpLocks/>
          </p:cNvCxnSpPr>
          <p:nvPr/>
        </p:nvCxnSpPr>
        <p:spPr>
          <a:xfrm>
            <a:off x="2600848" y="6392427"/>
            <a:ext cx="9591152"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graphical user interface&#10;&#10;Description automatically generated">
            <a:extLst>
              <a:ext uri="{FF2B5EF4-FFF2-40B4-BE49-F238E27FC236}">
                <a16:creationId xmlns:a16="http://schemas.microsoft.com/office/drawing/2014/main" id="{EEA96541-BEF7-4B7B-9C5A-A43B7DDFA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37" y="76754"/>
            <a:ext cx="2550411" cy="883000"/>
          </a:xfrm>
          <a:prstGeom prst="rect">
            <a:avLst/>
          </a:prstGeom>
        </p:spPr>
      </p:pic>
      <p:sp>
        <p:nvSpPr>
          <p:cNvPr id="2" name="TextBox 1">
            <a:extLst>
              <a:ext uri="{FF2B5EF4-FFF2-40B4-BE49-F238E27FC236}">
                <a16:creationId xmlns:a16="http://schemas.microsoft.com/office/drawing/2014/main" id="{048BE85E-EC54-69DF-F339-2063971A518F}"/>
              </a:ext>
            </a:extLst>
          </p:cNvPr>
          <p:cNvSpPr txBox="1"/>
          <p:nvPr/>
        </p:nvSpPr>
        <p:spPr>
          <a:xfrm>
            <a:off x="773723" y="2135798"/>
            <a:ext cx="10336237" cy="1676741"/>
          </a:xfrm>
          <a:prstGeom prst="rect">
            <a:avLst/>
          </a:prstGeom>
          <a:noFill/>
        </p:spPr>
        <p:txBody>
          <a:bodyPr wrap="square" rtlCol="0">
            <a:spAutoFit/>
          </a:bodyPr>
          <a:lstStyle/>
          <a:p>
            <a:pPr>
              <a:lnSpc>
                <a:spcPct val="200000"/>
              </a:lnSpc>
              <a:spcAft>
                <a:spcPts val="800"/>
              </a:spcAft>
            </a:pPr>
            <a:r>
              <a:rPr lang="en-US" dirty="0"/>
              <a:t>The Get Healthy Now Wellness Program can help you take charge of your health and it’s a fun way to connect with others, create a culture of well-being and stay motivated. There are several wellness activities to choose from which are designed to help improve and maintain our health together!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435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697D2F-2121-4D16-B3EF-CB26053EAD61}"/>
              </a:ext>
            </a:extLst>
          </p:cNvPr>
          <p:cNvSpPr txBox="1"/>
          <p:nvPr/>
        </p:nvSpPr>
        <p:spPr>
          <a:xfrm>
            <a:off x="773723" y="1278352"/>
            <a:ext cx="6094324" cy="584775"/>
          </a:xfrm>
          <a:prstGeom prst="rect">
            <a:avLst/>
          </a:prstGeom>
          <a:noFill/>
        </p:spPr>
        <p:txBody>
          <a:bodyPr wrap="square">
            <a:spAutoFit/>
          </a:bodyPr>
          <a:lstStyle/>
          <a:p>
            <a:r>
              <a:rPr lang="en-US" sz="3200" dirty="0">
                <a:solidFill>
                  <a:srgbClr val="AD0000"/>
                </a:solidFill>
                <a:latin typeface="Calibri Light" panose="020F0302020204030204" pitchFamily="34" charset="0"/>
                <a:cs typeface="Calibri Light" panose="020F0302020204030204" pitchFamily="34" charset="0"/>
              </a:rPr>
              <a:t>Advocating for our employees</a:t>
            </a:r>
            <a:endParaRPr lang="en-US" sz="3200" dirty="0">
              <a:latin typeface="Calibri Light" panose="020F0302020204030204" pitchFamily="34" charset="0"/>
              <a:cs typeface="Calibri Light" panose="020F0302020204030204" pitchFamily="34" charset="0"/>
            </a:endParaRPr>
          </a:p>
        </p:txBody>
      </p:sp>
      <p:cxnSp>
        <p:nvCxnSpPr>
          <p:cNvPr id="9" name="Straight Connector 8">
            <a:extLst>
              <a:ext uri="{FF2B5EF4-FFF2-40B4-BE49-F238E27FC236}">
                <a16:creationId xmlns:a16="http://schemas.microsoft.com/office/drawing/2014/main" id="{7222EC7D-DE56-4CFD-A7DE-F0FC76091B15}"/>
              </a:ext>
            </a:extLst>
          </p:cNvPr>
          <p:cNvCxnSpPr/>
          <p:nvPr/>
        </p:nvCxnSpPr>
        <p:spPr>
          <a:xfrm>
            <a:off x="773723" y="6611816"/>
            <a:ext cx="11418277"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61C2A-29C9-46C9-B27D-06902239E211}"/>
              </a:ext>
            </a:extLst>
          </p:cNvPr>
          <p:cNvCxnSpPr>
            <a:cxnSpLocks/>
          </p:cNvCxnSpPr>
          <p:nvPr/>
        </p:nvCxnSpPr>
        <p:spPr>
          <a:xfrm>
            <a:off x="2600848" y="6392427"/>
            <a:ext cx="9591152"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graphical user interface&#10;&#10;Description automatically generated">
            <a:extLst>
              <a:ext uri="{FF2B5EF4-FFF2-40B4-BE49-F238E27FC236}">
                <a16:creationId xmlns:a16="http://schemas.microsoft.com/office/drawing/2014/main" id="{EEA96541-BEF7-4B7B-9C5A-A43B7DDFA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37" y="76754"/>
            <a:ext cx="2550411" cy="883000"/>
          </a:xfrm>
          <a:prstGeom prst="rect">
            <a:avLst/>
          </a:prstGeom>
        </p:spPr>
      </p:pic>
      <p:sp>
        <p:nvSpPr>
          <p:cNvPr id="2" name="TextBox 1">
            <a:extLst>
              <a:ext uri="{FF2B5EF4-FFF2-40B4-BE49-F238E27FC236}">
                <a16:creationId xmlns:a16="http://schemas.microsoft.com/office/drawing/2014/main" id="{048BE85E-EC54-69DF-F339-2063971A518F}"/>
              </a:ext>
            </a:extLst>
          </p:cNvPr>
          <p:cNvSpPr txBox="1"/>
          <p:nvPr/>
        </p:nvSpPr>
        <p:spPr>
          <a:xfrm>
            <a:off x="773723" y="1994396"/>
            <a:ext cx="10564837" cy="3880421"/>
          </a:xfrm>
          <a:prstGeom prst="rect">
            <a:avLst/>
          </a:prstGeom>
          <a:noFill/>
        </p:spPr>
        <p:txBody>
          <a:bodyPr wrap="square" rtlCol="0">
            <a:spAutoFit/>
          </a:bodyPr>
          <a:lstStyle/>
          <a:p>
            <a:r>
              <a:rPr lang="en-US" dirty="0"/>
              <a:t>Navigating the healthcare realm is not any easy feat. Health Advocate can support you every step of the way. You’ll get the information you need to make important care decisions with confidence… and peace of mind knowing that your care and treatment are on target.</a:t>
            </a:r>
            <a:endParaRPr lang="en-US" b="1" dirty="0"/>
          </a:p>
          <a:p>
            <a:endParaRPr lang="en-US" b="1" dirty="0"/>
          </a:p>
          <a:p>
            <a:r>
              <a:rPr lang="en-US" b="1" dirty="0"/>
              <a:t>Below are advocacy services Health Advocate offers:</a:t>
            </a:r>
            <a:endParaRPr lang="en-US" dirty="0"/>
          </a:p>
          <a:p>
            <a:r>
              <a:rPr lang="en-US" dirty="0"/>
              <a:t>Clarify diagnoses and review treatment options </a:t>
            </a:r>
          </a:p>
          <a:p>
            <a:r>
              <a:rPr lang="en-US" dirty="0"/>
              <a:t>Research the latest approaches to healthcare </a:t>
            </a:r>
          </a:p>
          <a:p>
            <a:r>
              <a:rPr lang="en-US" dirty="0"/>
              <a:t>Locate the right in-network providers and make appointments</a:t>
            </a:r>
          </a:p>
          <a:p>
            <a:r>
              <a:rPr lang="en-US" dirty="0"/>
              <a:t>Arrange expert second opinions and transfer medical records </a:t>
            </a:r>
          </a:p>
          <a:p>
            <a:r>
              <a:rPr lang="en-US" dirty="0"/>
              <a:t>Coordinate care and services during and after a hospital stay </a:t>
            </a:r>
          </a:p>
          <a:p>
            <a:r>
              <a:rPr lang="en-US" dirty="0"/>
              <a:t>Provide end-to-end support through all phases of your care </a:t>
            </a:r>
          </a:p>
          <a:p>
            <a:pPr>
              <a:lnSpc>
                <a:spcPct val="200000"/>
              </a:lnSpc>
              <a:spcAft>
                <a:spcPts val="800"/>
              </a:spcAft>
            </a:pPr>
            <a:endParaRPr lang="en-US"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839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697D2F-2121-4D16-B3EF-CB26053EAD61}"/>
              </a:ext>
            </a:extLst>
          </p:cNvPr>
          <p:cNvSpPr txBox="1"/>
          <p:nvPr/>
        </p:nvSpPr>
        <p:spPr>
          <a:xfrm>
            <a:off x="773722" y="1148942"/>
            <a:ext cx="8736037" cy="584775"/>
          </a:xfrm>
          <a:prstGeom prst="rect">
            <a:avLst/>
          </a:prstGeom>
          <a:noFill/>
        </p:spPr>
        <p:txBody>
          <a:bodyPr wrap="square">
            <a:spAutoFit/>
          </a:bodyPr>
          <a:lstStyle/>
          <a:p>
            <a:r>
              <a:rPr lang="en-US" sz="3200" dirty="0">
                <a:solidFill>
                  <a:srgbClr val="AD0000"/>
                </a:solidFill>
                <a:latin typeface="Calibri Light" panose="020F0302020204030204" pitchFamily="34" charset="0"/>
                <a:cs typeface="Calibri Light" panose="020F0302020204030204" pitchFamily="34" charset="0"/>
              </a:rPr>
              <a:t>Chronic Condition Support Programs</a:t>
            </a:r>
            <a:endParaRPr lang="en-US" sz="3200" dirty="0">
              <a:latin typeface="Calibri Light" panose="020F0302020204030204" pitchFamily="34" charset="0"/>
              <a:cs typeface="Calibri Light" panose="020F0302020204030204" pitchFamily="34" charset="0"/>
            </a:endParaRPr>
          </a:p>
        </p:txBody>
      </p:sp>
      <p:cxnSp>
        <p:nvCxnSpPr>
          <p:cNvPr id="9" name="Straight Connector 8">
            <a:extLst>
              <a:ext uri="{FF2B5EF4-FFF2-40B4-BE49-F238E27FC236}">
                <a16:creationId xmlns:a16="http://schemas.microsoft.com/office/drawing/2014/main" id="{7222EC7D-DE56-4CFD-A7DE-F0FC76091B15}"/>
              </a:ext>
            </a:extLst>
          </p:cNvPr>
          <p:cNvCxnSpPr/>
          <p:nvPr/>
        </p:nvCxnSpPr>
        <p:spPr>
          <a:xfrm>
            <a:off x="773723" y="6611816"/>
            <a:ext cx="11418277"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61C2A-29C9-46C9-B27D-06902239E211}"/>
              </a:ext>
            </a:extLst>
          </p:cNvPr>
          <p:cNvCxnSpPr>
            <a:cxnSpLocks/>
          </p:cNvCxnSpPr>
          <p:nvPr/>
        </p:nvCxnSpPr>
        <p:spPr>
          <a:xfrm>
            <a:off x="2600848" y="6392427"/>
            <a:ext cx="9591152"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graphical user interface&#10;&#10;Description automatically generated">
            <a:extLst>
              <a:ext uri="{FF2B5EF4-FFF2-40B4-BE49-F238E27FC236}">
                <a16:creationId xmlns:a16="http://schemas.microsoft.com/office/drawing/2014/main" id="{EEA96541-BEF7-4B7B-9C5A-A43B7DDFA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37" y="76754"/>
            <a:ext cx="2550411" cy="883000"/>
          </a:xfrm>
          <a:prstGeom prst="rect">
            <a:avLst/>
          </a:prstGeom>
        </p:spPr>
      </p:pic>
      <p:sp>
        <p:nvSpPr>
          <p:cNvPr id="2" name="TextBox 1">
            <a:extLst>
              <a:ext uri="{FF2B5EF4-FFF2-40B4-BE49-F238E27FC236}">
                <a16:creationId xmlns:a16="http://schemas.microsoft.com/office/drawing/2014/main" id="{048BE85E-EC54-69DF-F339-2063971A518F}"/>
              </a:ext>
            </a:extLst>
          </p:cNvPr>
          <p:cNvSpPr txBox="1"/>
          <p:nvPr/>
        </p:nvSpPr>
        <p:spPr>
          <a:xfrm>
            <a:off x="773723" y="1912535"/>
            <a:ext cx="8848579" cy="4434419"/>
          </a:xfrm>
          <a:prstGeom prst="rect">
            <a:avLst/>
          </a:prstGeom>
          <a:noFill/>
        </p:spPr>
        <p:txBody>
          <a:bodyPr wrap="square" rtlCol="0">
            <a:spAutoFit/>
          </a:bodyPr>
          <a:lstStyle/>
          <a:p>
            <a:r>
              <a:rPr lang="en-US" dirty="0"/>
              <a:t>Health Advocate Chronic Condition Support Program will help you better manage your condition by guiding you with making positive changes in how you take care of yourself. </a:t>
            </a:r>
          </a:p>
          <a:p>
            <a:endParaRPr lang="en-US" b="1" dirty="0"/>
          </a:p>
          <a:p>
            <a:r>
              <a:rPr lang="en-US" b="1" dirty="0"/>
              <a:t>Health Advocate is your partner to help you better manage any of the conditions below:</a:t>
            </a:r>
            <a:endParaRPr lang="en-US" dirty="0"/>
          </a:p>
          <a:p>
            <a:r>
              <a:rPr lang="en-US" dirty="0"/>
              <a:t>Asthma</a:t>
            </a:r>
          </a:p>
          <a:p>
            <a:r>
              <a:rPr lang="en-US" dirty="0"/>
              <a:t>Chronic Kidney Disease</a:t>
            </a:r>
          </a:p>
          <a:p>
            <a:r>
              <a:rPr lang="en-US" dirty="0"/>
              <a:t>Chronic Obstructive Pulmonary Disease (COPD)</a:t>
            </a:r>
          </a:p>
          <a:p>
            <a:r>
              <a:rPr lang="en-US" dirty="0"/>
              <a:t>Depression</a:t>
            </a:r>
          </a:p>
          <a:p>
            <a:r>
              <a:rPr lang="en-US" dirty="0"/>
              <a:t>Diabetes</a:t>
            </a:r>
          </a:p>
          <a:p>
            <a:r>
              <a:rPr lang="en-US" dirty="0"/>
              <a:t>Heart Disease</a:t>
            </a:r>
          </a:p>
          <a:p>
            <a:r>
              <a:rPr lang="en-US" dirty="0"/>
              <a:t>Heart Failure</a:t>
            </a:r>
          </a:p>
          <a:p>
            <a:r>
              <a:rPr lang="en-US" dirty="0"/>
              <a:t>Hypertension</a:t>
            </a:r>
          </a:p>
          <a:p>
            <a:r>
              <a:rPr lang="en-US" dirty="0"/>
              <a:t>Metabolic Syndrome </a:t>
            </a:r>
          </a:p>
          <a:p>
            <a:pPr>
              <a:lnSpc>
                <a:spcPct val="200000"/>
              </a:lnSpc>
              <a:spcAft>
                <a:spcPts val="800"/>
              </a:spcAft>
            </a:pPr>
            <a:endParaRPr lang="en-US"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878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697D2F-2121-4D16-B3EF-CB26053EAD61}"/>
              </a:ext>
            </a:extLst>
          </p:cNvPr>
          <p:cNvSpPr txBox="1"/>
          <p:nvPr/>
        </p:nvSpPr>
        <p:spPr>
          <a:xfrm>
            <a:off x="773722" y="1148942"/>
            <a:ext cx="8736037" cy="584775"/>
          </a:xfrm>
          <a:prstGeom prst="rect">
            <a:avLst/>
          </a:prstGeom>
          <a:noFill/>
        </p:spPr>
        <p:txBody>
          <a:bodyPr wrap="square">
            <a:spAutoFit/>
          </a:bodyPr>
          <a:lstStyle/>
          <a:p>
            <a:r>
              <a:rPr lang="en-US" sz="3200" dirty="0">
                <a:solidFill>
                  <a:srgbClr val="AD0000"/>
                </a:solidFill>
                <a:latin typeface="Calibri Light" panose="020F0302020204030204" pitchFamily="34" charset="0"/>
                <a:cs typeface="Calibri Light" panose="020F0302020204030204" pitchFamily="34" charset="0"/>
              </a:rPr>
              <a:t>Chronic Condition Support Programs</a:t>
            </a:r>
            <a:endParaRPr lang="en-US" sz="3200" dirty="0">
              <a:latin typeface="Calibri Light" panose="020F0302020204030204" pitchFamily="34" charset="0"/>
              <a:cs typeface="Calibri Light" panose="020F0302020204030204" pitchFamily="34" charset="0"/>
            </a:endParaRPr>
          </a:p>
        </p:txBody>
      </p:sp>
      <p:cxnSp>
        <p:nvCxnSpPr>
          <p:cNvPr id="9" name="Straight Connector 8">
            <a:extLst>
              <a:ext uri="{FF2B5EF4-FFF2-40B4-BE49-F238E27FC236}">
                <a16:creationId xmlns:a16="http://schemas.microsoft.com/office/drawing/2014/main" id="{7222EC7D-DE56-4CFD-A7DE-F0FC76091B15}"/>
              </a:ext>
            </a:extLst>
          </p:cNvPr>
          <p:cNvCxnSpPr/>
          <p:nvPr/>
        </p:nvCxnSpPr>
        <p:spPr>
          <a:xfrm>
            <a:off x="773723" y="6611816"/>
            <a:ext cx="11418277"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61C2A-29C9-46C9-B27D-06902239E211}"/>
              </a:ext>
            </a:extLst>
          </p:cNvPr>
          <p:cNvCxnSpPr>
            <a:cxnSpLocks/>
          </p:cNvCxnSpPr>
          <p:nvPr/>
        </p:nvCxnSpPr>
        <p:spPr>
          <a:xfrm>
            <a:off x="2600848" y="6392427"/>
            <a:ext cx="9591152"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graphical user interface&#10;&#10;Description automatically generated">
            <a:extLst>
              <a:ext uri="{FF2B5EF4-FFF2-40B4-BE49-F238E27FC236}">
                <a16:creationId xmlns:a16="http://schemas.microsoft.com/office/drawing/2014/main" id="{EEA96541-BEF7-4B7B-9C5A-A43B7DDFA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37" y="76754"/>
            <a:ext cx="2550411" cy="883000"/>
          </a:xfrm>
          <a:prstGeom prst="rect">
            <a:avLst/>
          </a:prstGeom>
        </p:spPr>
      </p:pic>
      <p:sp>
        <p:nvSpPr>
          <p:cNvPr id="2" name="TextBox 1">
            <a:extLst>
              <a:ext uri="{FF2B5EF4-FFF2-40B4-BE49-F238E27FC236}">
                <a16:creationId xmlns:a16="http://schemas.microsoft.com/office/drawing/2014/main" id="{048BE85E-EC54-69DF-F339-2063971A518F}"/>
              </a:ext>
            </a:extLst>
          </p:cNvPr>
          <p:cNvSpPr txBox="1"/>
          <p:nvPr/>
        </p:nvSpPr>
        <p:spPr>
          <a:xfrm>
            <a:off x="773722" y="1922905"/>
            <a:ext cx="8848579" cy="4801314"/>
          </a:xfrm>
          <a:prstGeom prst="rect">
            <a:avLst/>
          </a:prstGeom>
          <a:noFill/>
        </p:spPr>
        <p:txBody>
          <a:bodyPr wrap="square" rtlCol="0">
            <a:spAutoFit/>
          </a:bodyPr>
          <a:lstStyle/>
          <a:p>
            <a:pPr>
              <a:lnSpc>
                <a:spcPct val="200000"/>
              </a:lnSpc>
            </a:pPr>
            <a:r>
              <a:rPr lang="en-US" b="1" dirty="0" err="1"/>
              <a:t>Livongo</a:t>
            </a:r>
            <a:r>
              <a:rPr lang="en-US" b="1" dirty="0"/>
              <a:t> for Diabetes</a:t>
            </a:r>
          </a:p>
          <a:p>
            <a:r>
              <a:rPr lang="en-US" dirty="0" err="1"/>
              <a:t>Livongo</a:t>
            </a:r>
            <a:r>
              <a:rPr lang="en-US" dirty="0"/>
              <a:t> for Diabetes is offered at no cost to you. The </a:t>
            </a:r>
            <a:r>
              <a:rPr lang="en-US" dirty="0" err="1"/>
              <a:t>Livongo</a:t>
            </a:r>
            <a:r>
              <a:rPr lang="en-US" dirty="0"/>
              <a:t> for Diabetes Program makes</a:t>
            </a:r>
          </a:p>
          <a:p>
            <a:r>
              <a:rPr lang="en-US" dirty="0"/>
              <a:t>living with diabetes easier by providing you with a connected meter, unlimited strips, and coaching. </a:t>
            </a:r>
          </a:p>
          <a:p>
            <a:endParaRPr lang="en-US" b="1" dirty="0">
              <a:latin typeface="Calibri" panose="020F0502020204030204" pitchFamily="34" charset="0"/>
              <a:ea typeface="Calibri" panose="020F0502020204030204" pitchFamily="34" charset="0"/>
              <a:cs typeface="Times New Roman" panose="02020603050405020304" pitchFamily="18" charset="0"/>
            </a:endParaRPr>
          </a:p>
          <a:p>
            <a:pPr lvl="1"/>
            <a:r>
              <a:rPr lang="en-US" dirty="0"/>
              <a:t>• Unlimited Strips at No Cost to You: Get as many strips and lancets as you need with no hidden costs or copays. When you are about to run out, </a:t>
            </a:r>
            <a:r>
              <a:rPr lang="en-US" dirty="0" err="1"/>
              <a:t>Livongo</a:t>
            </a:r>
            <a:r>
              <a:rPr lang="en-US" dirty="0"/>
              <a:t> ships more supplies, right to your door. </a:t>
            </a:r>
          </a:p>
          <a:p>
            <a:pPr lvl="1"/>
            <a:endParaRPr lang="en-US" dirty="0"/>
          </a:p>
          <a:p>
            <a:pPr lvl="1"/>
            <a:r>
              <a:rPr lang="en-US" dirty="0"/>
              <a:t>• Coaching Anytime and Anywhere: Your </a:t>
            </a:r>
            <a:r>
              <a:rPr lang="en-US" dirty="0" err="1"/>
              <a:t>Livongo</a:t>
            </a:r>
            <a:r>
              <a:rPr lang="en-US" dirty="0"/>
              <a:t> coach provides one-on-one support by phone, email, text, or mobile app to help you with questions about nutrition or lifestyle changes.</a:t>
            </a:r>
          </a:p>
          <a:p>
            <a:endParaRPr lang="en-US" dirty="0"/>
          </a:p>
          <a:p>
            <a:r>
              <a:rPr lang="en-US" b="1" dirty="0"/>
              <a:t>Eligible Members: </a:t>
            </a:r>
            <a:r>
              <a:rPr lang="en-US" dirty="0"/>
              <a:t>The program is offered at no cost to employees and dependents who have diabetes and are covered through one of the offered UofL health plans.</a:t>
            </a:r>
          </a:p>
          <a:p>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14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697D2F-2121-4D16-B3EF-CB26053EAD61}"/>
              </a:ext>
            </a:extLst>
          </p:cNvPr>
          <p:cNvSpPr txBox="1"/>
          <p:nvPr/>
        </p:nvSpPr>
        <p:spPr>
          <a:xfrm>
            <a:off x="773723" y="1459772"/>
            <a:ext cx="3062986" cy="584775"/>
          </a:xfrm>
          <a:prstGeom prst="rect">
            <a:avLst/>
          </a:prstGeom>
          <a:noFill/>
        </p:spPr>
        <p:txBody>
          <a:bodyPr wrap="square">
            <a:spAutoFit/>
          </a:bodyPr>
          <a:lstStyle/>
          <a:p>
            <a:r>
              <a:rPr lang="en-US" sz="3200" dirty="0" err="1">
                <a:solidFill>
                  <a:srgbClr val="AD0000"/>
                </a:solidFill>
                <a:latin typeface="Calibri Light" panose="020F0302020204030204" pitchFamily="34" charset="0"/>
                <a:cs typeface="Calibri Light" panose="020F0302020204030204" pitchFamily="34" charset="0"/>
              </a:rPr>
              <a:t>HRtalks</a:t>
            </a:r>
            <a:r>
              <a:rPr lang="en-US" sz="3200" dirty="0">
                <a:solidFill>
                  <a:srgbClr val="AD0000"/>
                </a:solidFill>
                <a:latin typeface="Calibri Light" panose="020F0302020204030204" pitchFamily="34" charset="0"/>
                <a:cs typeface="Calibri Light" panose="020F0302020204030204" pitchFamily="34" charset="0"/>
              </a:rPr>
              <a:t> Wellness</a:t>
            </a:r>
            <a:endParaRPr lang="en-US" sz="3200" dirty="0">
              <a:latin typeface="Calibri Light" panose="020F0302020204030204" pitchFamily="34" charset="0"/>
              <a:cs typeface="Calibri Light" panose="020F0302020204030204" pitchFamily="34" charset="0"/>
            </a:endParaRPr>
          </a:p>
        </p:txBody>
      </p:sp>
      <p:cxnSp>
        <p:nvCxnSpPr>
          <p:cNvPr id="9" name="Straight Connector 8">
            <a:extLst>
              <a:ext uri="{FF2B5EF4-FFF2-40B4-BE49-F238E27FC236}">
                <a16:creationId xmlns:a16="http://schemas.microsoft.com/office/drawing/2014/main" id="{7222EC7D-DE56-4CFD-A7DE-F0FC76091B15}"/>
              </a:ext>
            </a:extLst>
          </p:cNvPr>
          <p:cNvCxnSpPr/>
          <p:nvPr/>
        </p:nvCxnSpPr>
        <p:spPr>
          <a:xfrm>
            <a:off x="773723" y="6611816"/>
            <a:ext cx="11418277"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61C2A-29C9-46C9-B27D-06902239E211}"/>
              </a:ext>
            </a:extLst>
          </p:cNvPr>
          <p:cNvCxnSpPr>
            <a:cxnSpLocks/>
          </p:cNvCxnSpPr>
          <p:nvPr/>
        </p:nvCxnSpPr>
        <p:spPr>
          <a:xfrm>
            <a:off x="2600848" y="6392427"/>
            <a:ext cx="9591152"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graphical user interface&#10;&#10;Description automatically generated">
            <a:extLst>
              <a:ext uri="{FF2B5EF4-FFF2-40B4-BE49-F238E27FC236}">
                <a16:creationId xmlns:a16="http://schemas.microsoft.com/office/drawing/2014/main" id="{EEA96541-BEF7-4B7B-9C5A-A43B7DDFA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37" y="76754"/>
            <a:ext cx="2550411" cy="883000"/>
          </a:xfrm>
          <a:prstGeom prst="rect">
            <a:avLst/>
          </a:prstGeom>
        </p:spPr>
      </p:pic>
      <p:sp>
        <p:nvSpPr>
          <p:cNvPr id="2" name="TextBox 1">
            <a:extLst>
              <a:ext uri="{FF2B5EF4-FFF2-40B4-BE49-F238E27FC236}">
                <a16:creationId xmlns:a16="http://schemas.microsoft.com/office/drawing/2014/main" id="{048BE85E-EC54-69DF-F339-2063971A518F}"/>
              </a:ext>
            </a:extLst>
          </p:cNvPr>
          <p:cNvSpPr txBox="1"/>
          <p:nvPr/>
        </p:nvSpPr>
        <p:spPr>
          <a:xfrm>
            <a:off x="773723" y="2135798"/>
            <a:ext cx="8848579" cy="3603422"/>
          </a:xfrm>
          <a:prstGeom prst="rect">
            <a:avLst/>
          </a:prstGeom>
          <a:noFill/>
        </p:spPr>
        <p:txBody>
          <a:bodyPr wrap="square" rtlCol="0">
            <a:spAutoFit/>
          </a:bodyPr>
          <a:lstStyle/>
          <a:p>
            <a:endParaRPr lang="en-US" b="1" dirty="0"/>
          </a:p>
          <a:p>
            <a:r>
              <a:rPr lang="en-US" b="1" dirty="0" err="1"/>
              <a:t>HRtalks</a:t>
            </a:r>
            <a:r>
              <a:rPr lang="en-US" b="1" dirty="0"/>
              <a:t> Wellness: Prioritize your mental health </a:t>
            </a:r>
          </a:p>
          <a:p>
            <a:endParaRPr lang="en-US" b="1" dirty="0"/>
          </a:p>
          <a:p>
            <a:r>
              <a:rPr lang="en-US" dirty="0"/>
              <a:t>Get Healthy Now is teaming up with the Counseling Center on Dec.7 from 2:00 p.m. to 3:00 p.m., to discuss ways to help cope with stress, anxiety, and depression among other personal challenges that might arise during the winter months. This session will add effective tools to your toolkit and Get Healthy Now participants can earn 100 points towards their 2024 $40 GHN monthly incentive for attending.</a:t>
            </a:r>
          </a:p>
          <a:p>
            <a:endParaRPr lang="en-US" dirty="0"/>
          </a:p>
          <a:p>
            <a:r>
              <a:rPr lang="en-US" dirty="0">
                <a:hlinkClick r:id="rId4"/>
              </a:rPr>
              <a:t>December 7th from 2:00 - 3:00pm</a:t>
            </a:r>
            <a:endParaRPr lang="en-US" dirty="0"/>
          </a:p>
          <a:p>
            <a:pPr>
              <a:lnSpc>
                <a:spcPct val="200000"/>
              </a:lnSpc>
              <a:spcAft>
                <a:spcPts val="800"/>
              </a:spcAft>
            </a:pPr>
            <a:endParaRPr lang="en-US"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64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697D2F-2121-4D16-B3EF-CB26053EAD61}"/>
              </a:ext>
            </a:extLst>
          </p:cNvPr>
          <p:cNvSpPr txBox="1"/>
          <p:nvPr/>
        </p:nvSpPr>
        <p:spPr>
          <a:xfrm>
            <a:off x="773723" y="1459772"/>
            <a:ext cx="6094324" cy="584775"/>
          </a:xfrm>
          <a:prstGeom prst="rect">
            <a:avLst/>
          </a:prstGeom>
          <a:noFill/>
        </p:spPr>
        <p:txBody>
          <a:bodyPr wrap="square">
            <a:spAutoFit/>
          </a:bodyPr>
          <a:lstStyle/>
          <a:p>
            <a:r>
              <a:rPr lang="en-US" sz="3200" dirty="0">
                <a:solidFill>
                  <a:srgbClr val="AD0000"/>
                </a:solidFill>
                <a:latin typeface="Calibri Light" panose="020F0302020204030204" pitchFamily="34" charset="0"/>
                <a:cs typeface="Calibri Light" panose="020F0302020204030204" pitchFamily="34" charset="0"/>
              </a:rPr>
              <a:t>Wellness Wednesdays </a:t>
            </a:r>
            <a:endParaRPr lang="en-US" sz="3200" dirty="0">
              <a:latin typeface="Calibri Light" panose="020F0302020204030204" pitchFamily="34" charset="0"/>
              <a:cs typeface="Calibri Light" panose="020F0302020204030204" pitchFamily="34" charset="0"/>
            </a:endParaRPr>
          </a:p>
        </p:txBody>
      </p:sp>
      <p:cxnSp>
        <p:nvCxnSpPr>
          <p:cNvPr id="9" name="Straight Connector 8">
            <a:extLst>
              <a:ext uri="{FF2B5EF4-FFF2-40B4-BE49-F238E27FC236}">
                <a16:creationId xmlns:a16="http://schemas.microsoft.com/office/drawing/2014/main" id="{7222EC7D-DE56-4CFD-A7DE-F0FC76091B15}"/>
              </a:ext>
            </a:extLst>
          </p:cNvPr>
          <p:cNvCxnSpPr/>
          <p:nvPr/>
        </p:nvCxnSpPr>
        <p:spPr>
          <a:xfrm>
            <a:off x="773723" y="6611816"/>
            <a:ext cx="11418277"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61C2A-29C9-46C9-B27D-06902239E211}"/>
              </a:ext>
            </a:extLst>
          </p:cNvPr>
          <p:cNvCxnSpPr>
            <a:cxnSpLocks/>
          </p:cNvCxnSpPr>
          <p:nvPr/>
        </p:nvCxnSpPr>
        <p:spPr>
          <a:xfrm>
            <a:off x="2600848" y="6392427"/>
            <a:ext cx="9591152"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graphical user interface&#10;&#10;Description automatically generated">
            <a:extLst>
              <a:ext uri="{FF2B5EF4-FFF2-40B4-BE49-F238E27FC236}">
                <a16:creationId xmlns:a16="http://schemas.microsoft.com/office/drawing/2014/main" id="{EEA96541-BEF7-4B7B-9C5A-A43B7DDFA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37" y="76754"/>
            <a:ext cx="2550411" cy="883000"/>
          </a:xfrm>
          <a:prstGeom prst="rect">
            <a:avLst/>
          </a:prstGeom>
        </p:spPr>
      </p:pic>
      <p:sp>
        <p:nvSpPr>
          <p:cNvPr id="2" name="TextBox 1">
            <a:extLst>
              <a:ext uri="{FF2B5EF4-FFF2-40B4-BE49-F238E27FC236}">
                <a16:creationId xmlns:a16="http://schemas.microsoft.com/office/drawing/2014/main" id="{048BE85E-EC54-69DF-F339-2063971A518F}"/>
              </a:ext>
            </a:extLst>
          </p:cNvPr>
          <p:cNvSpPr txBox="1"/>
          <p:nvPr/>
        </p:nvSpPr>
        <p:spPr>
          <a:xfrm>
            <a:off x="773723" y="2135798"/>
            <a:ext cx="8848579" cy="2585323"/>
          </a:xfrm>
          <a:prstGeom prst="rect">
            <a:avLst/>
          </a:prstGeom>
          <a:noFill/>
        </p:spPr>
        <p:txBody>
          <a:bodyPr wrap="square" rtlCol="0">
            <a:spAutoFit/>
          </a:bodyPr>
          <a:lstStyle/>
          <a:p>
            <a:endParaRPr lang="en-US" dirty="0"/>
          </a:p>
          <a:p>
            <a:r>
              <a:rPr lang="en-US" b="1" dirty="0"/>
              <a:t>Wellness Wednesday - Beginner Mat Yoga (Host: Health Promotion)</a:t>
            </a:r>
          </a:p>
          <a:p>
            <a:endParaRPr lang="en-US" b="1" dirty="0"/>
          </a:p>
          <a:p>
            <a:r>
              <a:rPr lang="en-US" dirty="0"/>
              <a:t>The next Wellness Wednesday is an in-person beginner mat yoga session hosted by Athletics and Health Promotion on Dec. 14 from 12:00-1:00 p.m. in the SAC East Gym. Pause from your busy life to recharge and revitalize at our quiet calming practice of body and breath awareness. Beginner mat yoga is inclusive yoga and stretching for every skill level</a:t>
            </a:r>
            <a:r>
              <a:rPr lang="en-US"/>
              <a:t>. </a:t>
            </a:r>
          </a:p>
          <a:p>
            <a:endParaRPr lang="en-US" dirty="0"/>
          </a:p>
          <a:p>
            <a:r>
              <a:rPr lang="en-US" u="sng" dirty="0">
                <a:hlinkClick r:id="rId4"/>
              </a:rPr>
              <a:t>December 14th from 12:00-1:00p.m.</a:t>
            </a:r>
            <a:endParaRPr lang="en-US" dirty="0"/>
          </a:p>
        </p:txBody>
      </p:sp>
    </p:spTree>
    <p:extLst>
      <p:ext uri="{BB962C8B-B14F-4D97-AF65-F5344CB8AC3E}">
        <p14:creationId xmlns:p14="http://schemas.microsoft.com/office/powerpoint/2010/main" val="351066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697D2F-2121-4D16-B3EF-CB26053EAD61}"/>
              </a:ext>
            </a:extLst>
          </p:cNvPr>
          <p:cNvSpPr txBox="1"/>
          <p:nvPr/>
        </p:nvSpPr>
        <p:spPr>
          <a:xfrm>
            <a:off x="773723" y="1038558"/>
            <a:ext cx="6094324" cy="584775"/>
          </a:xfrm>
          <a:prstGeom prst="rect">
            <a:avLst/>
          </a:prstGeom>
          <a:noFill/>
        </p:spPr>
        <p:txBody>
          <a:bodyPr wrap="square">
            <a:spAutoFit/>
          </a:bodyPr>
          <a:lstStyle/>
          <a:p>
            <a:r>
              <a:rPr lang="en-US" sz="3200" dirty="0">
                <a:solidFill>
                  <a:srgbClr val="AD0000"/>
                </a:solidFill>
                <a:latin typeface="Calibri Light" panose="020F0302020204030204" pitchFamily="34" charset="0"/>
                <a:cs typeface="Calibri Light" panose="020F0302020204030204" pitchFamily="34" charset="0"/>
              </a:rPr>
              <a:t>Intentional Wellness</a:t>
            </a:r>
            <a:endParaRPr lang="en-US" sz="3200" dirty="0">
              <a:latin typeface="Calibri Light" panose="020F0302020204030204" pitchFamily="34" charset="0"/>
              <a:cs typeface="Calibri Light" panose="020F0302020204030204" pitchFamily="34" charset="0"/>
            </a:endParaRPr>
          </a:p>
        </p:txBody>
      </p:sp>
      <p:cxnSp>
        <p:nvCxnSpPr>
          <p:cNvPr id="9" name="Straight Connector 8">
            <a:extLst>
              <a:ext uri="{FF2B5EF4-FFF2-40B4-BE49-F238E27FC236}">
                <a16:creationId xmlns:a16="http://schemas.microsoft.com/office/drawing/2014/main" id="{7222EC7D-DE56-4CFD-A7DE-F0FC76091B15}"/>
              </a:ext>
            </a:extLst>
          </p:cNvPr>
          <p:cNvCxnSpPr/>
          <p:nvPr/>
        </p:nvCxnSpPr>
        <p:spPr>
          <a:xfrm>
            <a:off x="773723" y="6611816"/>
            <a:ext cx="11418277"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61C2A-29C9-46C9-B27D-06902239E211}"/>
              </a:ext>
            </a:extLst>
          </p:cNvPr>
          <p:cNvCxnSpPr>
            <a:cxnSpLocks/>
          </p:cNvCxnSpPr>
          <p:nvPr/>
        </p:nvCxnSpPr>
        <p:spPr>
          <a:xfrm>
            <a:off x="2600848" y="6392427"/>
            <a:ext cx="9591152" cy="0"/>
          </a:xfrm>
          <a:prstGeom prst="line">
            <a:avLst/>
          </a:prstGeom>
          <a:ln w="666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graphical user interface&#10;&#10;Description automatically generated">
            <a:extLst>
              <a:ext uri="{FF2B5EF4-FFF2-40B4-BE49-F238E27FC236}">
                <a16:creationId xmlns:a16="http://schemas.microsoft.com/office/drawing/2014/main" id="{EEA96541-BEF7-4B7B-9C5A-A43B7DDFA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37" y="76754"/>
            <a:ext cx="2550411" cy="883000"/>
          </a:xfrm>
          <a:prstGeom prst="rect">
            <a:avLst/>
          </a:prstGeom>
        </p:spPr>
      </p:pic>
      <p:sp>
        <p:nvSpPr>
          <p:cNvPr id="17" name="TextBox 16">
            <a:extLst>
              <a:ext uri="{FF2B5EF4-FFF2-40B4-BE49-F238E27FC236}">
                <a16:creationId xmlns:a16="http://schemas.microsoft.com/office/drawing/2014/main" id="{D04B4F0B-5C32-4818-B442-DF582438542D}"/>
              </a:ext>
            </a:extLst>
          </p:cNvPr>
          <p:cNvSpPr txBox="1"/>
          <p:nvPr/>
        </p:nvSpPr>
        <p:spPr>
          <a:xfrm>
            <a:off x="773723" y="1550334"/>
            <a:ext cx="10374924" cy="663515"/>
          </a:xfrm>
          <a:prstGeom prst="rect">
            <a:avLst/>
          </a:prstGeom>
          <a:noFill/>
        </p:spPr>
        <p:txBody>
          <a:bodyPr wrap="square">
            <a:spAutoFit/>
          </a:bodyPr>
          <a:lstStyle/>
          <a:p>
            <a:pPr marL="0" indent="0">
              <a:lnSpc>
                <a:spcPct val="120000"/>
              </a:lnSpc>
              <a:spcBef>
                <a:spcPts val="0"/>
              </a:spcBef>
              <a:buNone/>
            </a:pPr>
            <a:r>
              <a:rPr lang="en-US" sz="1600" dirty="0"/>
              <a:t>Wellness isn’t just about our physical health, it’s also about our emotional, social and financial well-being. Take an active role in your wellness journey and utilize the well-being resources we have at the university.</a:t>
            </a:r>
          </a:p>
        </p:txBody>
      </p:sp>
      <p:sp>
        <p:nvSpPr>
          <p:cNvPr id="8" name="TextBox 7">
            <a:extLst>
              <a:ext uri="{FF2B5EF4-FFF2-40B4-BE49-F238E27FC236}">
                <a16:creationId xmlns:a16="http://schemas.microsoft.com/office/drawing/2014/main" id="{CF4AA73C-8505-46A6-AF1A-D972D48EEC72}"/>
              </a:ext>
            </a:extLst>
          </p:cNvPr>
          <p:cNvSpPr txBox="1"/>
          <p:nvPr/>
        </p:nvSpPr>
        <p:spPr>
          <a:xfrm>
            <a:off x="773723" y="2433237"/>
            <a:ext cx="10008158" cy="4893647"/>
          </a:xfrm>
          <a:prstGeom prst="rect">
            <a:avLst/>
          </a:prstGeom>
          <a:noFill/>
        </p:spPr>
        <p:txBody>
          <a:bodyPr wrap="square" numCol="2">
            <a:spAutoFit/>
          </a:bodyPr>
          <a:lstStyle/>
          <a:p>
            <a:endParaRPr lang="en-US" sz="1400" b="1" dirty="0"/>
          </a:p>
          <a:p>
            <a:endParaRPr lang="en-US" sz="1400" b="1" dirty="0"/>
          </a:p>
          <a:p>
            <a:r>
              <a:rPr lang="en-US" sz="1400" b="1" dirty="0"/>
              <a:t>Health Advocate- Wellness Vendor </a:t>
            </a:r>
          </a:p>
          <a:p>
            <a:r>
              <a:rPr lang="en-US" sz="1400" dirty="0"/>
              <a:t>1-866-799-2731</a:t>
            </a:r>
          </a:p>
          <a:p>
            <a:r>
              <a:rPr lang="en-US" sz="1400" dirty="0"/>
              <a:t>answers@healthadvocate.com</a:t>
            </a:r>
          </a:p>
          <a:p>
            <a:r>
              <a:rPr lang="en-US" sz="1400" dirty="0"/>
              <a:t>healthadvocate.com/uofl</a:t>
            </a:r>
          </a:p>
          <a:p>
            <a:endParaRPr lang="en-US" sz="1400" b="1" dirty="0"/>
          </a:p>
          <a:p>
            <a:r>
              <a:rPr lang="en-US" sz="1400" b="1" dirty="0"/>
              <a:t>Anthem - Employee Assistance Program</a:t>
            </a:r>
          </a:p>
          <a:p>
            <a:r>
              <a:rPr lang="en-US" sz="1400" dirty="0"/>
              <a:t>1-800-865-1044</a:t>
            </a:r>
          </a:p>
          <a:p>
            <a:r>
              <a:rPr lang="en-US" sz="1400" dirty="0"/>
              <a:t>www.anthemeap.com  log-in University of Louisville</a:t>
            </a:r>
          </a:p>
          <a:p>
            <a:endParaRPr lang="en-US" sz="1200"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endParaRPr lang="en-US" sz="1200" b="1" dirty="0"/>
          </a:p>
          <a:p>
            <a:r>
              <a:rPr lang="en-US" sz="1400" b="1" dirty="0" err="1"/>
              <a:t>Livongo</a:t>
            </a:r>
            <a:endParaRPr lang="en-US" sz="1400" b="1" dirty="0"/>
          </a:p>
          <a:p>
            <a:r>
              <a:rPr lang="en-US" sz="1400" dirty="0"/>
              <a:t>1-800-945-4355</a:t>
            </a:r>
          </a:p>
          <a:p>
            <a:r>
              <a:rPr lang="en-US" sz="1400" dirty="0"/>
              <a:t>join.livongo.com/UOFL</a:t>
            </a:r>
            <a:endParaRPr lang="en-US" sz="1400" b="1" dirty="0"/>
          </a:p>
          <a:p>
            <a:endParaRPr lang="en-US" sz="1400" b="1" dirty="0"/>
          </a:p>
          <a:p>
            <a:r>
              <a:rPr lang="en-US" sz="1400" b="1" dirty="0"/>
              <a:t>TIAA- Financial Advisor</a:t>
            </a:r>
          </a:p>
          <a:p>
            <a:r>
              <a:rPr lang="en-US" sz="1400" dirty="0"/>
              <a:t>1-800-842-2252</a:t>
            </a:r>
          </a:p>
          <a:p>
            <a:r>
              <a:rPr lang="en-US" sz="1400" dirty="0"/>
              <a:t>http://www.tiaa.org/</a:t>
            </a:r>
          </a:p>
          <a:p>
            <a:endParaRPr lang="en-US" sz="1200" b="1" dirty="0"/>
          </a:p>
          <a:p>
            <a:r>
              <a:rPr lang="en-US" sz="1400" b="1" dirty="0"/>
              <a:t>Fidelity- Financial Advisor</a:t>
            </a:r>
          </a:p>
          <a:p>
            <a:r>
              <a:rPr lang="en-US" sz="1400" dirty="0"/>
              <a:t>1-800-343-0860</a:t>
            </a:r>
          </a:p>
          <a:p>
            <a:r>
              <a:rPr lang="en-US" sz="1400" dirty="0"/>
              <a:t>http://www.netbenefits.com/</a:t>
            </a:r>
          </a:p>
          <a:p>
            <a:endParaRPr lang="en-US" dirty="0"/>
          </a:p>
          <a:p>
            <a:endParaRPr lang="en-US" dirty="0"/>
          </a:p>
        </p:txBody>
      </p:sp>
    </p:spTree>
    <p:extLst>
      <p:ext uri="{BB962C8B-B14F-4D97-AF65-F5344CB8AC3E}">
        <p14:creationId xmlns:p14="http://schemas.microsoft.com/office/powerpoint/2010/main" val="2917774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763</Words>
  <Application>Microsoft Office PowerPoint</Application>
  <PresentationFormat>Widescreen</PresentationFormat>
  <Paragraphs>104</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Get Healthy 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Doan,Kristina Lynn Schoo</dc:creator>
  <cp:lastModifiedBy>Wells, Katie</cp:lastModifiedBy>
  <cp:revision>30</cp:revision>
  <dcterms:created xsi:type="dcterms:W3CDTF">2022-03-02T19:58:53Z</dcterms:created>
  <dcterms:modified xsi:type="dcterms:W3CDTF">2022-12-15T17:40:26Z</dcterms:modified>
</cp:coreProperties>
</file>