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4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9827" autoAdjust="0"/>
  </p:normalViewPr>
  <p:slideViewPr>
    <p:cSldViewPr>
      <p:cViewPr>
        <p:scale>
          <a:sx n="200" d="100"/>
          <a:sy n="200" d="100"/>
        </p:scale>
        <p:origin x="-936" y="-3648"/>
      </p:cViewPr>
      <p:guideLst>
        <p:guide orient="horz" pos="2544"/>
        <p:guide pos="25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195" cy="350204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307" y="0"/>
            <a:ext cx="4002195" cy="350204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7163EB26-D5FA-40FD-8E4C-5E6970187E3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8" y="3329307"/>
            <a:ext cx="7390120" cy="3154996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12"/>
            <a:ext cx="4002195" cy="350204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307" y="6658612"/>
            <a:ext cx="4002195" cy="350204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7374C3BB-4272-4949-B5DD-60F1C8CE1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80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157979"/>
            <a:ext cx="1308100" cy="27000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3985259"/>
            <a:ext cx="1308100" cy="10058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0" y="495300"/>
            <a:ext cx="1308100" cy="43230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0" y="320040"/>
            <a:ext cx="1308100" cy="10083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57" y="360934"/>
            <a:ext cx="6699885" cy="3302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79" y="897890"/>
            <a:ext cx="768350" cy="5807710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0" b="1" dirty="0">
                <a:solidFill>
                  <a:srgbClr val="BEBEBE"/>
                </a:solidFill>
                <a:latin typeface="Arial"/>
                <a:cs typeface="Arial"/>
              </a:rPr>
              <a:t>School</a:t>
            </a:r>
            <a:r>
              <a:rPr sz="5000" b="1" spc="-25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5000" b="1" spc="0" dirty="0">
                <a:solidFill>
                  <a:srgbClr val="BEBEBE"/>
                </a:solidFill>
                <a:latin typeface="Arial"/>
                <a:cs typeface="Arial"/>
              </a:rPr>
              <a:t>of </a:t>
            </a:r>
            <a:r>
              <a:rPr sz="5000" b="1" spc="-20" dirty="0">
                <a:solidFill>
                  <a:srgbClr val="BEBEBE"/>
                </a:solidFill>
                <a:latin typeface="Arial"/>
                <a:cs typeface="Arial"/>
              </a:rPr>
              <a:t>M</a:t>
            </a:r>
            <a:r>
              <a:rPr sz="5000" b="1" spc="0" dirty="0">
                <a:solidFill>
                  <a:srgbClr val="BEBEBE"/>
                </a:solidFill>
                <a:latin typeface="Arial"/>
                <a:cs typeface="Arial"/>
              </a:rPr>
              <a:t>edic</a:t>
            </a:r>
            <a:r>
              <a:rPr sz="5000" b="1" spc="-20" dirty="0">
                <a:solidFill>
                  <a:srgbClr val="BEBEBE"/>
                </a:solidFill>
                <a:latin typeface="Arial"/>
                <a:cs typeface="Arial"/>
              </a:rPr>
              <a:t>i</a:t>
            </a:r>
            <a:r>
              <a:rPr sz="5000" b="1" spc="0" dirty="0">
                <a:solidFill>
                  <a:srgbClr val="BEBEBE"/>
                </a:solidFill>
                <a:latin typeface="Arial"/>
                <a:cs typeface="Arial"/>
              </a:rPr>
              <a:t>ne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51091"/>
            <a:ext cx="702348" cy="426783"/>
          </a:xfrm>
          <a:custGeom>
            <a:avLst/>
            <a:gdLst/>
            <a:ahLst/>
            <a:cxnLst/>
            <a:rect l="l" t="t" r="r" b="b"/>
            <a:pathLst>
              <a:path w="702348" h="426783">
                <a:moveTo>
                  <a:pt x="0" y="426783"/>
                </a:moveTo>
                <a:lnTo>
                  <a:pt x="702348" y="426783"/>
                </a:lnTo>
                <a:lnTo>
                  <a:pt x="702348" y="0"/>
                </a:lnTo>
                <a:lnTo>
                  <a:pt x="0" y="0"/>
                </a:lnTo>
                <a:lnTo>
                  <a:pt x="0" y="42678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304800" y="351091"/>
            <a:ext cx="702348" cy="426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4155742" y="699728"/>
            <a:ext cx="1670590" cy="450447"/>
          </a:xfrm>
          <a:custGeom>
            <a:avLst/>
            <a:gdLst/>
            <a:ahLst/>
            <a:cxnLst/>
            <a:rect l="l" t="t" r="r" b="b"/>
            <a:pathLst>
              <a:path w="1510538" h="552538">
                <a:moveTo>
                  <a:pt x="0" y="552538"/>
                </a:moveTo>
                <a:lnTo>
                  <a:pt x="1510538" y="552538"/>
                </a:lnTo>
                <a:lnTo>
                  <a:pt x="1510538" y="0"/>
                </a:lnTo>
                <a:lnTo>
                  <a:pt x="0" y="0"/>
                </a:lnTo>
                <a:lnTo>
                  <a:pt x="0" y="55253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182987" y="743858"/>
            <a:ext cx="1654339" cy="32847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175" algn="ctr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D</a:t>
            </a:r>
            <a:r>
              <a:rPr sz="1000" b="1" spc="5" dirty="0">
                <a:latin typeface="Arial"/>
                <a:cs typeface="Arial"/>
              </a:rPr>
              <a:t>E</a:t>
            </a:r>
            <a:r>
              <a:rPr sz="1000" b="1" spc="-55" dirty="0">
                <a:latin typeface="Arial"/>
                <a:cs typeface="Arial"/>
              </a:rPr>
              <a:t>A</a:t>
            </a:r>
            <a:r>
              <a:rPr sz="1000" b="1" spc="0" dirty="0">
                <a:latin typeface="Arial"/>
                <a:cs typeface="Arial"/>
              </a:rPr>
              <a:t>N</a:t>
            </a:r>
            <a:endParaRPr lang="en-US" sz="1000" b="1" spc="0" dirty="0">
              <a:latin typeface="Arial"/>
              <a:cs typeface="Arial"/>
            </a:endParaRPr>
          </a:p>
          <a:p>
            <a:pPr marR="3175" algn="ctr">
              <a:lnSpc>
                <a:spcPct val="100000"/>
              </a:lnSpc>
            </a:pPr>
            <a:r>
              <a:rPr lang="en-US" sz="1000" b="1" dirty="0">
                <a:latin typeface="Arial"/>
                <a:cs typeface="Arial"/>
              </a:rPr>
              <a:t>Toni M. Ganzel, MD, MBA</a:t>
            </a:r>
            <a:endParaRPr lang="en-US" sz="1000" b="1" spc="0" dirty="0">
              <a:latin typeface="Arial"/>
              <a:cs typeface="Arial"/>
            </a:endParaRPr>
          </a:p>
          <a:p>
            <a:pPr marR="3175" algn="ctr">
              <a:lnSpc>
                <a:spcPct val="100000"/>
              </a:lnSpc>
            </a:pPr>
            <a:endParaRPr sz="105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43000" y="4403222"/>
            <a:ext cx="884068" cy="445829"/>
          </a:xfrm>
          <a:custGeom>
            <a:avLst/>
            <a:gdLst/>
            <a:ahLst/>
            <a:cxnLst/>
            <a:rect l="l" t="t" r="r" b="b"/>
            <a:pathLst>
              <a:path w="1031849" h="630936">
                <a:moveTo>
                  <a:pt x="0" y="630936"/>
                </a:moveTo>
                <a:lnTo>
                  <a:pt x="1031849" y="630936"/>
                </a:lnTo>
                <a:lnTo>
                  <a:pt x="1031849" y="0"/>
                </a:lnTo>
                <a:lnTo>
                  <a:pt x="0" y="0"/>
                </a:lnTo>
                <a:lnTo>
                  <a:pt x="0" y="6309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4055523" y="3533805"/>
            <a:ext cx="1272382" cy="442373"/>
          </a:xfrm>
          <a:custGeom>
            <a:avLst/>
            <a:gdLst/>
            <a:ahLst/>
            <a:cxnLst/>
            <a:rect l="l" t="t" r="r" b="b"/>
            <a:pathLst>
              <a:path w="1090701" h="523214">
                <a:moveTo>
                  <a:pt x="0" y="523214"/>
                </a:moveTo>
                <a:lnTo>
                  <a:pt x="1090701" y="523214"/>
                </a:lnTo>
                <a:lnTo>
                  <a:pt x="1090701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4142525" y="3554187"/>
            <a:ext cx="1136528" cy="354427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ts val="840"/>
              </a:lnSpc>
            </a:pPr>
            <a:r>
              <a:rPr lang="en-US" sz="700" spc="-10" dirty="0">
                <a:latin typeface="Arial"/>
                <a:cs typeface="Arial"/>
              </a:rPr>
              <a:t>Vice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D</a:t>
            </a:r>
            <a:r>
              <a:rPr sz="700" spc="-30" dirty="0">
                <a:latin typeface="Arial"/>
                <a:cs typeface="Arial"/>
              </a:rPr>
              <a:t>ea</a:t>
            </a:r>
            <a:r>
              <a:rPr sz="700" spc="0" dirty="0">
                <a:latin typeface="Arial"/>
                <a:cs typeface="Arial"/>
              </a:rPr>
              <a:t>n </a:t>
            </a:r>
            <a:endParaRPr lang="en-US" sz="700" spc="0" dirty="0">
              <a:latin typeface="Arial"/>
              <a:cs typeface="Arial"/>
            </a:endParaRPr>
          </a:p>
          <a:p>
            <a:pPr marL="12700" marR="12700" algn="ctr">
              <a:lnSpc>
                <a:spcPts val="840"/>
              </a:lnSpc>
            </a:pPr>
            <a:r>
              <a:rPr sz="700" spc="-10" dirty="0">
                <a:latin typeface="Arial"/>
                <a:cs typeface="Arial"/>
              </a:rPr>
              <a:t>Und</a:t>
            </a:r>
            <a:r>
              <a:rPr sz="700" spc="-30" dirty="0">
                <a:latin typeface="Arial"/>
                <a:cs typeface="Arial"/>
              </a:rPr>
              <a:t>e</a:t>
            </a:r>
            <a:r>
              <a:rPr sz="700" spc="5" dirty="0">
                <a:latin typeface="Arial"/>
                <a:cs typeface="Arial"/>
              </a:rPr>
              <a:t>r</a:t>
            </a:r>
            <a:r>
              <a:rPr sz="700" spc="-10" dirty="0">
                <a:latin typeface="Arial"/>
                <a:cs typeface="Arial"/>
              </a:rPr>
              <a:t>g</a:t>
            </a:r>
            <a:r>
              <a:rPr sz="700" spc="5" dirty="0">
                <a:latin typeface="Arial"/>
                <a:cs typeface="Arial"/>
              </a:rPr>
              <a:t>r</a:t>
            </a:r>
            <a:r>
              <a:rPr sz="700" spc="-30" dirty="0">
                <a:latin typeface="Arial"/>
                <a:cs typeface="Arial"/>
              </a:rPr>
              <a:t>a</a:t>
            </a:r>
            <a:r>
              <a:rPr sz="700" spc="-10" dirty="0">
                <a:latin typeface="Arial"/>
                <a:cs typeface="Arial"/>
              </a:rPr>
              <a:t>d</a:t>
            </a:r>
            <a:r>
              <a:rPr sz="700" spc="5" dirty="0">
                <a:latin typeface="Arial"/>
                <a:cs typeface="Arial"/>
              </a:rPr>
              <a:t>u</a:t>
            </a:r>
            <a:r>
              <a:rPr sz="700" spc="-30" dirty="0">
                <a:latin typeface="Arial"/>
                <a:cs typeface="Arial"/>
              </a:rPr>
              <a:t>a</a:t>
            </a:r>
            <a:r>
              <a:rPr sz="700" spc="20" dirty="0">
                <a:latin typeface="Arial"/>
                <a:cs typeface="Arial"/>
              </a:rPr>
              <a:t>t</a:t>
            </a:r>
            <a:r>
              <a:rPr sz="700" spc="0" dirty="0">
                <a:latin typeface="Arial"/>
                <a:cs typeface="Arial"/>
              </a:rPr>
              <a:t>e </a:t>
            </a:r>
            <a:r>
              <a:rPr sz="700" spc="-5" dirty="0">
                <a:latin typeface="Arial"/>
                <a:cs typeface="Arial"/>
              </a:rPr>
              <a:t>M</a:t>
            </a:r>
            <a:r>
              <a:rPr sz="700" spc="-30" dirty="0">
                <a:latin typeface="Arial"/>
                <a:cs typeface="Arial"/>
              </a:rPr>
              <a:t>e</a:t>
            </a:r>
            <a:r>
              <a:rPr sz="700" spc="-10" dirty="0">
                <a:latin typeface="Arial"/>
                <a:cs typeface="Arial"/>
              </a:rPr>
              <a:t>d</a:t>
            </a:r>
            <a:r>
              <a:rPr sz="700" spc="-20" dirty="0">
                <a:latin typeface="Arial"/>
                <a:cs typeface="Arial"/>
              </a:rPr>
              <a:t>i</a:t>
            </a:r>
            <a:r>
              <a:rPr sz="700" spc="5" dirty="0">
                <a:latin typeface="Arial"/>
                <a:cs typeface="Arial"/>
              </a:rPr>
              <a:t>c</a:t>
            </a:r>
            <a:r>
              <a:rPr sz="700" spc="-30" dirty="0">
                <a:latin typeface="Arial"/>
                <a:cs typeface="Arial"/>
              </a:rPr>
              <a:t>a</a:t>
            </a:r>
            <a:r>
              <a:rPr sz="700" spc="0" dirty="0">
                <a:latin typeface="Arial"/>
                <a:cs typeface="Arial"/>
              </a:rPr>
              <a:t>l</a:t>
            </a:r>
            <a:r>
              <a:rPr sz="700" spc="7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Edu</a:t>
            </a:r>
            <a:r>
              <a:rPr sz="700" spc="5" dirty="0">
                <a:latin typeface="Arial"/>
                <a:cs typeface="Arial"/>
              </a:rPr>
              <a:t>c</a:t>
            </a:r>
            <a:r>
              <a:rPr sz="700" spc="-30" dirty="0">
                <a:latin typeface="Arial"/>
                <a:cs typeface="Arial"/>
              </a:rPr>
              <a:t>a</a:t>
            </a:r>
            <a:r>
              <a:rPr sz="700" spc="0" dirty="0">
                <a:latin typeface="Arial"/>
                <a:cs typeface="Arial"/>
              </a:rPr>
              <a:t>t</a:t>
            </a:r>
            <a:r>
              <a:rPr sz="700" spc="-20" dirty="0">
                <a:latin typeface="Arial"/>
                <a:cs typeface="Arial"/>
              </a:rPr>
              <a:t>i</a:t>
            </a:r>
            <a:r>
              <a:rPr sz="700" spc="-30" dirty="0">
                <a:latin typeface="Arial"/>
                <a:cs typeface="Arial"/>
              </a:rPr>
              <a:t>o</a:t>
            </a:r>
            <a:r>
              <a:rPr sz="700" spc="0" dirty="0">
                <a:latin typeface="Arial"/>
                <a:cs typeface="Arial"/>
              </a:rPr>
              <a:t>n</a:t>
            </a:r>
            <a:endParaRPr lang="en-US" sz="700" spc="0" dirty="0">
              <a:latin typeface="Arial"/>
              <a:cs typeface="Arial"/>
            </a:endParaRPr>
          </a:p>
          <a:p>
            <a:pPr marL="12700" marR="12700" algn="ctr">
              <a:lnSpc>
                <a:spcPts val="840"/>
              </a:lnSpc>
            </a:pPr>
            <a:r>
              <a:rPr lang="en-US" sz="700" b="1" dirty="0">
                <a:latin typeface="Arial"/>
                <a:cs typeface="Arial"/>
              </a:rPr>
              <a:t>M. Ann Shaw, MD, MA</a:t>
            </a:r>
            <a:endParaRPr sz="700" b="1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20739" y="3232072"/>
            <a:ext cx="263392" cy="305816"/>
          </a:xfrm>
          <a:custGeom>
            <a:avLst/>
            <a:gdLst/>
            <a:ahLst/>
            <a:cxnLst/>
            <a:rect l="l" t="t" r="r" b="b"/>
            <a:pathLst>
              <a:path h="264667">
                <a:moveTo>
                  <a:pt x="0" y="0"/>
                </a:moveTo>
                <a:lnTo>
                  <a:pt x="0" y="26466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5513995" y="2211527"/>
            <a:ext cx="0" cy="45719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6006345" y="3534896"/>
            <a:ext cx="1091081" cy="419425"/>
          </a:xfrm>
          <a:custGeom>
            <a:avLst/>
            <a:gdLst/>
            <a:ahLst/>
            <a:cxnLst/>
            <a:rect l="l" t="t" r="r" b="b"/>
            <a:pathLst>
              <a:path w="954468" h="523214">
                <a:moveTo>
                  <a:pt x="0" y="523214"/>
                </a:moveTo>
                <a:lnTo>
                  <a:pt x="954468" y="523214"/>
                </a:lnTo>
                <a:lnTo>
                  <a:pt x="954468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6123182" y="3587170"/>
            <a:ext cx="887218" cy="315564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ts val="840"/>
              </a:lnSpc>
            </a:pPr>
            <a:r>
              <a:rPr lang="en-US" sz="700" spc="-10" dirty="0">
                <a:latin typeface="Arial"/>
                <a:cs typeface="Arial"/>
              </a:rPr>
              <a:t>Vice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D</a:t>
            </a:r>
            <a:r>
              <a:rPr sz="700" spc="-30" dirty="0">
                <a:latin typeface="Arial"/>
                <a:cs typeface="Arial"/>
              </a:rPr>
              <a:t>ea</a:t>
            </a:r>
            <a:r>
              <a:rPr sz="700" spc="0" dirty="0">
                <a:latin typeface="Arial"/>
                <a:cs typeface="Arial"/>
              </a:rPr>
              <a:t>n </a:t>
            </a:r>
            <a:endParaRPr lang="en-US" sz="700" spc="0" dirty="0">
              <a:latin typeface="Arial"/>
              <a:cs typeface="Arial"/>
            </a:endParaRPr>
          </a:p>
          <a:p>
            <a:pPr marL="12700" marR="12700" algn="ctr">
              <a:lnSpc>
                <a:spcPts val="840"/>
              </a:lnSpc>
            </a:pPr>
            <a:r>
              <a:rPr sz="700" spc="-5" dirty="0">
                <a:latin typeface="Arial"/>
                <a:cs typeface="Arial"/>
              </a:rPr>
              <a:t>GM</a:t>
            </a:r>
            <a:r>
              <a:rPr sz="700" spc="0" dirty="0">
                <a:latin typeface="Arial"/>
                <a:cs typeface="Arial"/>
              </a:rPr>
              <a:t>E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spc="0" dirty="0">
                <a:latin typeface="Arial"/>
                <a:cs typeface="Arial"/>
              </a:rPr>
              <a:t>/</a:t>
            </a:r>
            <a:r>
              <a:rPr sz="700" spc="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C</a:t>
            </a:r>
            <a:r>
              <a:rPr sz="700" spc="-5" dirty="0">
                <a:latin typeface="Arial"/>
                <a:cs typeface="Arial"/>
              </a:rPr>
              <a:t>M</a:t>
            </a:r>
            <a:r>
              <a:rPr sz="700" spc="0" dirty="0">
                <a:latin typeface="Arial"/>
                <a:cs typeface="Arial"/>
              </a:rPr>
              <a:t>E</a:t>
            </a:r>
            <a:endParaRPr lang="en-US" sz="700" spc="0" dirty="0">
              <a:latin typeface="Arial"/>
              <a:cs typeface="Arial"/>
            </a:endParaRPr>
          </a:p>
          <a:p>
            <a:pPr marL="12700" marR="12700" algn="ctr">
              <a:lnSpc>
                <a:spcPts val="840"/>
              </a:lnSpc>
            </a:pPr>
            <a:r>
              <a:rPr lang="en-US" sz="700" b="1" dirty="0">
                <a:latin typeface="Arial"/>
                <a:cs typeface="Arial"/>
              </a:rPr>
              <a:t>Murali Ankem, MD</a:t>
            </a:r>
            <a:endParaRPr sz="700" b="1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15089" y="1239336"/>
            <a:ext cx="991341" cy="232264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Chief of Staff to the Dean</a:t>
            </a:r>
          </a:p>
          <a:p>
            <a:pPr marL="57150"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Glenn A. </a:t>
            </a:r>
            <a:r>
              <a:rPr lang="en-US" sz="600" b="1" dirty="0" err="1">
                <a:latin typeface="Arial" panose="020B0604020202020204" pitchFamily="34" charset="0"/>
                <a:cs typeface="Arial" panose="020B0604020202020204" pitchFamily="34" charset="0"/>
              </a:rPr>
              <a:t>Gittings</a:t>
            </a: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, PhD</a:t>
            </a:r>
          </a:p>
          <a:p>
            <a:pPr marL="57150" algn="ctr"/>
            <a:endParaRPr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07146" y="3588131"/>
            <a:ext cx="1019922" cy="523214"/>
          </a:xfrm>
          <a:custGeom>
            <a:avLst/>
            <a:gdLst/>
            <a:ahLst/>
            <a:cxnLst/>
            <a:rect l="l" t="t" r="r" b="b"/>
            <a:pathLst>
              <a:path w="1169441" h="523214">
                <a:moveTo>
                  <a:pt x="0" y="523214"/>
                </a:moveTo>
                <a:lnTo>
                  <a:pt x="1169441" y="523214"/>
                </a:lnTo>
                <a:lnTo>
                  <a:pt x="1169441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1020496" y="3572258"/>
            <a:ext cx="1069966" cy="510698"/>
          </a:xfrm>
          <a:custGeom>
            <a:avLst/>
            <a:gdLst/>
            <a:ahLst/>
            <a:cxnLst/>
            <a:rect l="l" t="t" r="r" b="b"/>
            <a:pathLst>
              <a:path w="1169441" h="523214">
                <a:moveTo>
                  <a:pt x="0" y="523214"/>
                </a:moveTo>
                <a:lnTo>
                  <a:pt x="1169441" y="523214"/>
                </a:lnTo>
                <a:lnTo>
                  <a:pt x="1169441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noFill/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2" name="object 32"/>
          <p:cNvSpPr txBox="1"/>
          <p:nvPr/>
        </p:nvSpPr>
        <p:spPr>
          <a:xfrm>
            <a:off x="1036506" y="3609818"/>
            <a:ext cx="1033745" cy="433789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2700" marR="12700" indent="5715" algn="ctr">
              <a:lnSpc>
                <a:spcPct val="100000"/>
              </a:lnSpc>
            </a:pPr>
            <a:r>
              <a:rPr sz="650" spc="-10" dirty="0">
                <a:latin typeface="Arial"/>
                <a:cs typeface="Arial"/>
              </a:rPr>
              <a:t>V</a:t>
            </a:r>
            <a:r>
              <a:rPr sz="650" spc="-20" dirty="0">
                <a:latin typeface="Arial"/>
                <a:cs typeface="Arial"/>
              </a:rPr>
              <a:t>i</a:t>
            </a:r>
            <a:r>
              <a:rPr sz="650" spc="5" dirty="0">
                <a:latin typeface="Arial"/>
                <a:cs typeface="Arial"/>
              </a:rPr>
              <a:t>c</a:t>
            </a:r>
            <a:r>
              <a:rPr sz="650" spc="0" dirty="0">
                <a:latin typeface="Arial"/>
                <a:cs typeface="Arial"/>
              </a:rPr>
              <a:t>e</a:t>
            </a:r>
            <a:r>
              <a:rPr sz="650" spc="15" dirty="0">
                <a:latin typeface="Arial"/>
                <a:cs typeface="Arial"/>
              </a:rPr>
              <a:t> </a:t>
            </a:r>
            <a:r>
              <a:rPr sz="650" spc="-10" dirty="0">
                <a:latin typeface="Arial"/>
                <a:cs typeface="Arial"/>
              </a:rPr>
              <a:t>D</a:t>
            </a:r>
            <a:r>
              <a:rPr sz="650" spc="-30" dirty="0">
                <a:latin typeface="Arial"/>
                <a:cs typeface="Arial"/>
              </a:rPr>
              <a:t>ea</a:t>
            </a:r>
            <a:r>
              <a:rPr sz="650" spc="0" dirty="0">
                <a:latin typeface="Arial"/>
                <a:cs typeface="Arial"/>
              </a:rPr>
              <a:t>n </a:t>
            </a:r>
            <a:endParaRPr lang="en-US" sz="650" spc="0" dirty="0">
              <a:latin typeface="Arial"/>
              <a:cs typeface="Arial"/>
            </a:endParaRPr>
          </a:p>
          <a:p>
            <a:pPr marL="12700" marR="12700" indent="5715" algn="ctr">
              <a:lnSpc>
                <a:spcPct val="100000"/>
              </a:lnSpc>
            </a:pPr>
            <a:r>
              <a:rPr lang="en-US" sz="650" spc="-10" dirty="0">
                <a:latin typeface="Arial"/>
                <a:cs typeface="Arial"/>
              </a:rPr>
              <a:t>Community Engagement </a:t>
            </a:r>
          </a:p>
          <a:p>
            <a:pPr marL="12700" marR="12700" indent="5715" algn="ctr">
              <a:lnSpc>
                <a:spcPct val="100000"/>
              </a:lnSpc>
            </a:pPr>
            <a:r>
              <a:rPr lang="en-US" sz="650" spc="-10" dirty="0">
                <a:latin typeface="Arial"/>
                <a:cs typeface="Arial"/>
              </a:rPr>
              <a:t>and Diversity</a:t>
            </a:r>
          </a:p>
          <a:p>
            <a:pPr marL="12700" marR="12700" indent="5715" algn="ctr">
              <a:lnSpc>
                <a:spcPct val="100000"/>
              </a:lnSpc>
            </a:pPr>
            <a:r>
              <a:rPr lang="en-US" sz="650" b="1" spc="-10" dirty="0">
                <a:latin typeface="Arial"/>
                <a:cs typeface="Arial"/>
              </a:rPr>
              <a:t>Kelli B. Dunn, MD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188485" y="4437776"/>
            <a:ext cx="806608" cy="384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ts val="840"/>
              </a:lnSpc>
            </a:pPr>
            <a:r>
              <a:rPr lang="en-US" sz="650" spc="-10" dirty="0">
                <a:latin typeface="Arial"/>
                <a:cs typeface="Arial"/>
              </a:rPr>
              <a:t>Associate Dean</a:t>
            </a:r>
          </a:p>
          <a:p>
            <a:pPr marL="12700" marR="12700" algn="ctr">
              <a:lnSpc>
                <a:spcPts val="840"/>
              </a:lnSpc>
            </a:pPr>
            <a:r>
              <a:rPr lang="en-US" sz="650" spc="-10" dirty="0">
                <a:latin typeface="Arial"/>
                <a:cs typeface="Arial"/>
              </a:rPr>
              <a:t>Rural Health Innovation</a:t>
            </a:r>
          </a:p>
          <a:p>
            <a:pPr marL="12700" marR="12700" algn="ctr">
              <a:lnSpc>
                <a:spcPts val="840"/>
              </a:lnSpc>
            </a:pPr>
            <a:r>
              <a:rPr lang="en-US" sz="650" b="1" spc="-10" dirty="0">
                <a:latin typeface="Arial"/>
                <a:cs typeface="Arial"/>
              </a:rPr>
              <a:t>Brent Wright, MD</a:t>
            </a:r>
          </a:p>
        </p:txBody>
      </p:sp>
      <p:sp>
        <p:nvSpPr>
          <p:cNvPr id="37" name="object 37"/>
          <p:cNvSpPr/>
          <p:nvPr/>
        </p:nvSpPr>
        <p:spPr>
          <a:xfrm>
            <a:off x="4780932" y="6213924"/>
            <a:ext cx="1001259" cy="390840"/>
          </a:xfrm>
          <a:custGeom>
            <a:avLst/>
            <a:gdLst/>
            <a:ahLst/>
            <a:cxnLst/>
            <a:rect l="l" t="t" r="r" b="b"/>
            <a:pathLst>
              <a:path w="1024750" h="430745">
                <a:moveTo>
                  <a:pt x="0" y="430745"/>
                </a:moveTo>
                <a:lnTo>
                  <a:pt x="1024750" y="430745"/>
                </a:lnTo>
                <a:lnTo>
                  <a:pt x="1024750" y="0"/>
                </a:lnTo>
                <a:lnTo>
                  <a:pt x="0" y="0"/>
                </a:lnTo>
                <a:lnTo>
                  <a:pt x="0" y="43074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17340" y="6258810"/>
            <a:ext cx="941749" cy="370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>
              <a:lnSpc>
                <a:spcPct val="100200"/>
              </a:lnSpc>
            </a:pP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50" spc="5" dirty="0">
                <a:latin typeface="Arial" panose="020B0604020202020204" pitchFamily="34" charset="0"/>
                <a:cs typeface="Arial" panose="020B0604020202020204" pitchFamily="34" charset="0"/>
              </a:rPr>
              <a:t>ciate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2700" algn="ctr">
              <a:lnSpc>
                <a:spcPct val="100200"/>
              </a:lnSpc>
            </a:pP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650" spc="-3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650" spc="-3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65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-3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pu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2700" algn="ctr">
              <a:lnSpc>
                <a:spcPct val="1002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William Crump, MD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356948" y="4222672"/>
            <a:ext cx="1073705" cy="349253"/>
          </a:xfrm>
          <a:custGeom>
            <a:avLst/>
            <a:gdLst/>
            <a:ahLst/>
            <a:cxnLst/>
            <a:rect l="l" t="t" r="r" b="b"/>
            <a:pathLst>
              <a:path w="720686" h="523214">
                <a:moveTo>
                  <a:pt x="0" y="523214"/>
                </a:moveTo>
                <a:lnTo>
                  <a:pt x="720686" y="523214"/>
                </a:lnTo>
                <a:lnTo>
                  <a:pt x="720686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369371" y="4258462"/>
            <a:ext cx="1037010" cy="29683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99"/>
              </a:lnSpc>
            </a:pP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iate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99"/>
              </a:lnSpc>
            </a:pP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rc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99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Christopher States, PhD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611798" y="4317356"/>
            <a:ext cx="935955" cy="336661"/>
          </a:xfrm>
          <a:custGeom>
            <a:avLst/>
            <a:gdLst/>
            <a:ahLst/>
            <a:cxnLst/>
            <a:rect l="l" t="t" r="r" b="b"/>
            <a:pathLst>
              <a:path w="741387" h="387667">
                <a:moveTo>
                  <a:pt x="0" y="387667"/>
                </a:moveTo>
                <a:lnTo>
                  <a:pt x="741387" y="387667"/>
                </a:lnTo>
                <a:lnTo>
                  <a:pt x="741387" y="0"/>
                </a:lnTo>
                <a:lnTo>
                  <a:pt x="0" y="0"/>
                </a:lnTo>
                <a:lnTo>
                  <a:pt x="0" y="387667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648705" y="4338192"/>
            <a:ext cx="914333" cy="35551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99"/>
              </a:lnSpc>
            </a:pPr>
            <a:r>
              <a:rPr lang="en-US" sz="650" spc="-25" dirty="0">
                <a:latin typeface="Arial" panose="020B0604020202020204" pitchFamily="34" charset="0"/>
                <a:cs typeface="Arial" panose="020B0604020202020204" pitchFamily="34" charset="0"/>
              </a:rPr>
              <a:t>Sr. </a:t>
            </a: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  <a:t>iate</a:t>
            </a:r>
            <a:r>
              <a:rPr sz="65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99"/>
              </a:lnSpc>
            </a:pP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650" spc="5" dirty="0">
                <a:latin typeface="Arial" panose="020B0604020202020204" pitchFamily="34" charset="0"/>
                <a:cs typeface="Arial" panose="020B0604020202020204" pitchFamily="34" charset="0"/>
              </a:rPr>
              <a:t>dical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99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Amy Holthouser, MD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617450" y="4719005"/>
            <a:ext cx="926254" cy="461248"/>
          </a:xfrm>
          <a:custGeom>
            <a:avLst/>
            <a:gdLst/>
            <a:ahLst/>
            <a:cxnLst/>
            <a:rect l="l" t="t" r="r" b="b"/>
            <a:pathLst>
              <a:path w="744702" h="409943">
                <a:moveTo>
                  <a:pt x="0" y="409943"/>
                </a:moveTo>
                <a:lnTo>
                  <a:pt x="744702" y="409943"/>
                </a:lnTo>
                <a:lnTo>
                  <a:pt x="744702" y="0"/>
                </a:lnTo>
                <a:lnTo>
                  <a:pt x="0" y="0"/>
                </a:lnTo>
                <a:lnTo>
                  <a:pt x="0" y="40994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629419" y="4897031"/>
            <a:ext cx="817366" cy="494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>
              <a:lnSpc>
                <a:spcPct val="100000"/>
              </a:lnSpc>
            </a:pPr>
            <a:endParaRPr lang="en-US" sz="7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618002" y="5252405"/>
            <a:ext cx="957746" cy="350384"/>
          </a:xfrm>
          <a:custGeom>
            <a:avLst/>
            <a:gdLst/>
            <a:ahLst/>
            <a:cxnLst/>
            <a:rect l="l" t="t" r="r" b="b"/>
            <a:pathLst>
              <a:path w="743597" h="389153">
                <a:moveTo>
                  <a:pt x="0" y="389153"/>
                </a:moveTo>
                <a:lnTo>
                  <a:pt x="743597" y="389153"/>
                </a:lnTo>
                <a:lnTo>
                  <a:pt x="743597" y="0"/>
                </a:lnTo>
                <a:lnTo>
                  <a:pt x="0" y="0"/>
                </a:lnTo>
                <a:lnTo>
                  <a:pt x="0" y="38915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664290" y="4736743"/>
            <a:ext cx="828639" cy="4137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650" spc="-10" dirty="0">
                <a:latin typeface="Arial" panose="020B0604020202020204" pitchFamily="34" charset="0"/>
                <a:cs typeface="Arial" panose="020B0604020202020204" pitchFamily="34" charset="0"/>
              </a:rPr>
              <a:t>istant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Sc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ce 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Steven Ellis, PhD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1649220" y="152821"/>
            <a:ext cx="6699885" cy="3302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2000" b="1" dirty="0">
                <a:latin typeface="Calibri"/>
                <a:cs typeface="Calibri"/>
              </a:rPr>
              <a:t>SOM </a:t>
            </a:r>
            <a:r>
              <a:rPr sz="2000" b="1" dirty="0">
                <a:latin typeface="Calibri"/>
                <a:cs typeface="Calibri"/>
              </a:rPr>
              <a:t>O</a:t>
            </a:r>
            <a:r>
              <a:rPr sz="2000" b="1" spc="-15" dirty="0">
                <a:latin typeface="Calibri"/>
                <a:cs typeface="Calibri"/>
              </a:rPr>
              <a:t>r</a:t>
            </a:r>
            <a:r>
              <a:rPr sz="2000" b="1" spc="-55" dirty="0">
                <a:latin typeface="Calibri"/>
                <a:cs typeface="Calibri"/>
              </a:rPr>
              <a:t>g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0" dirty="0">
                <a:latin typeface="Calibri"/>
                <a:cs typeface="Calibri"/>
              </a:rPr>
              <a:t>n</a:t>
            </a:r>
            <a:r>
              <a:rPr sz="2000" b="1" spc="10" dirty="0">
                <a:latin typeface="Calibri"/>
                <a:cs typeface="Calibri"/>
              </a:rPr>
              <a:t>i</a:t>
            </a:r>
            <a:r>
              <a:rPr sz="2000" b="1" spc="-15" dirty="0">
                <a:latin typeface="Calibri"/>
                <a:cs typeface="Calibri"/>
              </a:rPr>
              <a:t>z</a:t>
            </a:r>
            <a:r>
              <a:rPr sz="2000" b="1" spc="-30" dirty="0">
                <a:latin typeface="Calibri"/>
                <a:cs typeface="Calibri"/>
              </a:rPr>
              <a:t>a</a:t>
            </a:r>
            <a:r>
              <a:rPr sz="2000" b="1" spc="0" dirty="0">
                <a:latin typeface="Calibri"/>
                <a:cs typeface="Calibri"/>
              </a:rPr>
              <a:t>t</a:t>
            </a:r>
            <a:r>
              <a:rPr sz="2000" b="1" spc="10" dirty="0">
                <a:latin typeface="Calibri"/>
                <a:cs typeface="Calibri"/>
              </a:rPr>
              <a:t>i</a:t>
            </a:r>
            <a:r>
              <a:rPr sz="2000" b="1" spc="0" dirty="0">
                <a:latin typeface="Calibri"/>
                <a:cs typeface="Calibri"/>
              </a:rPr>
              <a:t>o</a:t>
            </a:r>
            <a:r>
              <a:rPr sz="2000" b="1" spc="5" dirty="0">
                <a:latin typeface="Calibri"/>
                <a:cs typeface="Calibri"/>
              </a:rPr>
              <a:t>n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-5" dirty="0">
                <a:latin typeface="Calibri"/>
                <a:cs typeface="Calibri"/>
              </a:rPr>
              <a:t>l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</a:t>
            </a:r>
            <a:r>
              <a:rPr sz="2000" b="1" spc="0" dirty="0">
                <a:latin typeface="Calibri"/>
                <a:cs typeface="Calibri"/>
              </a:rPr>
              <a:t>t</a:t>
            </a:r>
            <a:r>
              <a:rPr sz="2000" b="1" spc="10" dirty="0">
                <a:latin typeface="Calibri"/>
                <a:cs typeface="Calibri"/>
              </a:rPr>
              <a:t>r</a:t>
            </a:r>
            <a:r>
              <a:rPr sz="2000" b="1" spc="0" dirty="0">
                <a:latin typeface="Calibri"/>
                <a:cs typeface="Calibri"/>
              </a:rPr>
              <a:t>u</a:t>
            </a:r>
            <a:r>
              <a:rPr sz="2000" b="1" spc="5" dirty="0">
                <a:latin typeface="Calibri"/>
                <a:cs typeface="Calibri"/>
              </a:rPr>
              <a:t>c</a:t>
            </a:r>
            <a:r>
              <a:rPr sz="2000" b="1" spc="0" dirty="0">
                <a:latin typeface="Calibri"/>
                <a:cs typeface="Calibri"/>
              </a:rPr>
              <a:t>t</a:t>
            </a:r>
            <a:r>
              <a:rPr sz="2000" b="1" spc="5" dirty="0">
                <a:latin typeface="Calibri"/>
                <a:cs typeface="Calibri"/>
              </a:rPr>
              <a:t>u</a:t>
            </a:r>
            <a:r>
              <a:rPr sz="2000" b="1" spc="-15" dirty="0">
                <a:latin typeface="Calibri"/>
                <a:cs typeface="Calibri"/>
              </a:rPr>
              <a:t>r</a:t>
            </a:r>
            <a:r>
              <a:rPr sz="2000" b="1" spc="0" dirty="0">
                <a:latin typeface="Calibri"/>
                <a:cs typeface="Calibri"/>
              </a:rPr>
              <a:t>e</a:t>
            </a:r>
            <a:r>
              <a:rPr lang="en-US" sz="2000" b="1" spc="0" dirty="0">
                <a:latin typeface="Calibri"/>
                <a:cs typeface="Calibri"/>
              </a:rPr>
              <a:t> 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099989" y="609600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1" name="object 71"/>
          <p:cNvSpPr/>
          <p:nvPr/>
        </p:nvSpPr>
        <p:spPr>
          <a:xfrm>
            <a:off x="2371616" y="4644822"/>
            <a:ext cx="1026760" cy="368958"/>
          </a:xfrm>
          <a:custGeom>
            <a:avLst/>
            <a:gdLst/>
            <a:ahLst/>
            <a:cxnLst/>
            <a:rect l="l" t="t" r="r" b="b"/>
            <a:pathLst>
              <a:path w="720686" h="523214">
                <a:moveTo>
                  <a:pt x="0" y="523214"/>
                </a:moveTo>
                <a:lnTo>
                  <a:pt x="720686" y="523214"/>
                </a:lnTo>
                <a:lnTo>
                  <a:pt x="720686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421103" y="4681649"/>
            <a:ext cx="965477" cy="322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650" spc="5" dirty="0">
                <a:latin typeface="Arial" panose="020B0604020202020204" pitchFamily="34" charset="0"/>
                <a:cs typeface="Arial" panose="020B0604020202020204" pitchFamily="34" charset="0"/>
              </a:rPr>
              <a:t>iate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sz="650" spc="-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  <a:t> and Postdoctoral 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650" spc="-2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3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Russ Salter, PhD</a:t>
            </a:r>
            <a:endParaRPr lang="en-US" sz="65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730485" y="3384213"/>
            <a:ext cx="1856998" cy="151371"/>
          </a:xfrm>
          <a:custGeom>
            <a:avLst/>
            <a:gdLst/>
            <a:ahLst/>
            <a:cxnLst/>
            <a:rect l="l" t="t" r="r" b="b"/>
            <a:pathLst>
              <a:path w="1872996" h="166497">
                <a:moveTo>
                  <a:pt x="0" y="166497"/>
                </a:moveTo>
                <a:lnTo>
                  <a:pt x="0" y="0"/>
                </a:lnTo>
                <a:lnTo>
                  <a:pt x="1872996" y="0"/>
                </a:lnTo>
                <a:lnTo>
                  <a:pt x="1872996" y="153797"/>
                </a:lnTo>
              </a:path>
            </a:pathLst>
          </a:custGeom>
          <a:noFill/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9" name="object 79"/>
          <p:cNvSpPr/>
          <p:nvPr/>
        </p:nvSpPr>
        <p:spPr>
          <a:xfrm>
            <a:off x="4775138" y="5711159"/>
            <a:ext cx="990206" cy="390839"/>
          </a:xfrm>
          <a:custGeom>
            <a:avLst/>
            <a:gdLst/>
            <a:ahLst/>
            <a:cxnLst/>
            <a:rect l="l" t="t" r="r" b="b"/>
            <a:pathLst>
              <a:path w="756577" h="387667">
                <a:moveTo>
                  <a:pt x="0" y="387667"/>
                </a:moveTo>
                <a:lnTo>
                  <a:pt x="756577" y="387667"/>
                </a:lnTo>
                <a:lnTo>
                  <a:pt x="756577" y="0"/>
                </a:lnTo>
                <a:lnTo>
                  <a:pt x="0" y="0"/>
                </a:lnTo>
                <a:lnTo>
                  <a:pt x="0" y="38766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801018" y="5735460"/>
            <a:ext cx="992500" cy="3379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Sara Petruska, MD</a:t>
            </a:r>
            <a:endParaRPr lang="en-US" sz="65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052590" y="4296949"/>
            <a:ext cx="966535" cy="415317"/>
          </a:xfrm>
          <a:custGeom>
            <a:avLst/>
            <a:gdLst/>
            <a:ahLst/>
            <a:cxnLst/>
            <a:rect l="l" t="t" r="r" b="b"/>
            <a:pathLst>
              <a:path w="816140" h="387667">
                <a:moveTo>
                  <a:pt x="0" y="387667"/>
                </a:moveTo>
                <a:lnTo>
                  <a:pt x="816140" y="387667"/>
                </a:lnTo>
                <a:lnTo>
                  <a:pt x="816140" y="0"/>
                </a:lnTo>
                <a:lnTo>
                  <a:pt x="0" y="0"/>
                </a:lnTo>
                <a:lnTo>
                  <a:pt x="0" y="38766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091736" y="4362835"/>
            <a:ext cx="950027" cy="3494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en-US" sz="650" spc="-25" dirty="0"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Vacant </a:t>
            </a:r>
            <a:endParaRPr lang="en-US" sz="65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endParaRPr lang="en-US" sz="70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>
              <a:lnSpc>
                <a:spcPct val="100000"/>
              </a:lnSpc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 flipV="1">
            <a:off x="2252427" y="4375072"/>
            <a:ext cx="112118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2" name="object 92"/>
          <p:cNvSpPr/>
          <p:nvPr/>
        </p:nvSpPr>
        <p:spPr>
          <a:xfrm>
            <a:off x="7484908" y="3412414"/>
            <a:ext cx="1064046" cy="317304"/>
          </a:xfrm>
          <a:custGeom>
            <a:avLst/>
            <a:gdLst/>
            <a:ahLst/>
            <a:cxnLst/>
            <a:rect l="l" t="t" r="r" b="b"/>
            <a:pathLst>
              <a:path w="1149007" h="545109">
                <a:moveTo>
                  <a:pt x="0" y="545109"/>
                </a:moveTo>
                <a:lnTo>
                  <a:pt x="1149007" y="545109"/>
                </a:lnTo>
                <a:lnTo>
                  <a:pt x="1149007" y="0"/>
                </a:lnTo>
                <a:lnTo>
                  <a:pt x="0" y="0"/>
                </a:lnTo>
                <a:lnTo>
                  <a:pt x="0" y="545109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4" name="object 94"/>
          <p:cNvSpPr txBox="1"/>
          <p:nvPr/>
        </p:nvSpPr>
        <p:spPr>
          <a:xfrm>
            <a:off x="7406727" y="3402469"/>
            <a:ext cx="1142228" cy="317304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2700" marR="12700" indent="5080" algn="ctr">
              <a:lnSpc>
                <a:spcPct val="100000"/>
              </a:lnSpc>
            </a:pPr>
            <a:r>
              <a:rPr sz="650" spc="-10" dirty="0">
                <a:latin typeface="Arial"/>
                <a:cs typeface="Arial"/>
              </a:rPr>
              <a:t>V</a:t>
            </a:r>
            <a:r>
              <a:rPr sz="650" spc="-20" dirty="0">
                <a:latin typeface="Arial"/>
                <a:cs typeface="Arial"/>
              </a:rPr>
              <a:t>i</a:t>
            </a:r>
            <a:r>
              <a:rPr sz="650" spc="5" dirty="0">
                <a:latin typeface="Arial"/>
                <a:cs typeface="Arial"/>
              </a:rPr>
              <a:t>c</a:t>
            </a:r>
            <a:r>
              <a:rPr sz="650" spc="0" dirty="0">
                <a:latin typeface="Arial"/>
                <a:cs typeface="Arial"/>
              </a:rPr>
              <a:t>e</a:t>
            </a:r>
            <a:r>
              <a:rPr sz="650" spc="15" dirty="0">
                <a:latin typeface="Arial"/>
                <a:cs typeface="Arial"/>
              </a:rPr>
              <a:t> </a:t>
            </a:r>
            <a:r>
              <a:rPr sz="650" spc="-10" dirty="0">
                <a:latin typeface="Arial"/>
                <a:cs typeface="Arial"/>
              </a:rPr>
              <a:t>D</a:t>
            </a:r>
            <a:r>
              <a:rPr sz="650" spc="-30" dirty="0">
                <a:latin typeface="Arial"/>
                <a:cs typeface="Arial"/>
              </a:rPr>
              <a:t>ea</a:t>
            </a:r>
            <a:r>
              <a:rPr sz="650" spc="0" dirty="0">
                <a:latin typeface="Arial"/>
                <a:cs typeface="Arial"/>
              </a:rPr>
              <a:t>n </a:t>
            </a:r>
            <a:endParaRPr lang="en-US" sz="650" spc="0" dirty="0">
              <a:latin typeface="Arial"/>
              <a:cs typeface="Arial"/>
            </a:endParaRPr>
          </a:p>
          <a:p>
            <a:pPr marL="12700" marR="12700" indent="5080" algn="ctr">
              <a:lnSpc>
                <a:spcPct val="100000"/>
              </a:lnSpc>
            </a:pPr>
            <a:r>
              <a:rPr sz="650" spc="-10" dirty="0">
                <a:latin typeface="Arial"/>
                <a:cs typeface="Arial"/>
              </a:rPr>
              <a:t>C</a:t>
            </a:r>
            <a:r>
              <a:rPr sz="650" spc="-20" dirty="0">
                <a:latin typeface="Arial"/>
                <a:cs typeface="Arial"/>
              </a:rPr>
              <a:t>li</a:t>
            </a:r>
            <a:r>
              <a:rPr sz="650" spc="-10" dirty="0">
                <a:latin typeface="Arial"/>
                <a:cs typeface="Arial"/>
              </a:rPr>
              <a:t>n</a:t>
            </a:r>
            <a:r>
              <a:rPr sz="650" spc="-20" dirty="0">
                <a:latin typeface="Arial"/>
                <a:cs typeface="Arial"/>
              </a:rPr>
              <a:t>i</a:t>
            </a:r>
            <a:r>
              <a:rPr sz="650" spc="5" dirty="0">
                <a:latin typeface="Arial"/>
                <a:cs typeface="Arial"/>
              </a:rPr>
              <a:t>c</a:t>
            </a:r>
            <a:r>
              <a:rPr sz="650" spc="-30" dirty="0">
                <a:latin typeface="Arial"/>
                <a:cs typeface="Arial"/>
              </a:rPr>
              <a:t>a</a:t>
            </a:r>
            <a:r>
              <a:rPr sz="650" spc="0" dirty="0">
                <a:latin typeface="Arial"/>
                <a:cs typeface="Arial"/>
              </a:rPr>
              <a:t>l</a:t>
            </a:r>
            <a:r>
              <a:rPr sz="650" spc="45" dirty="0">
                <a:latin typeface="Arial"/>
                <a:cs typeface="Arial"/>
              </a:rPr>
              <a:t> </a:t>
            </a:r>
            <a:r>
              <a:rPr sz="650" spc="-10" dirty="0">
                <a:latin typeface="Arial"/>
                <a:cs typeface="Arial"/>
              </a:rPr>
              <a:t>A</a:t>
            </a:r>
            <a:r>
              <a:rPr sz="650" spc="0" dirty="0">
                <a:latin typeface="Arial"/>
                <a:cs typeface="Arial"/>
              </a:rPr>
              <a:t>ff</a:t>
            </a:r>
            <a:r>
              <a:rPr sz="650" spc="-30" dirty="0">
                <a:latin typeface="Arial"/>
                <a:cs typeface="Arial"/>
              </a:rPr>
              <a:t>a</a:t>
            </a:r>
            <a:r>
              <a:rPr sz="650" spc="-20" dirty="0">
                <a:latin typeface="Arial"/>
                <a:cs typeface="Arial"/>
              </a:rPr>
              <a:t>i</a:t>
            </a:r>
            <a:r>
              <a:rPr sz="650" spc="5" dirty="0">
                <a:latin typeface="Arial"/>
                <a:cs typeface="Arial"/>
              </a:rPr>
              <a:t>r</a:t>
            </a:r>
            <a:r>
              <a:rPr sz="650" spc="0" dirty="0">
                <a:latin typeface="Arial"/>
                <a:cs typeface="Arial"/>
              </a:rPr>
              <a:t>s</a:t>
            </a:r>
            <a:endParaRPr lang="en-US" sz="650" spc="0" dirty="0">
              <a:latin typeface="Arial"/>
              <a:cs typeface="Arial"/>
            </a:endParaRPr>
          </a:p>
          <a:p>
            <a:pPr marL="12700" marR="12700" indent="5080" algn="ctr">
              <a:lnSpc>
                <a:spcPct val="100000"/>
              </a:lnSpc>
            </a:pPr>
            <a:r>
              <a:rPr lang="en-US" sz="650" b="1" dirty="0">
                <a:latin typeface="Arial"/>
                <a:cs typeface="Arial"/>
              </a:rPr>
              <a:t>Mary Nan Mallory, MD, MBA</a:t>
            </a:r>
            <a:endParaRPr sz="650" b="1" dirty="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971826" y="2286271"/>
            <a:ext cx="542169" cy="123775"/>
          </a:xfrm>
          <a:custGeom>
            <a:avLst/>
            <a:gdLst/>
            <a:ahLst/>
            <a:cxnLst/>
            <a:rect l="l" t="t" r="r" b="b"/>
            <a:pathLst>
              <a:path w="829437">
                <a:moveTo>
                  <a:pt x="829437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9" name="object 99"/>
          <p:cNvSpPr/>
          <p:nvPr/>
        </p:nvSpPr>
        <p:spPr>
          <a:xfrm flipV="1">
            <a:off x="3513775" y="4926956"/>
            <a:ext cx="94629" cy="52491"/>
          </a:xfrm>
          <a:custGeom>
            <a:avLst/>
            <a:gdLst/>
            <a:ahLst/>
            <a:cxnLst/>
            <a:rect l="l" t="t" r="r" b="b"/>
            <a:pathLst>
              <a:path w="93472">
                <a:moveTo>
                  <a:pt x="9347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7"/>
          <p:cNvSpPr/>
          <p:nvPr/>
        </p:nvSpPr>
        <p:spPr>
          <a:xfrm>
            <a:off x="4775138" y="4041667"/>
            <a:ext cx="1010401" cy="403261"/>
          </a:xfrm>
          <a:custGeom>
            <a:avLst/>
            <a:gdLst/>
            <a:ahLst/>
            <a:cxnLst/>
            <a:rect l="l" t="t" r="r" b="b"/>
            <a:pathLst>
              <a:path w="738098" h="537235">
                <a:moveTo>
                  <a:pt x="0" y="537235"/>
                </a:moveTo>
                <a:lnTo>
                  <a:pt x="738098" y="537235"/>
                </a:lnTo>
                <a:lnTo>
                  <a:pt x="738098" y="0"/>
                </a:lnTo>
                <a:lnTo>
                  <a:pt x="0" y="0"/>
                </a:lnTo>
                <a:lnTo>
                  <a:pt x="0" y="53723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8"/>
          <p:cNvSpPr txBox="1"/>
          <p:nvPr/>
        </p:nvSpPr>
        <p:spPr>
          <a:xfrm>
            <a:off x="4809241" y="4095995"/>
            <a:ext cx="928135" cy="3998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5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50" spc="-15" dirty="0">
                <a:latin typeface="Arial" panose="020B0604020202020204" pitchFamily="34" charset="0"/>
                <a:cs typeface="Arial" panose="020B0604020202020204" pitchFamily="34" charset="0"/>
              </a:rPr>
              <a:t>Affairs</a:t>
            </a:r>
          </a:p>
          <a:p>
            <a:pPr marR="12700" algn="ctr">
              <a:lnSpc>
                <a:spcPct val="100000"/>
              </a:lnSpc>
            </a:pPr>
            <a:r>
              <a:rPr lang="en-US" sz="650" b="1" spc="-15" dirty="0">
                <a:latin typeface="Arial" panose="020B0604020202020204" pitchFamily="34" charset="0"/>
                <a:cs typeface="Arial" panose="020B0604020202020204" pitchFamily="34" charset="0"/>
              </a:rPr>
              <a:t>Olivia Mittel, MD, MS</a:t>
            </a:r>
          </a:p>
        </p:txBody>
      </p:sp>
      <p:sp>
        <p:nvSpPr>
          <p:cNvPr id="107" name="object 81"/>
          <p:cNvSpPr/>
          <p:nvPr/>
        </p:nvSpPr>
        <p:spPr>
          <a:xfrm>
            <a:off x="4730485" y="4575067"/>
            <a:ext cx="1075599" cy="453585"/>
          </a:xfrm>
          <a:custGeom>
            <a:avLst/>
            <a:gdLst/>
            <a:ahLst/>
            <a:cxnLst/>
            <a:rect l="l" t="t" r="r" b="b"/>
            <a:pathLst>
              <a:path w="738098" h="386397">
                <a:moveTo>
                  <a:pt x="0" y="386397"/>
                </a:moveTo>
                <a:lnTo>
                  <a:pt x="738098" y="386397"/>
                </a:lnTo>
                <a:lnTo>
                  <a:pt x="738098" y="0"/>
                </a:lnTo>
                <a:lnTo>
                  <a:pt x="0" y="0"/>
                </a:lnTo>
                <a:lnTo>
                  <a:pt x="0" y="386397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82"/>
          <p:cNvSpPr txBox="1"/>
          <p:nvPr/>
        </p:nvSpPr>
        <p:spPr>
          <a:xfrm>
            <a:off x="4731841" y="4592320"/>
            <a:ext cx="1081219" cy="4000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650" spc="5" dirty="0">
                <a:latin typeface="Arial" panose="020B0604020202020204" pitchFamily="34" charset="0"/>
                <a:cs typeface="Arial" panose="020B0604020202020204" pitchFamily="34" charset="0"/>
              </a:rPr>
              <a:t>t. 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ff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Academic Support and Professionalism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 err="1">
                <a:latin typeface="Arial" panose="020B0604020202020204" pitchFamily="34" charset="0"/>
                <a:cs typeface="Arial" panose="020B0604020202020204" pitchFamily="34" charset="0"/>
              </a:rPr>
              <a:t>Shorye</a:t>
            </a: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 Durrett, MD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Straight Connector 115"/>
          <p:cNvCxnSpPr>
            <a:cxnSpLocks/>
          </p:cNvCxnSpPr>
          <p:nvPr/>
        </p:nvCxnSpPr>
        <p:spPr>
          <a:xfrm>
            <a:off x="4648114" y="6444105"/>
            <a:ext cx="13281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cxnSpLocks/>
          </p:cNvCxnSpPr>
          <p:nvPr/>
        </p:nvCxnSpPr>
        <p:spPr>
          <a:xfrm>
            <a:off x="4650062" y="5953269"/>
            <a:ext cx="123412" cy="25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cxnSpLocks/>
          </p:cNvCxnSpPr>
          <p:nvPr/>
        </p:nvCxnSpPr>
        <p:spPr>
          <a:xfrm>
            <a:off x="5918467" y="5130091"/>
            <a:ext cx="1423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cxnSpLocks/>
          </p:cNvCxnSpPr>
          <p:nvPr/>
        </p:nvCxnSpPr>
        <p:spPr>
          <a:xfrm>
            <a:off x="1032186" y="5248256"/>
            <a:ext cx="111963" cy="58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cxnSpLocks/>
          </p:cNvCxnSpPr>
          <p:nvPr/>
        </p:nvCxnSpPr>
        <p:spPr>
          <a:xfrm>
            <a:off x="1031241" y="4691835"/>
            <a:ext cx="11175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cxnSpLocks/>
          </p:cNvCxnSpPr>
          <p:nvPr/>
        </p:nvCxnSpPr>
        <p:spPr>
          <a:xfrm>
            <a:off x="5279052" y="4457591"/>
            <a:ext cx="0" cy="1300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bject 90"/>
          <p:cNvSpPr/>
          <p:nvPr/>
        </p:nvSpPr>
        <p:spPr>
          <a:xfrm>
            <a:off x="2259339" y="4832272"/>
            <a:ext cx="118251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2" name="object 19"/>
          <p:cNvSpPr/>
          <p:nvPr/>
        </p:nvSpPr>
        <p:spPr>
          <a:xfrm>
            <a:off x="4981602" y="1159106"/>
            <a:ext cx="45719" cy="2061834"/>
          </a:xfrm>
          <a:custGeom>
            <a:avLst/>
            <a:gdLst/>
            <a:ahLst/>
            <a:cxnLst/>
            <a:rect l="l" t="t" r="r" b="b"/>
            <a:pathLst>
              <a:path h="264667">
                <a:moveTo>
                  <a:pt x="0" y="0"/>
                </a:moveTo>
                <a:lnTo>
                  <a:pt x="0" y="26466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cxnSp>
        <p:nvCxnSpPr>
          <p:cNvPr id="20" name="Straight Connector 19"/>
          <p:cNvCxnSpPr>
            <a:cxnSpLocks/>
          </p:cNvCxnSpPr>
          <p:nvPr/>
        </p:nvCxnSpPr>
        <p:spPr>
          <a:xfrm flipV="1">
            <a:off x="5715000" y="3227618"/>
            <a:ext cx="0" cy="157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bject 99"/>
          <p:cNvSpPr/>
          <p:nvPr/>
        </p:nvSpPr>
        <p:spPr>
          <a:xfrm flipV="1">
            <a:off x="3507290" y="4501403"/>
            <a:ext cx="99096" cy="45719"/>
          </a:xfrm>
          <a:custGeom>
            <a:avLst/>
            <a:gdLst/>
            <a:ahLst/>
            <a:cxnLst/>
            <a:rect l="l" t="t" r="r" b="b"/>
            <a:pathLst>
              <a:path w="93472">
                <a:moveTo>
                  <a:pt x="9347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28"/>
          <p:cNvSpPr/>
          <p:nvPr/>
        </p:nvSpPr>
        <p:spPr>
          <a:xfrm>
            <a:off x="6694404" y="1861163"/>
            <a:ext cx="835240" cy="303612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28"/>
          <p:cNvSpPr/>
          <p:nvPr/>
        </p:nvSpPr>
        <p:spPr>
          <a:xfrm>
            <a:off x="2858078" y="1676400"/>
            <a:ext cx="1332922" cy="329057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algn="ctr"/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Vice Dean </a:t>
            </a:r>
          </a:p>
          <a:p>
            <a:pPr marL="57150" algn="ctr"/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Faculty Affairs and Advancement</a:t>
            </a:r>
          </a:p>
          <a:p>
            <a:pPr marL="57150" algn="ctr"/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Ron Paul, MD</a:t>
            </a:r>
          </a:p>
          <a:p>
            <a:pPr marL="57150" algn="ctr"/>
            <a:endParaRPr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86"/>
          <p:cNvSpPr/>
          <p:nvPr/>
        </p:nvSpPr>
        <p:spPr>
          <a:xfrm>
            <a:off x="6068229" y="4905405"/>
            <a:ext cx="1091160" cy="460625"/>
          </a:xfrm>
          <a:custGeom>
            <a:avLst/>
            <a:gdLst/>
            <a:ahLst/>
            <a:cxnLst/>
            <a:rect l="l" t="t" r="r" b="b"/>
            <a:pathLst>
              <a:path w="816140" h="387667">
                <a:moveTo>
                  <a:pt x="0" y="387667"/>
                </a:moveTo>
                <a:lnTo>
                  <a:pt x="816140" y="387667"/>
                </a:lnTo>
                <a:lnTo>
                  <a:pt x="816140" y="0"/>
                </a:lnTo>
                <a:lnTo>
                  <a:pt x="0" y="0"/>
                </a:lnTo>
                <a:lnTo>
                  <a:pt x="0" y="38766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87"/>
          <p:cNvSpPr txBox="1"/>
          <p:nvPr/>
        </p:nvSpPr>
        <p:spPr>
          <a:xfrm>
            <a:off x="6060844" y="4943566"/>
            <a:ext cx="1095791" cy="44490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650" spc="5" dirty="0">
                <a:latin typeface="Arial" panose="020B0604020202020204" pitchFamily="34" charset="0"/>
                <a:cs typeface="Arial" panose="020B0604020202020204" pitchFamily="34" charset="0"/>
              </a:rPr>
              <a:t>Resident Education and Work Environment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Jennifer Hamm, MD</a:t>
            </a:r>
            <a:endParaRPr lang="en-US" sz="65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28"/>
          <p:cNvSpPr/>
          <p:nvPr/>
        </p:nvSpPr>
        <p:spPr>
          <a:xfrm>
            <a:off x="2057400" y="2163317"/>
            <a:ext cx="1157198" cy="346467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Associate Dean </a:t>
            </a:r>
          </a:p>
          <a:p>
            <a:pPr marL="57150" algn="ctr"/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Faculty Development</a:t>
            </a:r>
          </a:p>
          <a:p>
            <a:pPr marL="57150" algn="ctr"/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Gerard Rabalais, MD, MHA</a:t>
            </a:r>
          </a:p>
        </p:txBody>
      </p:sp>
      <p:sp>
        <p:nvSpPr>
          <p:cNvPr id="134" name="object 28"/>
          <p:cNvSpPr/>
          <p:nvPr/>
        </p:nvSpPr>
        <p:spPr>
          <a:xfrm>
            <a:off x="5429002" y="2561061"/>
            <a:ext cx="1047997" cy="310400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9022" y="1828800"/>
            <a:ext cx="1025552" cy="37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Executive Assistant to the Dean</a:t>
            </a:r>
          </a:p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Michelle Mucker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2883" y="2541932"/>
            <a:ext cx="85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Director, Finance &amp; Administration </a:t>
            </a:r>
            <a:b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Celeste Carter</a:t>
            </a:r>
          </a:p>
        </p:txBody>
      </p:sp>
      <p:sp>
        <p:nvSpPr>
          <p:cNvPr id="96" name="object 62"/>
          <p:cNvSpPr txBox="1"/>
          <p:nvPr/>
        </p:nvSpPr>
        <p:spPr>
          <a:xfrm>
            <a:off x="3631975" y="5286110"/>
            <a:ext cx="936388" cy="2969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650" spc="-10" dirty="0">
                <a:latin typeface="Arial" panose="020B0604020202020204" pitchFamily="34" charset="0"/>
                <a:cs typeface="Arial" panose="020B0604020202020204" pitchFamily="34" charset="0"/>
              </a:rPr>
              <a:t>istant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b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  <a:t>Clinical Skills</a:t>
            </a: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Russell Farmer, MD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>
          <a:xfrm>
            <a:off x="3509830" y="5933474"/>
            <a:ext cx="117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bject 59"/>
          <p:cNvSpPr/>
          <p:nvPr/>
        </p:nvSpPr>
        <p:spPr>
          <a:xfrm>
            <a:off x="3626854" y="5674941"/>
            <a:ext cx="902538" cy="384432"/>
          </a:xfrm>
          <a:custGeom>
            <a:avLst/>
            <a:gdLst/>
            <a:ahLst/>
            <a:cxnLst/>
            <a:rect l="l" t="t" r="r" b="b"/>
            <a:pathLst>
              <a:path w="744702" h="409943">
                <a:moveTo>
                  <a:pt x="0" y="409943"/>
                </a:moveTo>
                <a:lnTo>
                  <a:pt x="744702" y="409943"/>
                </a:lnTo>
                <a:lnTo>
                  <a:pt x="744702" y="0"/>
                </a:lnTo>
                <a:lnTo>
                  <a:pt x="0" y="0"/>
                </a:lnTo>
                <a:lnTo>
                  <a:pt x="0" y="40994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62"/>
          <p:cNvSpPr txBox="1"/>
          <p:nvPr/>
        </p:nvSpPr>
        <p:spPr>
          <a:xfrm>
            <a:off x="3651280" y="5717974"/>
            <a:ext cx="852252" cy="28806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650" spc="-10" dirty="0">
                <a:latin typeface="Arial" panose="020B0604020202020204" pitchFamily="34" charset="0"/>
                <a:cs typeface="Arial" panose="020B0604020202020204" pitchFamily="34" charset="0"/>
              </a:rPr>
              <a:t>istant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Sheldon Bond, MD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28"/>
          <p:cNvSpPr/>
          <p:nvPr/>
        </p:nvSpPr>
        <p:spPr>
          <a:xfrm>
            <a:off x="3002550" y="1318912"/>
            <a:ext cx="1052973" cy="215743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Department Chairs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7" name="Straight Connector 116"/>
          <p:cNvCxnSpPr>
            <a:cxnSpLocks/>
          </p:cNvCxnSpPr>
          <p:nvPr/>
        </p:nvCxnSpPr>
        <p:spPr>
          <a:xfrm flipV="1">
            <a:off x="3478452" y="2002707"/>
            <a:ext cx="0" cy="89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bject 43"/>
          <p:cNvSpPr/>
          <p:nvPr/>
        </p:nvSpPr>
        <p:spPr>
          <a:xfrm>
            <a:off x="7413695" y="3886200"/>
            <a:ext cx="1088203" cy="350757"/>
          </a:xfrm>
          <a:custGeom>
            <a:avLst/>
            <a:gdLst/>
            <a:ahLst/>
            <a:cxnLst/>
            <a:rect l="l" t="t" r="r" b="b"/>
            <a:pathLst>
              <a:path w="1024750" h="519861">
                <a:moveTo>
                  <a:pt x="0" y="519861"/>
                </a:moveTo>
                <a:lnTo>
                  <a:pt x="1024750" y="519861"/>
                </a:lnTo>
                <a:lnTo>
                  <a:pt x="1024750" y="0"/>
                </a:lnTo>
                <a:lnTo>
                  <a:pt x="0" y="0"/>
                </a:lnTo>
                <a:lnTo>
                  <a:pt x="0" y="51986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76"/>
          <p:cNvSpPr txBox="1"/>
          <p:nvPr/>
        </p:nvSpPr>
        <p:spPr>
          <a:xfrm>
            <a:off x="7444827" y="3911610"/>
            <a:ext cx="1014692" cy="41087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650" spc="5" dirty="0">
                <a:latin typeface="Arial" panose="020B0604020202020204" pitchFamily="34" charset="0"/>
                <a:cs typeface="Arial" panose="020B0604020202020204" pitchFamily="34" charset="0"/>
              </a:rPr>
              <a:t>Assistant Dean  </a:t>
            </a:r>
          </a:p>
          <a:p>
            <a:pPr marL="12700" algn="ctr">
              <a:lnSpc>
                <a:spcPct val="100000"/>
              </a:lnSpc>
            </a:pPr>
            <a:r>
              <a:rPr lang="en-US" sz="650" spc="5" dirty="0">
                <a:latin typeface="Arial" panose="020B0604020202020204" pitchFamily="34" charset="0"/>
                <a:cs typeface="Arial" panose="020B0604020202020204" pitchFamily="34" charset="0"/>
              </a:rPr>
              <a:t>Quality and Patient Safety </a:t>
            </a:r>
          </a:p>
          <a:p>
            <a:pPr marL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Hugh Shoff, MD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7" name="Straight Connector 126"/>
          <p:cNvCxnSpPr>
            <a:cxnSpLocks/>
          </p:cNvCxnSpPr>
          <p:nvPr/>
        </p:nvCxnSpPr>
        <p:spPr>
          <a:xfrm flipV="1">
            <a:off x="5925851" y="4160186"/>
            <a:ext cx="1487844" cy="1286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bject 34"/>
          <p:cNvSpPr/>
          <p:nvPr/>
        </p:nvSpPr>
        <p:spPr>
          <a:xfrm>
            <a:off x="1148469" y="5037285"/>
            <a:ext cx="1016225" cy="485046"/>
          </a:xfrm>
          <a:custGeom>
            <a:avLst/>
            <a:gdLst/>
            <a:ahLst/>
            <a:cxnLst/>
            <a:rect l="l" t="t" r="r" b="b"/>
            <a:pathLst>
              <a:path w="1024750" h="523214">
                <a:moveTo>
                  <a:pt x="0" y="523214"/>
                </a:moveTo>
                <a:lnTo>
                  <a:pt x="1024750" y="523214"/>
                </a:lnTo>
                <a:lnTo>
                  <a:pt x="1024750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25399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6" name="object 35"/>
          <p:cNvSpPr txBox="1"/>
          <p:nvPr/>
        </p:nvSpPr>
        <p:spPr>
          <a:xfrm>
            <a:off x="1134556" y="4981900"/>
            <a:ext cx="1032657" cy="49237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ts val="840"/>
              </a:lnSpc>
            </a:pPr>
            <a:endParaRPr lang="en-US" sz="700" spc="-10" dirty="0">
              <a:latin typeface="Arial"/>
              <a:cs typeface="Arial"/>
            </a:endParaRPr>
          </a:p>
          <a:p>
            <a:pPr marL="12700" marR="12700" algn="ctr">
              <a:lnSpc>
                <a:spcPts val="840"/>
              </a:lnSpc>
            </a:pPr>
            <a:r>
              <a:rPr lang="en-US" sz="650" spc="-10" dirty="0">
                <a:latin typeface="Arial"/>
                <a:cs typeface="Arial"/>
              </a:rPr>
              <a:t>Associate Dean</a:t>
            </a:r>
          </a:p>
          <a:p>
            <a:pPr marL="12700" marR="12700" algn="ctr">
              <a:lnSpc>
                <a:spcPts val="840"/>
              </a:lnSpc>
            </a:pPr>
            <a:r>
              <a:rPr lang="en-US" sz="650" spc="-10" dirty="0">
                <a:latin typeface="Arial"/>
                <a:cs typeface="Arial"/>
              </a:rPr>
              <a:t>Community Engagement and Diversity</a:t>
            </a:r>
          </a:p>
          <a:p>
            <a:pPr marL="12700" marR="12700" algn="ctr">
              <a:lnSpc>
                <a:spcPts val="840"/>
              </a:lnSpc>
            </a:pPr>
            <a:r>
              <a:rPr lang="en-US" sz="650" b="1" spc="-10" dirty="0">
                <a:latin typeface="Arial"/>
                <a:cs typeface="Arial"/>
              </a:rPr>
              <a:t> Dwayne Compton, EdD</a:t>
            </a:r>
          </a:p>
        </p:txBody>
      </p:sp>
      <p:sp>
        <p:nvSpPr>
          <p:cNvPr id="138" name="object 86"/>
          <p:cNvSpPr/>
          <p:nvPr/>
        </p:nvSpPr>
        <p:spPr>
          <a:xfrm>
            <a:off x="6060844" y="5573610"/>
            <a:ext cx="1308134" cy="473492"/>
          </a:xfrm>
          <a:custGeom>
            <a:avLst/>
            <a:gdLst/>
            <a:ahLst/>
            <a:cxnLst/>
            <a:rect l="l" t="t" r="r" b="b"/>
            <a:pathLst>
              <a:path w="816140" h="387667">
                <a:moveTo>
                  <a:pt x="0" y="387667"/>
                </a:moveTo>
                <a:lnTo>
                  <a:pt x="816140" y="387667"/>
                </a:lnTo>
                <a:lnTo>
                  <a:pt x="816140" y="0"/>
                </a:lnTo>
                <a:lnTo>
                  <a:pt x="0" y="0"/>
                </a:lnTo>
                <a:lnTo>
                  <a:pt x="0" y="38766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87"/>
          <p:cNvSpPr txBox="1"/>
          <p:nvPr/>
        </p:nvSpPr>
        <p:spPr>
          <a:xfrm>
            <a:off x="6094800" y="5607205"/>
            <a:ext cx="1286801" cy="4398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65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5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n-US" sz="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  <a:t> and Professional Development</a:t>
            </a:r>
            <a:b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Demetra Antimisiaris, PharmD </a:t>
            </a:r>
          </a:p>
        </p:txBody>
      </p:sp>
      <p:cxnSp>
        <p:nvCxnSpPr>
          <p:cNvPr id="142" name="Straight Connector 141"/>
          <p:cNvCxnSpPr>
            <a:cxnSpLocks/>
          </p:cNvCxnSpPr>
          <p:nvPr/>
        </p:nvCxnSpPr>
        <p:spPr>
          <a:xfrm>
            <a:off x="5925851" y="4075444"/>
            <a:ext cx="0" cy="17517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cxnSpLocks/>
          </p:cNvCxnSpPr>
          <p:nvPr/>
        </p:nvCxnSpPr>
        <p:spPr>
          <a:xfrm>
            <a:off x="5916929" y="5822625"/>
            <a:ext cx="134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ate Placeholder 45"/>
          <p:cNvSpPr>
            <a:spLocks noGrp="1"/>
          </p:cNvSpPr>
          <p:nvPr>
            <p:ph type="dt" sz="half" idx="6"/>
          </p:nvPr>
        </p:nvSpPr>
        <p:spPr>
          <a:xfrm>
            <a:off x="1029092" y="6493079"/>
            <a:ext cx="401041" cy="212521"/>
          </a:xfrm>
        </p:spPr>
        <p:txBody>
          <a:bodyPr/>
          <a:lstStyle/>
          <a:p>
            <a:r>
              <a:rPr lang="en-US" sz="900" dirty="0"/>
              <a:t>01/2023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42998F8C-9B09-4A30-9D9E-DE972808381E}"/>
              </a:ext>
            </a:extLst>
          </p:cNvPr>
          <p:cNvCxnSpPr>
            <a:cxnSpLocks/>
          </p:cNvCxnSpPr>
          <p:nvPr/>
        </p:nvCxnSpPr>
        <p:spPr>
          <a:xfrm>
            <a:off x="3519863" y="5507035"/>
            <a:ext cx="927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00845D1D-3166-4517-ACAE-CE9BAAC67471}"/>
              </a:ext>
            </a:extLst>
          </p:cNvPr>
          <p:cNvCxnSpPr>
            <a:cxnSpLocks/>
          </p:cNvCxnSpPr>
          <p:nvPr/>
        </p:nvCxnSpPr>
        <p:spPr>
          <a:xfrm flipV="1">
            <a:off x="5916929" y="4515875"/>
            <a:ext cx="12686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ABF460A4-3778-4090-8121-9A24C3FD5670}"/>
              </a:ext>
            </a:extLst>
          </p:cNvPr>
          <p:cNvCxnSpPr>
            <a:cxnSpLocks/>
          </p:cNvCxnSpPr>
          <p:nvPr/>
        </p:nvCxnSpPr>
        <p:spPr>
          <a:xfrm>
            <a:off x="7984024" y="3740702"/>
            <a:ext cx="0" cy="1383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01ECF5F4-E3EA-4947-8B96-1DB7A57E55EC}"/>
              </a:ext>
            </a:extLst>
          </p:cNvPr>
          <p:cNvCxnSpPr>
            <a:cxnSpLocks/>
          </p:cNvCxnSpPr>
          <p:nvPr/>
        </p:nvCxnSpPr>
        <p:spPr>
          <a:xfrm flipV="1">
            <a:off x="2259666" y="4140805"/>
            <a:ext cx="678241" cy="38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bject 90">
            <a:extLst>
              <a:ext uri="{FF2B5EF4-FFF2-40B4-BE49-F238E27FC236}">
                <a16:creationId xmlns:a16="http://schemas.microsoft.com/office/drawing/2014/main" id="{489DD0BC-2D00-4AD8-9A6C-C35267CC594B}"/>
              </a:ext>
            </a:extLst>
          </p:cNvPr>
          <p:cNvSpPr/>
          <p:nvPr/>
        </p:nvSpPr>
        <p:spPr>
          <a:xfrm rot="5400000">
            <a:off x="2829164" y="4041911"/>
            <a:ext cx="150538" cy="54860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9" name="object 90">
            <a:extLst>
              <a:ext uri="{FF2B5EF4-FFF2-40B4-BE49-F238E27FC236}">
                <a16:creationId xmlns:a16="http://schemas.microsoft.com/office/drawing/2014/main" id="{CEF4C6F7-A0D1-48F2-812D-A1DC1526DA05}"/>
              </a:ext>
            </a:extLst>
          </p:cNvPr>
          <p:cNvSpPr/>
          <p:nvPr/>
        </p:nvSpPr>
        <p:spPr>
          <a:xfrm rot="5400000">
            <a:off x="1693524" y="4652461"/>
            <a:ext cx="1083996" cy="51443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3" name="object 17">
            <a:extLst>
              <a:ext uri="{FF2B5EF4-FFF2-40B4-BE49-F238E27FC236}">
                <a16:creationId xmlns:a16="http://schemas.microsoft.com/office/drawing/2014/main" id="{B7C844DA-45E2-4183-869D-7590687CD142}"/>
              </a:ext>
            </a:extLst>
          </p:cNvPr>
          <p:cNvSpPr/>
          <p:nvPr/>
        </p:nvSpPr>
        <p:spPr>
          <a:xfrm>
            <a:off x="2439412" y="3540485"/>
            <a:ext cx="978874" cy="442373"/>
          </a:xfrm>
          <a:custGeom>
            <a:avLst/>
            <a:gdLst/>
            <a:ahLst/>
            <a:cxnLst/>
            <a:rect l="l" t="t" r="r" b="b"/>
            <a:pathLst>
              <a:path w="1090701" h="523214">
                <a:moveTo>
                  <a:pt x="0" y="523214"/>
                </a:moveTo>
                <a:lnTo>
                  <a:pt x="1090701" y="523214"/>
                </a:lnTo>
                <a:lnTo>
                  <a:pt x="1090701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CEAB0011-FE7B-4D5E-9EB6-81FB659C4E2F}"/>
              </a:ext>
            </a:extLst>
          </p:cNvPr>
          <p:cNvSpPr txBox="1"/>
          <p:nvPr/>
        </p:nvSpPr>
        <p:spPr>
          <a:xfrm>
            <a:off x="2384270" y="3549494"/>
            <a:ext cx="10623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Vice Dean</a:t>
            </a:r>
          </a:p>
          <a:p>
            <a:pPr algn="ctr"/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</a:p>
          <a:p>
            <a:pPr algn="ctr"/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Jon Klein, MD, PhD</a:t>
            </a:r>
          </a:p>
        </p:txBody>
      </p:sp>
      <p:sp>
        <p:nvSpPr>
          <p:cNvPr id="185" name="object 25">
            <a:extLst>
              <a:ext uri="{FF2B5EF4-FFF2-40B4-BE49-F238E27FC236}">
                <a16:creationId xmlns:a16="http://schemas.microsoft.com/office/drawing/2014/main" id="{1441C8F1-5CE7-4CE7-9FBD-95BA5C2508E0}"/>
              </a:ext>
            </a:extLst>
          </p:cNvPr>
          <p:cNvSpPr/>
          <p:nvPr/>
        </p:nvSpPr>
        <p:spPr>
          <a:xfrm>
            <a:off x="7382760" y="3371369"/>
            <a:ext cx="1166195" cy="369333"/>
          </a:xfrm>
          <a:custGeom>
            <a:avLst/>
            <a:gdLst/>
            <a:ahLst/>
            <a:cxnLst/>
            <a:rect l="l" t="t" r="r" b="b"/>
            <a:pathLst>
              <a:path w="954468" h="523214">
                <a:moveTo>
                  <a:pt x="0" y="523214"/>
                </a:moveTo>
                <a:lnTo>
                  <a:pt x="954468" y="523214"/>
                </a:lnTo>
                <a:lnTo>
                  <a:pt x="954468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6" name="object 90">
            <a:extLst>
              <a:ext uri="{FF2B5EF4-FFF2-40B4-BE49-F238E27FC236}">
                <a16:creationId xmlns:a16="http://schemas.microsoft.com/office/drawing/2014/main" id="{BC873F22-903D-4AD5-B384-8438A7658017}"/>
              </a:ext>
            </a:extLst>
          </p:cNvPr>
          <p:cNvSpPr/>
          <p:nvPr/>
        </p:nvSpPr>
        <p:spPr>
          <a:xfrm flipV="1">
            <a:off x="1620865" y="3182896"/>
            <a:ext cx="6368381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7" name="object 90">
            <a:extLst>
              <a:ext uri="{FF2B5EF4-FFF2-40B4-BE49-F238E27FC236}">
                <a16:creationId xmlns:a16="http://schemas.microsoft.com/office/drawing/2014/main" id="{8655852D-CDAA-4D4B-85B6-2D937CC8727A}"/>
              </a:ext>
            </a:extLst>
          </p:cNvPr>
          <p:cNvSpPr/>
          <p:nvPr/>
        </p:nvSpPr>
        <p:spPr>
          <a:xfrm rot="5400000">
            <a:off x="1430161" y="3382345"/>
            <a:ext cx="355177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8" name="object 90">
            <a:extLst>
              <a:ext uri="{FF2B5EF4-FFF2-40B4-BE49-F238E27FC236}">
                <a16:creationId xmlns:a16="http://schemas.microsoft.com/office/drawing/2014/main" id="{92D6CB04-FDB1-4623-BDC2-11C9F6A5ADBF}"/>
              </a:ext>
            </a:extLst>
          </p:cNvPr>
          <p:cNvSpPr/>
          <p:nvPr/>
        </p:nvSpPr>
        <p:spPr>
          <a:xfrm rot="5400000">
            <a:off x="7889362" y="3273013"/>
            <a:ext cx="142589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2" name="object 90">
            <a:extLst>
              <a:ext uri="{FF2B5EF4-FFF2-40B4-BE49-F238E27FC236}">
                <a16:creationId xmlns:a16="http://schemas.microsoft.com/office/drawing/2014/main" id="{40235D7C-EA9B-445C-822A-6AC9E8044CD8}"/>
              </a:ext>
            </a:extLst>
          </p:cNvPr>
          <p:cNvSpPr/>
          <p:nvPr/>
        </p:nvSpPr>
        <p:spPr>
          <a:xfrm rot="5400000">
            <a:off x="3932789" y="4197095"/>
            <a:ext cx="180353" cy="65114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5" name="object 90">
            <a:extLst>
              <a:ext uri="{FF2B5EF4-FFF2-40B4-BE49-F238E27FC236}">
                <a16:creationId xmlns:a16="http://schemas.microsoft.com/office/drawing/2014/main" id="{7DD19719-10B1-4B8A-B9F4-479775FF5AFB}"/>
              </a:ext>
            </a:extLst>
          </p:cNvPr>
          <p:cNvSpPr/>
          <p:nvPr/>
        </p:nvSpPr>
        <p:spPr>
          <a:xfrm rot="5400000">
            <a:off x="2788919" y="5213098"/>
            <a:ext cx="1397146" cy="57593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9" name="object 90">
            <a:extLst>
              <a:ext uri="{FF2B5EF4-FFF2-40B4-BE49-F238E27FC236}">
                <a16:creationId xmlns:a16="http://schemas.microsoft.com/office/drawing/2014/main" id="{FAA00D1F-1A90-4F5D-B8B8-D8BB917F4C04}"/>
              </a:ext>
            </a:extLst>
          </p:cNvPr>
          <p:cNvSpPr/>
          <p:nvPr/>
        </p:nvSpPr>
        <p:spPr>
          <a:xfrm rot="10800000">
            <a:off x="4048636" y="4085921"/>
            <a:ext cx="600694" cy="58631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0" name="object 90">
            <a:extLst>
              <a:ext uri="{FF2B5EF4-FFF2-40B4-BE49-F238E27FC236}">
                <a16:creationId xmlns:a16="http://schemas.microsoft.com/office/drawing/2014/main" id="{80437DE7-F37F-4011-A5BF-11EF5907C6F4}"/>
              </a:ext>
            </a:extLst>
          </p:cNvPr>
          <p:cNvSpPr/>
          <p:nvPr/>
        </p:nvSpPr>
        <p:spPr>
          <a:xfrm flipV="1">
            <a:off x="4665125" y="4229857"/>
            <a:ext cx="104970" cy="58631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1" name="object 90">
            <a:extLst>
              <a:ext uri="{FF2B5EF4-FFF2-40B4-BE49-F238E27FC236}">
                <a16:creationId xmlns:a16="http://schemas.microsoft.com/office/drawing/2014/main" id="{2EDA2340-CF5D-4EA8-AE34-F8761B9C8A0F}"/>
              </a:ext>
            </a:extLst>
          </p:cNvPr>
          <p:cNvSpPr/>
          <p:nvPr/>
        </p:nvSpPr>
        <p:spPr>
          <a:xfrm rot="5400000" flipH="1">
            <a:off x="1519376" y="4138888"/>
            <a:ext cx="167001" cy="55465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2" name="object 90">
            <a:extLst>
              <a:ext uri="{FF2B5EF4-FFF2-40B4-BE49-F238E27FC236}">
                <a16:creationId xmlns:a16="http://schemas.microsoft.com/office/drawing/2014/main" id="{5CD7827E-22C3-4CEE-AECC-C6571AC2CEC2}"/>
              </a:ext>
            </a:extLst>
          </p:cNvPr>
          <p:cNvSpPr/>
          <p:nvPr/>
        </p:nvSpPr>
        <p:spPr>
          <a:xfrm rot="10800000">
            <a:off x="1032328" y="4198475"/>
            <a:ext cx="606343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3" name="object 90">
            <a:extLst>
              <a:ext uri="{FF2B5EF4-FFF2-40B4-BE49-F238E27FC236}">
                <a16:creationId xmlns:a16="http://schemas.microsoft.com/office/drawing/2014/main" id="{BAE15944-051A-4D27-9268-46A43F7140DD}"/>
              </a:ext>
            </a:extLst>
          </p:cNvPr>
          <p:cNvSpPr/>
          <p:nvPr/>
        </p:nvSpPr>
        <p:spPr>
          <a:xfrm rot="5400000" flipV="1">
            <a:off x="557340" y="4724485"/>
            <a:ext cx="1013613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7" name="object 90">
            <a:extLst>
              <a:ext uri="{FF2B5EF4-FFF2-40B4-BE49-F238E27FC236}">
                <a16:creationId xmlns:a16="http://schemas.microsoft.com/office/drawing/2014/main" id="{82F87868-8634-4576-B723-ED2FAC45E90B}"/>
              </a:ext>
            </a:extLst>
          </p:cNvPr>
          <p:cNvSpPr/>
          <p:nvPr/>
        </p:nvSpPr>
        <p:spPr>
          <a:xfrm rot="5400000">
            <a:off x="6499292" y="3992759"/>
            <a:ext cx="109306" cy="457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9" name="object 90">
            <a:extLst>
              <a:ext uri="{FF2B5EF4-FFF2-40B4-BE49-F238E27FC236}">
                <a16:creationId xmlns:a16="http://schemas.microsoft.com/office/drawing/2014/main" id="{E56E554F-D596-417F-ACB0-4672E5CF1C29}"/>
              </a:ext>
            </a:extLst>
          </p:cNvPr>
          <p:cNvSpPr/>
          <p:nvPr/>
        </p:nvSpPr>
        <p:spPr>
          <a:xfrm>
            <a:off x="5916929" y="4067364"/>
            <a:ext cx="670554" cy="75351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9" name="object 90">
            <a:extLst>
              <a:ext uri="{FF2B5EF4-FFF2-40B4-BE49-F238E27FC236}">
                <a16:creationId xmlns:a16="http://schemas.microsoft.com/office/drawing/2014/main" id="{0408198D-2FEB-44EE-841D-8A961F1897DE}"/>
              </a:ext>
            </a:extLst>
          </p:cNvPr>
          <p:cNvSpPr/>
          <p:nvPr/>
        </p:nvSpPr>
        <p:spPr>
          <a:xfrm rot="5400000">
            <a:off x="3403062" y="5187579"/>
            <a:ext cx="2457592" cy="55464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9" name="object 81">
            <a:extLst>
              <a:ext uri="{FF2B5EF4-FFF2-40B4-BE49-F238E27FC236}">
                <a16:creationId xmlns:a16="http://schemas.microsoft.com/office/drawing/2014/main" id="{71F34011-2902-45DA-B266-499C2464D63F}"/>
              </a:ext>
            </a:extLst>
          </p:cNvPr>
          <p:cNvSpPr/>
          <p:nvPr/>
        </p:nvSpPr>
        <p:spPr>
          <a:xfrm>
            <a:off x="4786848" y="5139094"/>
            <a:ext cx="1001260" cy="453585"/>
          </a:xfrm>
          <a:custGeom>
            <a:avLst/>
            <a:gdLst/>
            <a:ahLst/>
            <a:cxnLst/>
            <a:rect l="l" t="t" r="r" b="b"/>
            <a:pathLst>
              <a:path w="738098" h="386397">
                <a:moveTo>
                  <a:pt x="0" y="386397"/>
                </a:moveTo>
                <a:lnTo>
                  <a:pt x="738098" y="386397"/>
                </a:lnTo>
                <a:lnTo>
                  <a:pt x="738098" y="0"/>
                </a:lnTo>
                <a:lnTo>
                  <a:pt x="0" y="0"/>
                </a:lnTo>
                <a:lnTo>
                  <a:pt x="0" y="386397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82">
            <a:extLst>
              <a:ext uri="{FF2B5EF4-FFF2-40B4-BE49-F238E27FC236}">
                <a16:creationId xmlns:a16="http://schemas.microsoft.com/office/drawing/2014/main" id="{8217BDF2-3DBA-4F2E-B71E-0B9779B64C97}"/>
              </a:ext>
            </a:extLst>
          </p:cNvPr>
          <p:cNvSpPr txBox="1"/>
          <p:nvPr/>
        </p:nvSpPr>
        <p:spPr>
          <a:xfrm>
            <a:off x="4824579" y="5174654"/>
            <a:ext cx="955946" cy="41231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0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0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600" spc="5" dirty="0">
                <a:latin typeface="Arial" panose="020B0604020202020204" pitchFamily="34" charset="0"/>
                <a:cs typeface="Arial" panose="020B0604020202020204" pitchFamily="34" charset="0"/>
              </a:rPr>
              <a:t>t.</a:t>
            </a:r>
            <a:r>
              <a:rPr sz="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60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00" spc="0" dirty="0">
                <a:latin typeface="Arial" panose="020B0604020202020204" pitchFamily="34" charset="0"/>
                <a:cs typeface="Arial" panose="020B0604020202020204" pitchFamily="34" charset="0"/>
              </a:rPr>
              <a:t>n S</a:t>
            </a:r>
            <a:r>
              <a:rPr sz="6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00" spc="5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6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600" spc="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00" spc="-10" dirty="0">
                <a:latin typeface="Arial" panose="020B0604020202020204" pitchFamily="34" charset="0"/>
                <a:cs typeface="Arial" panose="020B0604020202020204" pitchFamily="34" charset="0"/>
              </a:rPr>
              <a:t>ff</a:t>
            </a:r>
            <a:r>
              <a:rPr sz="600" spc="-1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0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600" spc="0" dirty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600" spc="0" dirty="0">
                <a:latin typeface="Arial" panose="020B0604020202020204" pitchFamily="34" charset="0"/>
                <a:cs typeface="Arial" panose="020B0604020202020204" pitchFamily="34" charset="0"/>
              </a:rPr>
              <a:t> Learning Environment and Wellness</a:t>
            </a:r>
          </a:p>
          <a:p>
            <a:pPr marL="12700" marR="12700" algn="ctr">
              <a:lnSpc>
                <a:spcPct val="100000"/>
              </a:lnSpc>
            </a:pP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Matthew </a:t>
            </a:r>
            <a:r>
              <a:rPr lang="en-US" sz="600" b="1" dirty="0" err="1">
                <a:latin typeface="Arial" panose="020B0604020202020204" pitchFamily="34" charset="0"/>
                <a:cs typeface="Arial" panose="020B0604020202020204" pitchFamily="34" charset="0"/>
              </a:rPr>
              <a:t>Adamkin</a:t>
            </a: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, MD</a:t>
            </a:r>
            <a:endParaRPr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9FAFA98E-1949-4FCD-9DBD-2E1AE916EF5A}"/>
              </a:ext>
            </a:extLst>
          </p:cNvPr>
          <p:cNvCxnSpPr>
            <a:cxnSpLocks/>
          </p:cNvCxnSpPr>
          <p:nvPr/>
        </p:nvCxnSpPr>
        <p:spPr>
          <a:xfrm>
            <a:off x="5287478" y="5027167"/>
            <a:ext cx="695" cy="1029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bject 28">
            <a:extLst>
              <a:ext uri="{FF2B5EF4-FFF2-40B4-BE49-F238E27FC236}">
                <a16:creationId xmlns:a16="http://schemas.microsoft.com/office/drawing/2014/main" id="{B2E1598B-0AF8-4DA0-833A-87C0140B2A50}"/>
              </a:ext>
            </a:extLst>
          </p:cNvPr>
          <p:cNvSpPr/>
          <p:nvPr/>
        </p:nvSpPr>
        <p:spPr>
          <a:xfrm>
            <a:off x="6942439" y="2844136"/>
            <a:ext cx="1118099" cy="295559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8DA3CE6-B6E4-45BF-91E1-85B0E6012C65}"/>
              </a:ext>
            </a:extLst>
          </p:cNvPr>
          <p:cNvSpPr txBox="1"/>
          <p:nvPr/>
        </p:nvSpPr>
        <p:spPr>
          <a:xfrm>
            <a:off x="6983381" y="2819400"/>
            <a:ext cx="1088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</a:p>
          <a:p>
            <a:pPr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Administration and Policy</a:t>
            </a:r>
          </a:p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Carmel Mackin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27">
            <a:extLst>
              <a:ext uri="{FF2B5EF4-FFF2-40B4-BE49-F238E27FC236}">
                <a16:creationId xmlns:a16="http://schemas.microsoft.com/office/drawing/2014/main" id="{E3935218-4639-4F4C-B781-3F458ECE5BC7}"/>
              </a:ext>
            </a:extLst>
          </p:cNvPr>
          <p:cNvSpPr/>
          <p:nvPr/>
        </p:nvSpPr>
        <p:spPr>
          <a:xfrm>
            <a:off x="4978501" y="3025385"/>
            <a:ext cx="1965653" cy="112143"/>
          </a:xfrm>
          <a:custGeom>
            <a:avLst/>
            <a:gdLst/>
            <a:ahLst/>
            <a:cxnLst/>
            <a:rect l="l" t="t" r="r" b="b"/>
            <a:pathLst>
              <a:path w="2260092">
                <a:moveTo>
                  <a:pt x="226009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5" name="object 95">
            <a:extLst>
              <a:ext uri="{FF2B5EF4-FFF2-40B4-BE49-F238E27FC236}">
                <a16:creationId xmlns:a16="http://schemas.microsoft.com/office/drawing/2014/main" id="{4F56C2E3-03D6-4B6C-9519-53C507FA3986}"/>
              </a:ext>
            </a:extLst>
          </p:cNvPr>
          <p:cNvSpPr/>
          <p:nvPr/>
        </p:nvSpPr>
        <p:spPr>
          <a:xfrm>
            <a:off x="4183866" y="1844697"/>
            <a:ext cx="803466" cy="93224"/>
          </a:xfrm>
          <a:custGeom>
            <a:avLst/>
            <a:gdLst/>
            <a:ahLst/>
            <a:cxnLst/>
            <a:rect l="l" t="t" r="r" b="b"/>
            <a:pathLst>
              <a:path w="829437">
                <a:moveTo>
                  <a:pt x="829437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6" name="object 27">
            <a:extLst>
              <a:ext uri="{FF2B5EF4-FFF2-40B4-BE49-F238E27FC236}">
                <a16:creationId xmlns:a16="http://schemas.microsoft.com/office/drawing/2014/main" id="{FFA7571E-E1FE-4288-96B3-B9F3B94C2AE9}"/>
              </a:ext>
            </a:extLst>
          </p:cNvPr>
          <p:cNvSpPr/>
          <p:nvPr/>
        </p:nvSpPr>
        <p:spPr>
          <a:xfrm>
            <a:off x="4987510" y="2028154"/>
            <a:ext cx="1706894" cy="65767"/>
          </a:xfrm>
          <a:custGeom>
            <a:avLst/>
            <a:gdLst/>
            <a:ahLst/>
            <a:cxnLst/>
            <a:rect l="l" t="t" r="r" b="b"/>
            <a:pathLst>
              <a:path w="2260092">
                <a:moveTo>
                  <a:pt x="226009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8" name="object 34">
            <a:extLst>
              <a:ext uri="{FF2B5EF4-FFF2-40B4-BE49-F238E27FC236}">
                <a16:creationId xmlns:a16="http://schemas.microsoft.com/office/drawing/2014/main" id="{6642D14B-A7C6-45F2-B769-7F7D03ACD923}"/>
              </a:ext>
            </a:extLst>
          </p:cNvPr>
          <p:cNvSpPr/>
          <p:nvPr/>
        </p:nvSpPr>
        <p:spPr>
          <a:xfrm>
            <a:off x="1575672" y="2820975"/>
            <a:ext cx="1000776" cy="322889"/>
          </a:xfrm>
          <a:custGeom>
            <a:avLst/>
            <a:gdLst/>
            <a:ahLst/>
            <a:cxnLst/>
            <a:rect l="l" t="t" r="r" b="b"/>
            <a:pathLst>
              <a:path w="1024750" h="523214">
                <a:moveTo>
                  <a:pt x="0" y="523214"/>
                </a:moveTo>
                <a:lnTo>
                  <a:pt x="1024750" y="523214"/>
                </a:lnTo>
                <a:lnTo>
                  <a:pt x="1024750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25399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9B87DD-81A2-48C7-87B9-24A2E8DAEE36}"/>
              </a:ext>
            </a:extLst>
          </p:cNvPr>
          <p:cNvSpPr/>
          <p:nvPr/>
        </p:nvSpPr>
        <p:spPr>
          <a:xfrm>
            <a:off x="1594084" y="2788890"/>
            <a:ext cx="1005910" cy="27175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12700" marR="12700" lvl="0" algn="ctr">
              <a:lnSpc>
                <a:spcPts val="840"/>
              </a:lnSpc>
            </a:pPr>
            <a:r>
              <a:rPr lang="en-US" sz="650" spc="-10" dirty="0">
                <a:solidFill>
                  <a:prstClr val="black"/>
                </a:solidFill>
                <a:latin typeface="Arial"/>
                <a:cs typeface="Arial"/>
              </a:rPr>
              <a:t>Chief Diversity Officer</a:t>
            </a:r>
          </a:p>
          <a:p>
            <a:pPr marL="12700" marR="12700" lvl="0" algn="ctr">
              <a:lnSpc>
                <a:spcPts val="840"/>
              </a:lnSpc>
            </a:pPr>
            <a:r>
              <a:rPr lang="en-US" sz="650" b="1" spc="-10" dirty="0">
                <a:solidFill>
                  <a:prstClr val="black"/>
                </a:solidFill>
                <a:latin typeface="Arial"/>
                <a:cs typeface="Arial"/>
              </a:rPr>
              <a:t> Dwayne Compton, EdD</a:t>
            </a:r>
          </a:p>
        </p:txBody>
      </p:sp>
      <p:sp>
        <p:nvSpPr>
          <p:cNvPr id="135" name="object 27">
            <a:extLst>
              <a:ext uri="{FF2B5EF4-FFF2-40B4-BE49-F238E27FC236}">
                <a16:creationId xmlns:a16="http://schemas.microsoft.com/office/drawing/2014/main" id="{E3CCFD2A-AF3D-44E0-A9E6-B5D449B7AE96}"/>
              </a:ext>
            </a:extLst>
          </p:cNvPr>
          <p:cNvSpPr/>
          <p:nvPr/>
        </p:nvSpPr>
        <p:spPr>
          <a:xfrm>
            <a:off x="2581339" y="2983529"/>
            <a:ext cx="2392001" cy="98628"/>
          </a:xfrm>
          <a:custGeom>
            <a:avLst/>
            <a:gdLst/>
            <a:ahLst/>
            <a:cxnLst/>
            <a:rect l="l" t="t" r="r" b="b"/>
            <a:pathLst>
              <a:path w="2260092">
                <a:moveTo>
                  <a:pt x="226009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7" name="object 27">
            <a:extLst>
              <a:ext uri="{FF2B5EF4-FFF2-40B4-BE49-F238E27FC236}">
                <a16:creationId xmlns:a16="http://schemas.microsoft.com/office/drawing/2014/main" id="{463D5E17-7F32-435A-8DBD-8E0203D7D111}"/>
              </a:ext>
            </a:extLst>
          </p:cNvPr>
          <p:cNvSpPr/>
          <p:nvPr/>
        </p:nvSpPr>
        <p:spPr>
          <a:xfrm>
            <a:off x="4991037" y="1364147"/>
            <a:ext cx="328750" cy="89102"/>
          </a:xfrm>
          <a:custGeom>
            <a:avLst/>
            <a:gdLst/>
            <a:ahLst/>
            <a:cxnLst/>
            <a:rect l="l" t="t" r="r" b="b"/>
            <a:pathLst>
              <a:path w="2260092">
                <a:moveTo>
                  <a:pt x="226009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9" name="object 27">
            <a:extLst>
              <a:ext uri="{FF2B5EF4-FFF2-40B4-BE49-F238E27FC236}">
                <a16:creationId xmlns:a16="http://schemas.microsoft.com/office/drawing/2014/main" id="{5B78D6EB-3675-4992-99E6-400723F618EE}"/>
              </a:ext>
            </a:extLst>
          </p:cNvPr>
          <p:cNvSpPr/>
          <p:nvPr/>
        </p:nvSpPr>
        <p:spPr>
          <a:xfrm>
            <a:off x="4059297" y="1444731"/>
            <a:ext cx="920463" cy="79163"/>
          </a:xfrm>
          <a:custGeom>
            <a:avLst/>
            <a:gdLst/>
            <a:ahLst/>
            <a:cxnLst/>
            <a:rect l="l" t="t" r="r" b="b"/>
            <a:pathLst>
              <a:path w="2260092">
                <a:moveTo>
                  <a:pt x="226009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0" name="object 59">
            <a:extLst>
              <a:ext uri="{FF2B5EF4-FFF2-40B4-BE49-F238E27FC236}">
                <a16:creationId xmlns:a16="http://schemas.microsoft.com/office/drawing/2014/main" id="{778D515A-2869-4958-A5F9-515DE602CE1E}"/>
              </a:ext>
            </a:extLst>
          </p:cNvPr>
          <p:cNvSpPr/>
          <p:nvPr/>
        </p:nvSpPr>
        <p:spPr>
          <a:xfrm>
            <a:off x="2382088" y="5066858"/>
            <a:ext cx="1024293" cy="445228"/>
          </a:xfrm>
          <a:custGeom>
            <a:avLst/>
            <a:gdLst/>
            <a:ahLst/>
            <a:cxnLst/>
            <a:rect l="l" t="t" r="r" b="b"/>
            <a:pathLst>
              <a:path w="744702" h="409943">
                <a:moveTo>
                  <a:pt x="0" y="409943"/>
                </a:moveTo>
                <a:lnTo>
                  <a:pt x="744702" y="409943"/>
                </a:lnTo>
                <a:lnTo>
                  <a:pt x="744702" y="0"/>
                </a:lnTo>
                <a:lnTo>
                  <a:pt x="0" y="0"/>
                </a:lnTo>
                <a:lnTo>
                  <a:pt x="0" y="40994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62">
            <a:extLst>
              <a:ext uri="{FF2B5EF4-FFF2-40B4-BE49-F238E27FC236}">
                <a16:creationId xmlns:a16="http://schemas.microsoft.com/office/drawing/2014/main" id="{78B8762F-EE01-4A00-AC4D-956AB13BA30B}"/>
              </a:ext>
            </a:extLst>
          </p:cNvPr>
          <p:cNvSpPr txBox="1"/>
          <p:nvPr/>
        </p:nvSpPr>
        <p:spPr>
          <a:xfrm>
            <a:off x="2396235" y="5089307"/>
            <a:ext cx="969729" cy="399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65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650" spc="-10" dirty="0">
                <a:latin typeface="Arial" panose="020B0604020202020204" pitchFamily="34" charset="0"/>
                <a:cs typeface="Arial" panose="020B0604020202020204" pitchFamily="34" charset="0"/>
              </a:rPr>
              <a:t>istant</a:t>
            </a:r>
            <a:r>
              <a:rPr sz="650" spc="5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sz="650" spc="-15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sz="650" spc="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endParaRPr lang="en-US" sz="650" spc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ctr">
              <a:lnSpc>
                <a:spcPct val="100000"/>
              </a:lnSpc>
            </a:pPr>
            <a:r>
              <a:rPr lang="en-US" sz="650" spc="0" dirty="0">
                <a:latin typeface="Arial" panose="020B0604020202020204" pitchFamily="34" charset="0"/>
                <a:cs typeface="Arial" panose="020B0604020202020204" pitchFamily="34" charset="0"/>
              </a:rPr>
              <a:t>Research Diversity</a:t>
            </a:r>
          </a:p>
          <a:p>
            <a:pPr marL="12700" marR="12700" algn="ctr">
              <a:lnSpc>
                <a:spcPct val="100000"/>
              </a:lnSpc>
            </a:pP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650" b="1" dirty="0" err="1">
                <a:latin typeface="Arial" panose="020B0604020202020204" pitchFamily="34" charset="0"/>
                <a:cs typeface="Arial" panose="020B0604020202020204" pitchFamily="34" charset="0"/>
              </a:rPr>
              <a:t>Creis</a:t>
            </a:r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 Renee Kidd, PhD, MPH</a:t>
            </a:r>
            <a:endParaRPr sz="6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object 90">
            <a:extLst>
              <a:ext uri="{FF2B5EF4-FFF2-40B4-BE49-F238E27FC236}">
                <a16:creationId xmlns:a16="http://schemas.microsoft.com/office/drawing/2014/main" id="{D565EBC1-93DE-4B0D-A52B-8316A20B43F0}"/>
              </a:ext>
            </a:extLst>
          </p:cNvPr>
          <p:cNvSpPr/>
          <p:nvPr/>
        </p:nvSpPr>
        <p:spPr>
          <a:xfrm flipV="1">
            <a:off x="2254791" y="4965861"/>
            <a:ext cx="118251" cy="250619"/>
          </a:xfrm>
          <a:custGeom>
            <a:avLst/>
            <a:gdLst/>
            <a:ahLst/>
            <a:cxnLst/>
            <a:rect l="l" t="t" r="r" b="b"/>
            <a:pathLst>
              <a:path w="180594">
                <a:moveTo>
                  <a:pt x="18059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7" name="object 28">
            <a:extLst>
              <a:ext uri="{FF2B5EF4-FFF2-40B4-BE49-F238E27FC236}">
                <a16:creationId xmlns:a16="http://schemas.microsoft.com/office/drawing/2014/main" id="{A6ECC425-BB8E-4F86-9605-99FFE0761CDA}"/>
              </a:ext>
            </a:extLst>
          </p:cNvPr>
          <p:cNvSpPr/>
          <p:nvPr/>
        </p:nvSpPr>
        <p:spPr>
          <a:xfrm>
            <a:off x="5504031" y="2133600"/>
            <a:ext cx="842236" cy="329063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algn="ctr"/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Vice Dean </a:t>
            </a:r>
            <a:b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Finance </a:t>
            </a:r>
          </a:p>
          <a:p>
            <a:pPr marL="57150" algn="ctr"/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Cynthia Clemons </a:t>
            </a:r>
          </a:p>
          <a:p>
            <a:pPr marL="57150" algn="ctr"/>
            <a:endParaRPr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98726839-9BC3-4B48-BF9D-5837CB38FFB0}"/>
              </a:ext>
            </a:extLst>
          </p:cNvPr>
          <p:cNvCxnSpPr>
            <a:cxnSpLocks/>
          </p:cNvCxnSpPr>
          <p:nvPr/>
        </p:nvCxnSpPr>
        <p:spPr>
          <a:xfrm flipV="1">
            <a:off x="5925851" y="2471241"/>
            <a:ext cx="0" cy="89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bject 28">
            <a:extLst>
              <a:ext uri="{FF2B5EF4-FFF2-40B4-BE49-F238E27FC236}">
                <a16:creationId xmlns:a16="http://schemas.microsoft.com/office/drawing/2014/main" id="{F05C2556-DC06-4D47-9280-78777255092F}"/>
              </a:ext>
            </a:extLst>
          </p:cNvPr>
          <p:cNvSpPr/>
          <p:nvPr/>
        </p:nvSpPr>
        <p:spPr>
          <a:xfrm>
            <a:off x="3658690" y="2171479"/>
            <a:ext cx="1157199" cy="338965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Assistant Dean </a:t>
            </a:r>
          </a:p>
          <a:p>
            <a:pPr marL="57150" algn="ctr"/>
            <a:r>
              <a:rPr lang="en-US" sz="650" dirty="0">
                <a:latin typeface="Arial" panose="020B0604020202020204" pitchFamily="34" charset="0"/>
                <a:cs typeface="Arial" panose="020B0604020202020204" pitchFamily="34" charset="0"/>
              </a:rPr>
              <a:t>Faculty Affairs</a:t>
            </a:r>
          </a:p>
          <a:p>
            <a:pPr marL="57150" algn="ctr"/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Christopher Seals, Ph.D.</a:t>
            </a:r>
          </a:p>
        </p:txBody>
      </p:sp>
      <p:sp>
        <p:nvSpPr>
          <p:cNvPr id="152" name="object 77">
            <a:extLst>
              <a:ext uri="{FF2B5EF4-FFF2-40B4-BE49-F238E27FC236}">
                <a16:creationId xmlns:a16="http://schemas.microsoft.com/office/drawing/2014/main" id="{DEAFF799-0B84-49E0-B9E2-58F2CBBE2C45}"/>
              </a:ext>
            </a:extLst>
          </p:cNvPr>
          <p:cNvSpPr/>
          <p:nvPr/>
        </p:nvSpPr>
        <p:spPr>
          <a:xfrm>
            <a:off x="2590912" y="2095124"/>
            <a:ext cx="1768240" cy="79444"/>
          </a:xfrm>
          <a:custGeom>
            <a:avLst/>
            <a:gdLst/>
            <a:ahLst/>
            <a:cxnLst/>
            <a:rect l="l" t="t" r="r" b="b"/>
            <a:pathLst>
              <a:path w="1872996" h="166497">
                <a:moveTo>
                  <a:pt x="0" y="166497"/>
                </a:moveTo>
                <a:lnTo>
                  <a:pt x="0" y="0"/>
                </a:lnTo>
                <a:lnTo>
                  <a:pt x="1872996" y="0"/>
                </a:lnTo>
                <a:lnTo>
                  <a:pt x="1872996" y="153797"/>
                </a:lnTo>
              </a:path>
            </a:pathLst>
          </a:custGeom>
          <a:noFill/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4" name="object 95">
            <a:extLst>
              <a:ext uri="{FF2B5EF4-FFF2-40B4-BE49-F238E27FC236}">
                <a16:creationId xmlns:a16="http://schemas.microsoft.com/office/drawing/2014/main" id="{423D0663-1FCE-420D-80F0-2A4E3CCADBF1}"/>
              </a:ext>
            </a:extLst>
          </p:cNvPr>
          <p:cNvSpPr/>
          <p:nvPr/>
        </p:nvSpPr>
        <p:spPr>
          <a:xfrm>
            <a:off x="4987332" y="2725466"/>
            <a:ext cx="441670" cy="137327"/>
          </a:xfrm>
          <a:custGeom>
            <a:avLst/>
            <a:gdLst/>
            <a:ahLst/>
            <a:cxnLst/>
            <a:rect l="l" t="t" r="r" b="b"/>
            <a:pathLst>
              <a:path w="829437">
                <a:moveTo>
                  <a:pt x="829437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6" name="object 28">
            <a:extLst>
              <a:ext uri="{FF2B5EF4-FFF2-40B4-BE49-F238E27FC236}">
                <a16:creationId xmlns:a16="http://schemas.microsoft.com/office/drawing/2014/main" id="{04EEF638-C762-445B-BF0A-4D060FCC034A}"/>
              </a:ext>
            </a:extLst>
          </p:cNvPr>
          <p:cNvSpPr/>
          <p:nvPr/>
        </p:nvSpPr>
        <p:spPr>
          <a:xfrm>
            <a:off x="5329913" y="1601913"/>
            <a:ext cx="991341" cy="232264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Project Manager </a:t>
            </a:r>
          </a:p>
          <a:p>
            <a:pPr marL="57150"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Kaitlyn Robinson </a:t>
            </a:r>
          </a:p>
          <a:p>
            <a:pPr marL="57150" algn="ctr"/>
            <a:endParaRPr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D7D91CF4-AF9D-48F5-8031-D551395F912E}"/>
              </a:ext>
            </a:extLst>
          </p:cNvPr>
          <p:cNvCxnSpPr>
            <a:cxnSpLocks/>
          </p:cNvCxnSpPr>
          <p:nvPr/>
        </p:nvCxnSpPr>
        <p:spPr>
          <a:xfrm flipV="1">
            <a:off x="5810759" y="1468698"/>
            <a:ext cx="0" cy="1332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bject 28">
            <a:extLst>
              <a:ext uri="{FF2B5EF4-FFF2-40B4-BE49-F238E27FC236}">
                <a16:creationId xmlns:a16="http://schemas.microsoft.com/office/drawing/2014/main" id="{7C178D20-15CA-4F03-8012-C8CC63E180E8}"/>
              </a:ext>
            </a:extLst>
          </p:cNvPr>
          <p:cNvSpPr/>
          <p:nvPr/>
        </p:nvSpPr>
        <p:spPr>
          <a:xfrm>
            <a:off x="2850628" y="2590800"/>
            <a:ext cx="1198007" cy="316150"/>
          </a:xfrm>
          <a:custGeom>
            <a:avLst/>
            <a:gdLst/>
            <a:ahLst/>
            <a:cxnLst/>
            <a:rect l="l" t="t" r="r" b="b"/>
            <a:pathLst>
              <a:path w="1059078" h="402513">
                <a:moveTo>
                  <a:pt x="0" y="402513"/>
                </a:moveTo>
                <a:lnTo>
                  <a:pt x="1059078" y="402513"/>
                </a:lnTo>
                <a:lnTo>
                  <a:pt x="1059078" y="0"/>
                </a:lnTo>
                <a:lnTo>
                  <a:pt x="0" y="0"/>
                </a:lnTo>
                <a:lnTo>
                  <a:pt x="0" y="402513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57150" algn="ctr"/>
            <a:endParaRPr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DCDA9FBE-771D-477A-A94B-D31394CCA78F}"/>
              </a:ext>
            </a:extLst>
          </p:cNvPr>
          <p:cNvSpPr txBox="1"/>
          <p:nvPr/>
        </p:nvSpPr>
        <p:spPr>
          <a:xfrm>
            <a:off x="2869220" y="2567020"/>
            <a:ext cx="116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Director, Strategic Marketing and Communications </a:t>
            </a:r>
          </a:p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Tonya Augustine </a:t>
            </a:r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95">
            <a:extLst>
              <a:ext uri="{FF2B5EF4-FFF2-40B4-BE49-F238E27FC236}">
                <a16:creationId xmlns:a16="http://schemas.microsoft.com/office/drawing/2014/main" id="{046ACB2B-8FF4-4C14-B43F-B0622C551856}"/>
              </a:ext>
            </a:extLst>
          </p:cNvPr>
          <p:cNvSpPr/>
          <p:nvPr/>
        </p:nvSpPr>
        <p:spPr>
          <a:xfrm>
            <a:off x="4053185" y="2807927"/>
            <a:ext cx="939387" cy="161042"/>
          </a:xfrm>
          <a:custGeom>
            <a:avLst/>
            <a:gdLst/>
            <a:ahLst/>
            <a:cxnLst/>
            <a:rect l="l" t="t" r="r" b="b"/>
            <a:pathLst>
              <a:path w="829437">
                <a:moveTo>
                  <a:pt x="829437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51879</TotalTime>
  <Words>346</Words>
  <Application>Microsoft Office PowerPoint</Application>
  <PresentationFormat>On-screen Show (4:3)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SOM Organizational Structure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Ganzel,Toni Michelle</dc:creator>
  <cp:lastModifiedBy>Mucker, Michelle</cp:lastModifiedBy>
  <cp:revision>166</cp:revision>
  <cp:lastPrinted>2022-02-10T17:42:15Z</cp:lastPrinted>
  <dcterms:created xsi:type="dcterms:W3CDTF">2014-12-01T18:23:42Z</dcterms:created>
  <dcterms:modified xsi:type="dcterms:W3CDTF">2023-01-17T18:17:21Z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2014-11-04T00:00:00Z</vt:filetime>
  </property>
  <property fmtid="{D5CDD505-2E9C-101B-9397-08002B2CF9AE}" pid="3" name="LastSaved">
    <vt:filetime>2014-12-02T00:00:00Z</vt:filetime>
  </property>
</Properties>
</file>