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57" r:id="rId1"/>
  </p:sldMasterIdLst>
  <p:notesMasterIdLst>
    <p:notesMasterId r:id="rId43"/>
  </p:notesMasterIdLst>
  <p:sldIdLst>
    <p:sldId id="256" r:id="rId2"/>
    <p:sldId id="282" r:id="rId3"/>
    <p:sldId id="281" r:id="rId4"/>
    <p:sldId id="283" r:id="rId5"/>
    <p:sldId id="286" r:id="rId6"/>
    <p:sldId id="307" r:id="rId7"/>
    <p:sldId id="311" r:id="rId8"/>
    <p:sldId id="294" r:id="rId9"/>
    <p:sldId id="263" r:id="rId10"/>
    <p:sldId id="295" r:id="rId11"/>
    <p:sldId id="258" r:id="rId12"/>
    <p:sldId id="296" r:id="rId13"/>
    <p:sldId id="264" r:id="rId14"/>
    <p:sldId id="297" r:id="rId15"/>
    <p:sldId id="278" r:id="rId16"/>
    <p:sldId id="266" r:id="rId17"/>
    <p:sldId id="267" r:id="rId18"/>
    <p:sldId id="279" r:id="rId19"/>
    <p:sldId id="276" r:id="rId20"/>
    <p:sldId id="265" r:id="rId21"/>
    <p:sldId id="299" r:id="rId22"/>
    <p:sldId id="300" r:id="rId23"/>
    <p:sldId id="301" r:id="rId24"/>
    <p:sldId id="302" r:id="rId25"/>
    <p:sldId id="280" r:id="rId26"/>
    <p:sldId id="268" r:id="rId27"/>
    <p:sldId id="277" r:id="rId28"/>
    <p:sldId id="289" r:id="rId29"/>
    <p:sldId id="312" r:id="rId30"/>
    <p:sldId id="292" r:id="rId31"/>
    <p:sldId id="313" r:id="rId32"/>
    <p:sldId id="288" r:id="rId33"/>
    <p:sldId id="287" r:id="rId34"/>
    <p:sldId id="285" r:id="rId35"/>
    <p:sldId id="315" r:id="rId36"/>
    <p:sldId id="304" r:id="rId37"/>
    <p:sldId id="305" r:id="rId38"/>
    <p:sldId id="309" r:id="rId39"/>
    <p:sldId id="310" r:id="rId40"/>
    <p:sldId id="306" r:id="rId41"/>
    <p:sldId id="30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05714"/>
    <a:srgbClr val="1C4B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-856" y="-104"/>
      </p:cViewPr>
      <p:guideLst>
        <p:guide orient="horz" pos="3840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2FDA-81A1-F841-A2B6-3356405AA451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27D63-A552-8542-8BA7-69ED476CC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04566-4CE2-7945-8E29-9D6A4AF351EF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  <a:sym typeface="Times New Roman" pitchFamily="-112" charset="0"/>
              </a:rPr>
              <a:pPr/>
              <a:t>21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  <a:sym typeface="Times New Roman" pitchFamily="-112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26408-6D18-F740-BCA7-FF4280420618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  <a:sym typeface="Times New Roman" pitchFamily="-112" charset="0"/>
              </a:rPr>
              <a:pPr/>
              <a:t>22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  <a:sym typeface="Times New Roman" pitchFamily="-112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0A2D1-C589-8349-90ED-8FEB36412D16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  <a:sym typeface="Times New Roman" pitchFamily="-112" charset="0"/>
              </a:rPr>
              <a:pPr/>
              <a:t>23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  <a:sym typeface="Times New Roman" pitchFamily="-112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72381-5ECB-EC49-B016-DCCA48BAE0C7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  <a:sym typeface="Times New Roman" pitchFamily="-112" charset="0"/>
              </a:rPr>
              <a:pPr/>
              <a:t>24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  <a:sym typeface="Times New Roman" pitchFamily="-112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73EED3-562F-1B4C-9651-7F01FDB1A7E8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A08C3C-3F10-304F-80A4-A827E1CE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371600"/>
            <a:ext cx="6553200" cy="1981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Updates in Movement Disorders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858000" cy="20690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Kath</a:t>
            </a:r>
            <a:r>
              <a:rPr lang="en-US" sz="2400" b="1" dirty="0" smtClean="0">
                <a:solidFill>
                  <a:schemeClr val="tx1"/>
                </a:solidFill>
              </a:rPr>
              <a:t>rin </a:t>
            </a:r>
            <a:r>
              <a:rPr lang="en-US" sz="2400" b="1" dirty="0" err="1" smtClean="0">
                <a:solidFill>
                  <a:schemeClr val="tx1"/>
                </a:solidFill>
              </a:rPr>
              <a:t>LaFaver</a:t>
            </a:r>
            <a:r>
              <a:rPr lang="en-US" sz="2400" b="1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Assistant Professor of Neurology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Movement Disorder Center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University of Louisville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5791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05/31/2014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2626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6600"/>
                </a:solidFill>
              </a:rPr>
              <a:t>Advances in Neurology 2014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7200" cy="633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7000" y="5931932"/>
            <a:ext cx="1168400" cy="849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609600" indent="-609600"/>
            <a:r>
              <a:rPr lang="fi-FI" sz="3600" dirty="0" smtClean="0"/>
              <a:t>PD </a:t>
            </a:r>
            <a:r>
              <a:rPr lang="fi-FI" sz="3600" dirty="0" err="1" smtClean="0"/>
              <a:t>Diagnosis</a:t>
            </a:r>
            <a:endParaRPr lang="fi-FI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History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and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clinical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examination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endParaRPr lang="fi-FI" sz="1081" baseline="0" dirty="0" smtClean="0">
              <a:solidFill>
                <a:srgbClr val="000000"/>
              </a:solidFill>
              <a:cs typeface="Arial"/>
            </a:endParaRPr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No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disease-specific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biological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marker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available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at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present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time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endParaRPr lang="fi-FI" sz="2811" baseline="0" dirty="0" smtClean="0">
              <a:solidFill>
                <a:srgbClr val="000000"/>
              </a:solidFill>
              <a:cs typeface="Arial"/>
            </a:endParaRPr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endParaRPr lang="fi-FI" sz="1081" baseline="0" dirty="0" smtClean="0">
              <a:solidFill>
                <a:srgbClr val="000000"/>
              </a:solidFill>
              <a:cs typeface="Arial"/>
            </a:endParaRPr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Single-photon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Emission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Computed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Tomography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(SPECT)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with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dopaminergic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radioligands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(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DaT-Scan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endParaRPr lang="fi-FI" sz="1081" baseline="0" dirty="0" smtClean="0">
              <a:solidFill>
                <a:srgbClr val="000000"/>
              </a:solidFill>
              <a:cs typeface="Arial"/>
            </a:endParaRPr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Exclusion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of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secondary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Parkinsonism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en-US" sz="2811" dirty="0" smtClean="0"/>
              <a:t>e.g. structural lesion of basal ganglia, Manganese</a:t>
            </a:r>
            <a:r>
              <a:rPr lang="fi-FI" sz="2811" dirty="0" smtClean="0"/>
              <a:t>, </a:t>
            </a:r>
            <a:r>
              <a:rPr lang="fi-FI" sz="2811" dirty="0" err="1" smtClean="0"/>
              <a:t>drug-induced</a:t>
            </a:r>
            <a:endParaRPr lang="fi-FI" sz="2811" dirty="0" smtClean="0"/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endParaRPr lang="fi-FI" sz="1081" dirty="0" smtClean="0"/>
          </a:p>
          <a:p>
            <a:pPr marL="571500" indent="-571500">
              <a:buClr>
                <a:srgbClr val="6699FF"/>
              </a:buClr>
              <a:buSzPct val="130000"/>
              <a:buFont typeface="Wingdings" charset="2"/>
              <a:buChar char="§"/>
            </a:pP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Exclusion</a:t>
            </a:r>
            <a:r>
              <a:rPr lang="fi-FI" sz="2811" baseline="0" dirty="0" smtClean="0">
                <a:solidFill>
                  <a:srgbClr val="000000"/>
                </a:solidFill>
                <a:cs typeface="Arial"/>
              </a:rPr>
              <a:t> of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atypical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baseline="0" dirty="0" err="1" smtClean="0">
                <a:solidFill>
                  <a:srgbClr val="000000"/>
                </a:solidFill>
                <a:cs typeface="Arial"/>
              </a:rPr>
              <a:t>Parkinsonian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syndromes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e.g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. Progressive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Supranuclear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Palsy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Multisystem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Atrophy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Corticobasal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Degeneration</a:t>
            </a:r>
            <a:r>
              <a:rPr lang="fi-FI" sz="281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fi-FI" sz="2811" dirty="0" err="1" smtClean="0">
                <a:solidFill>
                  <a:srgbClr val="000000"/>
                </a:solidFill>
                <a:cs typeface="Arial"/>
              </a:rPr>
              <a:t>Syndrome</a:t>
            </a:r>
            <a:endParaRPr lang="fi-FI" sz="2811" baseline="0" dirty="0" smtClean="0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304800"/>
            <a:ext cx="8247063" cy="1447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424456"/>
                </a:solidFill>
              </a:rPr>
              <a:t>DaT</a:t>
            </a:r>
            <a:r>
              <a:rPr lang="en-US" sz="3200" dirty="0" smtClean="0">
                <a:solidFill>
                  <a:srgbClr val="424456"/>
                </a:solidFill>
              </a:rPr>
              <a:t>-Scan: measures dopamine transporter activity</a:t>
            </a:r>
            <a:endParaRPr lang="en-US" sz="3200" dirty="0">
              <a:solidFill>
                <a:srgbClr val="424456"/>
              </a:solidFill>
            </a:endParaRPr>
          </a:p>
        </p:txBody>
      </p:sp>
      <p:pic>
        <p:nvPicPr>
          <p:cNvPr id="4" name="Content Placeholder 6" descr="PD imaging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7" y="1676400"/>
            <a:ext cx="466566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81600" y="1828800"/>
            <a:ext cx="3810000" cy="2057400"/>
          </a:xfrm>
          <a:prstGeom prst="rect">
            <a:avLst/>
          </a:prstGeom>
        </p:spPr>
        <p:txBody>
          <a:bodyPr lIns="101882" tIns="50941" rIns="101882" bIns="50941">
            <a:prstTxWarp prst="textNoShape">
              <a:avLst/>
            </a:prstTxWarp>
            <a:normAutofit/>
          </a:bodyPr>
          <a:lstStyle/>
          <a:p>
            <a:pPr marL="304800" indent="-30480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-84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-84" charset="0"/>
              </a:rPr>
              <a:t>	[</a:t>
            </a:r>
            <a:r>
              <a:rPr lang="en-US" sz="2800" baseline="30000" dirty="0">
                <a:solidFill>
                  <a:schemeClr val="tx1"/>
                </a:solidFill>
                <a:latin typeface="Calibri" pitchFamily="-84" charset="0"/>
              </a:rPr>
              <a:t>18</a:t>
            </a:r>
            <a:r>
              <a:rPr lang="en-US" sz="2800" dirty="0">
                <a:solidFill>
                  <a:schemeClr val="tx1"/>
                </a:solidFill>
                <a:latin typeface="Calibri" pitchFamily="-84" charset="0"/>
              </a:rPr>
              <a:t>F]</a:t>
            </a:r>
            <a:r>
              <a:rPr lang="en-US" sz="2800" dirty="0" smtClean="0">
                <a:solidFill>
                  <a:schemeClr val="tx1"/>
                </a:solidFill>
                <a:latin typeface="Calibri" pitchFamily="-84" charset="0"/>
              </a:rPr>
              <a:t>dopa </a:t>
            </a:r>
            <a:r>
              <a:rPr lang="en-US" sz="2800" dirty="0">
                <a:solidFill>
                  <a:schemeClr val="tx1"/>
                </a:solidFill>
                <a:latin typeface="Calibri" pitchFamily="-84" charset="0"/>
              </a:rPr>
              <a:t>uptake </a:t>
            </a:r>
            <a:r>
              <a:rPr lang="en-US" sz="2800" dirty="0" smtClean="0">
                <a:solidFill>
                  <a:schemeClr val="tx1"/>
                </a:solidFill>
                <a:latin typeface="Calibri" pitchFamily="-84" charset="0"/>
              </a:rPr>
              <a:t>in</a:t>
            </a:r>
            <a:r>
              <a:rPr lang="en-US" sz="2800" dirty="0" smtClean="0">
                <a:latin typeface="Calibri" pitchFamily="-84" charset="0"/>
              </a:rPr>
              <a:t> the basal ganglia</a:t>
            </a:r>
            <a:r>
              <a:rPr lang="en-US" sz="2800" dirty="0" smtClean="0">
                <a:solidFill>
                  <a:schemeClr val="tx1"/>
                </a:solidFill>
                <a:latin typeface="Calibri" pitchFamily="-8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itchFamily="-84" charset="0"/>
              </a:rPr>
              <a:t>is reduced </a:t>
            </a:r>
            <a:r>
              <a:rPr lang="en-US" sz="2800" dirty="0" smtClean="0">
                <a:solidFill>
                  <a:schemeClr val="tx1"/>
                </a:solidFill>
                <a:latin typeface="Calibri" pitchFamily="-84" charset="0"/>
              </a:rPr>
              <a:t>in PD</a:t>
            </a:r>
            <a:r>
              <a:rPr lang="en-US" sz="2800" dirty="0">
                <a:solidFill>
                  <a:schemeClr val="tx1"/>
                </a:solidFill>
                <a:latin typeface="Calibri" pitchFamily="-8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Indications for </a:t>
            </a:r>
            <a:r>
              <a:rPr lang="en-US" sz="3600" dirty="0" err="1" smtClean="0"/>
              <a:t>DaT</a:t>
            </a:r>
            <a:r>
              <a:rPr lang="en-US" sz="3600" dirty="0" smtClean="0"/>
              <a:t>-Scan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267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Diagnostic uncertainty</a:t>
            </a:r>
          </a:p>
          <a:p>
            <a:pPr lvl="1"/>
            <a:r>
              <a:rPr lang="en-US" b="1" dirty="0" smtClean="0"/>
              <a:t>PD versus Essential Tremor*</a:t>
            </a:r>
          </a:p>
          <a:p>
            <a:pPr lvl="1"/>
            <a:r>
              <a:rPr lang="en-US" u="sng" dirty="0" smtClean="0"/>
              <a:t>CAVEAT: </a:t>
            </a:r>
            <a:r>
              <a:rPr lang="en-US" dirty="0" smtClean="0"/>
              <a:t>Cannot distinguish between PD, MSA and PSP</a:t>
            </a:r>
          </a:p>
          <a:p>
            <a:pPr lvl="1"/>
            <a:r>
              <a:rPr lang="en-US" dirty="0" smtClean="0"/>
              <a:t>PD versus psychogenic or drug-induced PD-ism</a:t>
            </a:r>
          </a:p>
          <a:p>
            <a:pPr lvl="1"/>
            <a:r>
              <a:rPr lang="en-US" dirty="0" smtClean="0"/>
              <a:t>Dementia with </a:t>
            </a:r>
            <a:r>
              <a:rPr lang="en-US" dirty="0" err="1" smtClean="0"/>
              <a:t>Lewy</a:t>
            </a:r>
            <a:r>
              <a:rPr lang="en-US" dirty="0" smtClean="0"/>
              <a:t> bodies versus Alzheimer’s disease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Help in clinical decision making</a:t>
            </a:r>
          </a:p>
          <a:p>
            <a:pPr lvl="1"/>
            <a:r>
              <a:rPr lang="en-US" dirty="0" smtClean="0"/>
              <a:t>Uncertain response to medication</a:t>
            </a:r>
          </a:p>
          <a:p>
            <a:pPr lvl="1"/>
            <a:r>
              <a:rPr lang="en-US" dirty="0" smtClean="0"/>
              <a:t>Early disease </a:t>
            </a:r>
          </a:p>
          <a:p>
            <a:pPr lvl="1"/>
            <a:r>
              <a:rPr lang="en-US" dirty="0" smtClean="0"/>
              <a:t>Confirmation of diagnosis in research studies for PD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* Only FDA approved indication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800"/>
            <a:ext cx="804227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424456"/>
                </a:solidFill>
              </a:rPr>
              <a:t>Current treatment options: Medications</a:t>
            </a:r>
            <a:endParaRPr lang="en-US" sz="36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763000" cy="5333999"/>
          </a:xfrm>
        </p:spPr>
        <p:txBody>
          <a:bodyPr>
            <a:normAutofit/>
          </a:bodyPr>
          <a:lstStyle/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b="1" dirty="0" err="1" smtClean="0">
                <a:solidFill>
                  <a:srgbClr val="0D0D0D"/>
                </a:solidFill>
                <a:latin typeface="Calibri" pitchFamily="-84" charset="0"/>
              </a:rPr>
              <a:t>Carbidopa/Levodopa</a:t>
            </a:r>
            <a:r>
              <a:rPr lang="en-US" sz="2800" b="1" dirty="0" smtClean="0">
                <a:solidFill>
                  <a:srgbClr val="0D0D0D"/>
                </a:solidFill>
                <a:latin typeface="Calibri" pitchFamily="-84" charset="0"/>
              </a:rPr>
              <a:t> </a:t>
            </a:r>
            <a:r>
              <a:rPr lang="en-US" sz="2800" dirty="0" smtClean="0">
                <a:solidFill>
                  <a:srgbClr val="0D0D0D"/>
                </a:solidFill>
                <a:latin typeface="Calibri" pitchFamily="-84" charset="0"/>
              </a:rPr>
              <a:t>to replace dopamine: </a:t>
            </a:r>
            <a:r>
              <a:rPr lang="en-US" sz="2800" i="1" dirty="0" smtClean="0">
                <a:solidFill>
                  <a:srgbClr val="0D0D0D"/>
                </a:solidFill>
                <a:latin typeface="Calibri" pitchFamily="-84" charset="0"/>
              </a:rPr>
              <a:t>most effective </a:t>
            </a:r>
            <a:r>
              <a:rPr lang="en-US" sz="2800" dirty="0" smtClean="0">
                <a:solidFill>
                  <a:srgbClr val="0D0D0D"/>
                </a:solidFill>
                <a:latin typeface="Calibri" pitchFamily="-84" charset="0"/>
              </a:rPr>
              <a:t>drug therapy</a:t>
            </a: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b="1" dirty="0" smtClean="0">
                <a:solidFill>
                  <a:srgbClr val="0D0D0D"/>
                </a:solidFill>
                <a:latin typeface="Calibri" pitchFamily="-84" charset="0"/>
              </a:rPr>
              <a:t>Dopamine receptor agonists,</a:t>
            </a:r>
            <a:r>
              <a:rPr lang="en-US" sz="2800" dirty="0" smtClean="0">
                <a:solidFill>
                  <a:srgbClr val="0D0D0D"/>
                </a:solidFill>
                <a:latin typeface="Calibri" pitchFamily="-84" charset="0"/>
              </a:rPr>
              <a:t> e.g. </a:t>
            </a:r>
            <a:r>
              <a:rPr lang="en-US" sz="2800" dirty="0" err="1" smtClean="0">
                <a:solidFill>
                  <a:srgbClr val="0D0D0D"/>
                </a:solidFill>
                <a:latin typeface="Calibri" pitchFamily="-84" charset="0"/>
              </a:rPr>
              <a:t>Ropinirole</a:t>
            </a:r>
            <a:r>
              <a:rPr lang="en-US" sz="2800" dirty="0" smtClean="0">
                <a:solidFill>
                  <a:srgbClr val="0D0D0D"/>
                </a:solidFill>
                <a:latin typeface="Calibri" pitchFamily="-84" charset="0"/>
              </a:rPr>
              <a:t>, </a:t>
            </a:r>
            <a:r>
              <a:rPr lang="en-US" sz="2800" dirty="0" err="1" smtClean="0">
                <a:solidFill>
                  <a:srgbClr val="0D0D0D"/>
                </a:solidFill>
                <a:latin typeface="Calibri" pitchFamily="-84" charset="0"/>
              </a:rPr>
              <a:t>Pramipexole</a:t>
            </a:r>
            <a:r>
              <a:rPr lang="en-US" sz="2800" dirty="0" smtClean="0">
                <a:solidFill>
                  <a:srgbClr val="0D0D0D"/>
                </a:solidFill>
                <a:latin typeface="Calibri" pitchFamily="-84" charset="0"/>
              </a:rPr>
              <a:t>: often used early in the disease or later in long-acting form as “add-on”</a:t>
            </a: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b="1" dirty="0" smtClean="0">
                <a:solidFill>
                  <a:srgbClr val="0D0D0D"/>
                </a:solidFill>
                <a:latin typeface="Calibri" pitchFamily="-84" charset="0"/>
              </a:rPr>
              <a:t>MAO</a:t>
            </a:r>
            <a:r>
              <a:rPr lang="en-US" sz="2800" b="1" baseline="-25000" dirty="0" smtClean="0">
                <a:solidFill>
                  <a:srgbClr val="0D0D0D"/>
                </a:solidFill>
                <a:latin typeface="Calibri" pitchFamily="-84" charset="0"/>
              </a:rPr>
              <a:t>B</a:t>
            </a:r>
            <a:r>
              <a:rPr lang="en-US" sz="2800" b="1" dirty="0" smtClean="0">
                <a:solidFill>
                  <a:srgbClr val="0D0D0D"/>
                </a:solidFill>
                <a:latin typeface="Calibri" pitchFamily="-84" charset="0"/>
              </a:rPr>
              <a:t> inhibitors</a:t>
            </a:r>
            <a:r>
              <a:rPr lang="en-US" sz="2800" dirty="0" smtClean="0">
                <a:solidFill>
                  <a:srgbClr val="0D0D0D"/>
                </a:solidFill>
                <a:latin typeface="Calibri" pitchFamily="-84" charset="0"/>
              </a:rPr>
              <a:t> e.g. </a:t>
            </a:r>
            <a:r>
              <a:rPr lang="en-US" sz="2800" dirty="0" err="1" smtClean="0">
                <a:solidFill>
                  <a:srgbClr val="0D0D0D"/>
                </a:solidFill>
                <a:latin typeface="Calibri" pitchFamily="-84" charset="0"/>
              </a:rPr>
              <a:t>Selegiline</a:t>
            </a:r>
            <a:r>
              <a:rPr lang="en-US" sz="2800" dirty="0" smtClean="0">
                <a:solidFill>
                  <a:srgbClr val="0D0D0D"/>
                </a:solidFill>
                <a:latin typeface="Calibri" pitchFamily="-84" charset="0"/>
              </a:rPr>
              <a:t>, </a:t>
            </a:r>
            <a:r>
              <a:rPr lang="en-US" sz="2800" dirty="0" err="1" smtClean="0">
                <a:solidFill>
                  <a:srgbClr val="0D0D0D"/>
                </a:solidFill>
                <a:latin typeface="Calibri" pitchFamily="-84" charset="0"/>
              </a:rPr>
              <a:t>Rasagiline</a:t>
            </a:r>
            <a:endParaRPr lang="en-US" sz="2800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AU" sz="1297" dirty="0" smtClean="0">
              <a:solidFill>
                <a:srgbClr val="0D0D0D"/>
              </a:solidFill>
              <a:latin typeface="Calibri" pitchFamily="-8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711238"/>
            <a:ext cx="3111500" cy="207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Levodopa</a:t>
            </a:r>
            <a:r>
              <a:rPr lang="en-US" dirty="0" smtClean="0"/>
              <a:t> versus Dopamine 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4114800" cy="4754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Carbidopa/Levodopa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--</a:t>
            </a:r>
            <a:r>
              <a:rPr lang="en-US" sz="2800" dirty="0" smtClean="0"/>
              <a:t>most effective</a:t>
            </a:r>
          </a:p>
          <a:p>
            <a:pPr>
              <a:buNone/>
            </a:pPr>
            <a:r>
              <a:rPr lang="en-US" sz="2800" dirty="0" smtClean="0"/>
              <a:t>--higher risk for </a:t>
            </a:r>
            <a:r>
              <a:rPr lang="en-US" sz="2800" dirty="0" err="1" smtClean="0"/>
              <a:t>dyskinesias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--side effects: nausea, orthostatic hypotension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Preferred for patients over 65</a:t>
            </a: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371600"/>
            <a:ext cx="4114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Dopamine Agonists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--</a:t>
            </a:r>
            <a:r>
              <a:rPr lang="en-US" sz="2800" dirty="0" smtClean="0"/>
              <a:t>less effective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--more </a:t>
            </a:r>
            <a:r>
              <a:rPr lang="en-US" sz="2800" dirty="0" smtClean="0"/>
              <a:t>difficult to titrate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--side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effects: sedation, sleep attacks, peripheral edema, </a:t>
            </a:r>
            <a:r>
              <a:rPr lang="en-US" sz="2800" b="1" dirty="0" smtClean="0"/>
              <a:t>impulse control disorders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Preferred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initial treatment for younger patients, eventually everyone will require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Carbidopa</a:t>
            </a:r>
            <a:r>
              <a:rPr lang="en-US" sz="2800" dirty="0" smtClean="0">
                <a:sym typeface="Wingdings"/>
              </a:rPr>
              <a:t>/</a:t>
            </a:r>
            <a:r>
              <a:rPr lang="en-US" sz="2800" dirty="0" err="1" smtClean="0">
                <a:sym typeface="Wingdings"/>
              </a:rPr>
              <a:t>Levodopa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1000"/>
            <a:ext cx="804227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424456"/>
                </a:solidFill>
              </a:rPr>
              <a:t>Current treatment options: Medications</a:t>
            </a:r>
            <a:endParaRPr lang="en-US" sz="36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534400" cy="5333999"/>
          </a:xfrm>
        </p:spPr>
        <p:txBody>
          <a:bodyPr>
            <a:normAutofit/>
          </a:bodyPr>
          <a:lstStyle/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None/>
            </a:pPr>
            <a:endParaRPr lang="en-AU" sz="1297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AU" sz="2595" b="1" dirty="0" smtClean="0">
                <a:solidFill>
                  <a:srgbClr val="0D0D0D"/>
                </a:solidFill>
                <a:latin typeface="Calibri" pitchFamily="-84" charset="0"/>
              </a:rPr>
              <a:t>COMT (</a:t>
            </a:r>
            <a:r>
              <a:rPr lang="en-AU" sz="2595" b="1" dirty="0" err="1" smtClean="0">
                <a:solidFill>
                  <a:srgbClr val="0D0D0D"/>
                </a:solidFill>
                <a:latin typeface="Calibri" pitchFamily="-84" charset="0"/>
              </a:rPr>
              <a:t>catechol-O-methyl-transferase</a:t>
            </a:r>
            <a:r>
              <a:rPr lang="en-AU" sz="2595" b="1" dirty="0" smtClean="0">
                <a:solidFill>
                  <a:srgbClr val="0D0D0D"/>
                </a:solidFill>
                <a:latin typeface="Calibri" pitchFamily="-84" charset="0"/>
              </a:rPr>
              <a:t>) inhibitors, </a:t>
            </a:r>
            <a:r>
              <a:rPr lang="en-AU" sz="2595" dirty="0" err="1" smtClean="0">
                <a:solidFill>
                  <a:srgbClr val="0D0D0D"/>
                </a:solidFill>
                <a:latin typeface="Calibri" pitchFamily="-84" charset="0"/>
              </a:rPr>
              <a:t>e.g</a:t>
            </a:r>
            <a:r>
              <a:rPr lang="en-AU" sz="2595" dirty="0" smtClean="0">
                <a:solidFill>
                  <a:srgbClr val="0D0D0D"/>
                </a:solidFill>
                <a:latin typeface="Calibri" pitchFamily="-84" charset="0"/>
              </a:rPr>
              <a:t> </a:t>
            </a:r>
            <a:r>
              <a:rPr lang="en-AU" sz="2595" dirty="0" err="1" smtClean="0">
                <a:solidFill>
                  <a:srgbClr val="0D0D0D"/>
                </a:solidFill>
                <a:latin typeface="Calibri" pitchFamily="-84" charset="0"/>
              </a:rPr>
              <a:t>Entacapone</a:t>
            </a:r>
            <a:r>
              <a:rPr lang="en-AU" sz="2595" dirty="0" smtClean="0">
                <a:solidFill>
                  <a:srgbClr val="0D0D0D"/>
                </a:solidFill>
                <a:latin typeface="Calibri" pitchFamily="-84" charset="0"/>
              </a:rPr>
              <a:t>: prolong effect of </a:t>
            </a:r>
            <a:r>
              <a:rPr lang="en-AU" sz="2595" dirty="0" err="1" smtClean="0">
                <a:solidFill>
                  <a:srgbClr val="0D0D0D"/>
                </a:solidFill>
                <a:latin typeface="Calibri" pitchFamily="-84" charset="0"/>
              </a:rPr>
              <a:t>carbidopa/levodopa</a:t>
            </a:r>
            <a:endParaRPr lang="en-US" sz="2595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297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595" b="1" dirty="0" err="1" smtClean="0">
                <a:solidFill>
                  <a:srgbClr val="0D0D0D"/>
                </a:solidFill>
                <a:latin typeface="Calibri" pitchFamily="-84" charset="0"/>
              </a:rPr>
              <a:t>Amantadine</a:t>
            </a:r>
            <a:r>
              <a:rPr lang="en-US" sz="2595" b="1" dirty="0" smtClean="0">
                <a:solidFill>
                  <a:srgbClr val="0D0D0D"/>
                </a:solidFill>
                <a:latin typeface="Calibri" pitchFamily="-84" charset="0"/>
              </a:rPr>
              <a:t>: </a:t>
            </a:r>
            <a:r>
              <a:rPr lang="en-US" sz="2595" dirty="0" smtClean="0">
                <a:solidFill>
                  <a:srgbClr val="0D0D0D"/>
                </a:solidFill>
                <a:latin typeface="Calibri" pitchFamily="-84" charset="0"/>
              </a:rPr>
              <a:t>helps with tremor and </a:t>
            </a:r>
            <a:r>
              <a:rPr lang="en-US" sz="2595" dirty="0" err="1" smtClean="0">
                <a:solidFill>
                  <a:srgbClr val="0D0D0D"/>
                </a:solidFill>
                <a:latin typeface="Calibri" pitchFamily="-84" charset="0"/>
              </a:rPr>
              <a:t>dyskinesias</a:t>
            </a:r>
            <a:endParaRPr lang="en-US" sz="2595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297" dirty="0" smtClean="0">
              <a:solidFill>
                <a:srgbClr val="0D0D0D"/>
              </a:solidFill>
              <a:latin typeface="Calibri" pitchFamily="-84" charset="0"/>
            </a:endParaRPr>
          </a:p>
          <a:p>
            <a:pPr marL="827088" lvl="1" indent="-317500" eaLnBrk="0" hangingPunct="0">
              <a:spcBef>
                <a:spcPct val="20000"/>
              </a:spcBef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595" b="1" dirty="0" err="1" smtClean="0">
                <a:solidFill>
                  <a:srgbClr val="0D0D0D"/>
                </a:solidFill>
                <a:latin typeface="Calibri" pitchFamily="-84" charset="0"/>
              </a:rPr>
              <a:t>Anticholinergic</a:t>
            </a:r>
            <a:r>
              <a:rPr lang="en-US" sz="2595" b="1" dirty="0" smtClean="0">
                <a:solidFill>
                  <a:srgbClr val="0D0D0D"/>
                </a:solidFill>
                <a:latin typeface="Calibri" pitchFamily="-84" charset="0"/>
              </a:rPr>
              <a:t> drugs, </a:t>
            </a:r>
            <a:r>
              <a:rPr lang="en-US" sz="2595" dirty="0" smtClean="0">
                <a:solidFill>
                  <a:srgbClr val="0D0D0D"/>
                </a:solidFill>
                <a:latin typeface="Calibri" pitchFamily="-84" charset="0"/>
              </a:rPr>
              <a:t>e.g. </a:t>
            </a:r>
            <a:r>
              <a:rPr lang="en-US" sz="2595" dirty="0" err="1" smtClean="0">
                <a:solidFill>
                  <a:srgbClr val="0D0D0D"/>
                </a:solidFill>
                <a:latin typeface="Calibri" pitchFamily="-84" charset="0"/>
              </a:rPr>
              <a:t>benzatropine</a:t>
            </a:r>
            <a:r>
              <a:rPr lang="en-US" sz="2595" dirty="0" smtClean="0">
                <a:solidFill>
                  <a:srgbClr val="0D0D0D"/>
                </a:solidFill>
                <a:latin typeface="Calibri" pitchFamily="-84" charset="0"/>
              </a:rPr>
              <a:t>, </a:t>
            </a:r>
            <a:r>
              <a:rPr lang="en-US" sz="2595" dirty="0" err="1" smtClean="0">
                <a:solidFill>
                  <a:srgbClr val="0D0D0D"/>
                </a:solidFill>
                <a:latin typeface="Calibri" pitchFamily="-84" charset="0"/>
              </a:rPr>
              <a:t>trihexyphenidyl</a:t>
            </a:r>
            <a:r>
              <a:rPr lang="en-US" sz="2595" dirty="0" smtClean="0">
                <a:solidFill>
                  <a:srgbClr val="0D0D0D"/>
                </a:solidFill>
                <a:latin typeface="Calibri" pitchFamily="-84" charset="0"/>
              </a:rPr>
              <a:t>: help with tremor, can worsen memory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4419600"/>
            <a:ext cx="37211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268"/>
            <a:ext cx="8042276" cy="8349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24456"/>
                </a:solidFill>
              </a:rPr>
              <a:t>Updates on </a:t>
            </a:r>
            <a:r>
              <a:rPr lang="en-US" sz="3600" dirty="0" err="1" smtClean="0">
                <a:solidFill>
                  <a:srgbClr val="424456"/>
                </a:solidFill>
              </a:rPr>
              <a:t>neuroprotection</a:t>
            </a:r>
            <a:endParaRPr lang="en-US" sz="36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95400"/>
            <a:ext cx="8042276" cy="5410200"/>
          </a:xfrm>
        </p:spPr>
        <p:txBody>
          <a:bodyPr>
            <a:normAutofit fontScale="92500"/>
          </a:bodyPr>
          <a:lstStyle/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Neuroprotection</a:t>
            </a:r>
            <a:r>
              <a:rPr lang="en-US" dirty="0" smtClean="0">
                <a:solidFill>
                  <a:srgbClr val="000000"/>
                </a:solidFill>
              </a:rPr>
              <a:t> = Treatment to slow down or stop the progression of neuronal loss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No treatment has as of yet been established as </a:t>
            </a:r>
            <a:r>
              <a:rPr lang="en-US" dirty="0" err="1" smtClean="0">
                <a:solidFill>
                  <a:srgbClr val="000000"/>
                </a:solidFill>
              </a:rPr>
              <a:t>neuroprotective</a:t>
            </a:r>
            <a:r>
              <a:rPr lang="en-US" dirty="0" smtClean="0">
                <a:solidFill>
                  <a:srgbClr val="000000"/>
                </a:solidFill>
              </a:rPr>
              <a:t> in PD, tested substances were for example green tea, coenzyme Q10 and </a:t>
            </a:r>
            <a:r>
              <a:rPr lang="en-US" dirty="0" err="1" smtClean="0">
                <a:solidFill>
                  <a:srgbClr val="000000"/>
                </a:solidFill>
              </a:rPr>
              <a:t>creatine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Problem is the lack of understanding of the exact cellular mechanisms of </a:t>
            </a:r>
            <a:r>
              <a:rPr lang="en-US" dirty="0" err="1" smtClean="0">
                <a:solidFill>
                  <a:srgbClr val="000000"/>
                </a:solidFill>
              </a:rPr>
              <a:t>neurodegeneration</a:t>
            </a:r>
            <a:r>
              <a:rPr lang="en-US" dirty="0" smtClean="0">
                <a:solidFill>
                  <a:srgbClr val="000000"/>
                </a:solidFill>
              </a:rPr>
              <a:t> in PD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Current studies planned or ongoing with </a:t>
            </a:r>
            <a:r>
              <a:rPr lang="en-US" b="1" dirty="0" err="1" smtClean="0">
                <a:solidFill>
                  <a:srgbClr val="000000"/>
                </a:solidFill>
              </a:rPr>
              <a:t>isradipine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pioglitazone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transdermal</a:t>
            </a:r>
            <a:r>
              <a:rPr lang="en-US" b="1" dirty="0" smtClean="0">
                <a:solidFill>
                  <a:srgbClr val="000000"/>
                </a:solidFill>
              </a:rPr>
              <a:t> nicotine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b="1" dirty="0" err="1" smtClean="0">
                <a:solidFill>
                  <a:srgbClr val="000000"/>
                </a:solidFill>
              </a:rPr>
              <a:t>inosine</a:t>
            </a:r>
            <a:r>
              <a:rPr lang="en-US" b="1" dirty="0" smtClean="0">
                <a:solidFill>
                  <a:srgbClr val="000000"/>
                </a:solidFill>
              </a:rPr>
              <a:t>*</a:t>
            </a:r>
          </a:p>
          <a:p>
            <a:pPr>
              <a:buClr>
                <a:srgbClr val="008000"/>
              </a:buClr>
              <a:buSzPct val="130000"/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* </a:t>
            </a:r>
            <a:r>
              <a:rPr lang="en-US" dirty="0" err="1" smtClean="0">
                <a:solidFill>
                  <a:srgbClr val="000000"/>
                </a:solidFill>
              </a:rPr>
              <a:t>UofL</a:t>
            </a:r>
            <a:r>
              <a:rPr lang="en-US" dirty="0" smtClean="0">
                <a:solidFill>
                  <a:srgbClr val="000000"/>
                </a:solidFill>
              </a:rPr>
              <a:t> Movement Center has applied as a study site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4268"/>
            <a:ext cx="8042276" cy="911132"/>
          </a:xfrm>
        </p:spPr>
        <p:txBody>
          <a:bodyPr/>
          <a:lstStyle/>
          <a:p>
            <a:r>
              <a:rPr lang="en-US" sz="3200" dirty="0" smtClean="0">
                <a:solidFill>
                  <a:srgbClr val="424456"/>
                </a:solidFill>
              </a:rPr>
              <a:t>Updates on medication development</a:t>
            </a:r>
            <a:endParaRPr lang="en-US" sz="32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1295400"/>
            <a:ext cx="8213725" cy="5105400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</a:rPr>
              <a:t>Slow-release preparations of </a:t>
            </a:r>
            <a:r>
              <a:rPr lang="en-US" sz="2800" b="1" dirty="0" err="1" smtClean="0">
                <a:solidFill>
                  <a:srgbClr val="000000"/>
                </a:solidFill>
              </a:rPr>
              <a:t>levodopa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to provide more stable levels throughout the day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IPX066: needs to be taken less frequently and reduces OFF time, approved by FDA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Inhaler formulation of </a:t>
            </a:r>
            <a:r>
              <a:rPr lang="en-US" sz="2800" dirty="0" err="1" smtClean="0">
                <a:solidFill>
                  <a:srgbClr val="000000"/>
                </a:solidFill>
              </a:rPr>
              <a:t>levodopa</a:t>
            </a:r>
            <a:r>
              <a:rPr lang="en-US" sz="2800" dirty="0" smtClean="0">
                <a:solidFill>
                  <a:srgbClr val="000000"/>
                </a:solidFill>
              </a:rPr>
              <a:t> in development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374623"/>
            <a:ext cx="2139950" cy="2254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8068"/>
            <a:ext cx="8042276" cy="911132"/>
          </a:xfrm>
        </p:spPr>
        <p:txBody>
          <a:bodyPr/>
          <a:lstStyle/>
          <a:p>
            <a:r>
              <a:rPr lang="en-US" sz="3200" dirty="0" smtClean="0">
                <a:solidFill>
                  <a:srgbClr val="424456"/>
                </a:solidFill>
              </a:rPr>
              <a:t>Updates on medication development</a:t>
            </a:r>
            <a:endParaRPr lang="en-US" sz="32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1143000"/>
            <a:ext cx="8213725" cy="5105400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130000"/>
              <a:buNone/>
            </a:pPr>
            <a:r>
              <a:rPr lang="en-US" sz="2800" b="1" dirty="0" err="1" smtClean="0">
                <a:solidFill>
                  <a:srgbClr val="000000"/>
                </a:solidFill>
              </a:rPr>
              <a:t>Levodopa</a:t>
            </a:r>
            <a:r>
              <a:rPr lang="en-US" sz="2800" b="1" dirty="0" smtClean="0">
                <a:solidFill>
                  <a:srgbClr val="000000"/>
                </a:solidFill>
              </a:rPr>
              <a:t> Intestinal Gel (</a:t>
            </a:r>
            <a:r>
              <a:rPr lang="en-US" sz="2800" b="1" dirty="0" err="1" smtClean="0">
                <a:solidFill>
                  <a:srgbClr val="000000"/>
                </a:solidFill>
              </a:rPr>
              <a:t>DuoDopa</a:t>
            </a:r>
            <a:r>
              <a:rPr lang="en-US" sz="2800" b="1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Continuous infusion of </a:t>
            </a:r>
            <a:r>
              <a:rPr lang="en-US" sz="2800" dirty="0" err="1" smtClean="0">
                <a:solidFill>
                  <a:srgbClr val="000000"/>
                </a:solidFill>
              </a:rPr>
              <a:t>levodopa</a:t>
            </a:r>
            <a:r>
              <a:rPr lang="en-US" sz="2800" dirty="0" smtClean="0">
                <a:solidFill>
                  <a:srgbClr val="000000"/>
                </a:solidFill>
              </a:rPr>
              <a:t> through PEG tube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Already available in Europe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Side effects are GI complications and increase in peripheral neuropathy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26" y="4114800"/>
            <a:ext cx="3436074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268"/>
            <a:ext cx="8042276" cy="911132"/>
          </a:xfrm>
        </p:spPr>
        <p:txBody>
          <a:bodyPr/>
          <a:lstStyle/>
          <a:p>
            <a:r>
              <a:rPr lang="en-US" sz="3200" dirty="0" smtClean="0">
                <a:solidFill>
                  <a:srgbClr val="424456"/>
                </a:solidFill>
              </a:rPr>
              <a:t>Updates on medication development</a:t>
            </a:r>
            <a:endParaRPr lang="en-US" sz="32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371600"/>
            <a:ext cx="8839199" cy="5105400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Dopamine agonists: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</a:rPr>
              <a:t>Apomorphine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sublingual preparations and continuous subcutaneous infusions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u="sng" dirty="0" smtClean="0">
                <a:solidFill>
                  <a:srgbClr val="000000"/>
                </a:solidFill>
              </a:rPr>
              <a:t>MAO-B Inhibitors: </a:t>
            </a:r>
            <a:r>
              <a:rPr lang="en-US" dirty="0" err="1" smtClean="0">
                <a:solidFill>
                  <a:srgbClr val="000000"/>
                </a:solidFill>
              </a:rPr>
              <a:t>Safinamide</a:t>
            </a:r>
            <a:r>
              <a:rPr lang="en-US" dirty="0" smtClean="0">
                <a:solidFill>
                  <a:srgbClr val="000000"/>
                </a:solidFill>
              </a:rPr>
              <a:t>, expected FDA approval in 2014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u="sng" dirty="0" smtClean="0">
                <a:solidFill>
                  <a:srgbClr val="000000"/>
                </a:solidFill>
              </a:rPr>
              <a:t>Adenosine antagonists: </a:t>
            </a:r>
            <a:r>
              <a:rPr lang="en-US" dirty="0" smtClean="0">
                <a:solidFill>
                  <a:srgbClr val="000000"/>
                </a:solidFill>
              </a:rPr>
              <a:t>enhance </a:t>
            </a:r>
            <a:r>
              <a:rPr lang="en-US" dirty="0" err="1" smtClean="0">
                <a:solidFill>
                  <a:srgbClr val="000000"/>
                </a:solidFill>
              </a:rPr>
              <a:t>levodopa</a:t>
            </a:r>
            <a:r>
              <a:rPr lang="en-US" dirty="0" smtClean="0">
                <a:solidFill>
                  <a:srgbClr val="000000"/>
                </a:solidFill>
              </a:rPr>
              <a:t> without worsening </a:t>
            </a:r>
            <a:r>
              <a:rPr lang="en-US" dirty="0" err="1" smtClean="0">
                <a:solidFill>
                  <a:srgbClr val="000000"/>
                </a:solidFill>
              </a:rPr>
              <a:t>dyskinesias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</a:rPr>
              <a:t>Istradefylline</a:t>
            </a:r>
            <a:r>
              <a:rPr lang="en-US" sz="2800" dirty="0" smtClean="0">
                <a:solidFill>
                  <a:srgbClr val="000000"/>
                </a:solidFill>
              </a:rPr>
              <a:t>: approved in Japan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</a:rPr>
              <a:t>Tozadenant</a:t>
            </a:r>
            <a:r>
              <a:rPr lang="en-US" sz="2800" dirty="0" smtClean="0">
                <a:solidFill>
                  <a:srgbClr val="000000"/>
                </a:solidFill>
              </a:rPr>
              <a:t>: Phase III study planned for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r>
              <a:rPr lang="en-US" dirty="0" smtClean="0"/>
              <a:t>I have received consulting fees and travel reimbursement for educational activities from the following companies: US World Meds, </a:t>
            </a:r>
            <a:r>
              <a:rPr lang="en-US" dirty="0" err="1" smtClean="0"/>
              <a:t>Medtronics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800"/>
            <a:ext cx="8042276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24456"/>
                </a:solidFill>
              </a:rPr>
              <a:t>Deep Brain Stimulation Surgery (DBS)</a:t>
            </a:r>
            <a:endParaRPr lang="en-US" sz="3200" dirty="0">
              <a:solidFill>
                <a:srgbClr val="424456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447800"/>
            <a:ext cx="6324600" cy="4953000"/>
          </a:xfrm>
          <a:prstGeom prst="rect">
            <a:avLst/>
          </a:prstGeom>
        </p:spPr>
        <p:txBody>
          <a:bodyPr vert="horz" lIns="91440" tIns="45720" rIns="13208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sz="2800" b="1" dirty="0" smtClean="0">
                <a:latin typeface="Calibri"/>
                <a:ea typeface="ＭＳ Ｐゴシック" pitchFamily="-112" charset="-128"/>
                <a:cs typeface="Calibri"/>
              </a:rPr>
              <a:t>	- </a:t>
            </a:r>
            <a:r>
              <a:rPr lang="en-US" sz="2800" dirty="0" smtClean="0">
                <a:latin typeface="Calibri"/>
                <a:ea typeface="ＭＳ Ｐゴシック" pitchFamily="-112" charset="-128"/>
                <a:cs typeface="Calibri"/>
              </a:rPr>
              <a:t>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igh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 frequency electrical stimulation 	of brain structures via electrodes 	implanted </a:t>
            </a:r>
            <a:r>
              <a:rPr lang="en-US" sz="2800" dirty="0" smtClean="0">
                <a:latin typeface="Calibri"/>
                <a:ea typeface="ＭＳ Ｐゴシック" pitchFamily="-112" charset="-128"/>
                <a:cs typeface="Calibri"/>
              </a:rPr>
              <a:t>in basal ganglia.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itchFamily="-112" charset="-128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-112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itchFamily="-112" charset="-128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	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FDA approved for:</a:t>
            </a:r>
          </a:p>
          <a:p>
            <a:pPr marL="782638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–"/>
              <a:tabLst/>
              <a:defRPr/>
            </a:pPr>
            <a:r>
              <a:rPr lang="en-US" sz="2800" b="1" dirty="0" smtClean="0">
                <a:latin typeface="Calibri"/>
                <a:cs typeface="Calibri"/>
              </a:rPr>
              <a:t>T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remor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 1997</a:t>
            </a:r>
          </a:p>
          <a:p>
            <a:pPr marL="782638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Parkinson’s disease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 2002</a:t>
            </a:r>
          </a:p>
          <a:p>
            <a:pPr marL="782638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–"/>
              <a:tabLst/>
              <a:defRPr/>
            </a:pPr>
            <a:r>
              <a:rPr lang="en-US" sz="2800" b="1" dirty="0" err="1" smtClean="0">
                <a:latin typeface="Calibri"/>
                <a:cs typeface="Calibri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ystonia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 2003 </a:t>
            </a:r>
          </a:p>
          <a:p>
            <a:pPr marL="782638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-112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	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Approximately </a:t>
            </a:r>
            <a:r>
              <a:rPr lang="en-US" sz="2800" dirty="0" smtClean="0">
                <a:latin typeface="Calibri"/>
                <a:ea typeface="ＭＳ Ｐゴシック" pitchFamily="-112" charset="-128"/>
                <a:cs typeface="Calibri"/>
              </a:rPr>
              <a:t>100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,000 patients have 	been implanted worldwide, safety and 	efficacy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 established in large </a:t>
            </a:r>
            <a:r>
              <a:rPr lang="en-US" sz="2800" dirty="0" smtClean="0">
                <a:latin typeface="Calibri"/>
                <a:ea typeface="ＭＳ Ｐゴシック" pitchFamily="-112" charset="-128"/>
                <a:cs typeface="Calibri"/>
              </a:rPr>
              <a:t>follow-up 	studies over 10 years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itchFamily="-112" charset="-128"/>
                <a:cs typeface="Calibri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itchFamily="-112" charset="-128"/>
              <a:cs typeface="Calibri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850" y="2057400"/>
            <a:ext cx="2749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1600200"/>
          </a:xfrm>
        </p:spPr>
        <p:txBody>
          <a:bodyPr rIns="132080">
            <a:normAutofit/>
          </a:bodyPr>
          <a:lstStyle/>
          <a:p>
            <a:pPr indent="0" eaLnBrk="1" hangingPunct="1"/>
            <a:r>
              <a:rPr lang="en-US" sz="4000" dirty="0">
                <a:ea typeface="ＭＳ Ｐゴシック" pitchFamily="-112" charset="-128"/>
                <a:cs typeface="ＭＳ Ｐゴシック" pitchFamily="-112" charset="-128"/>
              </a:rPr>
              <a:t>Indications for DBS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800600"/>
          </a:xfrm>
        </p:spPr>
        <p:txBody>
          <a:bodyPr rIns="132080">
            <a:noAutofit/>
          </a:bodyPr>
          <a:lstStyle/>
          <a:p>
            <a:pPr eaLnBrk="1" hangingPunct="1">
              <a:buClr>
                <a:srgbClr val="FFFFFF"/>
              </a:buClr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- “Idiopathic” Parkinson’s disease</a:t>
            </a:r>
          </a:p>
          <a:p>
            <a:pPr eaLnBrk="1" hangingPunct="1">
              <a:buClr>
                <a:srgbClr val="FFFFFF"/>
              </a:buClr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- Good L-dopa response</a:t>
            </a:r>
          </a:p>
          <a:p>
            <a:pPr eaLnBrk="1" hangingPunct="1">
              <a:buClr>
                <a:srgbClr val="FFFFFF"/>
              </a:buClr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- Disabling </a:t>
            </a:r>
            <a:r>
              <a:rPr lang="en-US" i="1" dirty="0" smtClean="0">
                <a:ea typeface="ＭＳ Ｐゴシック" pitchFamily="-112" charset="-128"/>
                <a:cs typeface="ＭＳ Ｐゴシック" pitchFamily="-112" charset="-128"/>
              </a:rPr>
              <a:t>off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state symptoms</a:t>
            </a:r>
          </a:p>
          <a:p>
            <a:pPr eaLnBrk="1" hangingPunct="1">
              <a:buClr>
                <a:srgbClr val="FFFFFF"/>
              </a:buClr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- Motor fluctuations, 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dyskinesias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dystonia</a:t>
            </a:r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Clr>
                <a:srgbClr val="FFFFFF"/>
              </a:buClr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- Uncontrolled tremor </a:t>
            </a:r>
          </a:p>
          <a:p>
            <a:pPr eaLnBrk="1" hangingPunct="1">
              <a:buClr>
                <a:srgbClr val="FFFFFF"/>
              </a:buClr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- No significant cognitive or psychiatric abnormalities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 rIns="132080">
            <a:normAutofit/>
          </a:bodyPr>
          <a:lstStyle/>
          <a:p>
            <a:pPr indent="0"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“Red flags” for </a:t>
            </a:r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DBS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5029200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None/>
            </a:pPr>
            <a:r>
              <a:rPr lang="en-US" dirty="0">
                <a:latin typeface="+mj-lt"/>
                <a:ea typeface="ＭＳ Ｐゴシック" pitchFamily="-112" charset="-128"/>
                <a:cs typeface="ＭＳ Ｐゴシック" pitchFamily="-112" charset="-128"/>
              </a:rPr>
              <a:t>Major L-dopa resistant symptoms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>
                <a:latin typeface="+mj-lt"/>
              </a:rPr>
              <a:t>Midline </a:t>
            </a:r>
            <a:r>
              <a:rPr lang="en-US" sz="2800" dirty="0" smtClean="0">
                <a:latin typeface="+mj-lt"/>
              </a:rPr>
              <a:t>symptoms (speech, gait)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 smtClean="0">
                <a:latin typeface="+mj-lt"/>
                <a:ea typeface="ＭＳ Ｐゴシック" pitchFamily="-112" charset="-128"/>
              </a:rPr>
              <a:t>Postural instability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 smtClean="0">
                <a:latin typeface="+mj-lt"/>
                <a:ea typeface="ＭＳ Ｐゴシック" pitchFamily="-112" charset="-128"/>
              </a:rPr>
              <a:t>Cognitive impairment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endParaRPr lang="en-US" sz="2800" dirty="0" smtClean="0">
              <a:latin typeface="+mj-lt"/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  <a:buClr>
                <a:srgbClr val="FFFFFF"/>
              </a:buClr>
              <a:buNone/>
            </a:pPr>
            <a:r>
              <a:rPr lang="en-US" dirty="0">
                <a:latin typeface="+mj-lt"/>
                <a:ea typeface="ＭＳ Ｐゴシック" pitchFamily="-112" charset="-128"/>
                <a:cs typeface="ＭＳ Ｐゴシック" pitchFamily="-112" charset="-128"/>
              </a:rPr>
              <a:t>Psychiatrically unstable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>
                <a:latin typeface="+mj-lt"/>
              </a:rPr>
              <a:t>Psychosis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>
                <a:latin typeface="+mj-lt"/>
              </a:rPr>
              <a:t>Manic features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>
                <a:latin typeface="+mj-lt"/>
              </a:rPr>
              <a:t>Impulsive or compulsive </a:t>
            </a:r>
            <a:r>
              <a:rPr lang="en-US" sz="2800" dirty="0" smtClean="0">
                <a:latin typeface="+mj-lt"/>
              </a:rPr>
              <a:t>features</a:t>
            </a:r>
          </a:p>
          <a:p>
            <a:pPr marL="782638" lvl="1" eaLnBrk="1" hangingPunct="1">
              <a:lnSpc>
                <a:spcPct val="90000"/>
              </a:lnSpc>
              <a:buClr>
                <a:srgbClr val="FFFFFF"/>
              </a:buClr>
            </a:pPr>
            <a:r>
              <a:rPr lang="en-US" sz="2800" dirty="0" smtClean="0">
                <a:latin typeface="+mj-lt"/>
              </a:rPr>
              <a:t>History of severe depression/suicide attempts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What Does DBS improve ?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191000" cy="5334000"/>
          </a:xfrm>
        </p:spPr>
        <p:txBody>
          <a:bodyPr rIns="132080">
            <a:normAutofit/>
          </a:bodyPr>
          <a:lstStyle/>
          <a:p>
            <a:pPr eaLnBrk="1" hangingPunct="1">
              <a:buFont typeface="Times New Roman" pitchFamily="-112" charset="0"/>
              <a:buNone/>
            </a:pPr>
            <a:r>
              <a:rPr lang="en-US" sz="2800" b="1" dirty="0">
                <a:ea typeface="ＭＳ Ｐゴシック" pitchFamily="-112" charset="-128"/>
                <a:cs typeface="ＭＳ Ｐゴシック" pitchFamily="-112" charset="-128"/>
              </a:rPr>
              <a:t>YES…</a:t>
            </a:r>
          </a:p>
          <a:p>
            <a:pPr eaLnBrk="1" hangingPunct="1">
              <a:buFont typeface="Times New Roman" pitchFamily="-112" charset="0"/>
              <a:buNone/>
            </a:pPr>
            <a:r>
              <a:rPr lang="en-US" sz="2800" b="1" dirty="0">
                <a:ea typeface="ＭＳ Ｐゴシック" pitchFamily="-112" charset="-128"/>
                <a:cs typeface="ＭＳ Ｐゴシック" pitchFamily="-112" charset="-128"/>
              </a:rPr>
              <a:t>    </a:t>
            </a: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More “on” time</a:t>
            </a:r>
          </a:p>
          <a:p>
            <a:pPr eaLnBrk="1" hangingPunct="1">
              <a:buFont typeface="Times New Roman" pitchFamily="-112" charset="0"/>
              <a:buNone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    Less “off”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time</a:t>
            </a:r>
          </a:p>
          <a:p>
            <a:pPr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	 Tremor</a:t>
            </a:r>
          </a:p>
          <a:p>
            <a:pPr eaLnBrk="1" hangingPunct="1">
              <a:buFont typeface="Times New Roman" pitchFamily="-112" charset="0"/>
              <a:buNone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    </a:t>
            </a:r>
            <a:r>
              <a:rPr lang="en-US" sz="2800" dirty="0" err="1">
                <a:ea typeface="ＭＳ Ｐゴシック" pitchFamily="-112" charset="-128"/>
                <a:cs typeface="ＭＳ Ｐゴシック" pitchFamily="-112" charset="-128"/>
              </a:rPr>
              <a:t>Bradykinesia</a:t>
            </a:r>
            <a:endParaRPr lang="en-US" sz="2800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Times New Roman" pitchFamily="-112" charset="0"/>
              <a:buNone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   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Rigidity</a:t>
            </a:r>
          </a:p>
          <a:p>
            <a:pPr eaLnBrk="1" hangingPunct="1">
              <a:buFont typeface="Times New Roman" pitchFamily="-112" charset="0"/>
              <a:buNone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    </a:t>
            </a:r>
            <a:r>
              <a:rPr lang="en-US" sz="2800" dirty="0" err="1">
                <a:ea typeface="ＭＳ Ｐゴシック" pitchFamily="-112" charset="-128"/>
                <a:cs typeface="ＭＳ Ｐゴシック" pitchFamily="-112" charset="-128"/>
              </a:rPr>
              <a:t>Dyskinesia</a:t>
            </a:r>
            <a:endParaRPr lang="en-US" sz="2800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Times New Roman" pitchFamily="-112" charset="0"/>
              <a:buNone/>
            </a:pP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    Gait (if L-dopa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  </a:t>
            </a:r>
          </a:p>
          <a:p>
            <a:pPr eaLnBrk="1" hangingPunct="1">
              <a:buFont typeface="Times New Roman" pitchFamily="-112" charset="0"/>
              <a:buNone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	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responsive</a:t>
            </a:r>
            <a:r>
              <a:rPr lang="en-US" sz="2800" dirty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pPr eaLnBrk="1" hangingPunct="1">
              <a:buFont typeface="Times New Roman" pitchFamily="-112" charset="0"/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   </a:t>
            </a:r>
          </a:p>
        </p:txBody>
      </p:sp>
      <p:sp>
        <p:nvSpPr>
          <p:cNvPr id="116740" name="Rectangle 3"/>
          <p:cNvSpPr>
            <a:spLocks/>
          </p:cNvSpPr>
          <p:nvPr/>
        </p:nvSpPr>
        <p:spPr bwMode="auto">
          <a:xfrm>
            <a:off x="4648200" y="1600200"/>
            <a:ext cx="3822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538"/>
              </a:spcBef>
            </a:pPr>
            <a:r>
              <a:rPr lang="en-US" sz="28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800" b="1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NO…</a:t>
            </a:r>
          </a:p>
          <a:p>
            <a:pPr marL="382588" indent="-342900">
              <a:spcBef>
                <a:spcPts val="538"/>
              </a:spcBef>
            </a:pPr>
            <a:r>
              <a:rPr lang="en-US" sz="2800" b="1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800" b="1" baseline="0" dirty="0" smtClean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800" baseline="0" dirty="0" smtClean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Gait </a:t>
            </a:r>
            <a:r>
              <a:rPr lang="en-US" sz="28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freezing on</a:t>
            </a:r>
            <a:r>
              <a:rPr lang="en-US" sz="2800" baseline="0" dirty="0" smtClean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</a:t>
            </a:r>
          </a:p>
          <a:p>
            <a:pPr marL="382588" indent="-342900">
              <a:spcBef>
                <a:spcPts val="538"/>
              </a:spcBef>
            </a:pP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n-US" sz="2800" baseline="0" dirty="0" smtClean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L</a:t>
            </a:r>
            <a:r>
              <a:rPr lang="en-US" sz="28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-dopa</a:t>
            </a:r>
          </a:p>
          <a:p>
            <a:pPr marL="382588" indent="-342900">
              <a:spcBef>
                <a:spcPts val="538"/>
              </a:spcBef>
            </a:pPr>
            <a:r>
              <a:rPr lang="en-US" sz="2800" baseline="0" dirty="0" smtClean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n-US" sz="2800" baseline="0" dirty="0" smtClean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Postural </a:t>
            </a:r>
            <a:r>
              <a:rPr lang="en-US" sz="28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instability</a:t>
            </a:r>
          </a:p>
          <a:p>
            <a:pPr marL="382588" indent="-342900">
              <a:spcBef>
                <a:spcPts val="538"/>
              </a:spcBef>
            </a:pPr>
            <a:r>
              <a:rPr lang="en-US" sz="28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   Falls</a:t>
            </a:r>
          </a:p>
          <a:p>
            <a:pPr marL="382588" indent="-342900">
              <a:spcBef>
                <a:spcPts val="538"/>
              </a:spcBef>
            </a:pPr>
            <a:r>
              <a:rPr lang="en-US" sz="28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   Voice and </a:t>
            </a:r>
            <a:r>
              <a:rPr lang="en-US" sz="2800" baseline="0" dirty="0" smtClean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swallowing problems</a:t>
            </a:r>
          </a:p>
          <a:p>
            <a:pPr marL="382588" indent="-342900">
              <a:spcBef>
                <a:spcPts val="538"/>
              </a:spcBef>
            </a:pPr>
            <a:r>
              <a:rPr lang="en-US" sz="28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   Dementia  </a:t>
            </a:r>
          </a:p>
          <a:p>
            <a:pPr marL="382588" indent="-342900">
              <a:spcBef>
                <a:spcPts val="538"/>
              </a:spcBef>
            </a:pPr>
            <a:r>
              <a:rPr lang="en-US" sz="2400" baseline="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752600"/>
          </a:xfrm>
        </p:spPr>
        <p:txBody>
          <a:bodyPr rIns="132080">
            <a:normAutofit/>
          </a:bodyPr>
          <a:lstStyle/>
          <a:p>
            <a:pPr indent="0" eaLnBrk="1" hangingPunct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New DBS Indications under investigation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6629400" cy="4876800"/>
          </a:xfrm>
        </p:spPr>
        <p:txBody>
          <a:bodyPr rIns="132080">
            <a:no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dirty="0" err="1">
                <a:ea typeface="ＭＳ Ｐゴシック" pitchFamily="-112" charset="-128"/>
                <a:cs typeface="ＭＳ Ｐゴシック" pitchFamily="-112" charset="-128"/>
              </a:rPr>
              <a:t>Tourette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 syndrome</a:t>
            </a:r>
          </a:p>
          <a:p>
            <a:pPr marL="782638" lvl="1" eaLnBrk="1" hangingPunct="1">
              <a:buClr>
                <a:srgbClr val="FFFFFF"/>
              </a:buClr>
            </a:pPr>
            <a:r>
              <a:rPr lang="en-US" sz="2800" dirty="0"/>
              <a:t>Thalamus and </a:t>
            </a:r>
            <a:r>
              <a:rPr lang="en-US" sz="2800" dirty="0" err="1"/>
              <a:t>pallidum</a:t>
            </a:r>
            <a:endParaRPr lang="en-US" sz="2800" dirty="0"/>
          </a:p>
          <a:p>
            <a:pPr eaLnBrk="1" hangingPunct="1">
              <a:buClr>
                <a:srgbClr val="FFFFFF"/>
              </a:buClr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Obsessive compulsive disorder</a:t>
            </a:r>
          </a:p>
          <a:p>
            <a:pPr marL="782638" lvl="1" eaLnBrk="1" hangingPunct="1">
              <a:buClr>
                <a:srgbClr val="FFFFFF"/>
              </a:buClr>
            </a:pPr>
            <a:r>
              <a:rPr lang="en-US" sz="2800" dirty="0"/>
              <a:t>Anterior internal capsule</a:t>
            </a:r>
          </a:p>
          <a:p>
            <a:pPr eaLnBrk="1" hangingPunct="1">
              <a:buClr>
                <a:srgbClr val="FFFFFF"/>
              </a:buClr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Depression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sz="2800" dirty="0" err="1" smtClean="0">
                <a:ea typeface="ＭＳ Ｐゴシック" pitchFamily="-112" charset="-128"/>
                <a:cs typeface="ＭＳ Ｐゴシック" pitchFamily="-112" charset="-128"/>
              </a:rPr>
              <a:t>Subgenual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dirty="0" err="1" smtClean="0">
                <a:ea typeface="ＭＳ Ｐゴシック" pitchFamily="-112" charset="-128"/>
                <a:cs typeface="ＭＳ Ｐゴシック" pitchFamily="-112" charset="-128"/>
              </a:rPr>
              <a:t>cingulate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 cortex (area 25)</a:t>
            </a:r>
          </a:p>
          <a:p>
            <a:pPr eaLnBrk="1" hangingPunct="1">
              <a:buClr>
                <a:srgbClr val="FFFFFF"/>
              </a:buClr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Alcoholism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Nucleus </a:t>
            </a:r>
            <a:r>
              <a:rPr lang="en-US" sz="2800" dirty="0" err="1" smtClean="0">
                <a:ea typeface="ＭＳ Ｐゴシック" pitchFamily="-112" charset="-128"/>
                <a:cs typeface="ＭＳ Ｐゴシック" pitchFamily="-112" charset="-128"/>
              </a:rPr>
              <a:t>accumbens</a:t>
            </a:r>
            <a:endParaRPr lang="en-US" sz="2800" dirty="0" smtClean="0"/>
          </a:p>
          <a:p>
            <a:pPr eaLnBrk="1" hangingPunct="1">
              <a:buClr>
                <a:srgbClr val="FFFFFF"/>
              </a:buClr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Cluster headache</a:t>
            </a:r>
          </a:p>
          <a:p>
            <a:pPr marL="782638" lvl="1" eaLnBrk="1" hangingPunct="1">
              <a:buClr>
                <a:srgbClr val="FFFFFF"/>
              </a:buClr>
            </a:pPr>
            <a:r>
              <a:rPr lang="en-US" sz="2800" dirty="0"/>
              <a:t>Hypothalamus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868"/>
            <a:ext cx="8042276" cy="758732"/>
          </a:xfrm>
        </p:spPr>
        <p:txBody>
          <a:bodyPr/>
          <a:lstStyle/>
          <a:p>
            <a:r>
              <a:rPr lang="en-US" sz="3200" dirty="0" smtClean="0">
                <a:solidFill>
                  <a:srgbClr val="424456"/>
                </a:solidFill>
              </a:rPr>
              <a:t>Updates on Exercise</a:t>
            </a:r>
            <a:endParaRPr lang="en-US" sz="32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14400"/>
            <a:ext cx="8839199" cy="5105400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Many studies have confirmed the benefit of exercise for Parkinson’s disease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Both aerobic and weight based exercises are beneficial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Tai Chi and dance therapy have been shown to improve balance and gait for Parkinson’s patients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25240"/>
            <a:ext cx="45720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2600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Morris Dance Group, New York City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0468"/>
            <a:ext cx="8458199" cy="834932"/>
          </a:xfrm>
        </p:spPr>
        <p:txBody>
          <a:bodyPr/>
          <a:lstStyle/>
          <a:p>
            <a:r>
              <a:rPr lang="en-US" sz="3200" dirty="0" smtClean="0">
                <a:solidFill>
                  <a:srgbClr val="424456"/>
                </a:solidFill>
              </a:rPr>
              <a:t>Updates on gene and cell-based therapies</a:t>
            </a:r>
            <a:endParaRPr lang="en-US" sz="32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5932"/>
            <a:ext cx="8213724" cy="5489668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u="sng" dirty="0" smtClean="0">
                <a:solidFill>
                  <a:srgbClr val="000000"/>
                </a:solidFill>
              </a:rPr>
              <a:t>Fetal cell transplant </a:t>
            </a:r>
            <a:r>
              <a:rPr lang="en-US" dirty="0" smtClean="0">
                <a:solidFill>
                  <a:srgbClr val="000000"/>
                </a:solidFill>
              </a:rPr>
              <a:t>studies have </a:t>
            </a:r>
            <a:r>
              <a:rPr lang="en-US" b="1" dirty="0" smtClean="0">
                <a:solidFill>
                  <a:srgbClr val="000000"/>
                </a:solidFill>
              </a:rPr>
              <a:t>not shown </a:t>
            </a:r>
            <a:r>
              <a:rPr lang="en-US" dirty="0" smtClean="0">
                <a:solidFill>
                  <a:srgbClr val="000000"/>
                </a:solidFill>
              </a:rPr>
              <a:t>clear benefit for PD patients to date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u="sng" dirty="0" smtClean="0">
                <a:solidFill>
                  <a:srgbClr val="000000"/>
                </a:solidFill>
              </a:rPr>
              <a:t>Gene therapy studies: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AAV2-Neurturin and AAV2-GAD (completed)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AAV2-GDNF (National Institutes of Health)</a:t>
            </a:r>
          </a:p>
          <a:p>
            <a:pPr lvl="1"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AAV2-AADC (University of California San Francisco)</a:t>
            </a:r>
          </a:p>
          <a:p>
            <a:pPr lvl="1"/>
            <a:endParaRPr lang="en-US" sz="1200" dirty="0" smtClean="0">
              <a:solidFill>
                <a:srgbClr val="000000"/>
              </a:solidFill>
            </a:endParaRPr>
          </a:p>
          <a:p>
            <a:pPr lvl="1">
              <a:buFont typeface="Wingdings" pitchFamily="-107" charset="2"/>
              <a:buChar char="à"/>
            </a:pPr>
            <a:r>
              <a:rPr lang="en-US" sz="2400" dirty="0" smtClean="0">
                <a:solidFill>
                  <a:srgbClr val="000000"/>
                </a:solidFill>
              </a:rPr>
              <a:t>In these studies, viral vectors (AAV2) are used to place growth factors or enzymes in the basal ganglia with the goal of improving dopamine function in neurons</a:t>
            </a:r>
          </a:p>
          <a:p>
            <a:pPr lvl="1">
              <a:buFont typeface="Wingdings" pitchFamily="-107" charset="2"/>
              <a:buChar char="à"/>
            </a:pPr>
            <a:endParaRPr lang="en-US" sz="1000" dirty="0" smtClean="0">
              <a:solidFill>
                <a:srgbClr val="000000"/>
              </a:solidFill>
            </a:endParaRPr>
          </a:p>
          <a:p>
            <a:pPr lvl="1">
              <a:buFont typeface="Wingdings" pitchFamily="-107" charset="2"/>
              <a:buChar char="à"/>
            </a:pPr>
            <a:r>
              <a:rPr lang="en-US" sz="2400" dirty="0" smtClean="0">
                <a:solidFill>
                  <a:srgbClr val="000000"/>
                </a:solidFill>
              </a:rPr>
              <a:t>Not clear if better than currently available therapies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36668"/>
            <a:ext cx="8042276" cy="60633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424456"/>
                </a:solidFill>
              </a:rPr>
              <a:t>PD - Summary</a:t>
            </a:r>
            <a:endParaRPr lang="en-US" sz="40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Autofit/>
          </a:bodyPr>
          <a:lstStyle/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</a:rPr>
              <a:t>Several agents are studied for </a:t>
            </a:r>
            <a:r>
              <a:rPr lang="en-US" sz="2600" dirty="0" err="1" smtClean="0">
                <a:solidFill>
                  <a:srgbClr val="000000"/>
                </a:solidFill>
              </a:rPr>
              <a:t>neuroprotection</a:t>
            </a:r>
            <a:endParaRPr lang="en-US" sz="26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600" dirty="0" err="1" smtClean="0">
                <a:solidFill>
                  <a:srgbClr val="000000"/>
                </a:solidFill>
              </a:rPr>
              <a:t>Carbidopa/Levodopa</a:t>
            </a:r>
            <a:r>
              <a:rPr lang="en-US" sz="2600" dirty="0" smtClean="0">
                <a:solidFill>
                  <a:srgbClr val="000000"/>
                </a:solidFill>
              </a:rPr>
              <a:t> remains the most effective medication for treatment of motor symptoms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</a:rPr>
              <a:t>New formulations of </a:t>
            </a:r>
            <a:r>
              <a:rPr lang="en-US" sz="2600" dirty="0" err="1" smtClean="0">
                <a:solidFill>
                  <a:srgbClr val="000000"/>
                </a:solidFill>
              </a:rPr>
              <a:t>levodopa</a:t>
            </a:r>
            <a:r>
              <a:rPr lang="en-US" sz="2600" dirty="0" smtClean="0">
                <a:solidFill>
                  <a:srgbClr val="000000"/>
                </a:solidFill>
              </a:rPr>
              <a:t> and medications to enhance </a:t>
            </a:r>
            <a:r>
              <a:rPr lang="en-US" sz="2600" dirty="0" err="1" smtClean="0">
                <a:solidFill>
                  <a:srgbClr val="000000"/>
                </a:solidFill>
              </a:rPr>
              <a:t>dopaminergic</a:t>
            </a:r>
            <a:r>
              <a:rPr lang="en-US" sz="2600" dirty="0" smtClean="0">
                <a:solidFill>
                  <a:srgbClr val="000000"/>
                </a:solidFill>
              </a:rPr>
              <a:t> action in the brain are under development/waiting for FDA approval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</a:rPr>
              <a:t>DBS is a well established treatment option for advanced PD and earlier use may be beneficial</a:t>
            </a: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30000"/>
              <a:buFont typeface="Wingdings" charset="2"/>
              <a:buChar char="§"/>
            </a:pPr>
            <a:r>
              <a:rPr lang="en-US" sz="2600" dirty="0" smtClean="0">
                <a:solidFill>
                  <a:srgbClr val="000000"/>
                </a:solidFill>
              </a:rPr>
              <a:t>Gene therapy may be an alternative option to DBS in the future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Updates on Essential Tremor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AAN practice guideline on treatment 2014:</a:t>
            </a:r>
          </a:p>
          <a:p>
            <a:r>
              <a:rPr lang="en-US" dirty="0" smtClean="0"/>
              <a:t>Effective: </a:t>
            </a:r>
            <a:r>
              <a:rPr lang="en-US" dirty="0" err="1" smtClean="0"/>
              <a:t>Propranolol</a:t>
            </a:r>
            <a:r>
              <a:rPr lang="en-US" dirty="0" smtClean="0"/>
              <a:t>, </a:t>
            </a:r>
            <a:r>
              <a:rPr lang="en-US" dirty="0" err="1" smtClean="0"/>
              <a:t>Primidone</a:t>
            </a:r>
            <a:endParaRPr lang="en-US" dirty="0" smtClean="0"/>
          </a:p>
          <a:p>
            <a:r>
              <a:rPr lang="en-US" dirty="0" smtClean="0"/>
              <a:t>Probably effective: </a:t>
            </a:r>
            <a:r>
              <a:rPr lang="en-US" dirty="0" err="1" smtClean="0"/>
              <a:t>Topiramate</a:t>
            </a:r>
            <a:r>
              <a:rPr lang="en-US" dirty="0" smtClean="0"/>
              <a:t>, </a:t>
            </a:r>
            <a:r>
              <a:rPr lang="en-US" dirty="0" err="1" smtClean="0"/>
              <a:t>Atenolol</a:t>
            </a:r>
            <a:r>
              <a:rPr lang="en-US" dirty="0" smtClean="0"/>
              <a:t>, </a:t>
            </a:r>
            <a:r>
              <a:rPr lang="en-US" dirty="0" err="1" smtClean="0"/>
              <a:t>Alprazolam</a:t>
            </a:r>
            <a:endParaRPr lang="en-US" dirty="0" smtClean="0"/>
          </a:p>
          <a:p>
            <a:r>
              <a:rPr lang="en-US" dirty="0" smtClean="0"/>
              <a:t>Insufficient evidence: </a:t>
            </a:r>
            <a:r>
              <a:rPr lang="en-US" dirty="0" err="1" smtClean="0"/>
              <a:t>Gabapentin</a:t>
            </a:r>
            <a:r>
              <a:rPr lang="en-US" dirty="0" smtClean="0"/>
              <a:t>, </a:t>
            </a:r>
            <a:r>
              <a:rPr lang="en-US" dirty="0" err="1" smtClean="0"/>
              <a:t>Pregabalin</a:t>
            </a:r>
            <a:r>
              <a:rPr lang="en-US" dirty="0" smtClean="0"/>
              <a:t>, </a:t>
            </a:r>
            <a:r>
              <a:rPr lang="en-US" dirty="0" err="1" smtClean="0"/>
              <a:t>Zonisamide</a:t>
            </a:r>
            <a:endParaRPr lang="en-US" dirty="0" smtClean="0"/>
          </a:p>
          <a:p>
            <a:endParaRPr lang="en-US" sz="1000" dirty="0" smtClean="0"/>
          </a:p>
          <a:p>
            <a:pPr>
              <a:buFont typeface="Wingdings" pitchFamily="-107" charset="2"/>
              <a:buChar char="à"/>
            </a:pPr>
            <a:r>
              <a:rPr lang="en-US" dirty="0" smtClean="0">
                <a:sym typeface="Wingdings"/>
              </a:rPr>
              <a:t> No new treatment options available</a:t>
            </a:r>
          </a:p>
          <a:p>
            <a:pPr>
              <a:buFont typeface="Wingdings" pitchFamily="-107" charset="2"/>
              <a:buChar char="à"/>
            </a:pPr>
            <a:endParaRPr lang="en-US" sz="1000" dirty="0" smtClean="0">
              <a:sym typeface="Wingdings"/>
            </a:endParaRPr>
          </a:p>
          <a:p>
            <a:pPr>
              <a:buFont typeface="Wingdings" pitchFamily="-107" charset="2"/>
              <a:buChar char="à"/>
            </a:pPr>
            <a:r>
              <a:rPr lang="en-US" dirty="0" smtClean="0">
                <a:sym typeface="Wingdings"/>
              </a:rPr>
              <a:t> DBS can be very effective, target is VIM of the thalamus</a:t>
            </a:r>
            <a:endParaRPr lang="en-US" dirty="0" smtClean="0"/>
          </a:p>
          <a:p>
            <a:endParaRPr lang="en-US" sz="108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46033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Positive effects of alcohol on Essential Tremor have long been recognized</a:t>
            </a:r>
          </a:p>
          <a:p>
            <a:r>
              <a:rPr lang="en-US" dirty="0" smtClean="0"/>
              <a:t>1-octanol is a long-chain alcohol that is well tolerated without the ethanol’s typical side effects of sedation and intoxication</a:t>
            </a:r>
          </a:p>
          <a:p>
            <a:r>
              <a:rPr lang="en-US" dirty="0" smtClean="0"/>
              <a:t>Pilot study showed benefit of </a:t>
            </a:r>
            <a:r>
              <a:rPr lang="en-US" dirty="0" err="1" smtClean="0"/>
              <a:t>octanoic</a:t>
            </a:r>
            <a:r>
              <a:rPr lang="en-US" dirty="0" smtClean="0"/>
              <a:t> acid on tremor reduction in a single dose</a:t>
            </a:r>
          </a:p>
          <a:p>
            <a:r>
              <a:rPr lang="en-US" dirty="0" smtClean="0"/>
              <a:t>Requires large volumes to be orally </a:t>
            </a:r>
            <a:r>
              <a:rPr lang="en-US" dirty="0" err="1" smtClean="0"/>
              <a:t>admininistered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-107" charset="2"/>
              <a:buChar char="à"/>
            </a:pPr>
            <a:r>
              <a:rPr lang="en-US" dirty="0" smtClean="0">
                <a:sym typeface="Wingdings"/>
              </a:rPr>
              <a:t>holds promise for future treatment option, further     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    studies needed</a:t>
            </a:r>
            <a:endParaRPr lang="en-US" dirty="0"/>
          </a:p>
        </p:txBody>
      </p:sp>
      <p:pic>
        <p:nvPicPr>
          <p:cNvPr id="4" name="Picture 3" descr="Screen Shot 2014-05-31 at 7.30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101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424456"/>
                </a:solidFill>
              </a:rPr>
              <a:t>Learning Objectives</a:t>
            </a:r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r>
              <a:rPr lang="en-US" dirty="0" smtClean="0"/>
              <a:t>Learn about updates on treatment options for several common Movement Disorders</a:t>
            </a:r>
          </a:p>
          <a:p>
            <a:endParaRPr lang="en-US" dirty="0" smtClean="0"/>
          </a:p>
          <a:p>
            <a:r>
              <a:rPr lang="en-US" dirty="0" smtClean="0"/>
              <a:t>Identify indications for Deep Brain Stimulation in Parkinson’s disease to improve patient outcomes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Updates on Restless legs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61" y="1295400"/>
            <a:ext cx="9020039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Treatment guidelines from the International RLS Study Group:</a:t>
            </a:r>
          </a:p>
          <a:p>
            <a:endParaRPr lang="en-US" dirty="0" smtClean="0"/>
          </a:p>
          <a:p>
            <a:endParaRPr lang="en-US" sz="1000" dirty="0" smtClean="0"/>
          </a:p>
          <a:p>
            <a:endParaRPr lang="en-US" sz="108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  <p:pic>
        <p:nvPicPr>
          <p:cNvPr id="5" name="Picture 4" descr="Screen Shot 2014-05-30 at 1.56.2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97283"/>
            <a:ext cx="7686842" cy="4403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Sleep Medicine 14 (2013) 675–684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31 at 7.34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261" b="-11409"/>
          <a:stretch>
            <a:fillRect/>
          </a:stretch>
        </p:blipFill>
        <p:spPr>
          <a:xfrm>
            <a:off x="381000" y="533400"/>
            <a:ext cx="8229600" cy="1524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254653"/>
            <a:ext cx="8686800" cy="46033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600" dirty="0" smtClean="0"/>
              <a:t>Comparison of </a:t>
            </a:r>
            <a:r>
              <a:rPr lang="en-US" sz="2600" dirty="0" err="1" smtClean="0"/>
              <a:t>pregabalin</a:t>
            </a:r>
            <a:r>
              <a:rPr lang="en-US" sz="2600" dirty="0" smtClean="0"/>
              <a:t> with </a:t>
            </a:r>
            <a:r>
              <a:rPr lang="en-US" sz="2600" dirty="0" err="1" smtClean="0"/>
              <a:t>pramipexole</a:t>
            </a:r>
            <a:r>
              <a:rPr lang="en-US" sz="2600" dirty="0" smtClean="0"/>
              <a:t> and placebo in a 52 week, double blinded randomized controlled trial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600" dirty="0" err="1" smtClean="0"/>
              <a:t>Pregabalin</a:t>
            </a:r>
            <a:r>
              <a:rPr lang="en-US" sz="2600" dirty="0" smtClean="0"/>
              <a:t> 300 mg versus </a:t>
            </a:r>
            <a:r>
              <a:rPr lang="en-US" sz="2600" dirty="0" err="1" smtClean="0"/>
              <a:t>pramipexole</a:t>
            </a:r>
            <a:r>
              <a:rPr lang="en-US" sz="2600" dirty="0" smtClean="0"/>
              <a:t> 0.25 or 0.5 mg or placebo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600" dirty="0" smtClean="0"/>
              <a:t> Clinical improvement comparable between </a:t>
            </a:r>
            <a:r>
              <a:rPr lang="en-US" sz="2600" dirty="0" err="1" smtClean="0"/>
              <a:t>pregabalin</a:t>
            </a:r>
            <a:r>
              <a:rPr lang="en-US" sz="2600" dirty="0" smtClean="0"/>
              <a:t> and </a:t>
            </a:r>
            <a:r>
              <a:rPr lang="en-US" sz="2600" dirty="0" err="1" smtClean="0"/>
              <a:t>pramipexole</a:t>
            </a:r>
            <a:r>
              <a:rPr lang="en-US" sz="2600" dirty="0" smtClean="0"/>
              <a:t>, </a:t>
            </a:r>
            <a:r>
              <a:rPr lang="en-US" sz="2600" dirty="0" err="1" smtClean="0"/>
              <a:t>aumentation</a:t>
            </a:r>
            <a:r>
              <a:rPr lang="en-US" sz="2600" dirty="0" smtClean="0"/>
              <a:t> rates significantly higher on </a:t>
            </a:r>
            <a:r>
              <a:rPr lang="en-US" sz="2600" dirty="0" err="1" smtClean="0"/>
              <a:t>pramipexole</a:t>
            </a:r>
            <a:r>
              <a:rPr lang="en-US" sz="2600" dirty="0" smtClean="0"/>
              <a:t> 0.5 mg dose (7.7% versus 2.1%)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Updates on Huntington’s chorea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Promising results in animal models for HD with RNA interference technology</a:t>
            </a:r>
          </a:p>
          <a:p>
            <a:endParaRPr lang="en-US" dirty="0" smtClean="0"/>
          </a:p>
          <a:p>
            <a:r>
              <a:rPr lang="en-US" dirty="0" smtClean="0"/>
              <a:t>Promising data on </a:t>
            </a:r>
            <a:r>
              <a:rPr lang="en-US" dirty="0" err="1" smtClean="0"/>
              <a:t>neuroprotection</a:t>
            </a:r>
            <a:r>
              <a:rPr lang="en-US" dirty="0" smtClean="0"/>
              <a:t> with high-dose </a:t>
            </a:r>
            <a:r>
              <a:rPr lang="en-US" dirty="0" err="1" smtClean="0"/>
              <a:t>creatine</a:t>
            </a:r>
            <a:r>
              <a:rPr lang="en-US" dirty="0" smtClean="0"/>
              <a:t>, PRECREST trial results published showing safety and possible evidence of disease modification </a:t>
            </a:r>
          </a:p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Updates on 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Recent positive study for benefit of </a:t>
            </a:r>
            <a:r>
              <a:rPr lang="en-US" dirty="0" err="1" smtClean="0"/>
              <a:t>varenicline</a:t>
            </a:r>
            <a:r>
              <a:rPr lang="en-US" dirty="0" smtClean="0"/>
              <a:t> for patients with </a:t>
            </a:r>
            <a:r>
              <a:rPr lang="en-US" dirty="0" err="1" smtClean="0"/>
              <a:t>spinocerebellar</a:t>
            </a:r>
            <a:r>
              <a:rPr lang="en-US" dirty="0" smtClean="0"/>
              <a:t> ataxia type 3 (Machado-Joseph disease) on gait and stance</a:t>
            </a:r>
          </a:p>
          <a:p>
            <a:endParaRPr lang="en-US" dirty="0" smtClean="0"/>
          </a:p>
          <a:p>
            <a:r>
              <a:rPr lang="en-US" dirty="0" smtClean="0"/>
              <a:t>Recent report at AAN meeting 2014 on possible </a:t>
            </a:r>
            <a:r>
              <a:rPr lang="en-US" dirty="0" err="1" smtClean="0"/>
              <a:t>neuroprotective</a:t>
            </a:r>
            <a:r>
              <a:rPr lang="en-US" dirty="0" smtClean="0"/>
              <a:t> benefit from Coenzyme Q10</a:t>
            </a:r>
          </a:p>
          <a:p>
            <a:endParaRPr lang="en-US" dirty="0" smtClean="0"/>
          </a:p>
          <a:p>
            <a:r>
              <a:rPr lang="en-US" dirty="0" smtClean="0"/>
              <a:t>Current studies with </a:t>
            </a:r>
            <a:r>
              <a:rPr lang="en-US" dirty="0" err="1" smtClean="0"/>
              <a:t>Riluzole</a:t>
            </a:r>
            <a:r>
              <a:rPr lang="en-US" dirty="0" smtClean="0"/>
              <a:t> and Acetyl-L-</a:t>
            </a:r>
            <a:r>
              <a:rPr lang="en-US" dirty="0" err="1" smtClean="0"/>
              <a:t>Carnitine</a:t>
            </a:r>
            <a:r>
              <a:rPr lang="en-US" dirty="0" smtClean="0"/>
              <a:t> in several forms of genetic ataxias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Updates on </a:t>
            </a:r>
            <a:r>
              <a:rPr lang="en-US" dirty="0" err="1" smtClean="0"/>
              <a:t>Dystonia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genes for primary </a:t>
            </a:r>
            <a:r>
              <a:rPr lang="en-US" dirty="0" err="1" smtClean="0"/>
              <a:t>dystonia</a:t>
            </a:r>
            <a:r>
              <a:rPr lang="en-US" dirty="0" smtClean="0"/>
              <a:t> are constantly being reported (DYT1-DYT23)</a:t>
            </a:r>
          </a:p>
          <a:p>
            <a:endParaRPr lang="en-US" sz="1081" dirty="0" smtClean="0"/>
          </a:p>
          <a:p>
            <a:r>
              <a:rPr lang="en-US" dirty="0" smtClean="0"/>
              <a:t>New forms of neuronal brain iron accumulation and a potentially treatable form of generalized </a:t>
            </a:r>
            <a:r>
              <a:rPr lang="en-US" dirty="0" err="1" smtClean="0"/>
              <a:t>dystonia</a:t>
            </a:r>
            <a:r>
              <a:rPr lang="en-US" dirty="0" smtClean="0"/>
              <a:t> with brain manganese deposition were recently reported</a:t>
            </a:r>
          </a:p>
          <a:p>
            <a:endParaRPr lang="en-US" sz="1000" dirty="0" smtClean="0"/>
          </a:p>
          <a:p>
            <a:r>
              <a:rPr lang="en-US" dirty="0" smtClean="0"/>
              <a:t>Increased recognition of </a:t>
            </a:r>
            <a:r>
              <a:rPr lang="en-US" dirty="0" err="1" smtClean="0"/>
              <a:t>dystonia</a:t>
            </a:r>
            <a:r>
              <a:rPr lang="en-US" dirty="0" smtClean="0"/>
              <a:t> as network disease, involving brain areas beyond the basal ganglia, treatment options currently lagging behind </a:t>
            </a:r>
          </a:p>
          <a:p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Dystonia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Oral medications: </a:t>
            </a:r>
            <a:r>
              <a:rPr lang="en-US" dirty="0" err="1" smtClean="0"/>
              <a:t>Baclofen</a:t>
            </a:r>
            <a:r>
              <a:rPr lang="en-US" dirty="0" smtClean="0"/>
              <a:t> and other muscle relaxants, </a:t>
            </a:r>
            <a:r>
              <a:rPr lang="en-US" dirty="0" err="1" smtClean="0"/>
              <a:t>trihexyphenidyl</a:t>
            </a:r>
            <a:r>
              <a:rPr lang="en-US" dirty="0" smtClean="0"/>
              <a:t>, benzodiazepines, </a:t>
            </a:r>
            <a:r>
              <a:rPr lang="en-US" dirty="0" err="1" smtClean="0"/>
              <a:t>carbidopa/levodopa</a:t>
            </a:r>
            <a:r>
              <a:rPr lang="en-US" dirty="0" smtClean="0"/>
              <a:t> for early onset, dopamine-responsive </a:t>
            </a:r>
            <a:r>
              <a:rPr lang="en-US" dirty="0" err="1" smtClean="0"/>
              <a:t>dystonia</a:t>
            </a:r>
            <a:r>
              <a:rPr lang="en-US" dirty="0" smtClean="0"/>
              <a:t> (DYT-5)</a:t>
            </a:r>
          </a:p>
          <a:p>
            <a:endParaRPr lang="en-US" sz="1000" dirty="0" smtClean="0"/>
          </a:p>
          <a:p>
            <a:r>
              <a:rPr lang="en-US" dirty="0" err="1" smtClean="0"/>
              <a:t>Botulinum</a:t>
            </a:r>
            <a:r>
              <a:rPr lang="en-US" dirty="0" smtClean="0"/>
              <a:t> toxin for focal </a:t>
            </a:r>
            <a:r>
              <a:rPr lang="en-US" dirty="0" err="1" smtClean="0"/>
              <a:t>dystonias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Deep brain </a:t>
            </a:r>
            <a:r>
              <a:rPr lang="en-US" dirty="0" err="1" smtClean="0"/>
              <a:t>stimululation</a:t>
            </a:r>
            <a:r>
              <a:rPr lang="en-US" dirty="0" smtClean="0"/>
              <a:t> in select cases</a:t>
            </a:r>
          </a:p>
          <a:p>
            <a:endParaRPr lang="en-US" sz="1000" dirty="0" smtClean="0"/>
          </a:p>
          <a:p>
            <a:r>
              <a:rPr lang="en-US" dirty="0" smtClean="0"/>
              <a:t>Physical therapy</a:t>
            </a:r>
          </a:p>
          <a:p>
            <a:endParaRPr lang="en-US" sz="1081" dirty="0" smtClean="0"/>
          </a:p>
          <a:p>
            <a:pPr>
              <a:buNone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Updates on Functional Movement Disorders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4800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600" dirty="0"/>
              <a:t>Deficits not explained by organic lesions in the nervous system, thought to be related to psychological </a:t>
            </a:r>
            <a:r>
              <a:rPr lang="en-US" sz="2600" dirty="0" smtClean="0"/>
              <a:t>factors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600" dirty="0"/>
              <a:t>Most commonly present as tremor, gait disorders and </a:t>
            </a:r>
            <a:r>
              <a:rPr lang="en-US" sz="2600" dirty="0" err="1"/>
              <a:t>dystonia</a:t>
            </a:r>
            <a:r>
              <a:rPr lang="en-US" sz="2600" dirty="0"/>
              <a:t>, can mimic any movement </a:t>
            </a:r>
            <a:r>
              <a:rPr lang="en-US" sz="2600" dirty="0" smtClean="0"/>
              <a:t>disorder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600" dirty="0"/>
              <a:t>Acute onset, variability over time, spontaneous remissions can </a:t>
            </a:r>
            <a:r>
              <a:rPr lang="en-US" sz="2600" dirty="0" smtClean="0"/>
              <a:t>occur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600" dirty="0"/>
              <a:t>Related to other functional neurological disorders, e.g. functional weakness and psychogenic non-epileptic seizures (PNES</a:t>
            </a:r>
            <a:r>
              <a:rPr lang="en-US" sz="2600" dirty="0" smtClean="0"/>
              <a:t>)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600" dirty="0" smtClean="0"/>
              <a:t>Constitute 3-5% of patients in Movement disorder clinics</a:t>
            </a:r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0960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/>
              <a:t>FMD Typical exam findings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Movements often not easy to classify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Combination of different movements (e.g. tremor + </a:t>
            </a:r>
            <a:r>
              <a:rPr lang="en-US" sz="2800" dirty="0" err="1" smtClean="0"/>
              <a:t>dystonia</a:t>
            </a:r>
            <a:r>
              <a:rPr lang="en-US" sz="2800" dirty="0" smtClean="0"/>
              <a:t> + </a:t>
            </a:r>
            <a:r>
              <a:rPr lang="en-US" sz="2800" dirty="0" err="1" smtClean="0"/>
              <a:t>astasis/abasia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Distractible movements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Movements can be entrained to different frequencies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800" dirty="0" smtClean="0"/>
              <a:t>Other non-neurological findings, such as </a:t>
            </a:r>
            <a:r>
              <a:rPr lang="en-US" sz="2800" dirty="0" err="1" smtClean="0"/>
              <a:t>giveway</a:t>
            </a:r>
            <a:r>
              <a:rPr lang="en-US" sz="2800" dirty="0" smtClean="0"/>
              <a:t> weakness or sensory loss with a non-anatomical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1) Updates on Parkinson’s disease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dirty="0" smtClean="0"/>
              <a:t>2) Updates on Essential Tremor</a:t>
            </a:r>
          </a:p>
          <a:p>
            <a:endParaRPr lang="en-US" sz="1176" dirty="0" smtClean="0"/>
          </a:p>
          <a:p>
            <a:pPr>
              <a:buNone/>
            </a:pPr>
            <a:r>
              <a:rPr lang="en-US" dirty="0" smtClean="0"/>
              <a:t>3) Updates on Restless legs syndrome</a:t>
            </a:r>
          </a:p>
          <a:p>
            <a:endParaRPr lang="en-US" sz="1081" dirty="0" smtClean="0"/>
          </a:p>
          <a:p>
            <a:pPr>
              <a:buNone/>
            </a:pPr>
            <a:r>
              <a:rPr lang="en-US" dirty="0" smtClean="0"/>
              <a:t>4) Updates on Huntington’s chorea</a:t>
            </a:r>
          </a:p>
          <a:p>
            <a:endParaRPr lang="en-US" sz="1081" dirty="0" smtClean="0"/>
          </a:p>
          <a:p>
            <a:pPr>
              <a:buNone/>
            </a:pPr>
            <a:r>
              <a:rPr lang="en-US" dirty="0" smtClean="0"/>
              <a:t>5) Updates on Ataxia</a:t>
            </a:r>
          </a:p>
          <a:p>
            <a:endParaRPr lang="en-US" sz="1176" dirty="0" smtClean="0"/>
          </a:p>
          <a:p>
            <a:pPr>
              <a:buNone/>
            </a:pPr>
            <a:r>
              <a:rPr lang="en-US" dirty="0" smtClean="0"/>
              <a:t>6) Updates on </a:t>
            </a:r>
            <a:r>
              <a:rPr lang="en-US" dirty="0" err="1" smtClean="0"/>
              <a:t>Dystonia</a:t>
            </a:r>
            <a:endParaRPr lang="en-US" dirty="0" smtClean="0"/>
          </a:p>
          <a:p>
            <a:pPr>
              <a:buNone/>
            </a:pPr>
            <a:endParaRPr lang="en-US" sz="1176" dirty="0" smtClean="0"/>
          </a:p>
          <a:p>
            <a:pPr>
              <a:buNone/>
            </a:pPr>
            <a:r>
              <a:rPr lang="en-US" dirty="0" smtClean="0"/>
              <a:t>7) Updates on Functional Movement Disorders</a:t>
            </a:r>
          </a:p>
          <a:p>
            <a:endParaRPr lang="en-US" sz="129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6868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/>
              <a:t>FMD Treatment </a:t>
            </a:r>
            <a:r>
              <a:rPr lang="en-US" sz="3600" dirty="0"/>
              <a:t>options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Cognitive-behavioral </a:t>
            </a:r>
            <a:r>
              <a:rPr lang="en-US" dirty="0" smtClean="0"/>
              <a:t>therapy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Treatment of psychiatric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Physical/occupational therapy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New inpatient rehabilitation program at Frazier: </a:t>
            </a:r>
            <a:r>
              <a:rPr lang="en-US" b="1" dirty="0" err="1" smtClean="0"/>
              <a:t>MoRe</a:t>
            </a:r>
            <a:r>
              <a:rPr lang="en-US" b="1" dirty="0" smtClean="0"/>
              <a:t> (Motor Reprogramming)</a:t>
            </a:r>
            <a:r>
              <a:rPr lang="en-US" dirty="0" smtClean="0"/>
              <a:t>, referral made by </a:t>
            </a:r>
            <a:r>
              <a:rPr lang="en-US" dirty="0" err="1" smtClean="0"/>
              <a:t>UofL</a:t>
            </a:r>
            <a:r>
              <a:rPr lang="en-US" dirty="0" smtClean="0"/>
              <a:t> Movement disorder clinic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FMD </a:t>
            </a:r>
            <a:r>
              <a:rPr lang="en-US" dirty="0" err="1" smtClean="0"/>
              <a:t>Neuroimaging</a:t>
            </a:r>
            <a:r>
              <a:rPr lang="en-US" dirty="0" smtClean="0"/>
              <a:t> study at </a:t>
            </a:r>
            <a:r>
              <a:rPr lang="en-US" dirty="0" err="1" smtClean="0"/>
              <a:t>UofL</a:t>
            </a:r>
            <a:r>
              <a:rPr lang="en-US" dirty="0" smtClean="0"/>
              <a:t>, </a:t>
            </a:r>
            <a:r>
              <a:rPr lang="en-US" dirty="0" err="1" smtClean="0"/>
              <a:t>fMRI</a:t>
            </a:r>
            <a:r>
              <a:rPr lang="en-US" dirty="0" smtClean="0"/>
              <a:t> and structural imaging of patients before and after rehab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Updates on Parkinson’s disease (PD)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Second most common neurodegenerative disorder after Alzheimer’s disease</a:t>
            </a:r>
          </a:p>
          <a:p>
            <a:endParaRPr lang="en-US" sz="1000" dirty="0" smtClean="0"/>
          </a:p>
          <a:p>
            <a:r>
              <a:rPr lang="en-US" dirty="0" smtClean="0"/>
              <a:t>Affects 1% of people over the age of 65, about 1 million in the US and 7-10 million worldwide</a:t>
            </a:r>
          </a:p>
          <a:p>
            <a:endParaRPr lang="en-US" sz="1000" dirty="0" smtClean="0"/>
          </a:p>
          <a:p>
            <a:r>
              <a:rPr lang="en-US" dirty="0" smtClean="0"/>
              <a:t>Hallmarks of PD are loss of </a:t>
            </a:r>
            <a:r>
              <a:rPr lang="en-US" dirty="0" err="1" smtClean="0"/>
              <a:t>dopaminergic</a:t>
            </a:r>
            <a:r>
              <a:rPr lang="en-US" dirty="0" smtClean="0"/>
              <a:t> neurons in the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and intracellular </a:t>
            </a:r>
            <a:r>
              <a:rPr lang="en-US" dirty="0" err="1" smtClean="0"/>
              <a:t>Lewy</a:t>
            </a:r>
            <a:r>
              <a:rPr lang="en-US" dirty="0" smtClean="0"/>
              <a:t> bodies which mainly consist of aggregated alpha-</a:t>
            </a:r>
            <a:r>
              <a:rPr lang="en-US" dirty="0" err="1" smtClean="0"/>
              <a:t>synuclein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  <p:pic>
        <p:nvPicPr>
          <p:cNvPr id="5" name="Picture 9" descr="PD-path.jpg"/>
          <p:cNvPicPr>
            <a:picLocks noChangeAspect="1"/>
          </p:cNvPicPr>
          <p:nvPr/>
        </p:nvPicPr>
        <p:blipFill>
          <a:blip r:embed="rId3"/>
          <a:srcRect l="13889" t="10000" r="8333" b="6667"/>
          <a:stretch>
            <a:fillRect/>
          </a:stretch>
        </p:blipFill>
        <p:spPr bwMode="auto">
          <a:xfrm>
            <a:off x="4495800" y="5029200"/>
            <a:ext cx="1905000" cy="170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PD - </a:t>
            </a:r>
            <a:r>
              <a:rPr lang="en-US" dirty="0" err="1" smtClean="0"/>
              <a:t>Braak</a:t>
            </a:r>
            <a:r>
              <a:rPr lang="en-US" dirty="0" smtClean="0"/>
              <a:t> Staging</a:t>
            </a:r>
            <a:endParaRPr lang="en-US" dirty="0"/>
          </a:p>
        </p:txBody>
      </p:sp>
      <p:pic>
        <p:nvPicPr>
          <p:cNvPr id="4" name="Content Placeholder 3" descr="Screen Shot 2014-05-30 at 12.42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942" r="-15942"/>
          <a:stretch>
            <a:fillRect/>
          </a:stretch>
        </p:blipFill>
        <p:spPr>
          <a:xfrm>
            <a:off x="91440" y="1905000"/>
            <a:ext cx="8366760" cy="4648200"/>
          </a:xfrm>
        </p:spPr>
      </p:pic>
      <p:sp>
        <p:nvSpPr>
          <p:cNvPr id="5" name="TextBox 4"/>
          <p:cNvSpPr txBox="1"/>
          <p:nvPr/>
        </p:nvSpPr>
        <p:spPr>
          <a:xfrm>
            <a:off x="6035040" y="1066800"/>
            <a:ext cx="31089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Prion</a:t>
            </a:r>
            <a:r>
              <a:rPr lang="en-US" sz="2400" b="1" dirty="0" smtClean="0">
                <a:solidFill>
                  <a:srgbClr val="FF0000"/>
                </a:solidFill>
              </a:rPr>
              <a:t>-like spread of </a:t>
            </a:r>
            <a:r>
              <a:rPr lang="en-US" sz="2400" b="1" dirty="0" err="1" smtClean="0">
                <a:solidFill>
                  <a:srgbClr val="FF0000"/>
                </a:solidFill>
              </a:rPr>
              <a:t>misfolded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alpha-</a:t>
            </a:r>
            <a:r>
              <a:rPr lang="en-US" sz="2400" b="1" dirty="0" err="1" smtClean="0">
                <a:solidFill>
                  <a:srgbClr val="FF0000"/>
                </a:solidFill>
              </a:rPr>
              <a:t>synuclein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31 at 6.52.1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807" b="6538"/>
          <a:stretch>
            <a:fillRect/>
          </a:stretch>
        </p:blipFill>
        <p:spPr>
          <a:xfrm>
            <a:off x="152399" y="457200"/>
            <a:ext cx="8839201" cy="114582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52600"/>
            <a:ext cx="8610601" cy="4648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lvl="0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600" dirty="0" err="1" smtClean="0"/>
              <a:t>α-synuclein</a:t>
            </a:r>
            <a:r>
              <a:rPr lang="en-US" sz="2600" dirty="0" smtClean="0"/>
              <a:t> normally has an </a:t>
            </a:r>
            <a:r>
              <a:rPr lang="en-US" sz="2600" dirty="0" err="1" smtClean="0"/>
              <a:t>α</a:t>
            </a:r>
            <a:r>
              <a:rPr lang="en-US" sz="2600" dirty="0" smtClean="0"/>
              <a:t>-helical conformation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600" dirty="0" smtClean="0"/>
              <a:t>Can adopt a </a:t>
            </a:r>
            <a:r>
              <a:rPr lang="en-US" sz="2600" dirty="0" err="1" smtClean="0"/>
              <a:t>β</a:t>
            </a:r>
            <a:r>
              <a:rPr lang="en-US" sz="2600" dirty="0" smtClean="0"/>
              <a:t>-sheet structure that polymerizes to form toxic </a:t>
            </a:r>
            <a:r>
              <a:rPr lang="en-US" sz="2600" dirty="0" err="1" smtClean="0"/>
              <a:t>oligomers</a:t>
            </a:r>
            <a:r>
              <a:rPr lang="en-US" sz="2600" dirty="0" smtClean="0"/>
              <a:t> and plaques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600" dirty="0" smtClean="0"/>
              <a:t>Patients receiving fetal </a:t>
            </a:r>
            <a:r>
              <a:rPr lang="en-US" sz="2600" dirty="0" err="1" smtClean="0"/>
              <a:t>nigral</a:t>
            </a:r>
            <a:r>
              <a:rPr lang="en-US" sz="2600" dirty="0" smtClean="0"/>
              <a:t> </a:t>
            </a:r>
            <a:r>
              <a:rPr lang="en-US" sz="2600" dirty="0" err="1" smtClean="0"/>
              <a:t>mesencephalic</a:t>
            </a:r>
            <a:r>
              <a:rPr lang="en-US" sz="2600" dirty="0" smtClean="0"/>
              <a:t> cell grafts were shown to have </a:t>
            </a:r>
            <a:r>
              <a:rPr lang="en-US" sz="2600" dirty="0" err="1" smtClean="0"/>
              <a:t>Lewy</a:t>
            </a:r>
            <a:r>
              <a:rPr lang="en-US" sz="2600" dirty="0" smtClean="0"/>
              <a:t> bodies in grafted neurons at autopsy</a:t>
            </a:r>
          </a:p>
          <a:p>
            <a:pPr marL="365760" lvl="0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600" dirty="0" err="1" smtClean="0"/>
              <a:t>Misfolded</a:t>
            </a:r>
            <a:r>
              <a:rPr lang="en-US" sz="2600" dirty="0" smtClean="0"/>
              <a:t> </a:t>
            </a:r>
            <a:r>
              <a:rPr lang="en-US" sz="2600" dirty="0" err="1" smtClean="0"/>
              <a:t>α-synuclein</a:t>
            </a:r>
            <a:r>
              <a:rPr lang="en-US" sz="2600" dirty="0" smtClean="0"/>
              <a:t> can transfer from neuron to neuron in cell cultures and mouse models</a:t>
            </a:r>
          </a:p>
          <a:p>
            <a:pPr marL="365760" lvl="0" indent="-256032" defTabSz="91440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600" dirty="0" err="1" smtClean="0"/>
              <a:t>Misfolded</a:t>
            </a:r>
            <a:r>
              <a:rPr lang="en-US" sz="2600" dirty="0" smtClean="0"/>
              <a:t> protein can act as template to promote </a:t>
            </a:r>
            <a:r>
              <a:rPr lang="en-US" sz="2600" dirty="0" err="1" smtClean="0"/>
              <a:t>misfolding</a:t>
            </a:r>
            <a:r>
              <a:rPr lang="en-US" sz="2600" dirty="0" smtClean="0"/>
              <a:t> of </a:t>
            </a:r>
            <a:r>
              <a:rPr lang="en-US" sz="2600" dirty="0" err="1" smtClean="0"/>
              <a:t>α-synuclein</a:t>
            </a:r>
            <a:r>
              <a:rPr lang="en-US" sz="2600" dirty="0" smtClean="0"/>
              <a:t> in the host cell and lead to </a:t>
            </a:r>
            <a:r>
              <a:rPr lang="en-US" sz="2600" dirty="0" err="1" smtClean="0"/>
              <a:t>neurodegeneration</a:t>
            </a:r>
            <a:endParaRPr lang="en-US" sz="26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lang="en-US" sz="2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3027" noProof="0" dirty="0" smtClean="0">
                <a:sym typeface="Wingdings"/>
              </a:rPr>
              <a:t>		    </a:t>
            </a:r>
            <a:r>
              <a:rPr lang="en-US" sz="3027" noProof="0" dirty="0" err="1" smtClean="0">
                <a:sym typeface="Wingdings"/>
              </a:rPr>
              <a:t></a:t>
            </a:r>
            <a:r>
              <a:rPr lang="en-US" sz="3027" noProof="0" dirty="0" smtClean="0">
                <a:sym typeface="Wingdings"/>
              </a:rPr>
              <a:t> Novel targets for therapeutic interventions?</a:t>
            </a:r>
            <a:endParaRPr kumimoji="0" lang="en-US" sz="302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609600" indent="-609600"/>
            <a:r>
              <a:rPr lang="fi-FI" sz="3600" dirty="0" smtClean="0"/>
              <a:t>PD </a:t>
            </a:r>
            <a:r>
              <a:rPr lang="fi-FI" sz="3600" dirty="0" err="1" smtClean="0"/>
              <a:t>Clinical</a:t>
            </a:r>
            <a:r>
              <a:rPr lang="fi-FI" sz="3600" dirty="0" smtClean="0"/>
              <a:t> </a:t>
            </a:r>
            <a:r>
              <a:rPr lang="fi-FI" sz="3600" dirty="0" err="1" smtClean="0"/>
              <a:t>features</a:t>
            </a:r>
            <a:endParaRPr lang="fi-FI" sz="3600" dirty="0" smtClean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57200" y="1447800"/>
          <a:ext cx="8229600" cy="4519614"/>
        </p:xfrm>
        <a:graphic>
          <a:graphicData uri="http://schemas.openxmlformats.org/drawingml/2006/table">
            <a:tbl>
              <a:tblPr/>
              <a:tblGrid>
                <a:gridCol w="3706813"/>
                <a:gridCol w="4522787"/>
              </a:tblGrid>
              <a:tr h="8620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Motor features of PD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68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Resting Tremor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70% of patients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“Pill-rolling” tremor in hands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Can involve lips, chin, jaw, legs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78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Bradykinesia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80-90% of patients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Most disabling symptom of PD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78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Rigidity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&gt;90% of patients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“Cogwheeling” or “lead pipe”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78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Postural Instability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Indicative of advanced-stage PD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Frequent cause of falls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8068"/>
            <a:ext cx="8042276" cy="8349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24456"/>
                </a:solidFill>
              </a:rPr>
              <a:t>Non-motor symptoms of PD</a:t>
            </a:r>
            <a:endParaRPr lang="en-US" sz="3600" dirty="0">
              <a:solidFill>
                <a:srgbClr val="4244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457200" y="1295400"/>
          <a:ext cx="8229600" cy="5303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Psychiatric problems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Depression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Anxiety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Cognitive disorders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Mild cognitive impairment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Dementia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Sleep abnormalities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Insomnia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REM sleep behavior 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Autonomic dysfunction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Constipation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Urinary urgency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Orthostatic 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Sensory dysfunction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Loss of smell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Pain in limbs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Fatigue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Weight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3043" b="14219"/>
          <a:stretch>
            <a:fillRect/>
          </a:stretch>
        </p:blipFill>
        <p:spPr>
          <a:xfrm>
            <a:off x="123961" y="6172200"/>
            <a:ext cx="942839" cy="685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9642</TotalTime>
  <Words>1982</Words>
  <Application>Microsoft Macintosh PowerPoint</Application>
  <PresentationFormat>On-screen Show (4:3)</PresentationFormat>
  <Paragraphs>329</Paragraphs>
  <Slides>41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Urban</vt:lpstr>
      <vt:lpstr>Updates in Movement Disorders</vt:lpstr>
      <vt:lpstr>Disclosures</vt:lpstr>
      <vt:lpstr>Learning Objectives</vt:lpstr>
      <vt:lpstr>Outline</vt:lpstr>
      <vt:lpstr>Updates on Parkinson’s disease (PD)</vt:lpstr>
      <vt:lpstr>PD - Braak Staging</vt:lpstr>
      <vt:lpstr>Slide 7</vt:lpstr>
      <vt:lpstr>PD Clinical features</vt:lpstr>
      <vt:lpstr>Non-motor symptoms of PD</vt:lpstr>
      <vt:lpstr>PD Diagnosis</vt:lpstr>
      <vt:lpstr>DaT-Scan: measures dopamine transporter activity</vt:lpstr>
      <vt:lpstr>Indications for DaT-Scan</vt:lpstr>
      <vt:lpstr>Current treatment options: Medications</vt:lpstr>
      <vt:lpstr>Levodopa versus Dopamine Agonists</vt:lpstr>
      <vt:lpstr>Current treatment options: Medications</vt:lpstr>
      <vt:lpstr>Updates on neuroprotection</vt:lpstr>
      <vt:lpstr>Updates on medication development</vt:lpstr>
      <vt:lpstr>Updates on medication development</vt:lpstr>
      <vt:lpstr>Updates on medication development</vt:lpstr>
      <vt:lpstr>Deep Brain Stimulation Surgery (DBS)</vt:lpstr>
      <vt:lpstr>Indications for DBS</vt:lpstr>
      <vt:lpstr>“Red flags” for DBS</vt:lpstr>
      <vt:lpstr>What Does DBS improve ?</vt:lpstr>
      <vt:lpstr>New DBS Indications under investigation</vt:lpstr>
      <vt:lpstr>Updates on Exercise</vt:lpstr>
      <vt:lpstr>Updates on gene and cell-based therapies</vt:lpstr>
      <vt:lpstr>PD - Summary</vt:lpstr>
      <vt:lpstr>Updates on Essential Tremor</vt:lpstr>
      <vt:lpstr>Slide 29</vt:lpstr>
      <vt:lpstr>Updates on Restless legs syndrome</vt:lpstr>
      <vt:lpstr>Slide 31</vt:lpstr>
      <vt:lpstr>Updates on Huntington’s chorea</vt:lpstr>
      <vt:lpstr>Updates on Ataxia</vt:lpstr>
      <vt:lpstr>Updates on Dystonia</vt:lpstr>
      <vt:lpstr>Treatment of Dystonia</vt:lpstr>
      <vt:lpstr>Updates on Functional Movement Disorders</vt:lpstr>
      <vt:lpstr>FMD Typical exam findings</vt:lpstr>
      <vt:lpstr>Slide 38</vt:lpstr>
      <vt:lpstr>Slide 39</vt:lpstr>
      <vt:lpstr>FMD Treatment options</vt:lpstr>
      <vt:lpstr>Questions?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Kathrin Czarnecki</dc:creator>
  <cp:lastModifiedBy>Kathrin Czarnecki</cp:lastModifiedBy>
  <cp:revision>110</cp:revision>
  <dcterms:created xsi:type="dcterms:W3CDTF">2014-06-02T16:05:43Z</dcterms:created>
  <dcterms:modified xsi:type="dcterms:W3CDTF">2014-06-02T16:06:29Z</dcterms:modified>
</cp:coreProperties>
</file>