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309" r:id="rId10"/>
    <p:sldId id="264" r:id="rId11"/>
    <p:sldId id="284" r:id="rId12"/>
    <p:sldId id="313" r:id="rId13"/>
    <p:sldId id="327" r:id="rId14"/>
    <p:sldId id="287" r:id="rId15"/>
    <p:sldId id="288" r:id="rId16"/>
    <p:sldId id="289" r:id="rId17"/>
    <p:sldId id="312" r:id="rId18"/>
    <p:sldId id="285" r:id="rId19"/>
    <p:sldId id="278" r:id="rId20"/>
    <p:sldId id="318" r:id="rId21"/>
    <p:sldId id="319" r:id="rId22"/>
    <p:sldId id="320" r:id="rId23"/>
    <p:sldId id="297" r:id="rId24"/>
    <p:sldId id="321" r:id="rId25"/>
    <p:sldId id="298" r:id="rId26"/>
    <p:sldId id="299" r:id="rId27"/>
    <p:sldId id="279" r:id="rId28"/>
    <p:sldId id="301" r:id="rId29"/>
    <p:sldId id="302" r:id="rId30"/>
    <p:sldId id="322" r:id="rId31"/>
    <p:sldId id="326" r:id="rId32"/>
    <p:sldId id="303" r:id="rId33"/>
    <p:sldId id="328" r:id="rId34"/>
    <p:sldId id="304" r:id="rId35"/>
    <p:sldId id="306" r:id="rId36"/>
    <p:sldId id="305" r:id="rId37"/>
    <p:sldId id="329" r:id="rId38"/>
    <p:sldId id="330" r:id="rId39"/>
    <p:sldId id="331" r:id="rId40"/>
    <p:sldId id="307" r:id="rId41"/>
    <p:sldId id="2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5052" autoAdjust="0"/>
  </p:normalViewPr>
  <p:slideViewPr>
    <p:cSldViewPr snapToGrid="0">
      <p:cViewPr varScale="1">
        <p:scale>
          <a:sx n="87" d="100"/>
          <a:sy n="87" d="100"/>
        </p:scale>
        <p:origin x="-7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526BA-3DEF-453C-9350-5AB1993CE632}" type="doc">
      <dgm:prSet loTypeId="urn:microsoft.com/office/officeart/2011/layout/RadialPictureList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757A22-E14B-4390-AFDB-0ECD2DBA2F3C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Migraine</a:t>
          </a:r>
          <a:endParaRPr lang="en-US" b="1" dirty="0">
            <a:latin typeface="+mn-lt"/>
          </a:endParaRPr>
        </a:p>
      </dgm:t>
    </dgm:pt>
    <dgm:pt modelId="{744D68FE-74FD-4180-B759-F6E87ABF9508}" type="parTrans" cxnId="{26F9A28F-9C1A-4148-ADA0-18627D0DBD33}">
      <dgm:prSet/>
      <dgm:spPr/>
      <dgm:t>
        <a:bodyPr/>
        <a:lstStyle/>
        <a:p>
          <a:endParaRPr lang="en-US"/>
        </a:p>
      </dgm:t>
    </dgm:pt>
    <dgm:pt modelId="{B7228646-DBB1-441B-A371-0D8D0CBA2B17}" type="sibTrans" cxnId="{26F9A28F-9C1A-4148-ADA0-18627D0DBD33}">
      <dgm:prSet/>
      <dgm:spPr/>
      <dgm:t>
        <a:bodyPr/>
        <a:lstStyle/>
        <a:p>
          <a:endParaRPr lang="en-US"/>
        </a:p>
      </dgm:t>
    </dgm:pt>
    <dgm:pt modelId="{A36F5351-7D36-4E11-9954-8DFD06231098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Premonitory</a:t>
          </a:r>
          <a:endParaRPr lang="en-US" b="1" dirty="0">
            <a:latin typeface="+mn-lt"/>
          </a:endParaRPr>
        </a:p>
      </dgm:t>
    </dgm:pt>
    <dgm:pt modelId="{CA73286C-40DA-4C52-865A-EB832FB04C02}" type="parTrans" cxnId="{4CC34218-56BE-408B-B653-E532081F4074}">
      <dgm:prSet/>
      <dgm:spPr/>
      <dgm:t>
        <a:bodyPr/>
        <a:lstStyle/>
        <a:p>
          <a:endParaRPr lang="en-US"/>
        </a:p>
      </dgm:t>
    </dgm:pt>
    <dgm:pt modelId="{D0C0A297-CE09-4631-B2BF-C6B8C3AA5BE9}" type="sibTrans" cxnId="{4CC34218-56BE-408B-B653-E532081F4074}">
      <dgm:prSet/>
      <dgm:spPr/>
      <dgm:t>
        <a:bodyPr/>
        <a:lstStyle/>
        <a:p>
          <a:endParaRPr lang="en-US"/>
        </a:p>
      </dgm:t>
    </dgm:pt>
    <dgm:pt modelId="{EB598C12-7AC9-4468-A204-657E0ABBA774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Aura</a:t>
          </a:r>
          <a:endParaRPr lang="en-US" b="1" dirty="0">
            <a:latin typeface="+mn-lt"/>
          </a:endParaRPr>
        </a:p>
      </dgm:t>
    </dgm:pt>
    <dgm:pt modelId="{F9A56607-5C80-47EF-9BC1-1D5E90AA35A5}" type="parTrans" cxnId="{7C145993-0872-49CD-A8CA-880A1873241B}">
      <dgm:prSet/>
      <dgm:spPr/>
      <dgm:t>
        <a:bodyPr/>
        <a:lstStyle/>
        <a:p>
          <a:endParaRPr lang="en-US"/>
        </a:p>
      </dgm:t>
    </dgm:pt>
    <dgm:pt modelId="{214824CE-DB39-48C7-9AA0-81CE213A28C6}" type="sibTrans" cxnId="{7C145993-0872-49CD-A8CA-880A1873241B}">
      <dgm:prSet/>
      <dgm:spPr/>
      <dgm:t>
        <a:bodyPr/>
        <a:lstStyle/>
        <a:p>
          <a:endParaRPr lang="en-US"/>
        </a:p>
      </dgm:t>
    </dgm:pt>
    <dgm:pt modelId="{55D05981-6FF4-404E-BB0B-7D0DABC32885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Headache</a:t>
          </a:r>
          <a:endParaRPr lang="en-US" b="1" dirty="0">
            <a:latin typeface="+mn-lt"/>
          </a:endParaRPr>
        </a:p>
      </dgm:t>
    </dgm:pt>
    <dgm:pt modelId="{A7CFC463-BE3F-4989-9B02-E375F75016ED}" type="parTrans" cxnId="{EA6245E2-4D38-484C-BE71-E2EEE2064BEB}">
      <dgm:prSet/>
      <dgm:spPr/>
      <dgm:t>
        <a:bodyPr/>
        <a:lstStyle/>
        <a:p>
          <a:endParaRPr lang="en-US"/>
        </a:p>
      </dgm:t>
    </dgm:pt>
    <dgm:pt modelId="{169750DE-23CE-4E4D-BE05-CF025FA923A5}" type="sibTrans" cxnId="{EA6245E2-4D38-484C-BE71-E2EEE2064BEB}">
      <dgm:prSet/>
      <dgm:spPr/>
      <dgm:t>
        <a:bodyPr/>
        <a:lstStyle/>
        <a:p>
          <a:endParaRPr lang="en-US"/>
        </a:p>
      </dgm:t>
    </dgm:pt>
    <dgm:pt modelId="{37EE23EB-96CF-47B8-BFFB-3928E22DEB23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Postdrome</a:t>
          </a:r>
          <a:endParaRPr lang="en-US" b="1" dirty="0">
            <a:latin typeface="+mn-lt"/>
          </a:endParaRPr>
        </a:p>
      </dgm:t>
    </dgm:pt>
    <dgm:pt modelId="{C819D26C-33E8-4656-B7CD-6077F4F87D41}" type="parTrans" cxnId="{DAA8E253-84E8-4F7B-A07D-4A692C3FEAFE}">
      <dgm:prSet/>
      <dgm:spPr/>
      <dgm:t>
        <a:bodyPr/>
        <a:lstStyle/>
        <a:p>
          <a:endParaRPr lang="en-US"/>
        </a:p>
      </dgm:t>
    </dgm:pt>
    <dgm:pt modelId="{17256958-E0A3-4C4A-A2D3-8517C25CD710}" type="sibTrans" cxnId="{DAA8E253-84E8-4F7B-A07D-4A692C3FEAFE}">
      <dgm:prSet/>
      <dgm:spPr/>
      <dgm:t>
        <a:bodyPr/>
        <a:lstStyle/>
        <a:p>
          <a:endParaRPr lang="en-US"/>
        </a:p>
      </dgm:t>
    </dgm:pt>
    <dgm:pt modelId="{0DC48037-CE22-4A0E-AECB-604B00FEB95C}" type="pres">
      <dgm:prSet presAssocID="{FAE526BA-3DEF-453C-9350-5AB1993CE63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E782BD2-5DC6-42AB-99C3-49B49D78D7FD}" type="pres">
      <dgm:prSet presAssocID="{7D757A22-E14B-4390-AFDB-0ECD2DBA2F3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BD7581D-3291-4F5B-B9CB-D29B11E70DD6}" type="pres">
      <dgm:prSet presAssocID="{A36F5351-7D36-4E11-9954-8DFD06231098}" presName="Accent" presStyleLbl="nod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706962-CFDA-44B6-927E-BACC98EEA6D7}" type="pres">
      <dgm:prSet presAssocID="{A36F5351-7D36-4E11-9954-8DFD06231098}" presName="Image1" presStyleLbl="fgImgPlace1" presStyleIdx="0" presStyleCnt="4"/>
      <dgm:spPr/>
      <dgm:t>
        <a:bodyPr/>
        <a:lstStyle/>
        <a:p>
          <a:endParaRPr lang="en-US"/>
        </a:p>
      </dgm:t>
    </dgm:pt>
    <dgm:pt modelId="{102F03D0-0281-4E91-B2AA-71AF12E9743E}" type="pres">
      <dgm:prSet presAssocID="{A36F5351-7D36-4E11-9954-8DFD0623109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1FDA1-0585-4E9E-AB65-963ACF9B453E}" type="pres">
      <dgm:prSet presAssocID="{EB598C12-7AC9-4468-A204-657E0ABBA774}" presName="Image2" presStyleCnt="0"/>
      <dgm:spPr/>
      <dgm:t>
        <a:bodyPr/>
        <a:lstStyle/>
        <a:p>
          <a:endParaRPr lang="en-US"/>
        </a:p>
      </dgm:t>
    </dgm:pt>
    <dgm:pt modelId="{218324AF-B4CC-42C1-AEA9-5D97089A4FD3}" type="pres">
      <dgm:prSet presAssocID="{EB598C12-7AC9-4468-A204-657E0ABBA774}" presName="Image" presStyleLbl="fgImgPlace1" presStyleIdx="1" presStyleCnt="4"/>
      <dgm:spPr/>
      <dgm:t>
        <a:bodyPr/>
        <a:lstStyle/>
        <a:p>
          <a:endParaRPr lang="en-US"/>
        </a:p>
      </dgm:t>
    </dgm:pt>
    <dgm:pt modelId="{7705BCD3-B917-4DB8-93A7-4BEB0D3333C1}" type="pres">
      <dgm:prSet presAssocID="{EB598C12-7AC9-4468-A204-657E0ABBA774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5C36E-FE80-4969-AD19-CCF0D3CA7A23}" type="pres">
      <dgm:prSet presAssocID="{55D05981-6FF4-404E-BB0B-7D0DABC32885}" presName="Image3" presStyleCnt="0"/>
      <dgm:spPr/>
      <dgm:t>
        <a:bodyPr/>
        <a:lstStyle/>
        <a:p>
          <a:endParaRPr lang="en-US"/>
        </a:p>
      </dgm:t>
    </dgm:pt>
    <dgm:pt modelId="{0D1F646B-D29C-4B46-AB42-23E46AF51D29}" type="pres">
      <dgm:prSet presAssocID="{55D05981-6FF4-404E-BB0B-7D0DABC32885}" presName="Image" presStyleLbl="fgImgPlace1" presStyleIdx="2" presStyleCnt="4"/>
      <dgm:spPr/>
      <dgm:t>
        <a:bodyPr/>
        <a:lstStyle/>
        <a:p>
          <a:endParaRPr lang="en-US"/>
        </a:p>
      </dgm:t>
    </dgm:pt>
    <dgm:pt modelId="{6CB21B54-3ADA-4464-8C9D-3C0ED039D24C}" type="pres">
      <dgm:prSet presAssocID="{55D05981-6FF4-404E-BB0B-7D0DABC32885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10A86-238A-4CBE-96D7-145D451F458B}" type="pres">
      <dgm:prSet presAssocID="{37EE23EB-96CF-47B8-BFFB-3928E22DEB23}" presName="Image4" presStyleCnt="0"/>
      <dgm:spPr/>
      <dgm:t>
        <a:bodyPr/>
        <a:lstStyle/>
        <a:p>
          <a:endParaRPr lang="en-US"/>
        </a:p>
      </dgm:t>
    </dgm:pt>
    <dgm:pt modelId="{23A76DE9-2996-4ACC-8831-D3D5A3A2A089}" type="pres">
      <dgm:prSet presAssocID="{37EE23EB-96CF-47B8-BFFB-3928E22DEB23}" presName="Image" presStyleLbl="fgImgPlace1" presStyleIdx="3" presStyleCnt="4"/>
      <dgm:spPr/>
      <dgm:t>
        <a:bodyPr/>
        <a:lstStyle/>
        <a:p>
          <a:endParaRPr lang="en-US"/>
        </a:p>
      </dgm:t>
    </dgm:pt>
    <dgm:pt modelId="{E383D6F4-BA06-4506-B4DE-A819C93FD978}" type="pres">
      <dgm:prSet presAssocID="{37EE23EB-96CF-47B8-BFFB-3928E22DEB23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8E253-84E8-4F7B-A07D-4A692C3FEAFE}" srcId="{7D757A22-E14B-4390-AFDB-0ECD2DBA2F3C}" destId="{37EE23EB-96CF-47B8-BFFB-3928E22DEB23}" srcOrd="3" destOrd="0" parTransId="{C819D26C-33E8-4656-B7CD-6077F4F87D41}" sibTransId="{17256958-E0A3-4C4A-A2D3-8517C25CD710}"/>
    <dgm:cxn modelId="{419323BE-E4D8-480C-85E3-CAD8D3B7F404}" type="presOf" srcId="{55D05981-6FF4-404E-BB0B-7D0DABC32885}" destId="{6CB21B54-3ADA-4464-8C9D-3C0ED039D24C}" srcOrd="0" destOrd="0" presId="urn:microsoft.com/office/officeart/2011/layout/RadialPictureList"/>
    <dgm:cxn modelId="{7C145993-0872-49CD-A8CA-880A1873241B}" srcId="{7D757A22-E14B-4390-AFDB-0ECD2DBA2F3C}" destId="{EB598C12-7AC9-4468-A204-657E0ABBA774}" srcOrd="1" destOrd="0" parTransId="{F9A56607-5C80-47EF-9BC1-1D5E90AA35A5}" sibTransId="{214824CE-DB39-48C7-9AA0-81CE213A28C6}"/>
    <dgm:cxn modelId="{483AD701-EAE1-418F-A4F0-E2B157A5A9B0}" type="presOf" srcId="{EB598C12-7AC9-4468-A204-657E0ABBA774}" destId="{7705BCD3-B917-4DB8-93A7-4BEB0D3333C1}" srcOrd="0" destOrd="0" presId="urn:microsoft.com/office/officeart/2011/layout/RadialPictureList"/>
    <dgm:cxn modelId="{031DDC2C-8E4D-456A-A3DD-05F25F7A51EC}" type="presOf" srcId="{A36F5351-7D36-4E11-9954-8DFD06231098}" destId="{102F03D0-0281-4E91-B2AA-71AF12E9743E}" srcOrd="0" destOrd="0" presId="urn:microsoft.com/office/officeart/2011/layout/RadialPictureList"/>
    <dgm:cxn modelId="{CFFCB58E-EFBF-4D33-9123-08ADA05F0A2A}" type="presOf" srcId="{FAE526BA-3DEF-453C-9350-5AB1993CE632}" destId="{0DC48037-CE22-4A0E-AECB-604B00FEB95C}" srcOrd="0" destOrd="0" presId="urn:microsoft.com/office/officeart/2011/layout/RadialPictureList"/>
    <dgm:cxn modelId="{B068E181-C1C5-45CF-86A1-973B74221DD8}" type="presOf" srcId="{7D757A22-E14B-4390-AFDB-0ECD2DBA2F3C}" destId="{EE782BD2-5DC6-42AB-99C3-49B49D78D7FD}" srcOrd="0" destOrd="0" presId="urn:microsoft.com/office/officeart/2011/layout/RadialPictureList"/>
    <dgm:cxn modelId="{EA6245E2-4D38-484C-BE71-E2EEE2064BEB}" srcId="{7D757A22-E14B-4390-AFDB-0ECD2DBA2F3C}" destId="{55D05981-6FF4-404E-BB0B-7D0DABC32885}" srcOrd="2" destOrd="0" parTransId="{A7CFC463-BE3F-4989-9B02-E375F75016ED}" sibTransId="{169750DE-23CE-4E4D-BE05-CF025FA923A5}"/>
    <dgm:cxn modelId="{26F9A28F-9C1A-4148-ADA0-18627D0DBD33}" srcId="{FAE526BA-3DEF-453C-9350-5AB1993CE632}" destId="{7D757A22-E14B-4390-AFDB-0ECD2DBA2F3C}" srcOrd="0" destOrd="0" parTransId="{744D68FE-74FD-4180-B759-F6E87ABF9508}" sibTransId="{B7228646-DBB1-441B-A371-0D8D0CBA2B17}"/>
    <dgm:cxn modelId="{4CC34218-56BE-408B-B653-E532081F4074}" srcId="{7D757A22-E14B-4390-AFDB-0ECD2DBA2F3C}" destId="{A36F5351-7D36-4E11-9954-8DFD06231098}" srcOrd="0" destOrd="0" parTransId="{CA73286C-40DA-4C52-865A-EB832FB04C02}" sibTransId="{D0C0A297-CE09-4631-B2BF-C6B8C3AA5BE9}"/>
    <dgm:cxn modelId="{B3FE4EE8-2561-4FE5-A79E-E9DF658CEE01}" type="presOf" srcId="{37EE23EB-96CF-47B8-BFFB-3928E22DEB23}" destId="{E383D6F4-BA06-4506-B4DE-A819C93FD978}" srcOrd="0" destOrd="0" presId="urn:microsoft.com/office/officeart/2011/layout/RadialPictureList"/>
    <dgm:cxn modelId="{35426E27-690A-47BC-A603-3289A4991191}" type="presParOf" srcId="{0DC48037-CE22-4A0E-AECB-604B00FEB95C}" destId="{EE782BD2-5DC6-42AB-99C3-49B49D78D7FD}" srcOrd="0" destOrd="0" presId="urn:microsoft.com/office/officeart/2011/layout/RadialPictureList"/>
    <dgm:cxn modelId="{1D996146-7353-4188-B366-52D568ECA48E}" type="presParOf" srcId="{0DC48037-CE22-4A0E-AECB-604B00FEB95C}" destId="{EBD7581D-3291-4F5B-B9CB-D29B11E70DD6}" srcOrd="1" destOrd="0" presId="urn:microsoft.com/office/officeart/2011/layout/RadialPictureList"/>
    <dgm:cxn modelId="{5062B1D0-EF56-4453-A238-1E4C8B8BB243}" type="presParOf" srcId="{0DC48037-CE22-4A0E-AECB-604B00FEB95C}" destId="{E4706962-CFDA-44B6-927E-BACC98EEA6D7}" srcOrd="2" destOrd="0" presId="urn:microsoft.com/office/officeart/2011/layout/RadialPictureList"/>
    <dgm:cxn modelId="{892D2E18-69D8-4FB4-8CB1-6C6A5A8AFF8A}" type="presParOf" srcId="{0DC48037-CE22-4A0E-AECB-604B00FEB95C}" destId="{102F03D0-0281-4E91-B2AA-71AF12E9743E}" srcOrd="3" destOrd="0" presId="urn:microsoft.com/office/officeart/2011/layout/RadialPictureList"/>
    <dgm:cxn modelId="{38827F1A-5CC0-4C76-9149-A3F06B5514F5}" type="presParOf" srcId="{0DC48037-CE22-4A0E-AECB-604B00FEB95C}" destId="{36F1FDA1-0585-4E9E-AB65-963ACF9B453E}" srcOrd="4" destOrd="0" presId="urn:microsoft.com/office/officeart/2011/layout/RadialPictureList"/>
    <dgm:cxn modelId="{6E65B799-1648-487F-88FA-0424AD4BE2B3}" type="presParOf" srcId="{36F1FDA1-0585-4E9E-AB65-963ACF9B453E}" destId="{218324AF-B4CC-42C1-AEA9-5D97089A4FD3}" srcOrd="0" destOrd="0" presId="urn:microsoft.com/office/officeart/2011/layout/RadialPictureList"/>
    <dgm:cxn modelId="{1702055A-ECDD-492A-8E33-DC76BB1110C8}" type="presParOf" srcId="{0DC48037-CE22-4A0E-AECB-604B00FEB95C}" destId="{7705BCD3-B917-4DB8-93A7-4BEB0D3333C1}" srcOrd="5" destOrd="0" presId="urn:microsoft.com/office/officeart/2011/layout/RadialPictureList"/>
    <dgm:cxn modelId="{C3EB780F-9A60-43AE-B674-926D51A056F2}" type="presParOf" srcId="{0DC48037-CE22-4A0E-AECB-604B00FEB95C}" destId="{30A5C36E-FE80-4969-AD19-CCF0D3CA7A23}" srcOrd="6" destOrd="0" presId="urn:microsoft.com/office/officeart/2011/layout/RadialPictureList"/>
    <dgm:cxn modelId="{B3A73B2B-8A6E-46EC-A844-1C0F28B39E48}" type="presParOf" srcId="{30A5C36E-FE80-4969-AD19-CCF0D3CA7A23}" destId="{0D1F646B-D29C-4B46-AB42-23E46AF51D29}" srcOrd="0" destOrd="0" presId="urn:microsoft.com/office/officeart/2011/layout/RadialPictureList"/>
    <dgm:cxn modelId="{4D2A1F2E-B667-476C-BADB-21E68258C945}" type="presParOf" srcId="{0DC48037-CE22-4A0E-AECB-604B00FEB95C}" destId="{6CB21B54-3ADA-4464-8C9D-3C0ED039D24C}" srcOrd="7" destOrd="0" presId="urn:microsoft.com/office/officeart/2011/layout/RadialPictureList"/>
    <dgm:cxn modelId="{8C374160-9C2D-43A1-893C-6851E423C12C}" type="presParOf" srcId="{0DC48037-CE22-4A0E-AECB-604B00FEB95C}" destId="{C2110A86-238A-4CBE-96D7-145D451F458B}" srcOrd="8" destOrd="0" presId="urn:microsoft.com/office/officeart/2011/layout/RadialPictureList"/>
    <dgm:cxn modelId="{985BDB6D-B03D-43F9-ADDC-45AEF9F879C2}" type="presParOf" srcId="{C2110A86-238A-4CBE-96D7-145D451F458B}" destId="{23A76DE9-2996-4ACC-8831-D3D5A3A2A089}" srcOrd="0" destOrd="0" presId="urn:microsoft.com/office/officeart/2011/layout/RadialPictureList"/>
    <dgm:cxn modelId="{73B755E7-421A-4E4D-BD16-CFD65EDF9D60}" type="presParOf" srcId="{0DC48037-CE22-4A0E-AECB-604B00FEB95C}" destId="{E383D6F4-BA06-4506-B4DE-A819C93FD97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A1F74-6932-44B5-BA54-2404A39E3B02}" type="doc">
      <dgm:prSet loTypeId="urn:microsoft.com/office/officeart/2009/layout/CircleArrow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E62846-1C9C-4392-8698-DEC9DA6846E2}">
      <dgm:prSet phldrT="[Text]" custT="1"/>
      <dgm:spPr/>
      <dgm:t>
        <a:bodyPr/>
        <a:lstStyle/>
        <a:p>
          <a:r>
            <a:rPr lang="en-US" sz="2400" smtClean="0"/>
            <a:t>NSAID</a:t>
          </a:r>
          <a:endParaRPr lang="en-US" sz="2400" dirty="0"/>
        </a:p>
      </dgm:t>
    </dgm:pt>
    <dgm:pt modelId="{C962390C-3E1B-416D-BF12-1882758CF8FC}" type="parTrans" cxnId="{DDEAB874-177A-4DD7-AFFB-72F07BC3360F}">
      <dgm:prSet/>
      <dgm:spPr/>
      <dgm:t>
        <a:bodyPr/>
        <a:lstStyle/>
        <a:p>
          <a:endParaRPr lang="en-US"/>
        </a:p>
      </dgm:t>
    </dgm:pt>
    <dgm:pt modelId="{DD475315-790E-4C8D-9871-2117A058B129}" type="sibTrans" cxnId="{DDEAB874-177A-4DD7-AFFB-72F07BC3360F}">
      <dgm:prSet/>
      <dgm:spPr/>
      <dgm:t>
        <a:bodyPr/>
        <a:lstStyle/>
        <a:p>
          <a:endParaRPr lang="en-US"/>
        </a:p>
      </dgm:t>
    </dgm:pt>
    <dgm:pt modelId="{7FB39047-1E35-4788-8842-FB3CE54146DE}">
      <dgm:prSet phldrT="[Text]" custT="1"/>
      <dgm:spPr/>
      <dgm:t>
        <a:bodyPr/>
        <a:lstStyle/>
        <a:p>
          <a:r>
            <a:rPr lang="en-US" sz="2400" dirty="0" err="1" smtClean="0"/>
            <a:t>triptan</a:t>
          </a:r>
          <a:endParaRPr lang="en-US" sz="2400" dirty="0" smtClean="0"/>
        </a:p>
        <a:p>
          <a:r>
            <a:rPr lang="en-US" sz="2400" dirty="0" smtClean="0"/>
            <a:t>+ / -</a:t>
          </a:r>
        </a:p>
        <a:p>
          <a:r>
            <a:rPr lang="en-US" sz="2400" dirty="0" smtClean="0"/>
            <a:t>antiemetic</a:t>
          </a:r>
          <a:endParaRPr lang="en-US" sz="2400" dirty="0"/>
        </a:p>
      </dgm:t>
    </dgm:pt>
    <dgm:pt modelId="{EADA398E-9837-4A58-9C06-5E42C59D263C}" type="parTrans" cxnId="{820127CE-89B3-4B22-ADEB-463C9239D2F0}">
      <dgm:prSet/>
      <dgm:spPr/>
      <dgm:t>
        <a:bodyPr/>
        <a:lstStyle/>
        <a:p>
          <a:endParaRPr lang="en-US"/>
        </a:p>
      </dgm:t>
    </dgm:pt>
    <dgm:pt modelId="{E701B418-B4EB-44A6-A23A-6B015F15E182}" type="sibTrans" cxnId="{820127CE-89B3-4B22-ADEB-463C9239D2F0}">
      <dgm:prSet/>
      <dgm:spPr/>
      <dgm:t>
        <a:bodyPr/>
        <a:lstStyle/>
        <a:p>
          <a:endParaRPr lang="en-US"/>
        </a:p>
      </dgm:t>
    </dgm:pt>
    <dgm:pt modelId="{850B7D2F-1D2B-4A96-82AD-44040F5B0303}" type="pres">
      <dgm:prSet presAssocID="{9D1A1F74-6932-44B5-BA54-2404A39E3B0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BA6F9-0668-4C2F-ACD9-5E81E617F388}" type="pres">
      <dgm:prSet presAssocID="{7BE62846-1C9C-4392-8698-DEC9DA6846E2}" presName="Accent1" presStyleCnt="0"/>
      <dgm:spPr/>
      <dgm:t>
        <a:bodyPr/>
        <a:lstStyle/>
        <a:p>
          <a:endParaRPr lang="en-US"/>
        </a:p>
      </dgm:t>
    </dgm:pt>
    <dgm:pt modelId="{047604CA-D02F-4160-807E-936295E3F73C}" type="pres">
      <dgm:prSet presAssocID="{7BE62846-1C9C-4392-8698-DEC9DA6846E2}" presName="Accent" presStyleLbl="node1" presStyleIdx="0" presStyleCnt="2"/>
      <dgm:spPr/>
      <dgm:t>
        <a:bodyPr/>
        <a:lstStyle/>
        <a:p>
          <a:endParaRPr lang="en-US"/>
        </a:p>
      </dgm:t>
    </dgm:pt>
    <dgm:pt modelId="{E34DDA4A-7517-4E6F-A3EC-BEEB1F4331C9}" type="pres">
      <dgm:prSet presAssocID="{7BE62846-1C9C-4392-8698-DEC9DA6846E2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34211-F2F6-4E70-857E-8B65321A05B6}" type="pres">
      <dgm:prSet presAssocID="{7FB39047-1E35-4788-8842-FB3CE54146DE}" presName="Accent2" presStyleCnt="0"/>
      <dgm:spPr/>
      <dgm:t>
        <a:bodyPr/>
        <a:lstStyle/>
        <a:p>
          <a:endParaRPr lang="en-US"/>
        </a:p>
      </dgm:t>
    </dgm:pt>
    <dgm:pt modelId="{16D72195-DC98-481B-BAD3-BCF9C3A22959}" type="pres">
      <dgm:prSet presAssocID="{7FB39047-1E35-4788-8842-FB3CE54146DE}" presName="Accent" presStyleLbl="node1" presStyleIdx="1" presStyleCnt="2"/>
      <dgm:spPr/>
      <dgm:t>
        <a:bodyPr/>
        <a:lstStyle/>
        <a:p>
          <a:endParaRPr lang="en-US"/>
        </a:p>
      </dgm:t>
    </dgm:pt>
    <dgm:pt modelId="{9C834B81-E2F0-457D-AA64-3E8D6D869AB7}" type="pres">
      <dgm:prSet presAssocID="{7FB39047-1E35-4788-8842-FB3CE54146DE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52E99-E310-4D37-A22E-7EB882B704BD}" type="presOf" srcId="{9D1A1F74-6932-44B5-BA54-2404A39E3B02}" destId="{850B7D2F-1D2B-4A96-82AD-44040F5B0303}" srcOrd="0" destOrd="0" presId="urn:microsoft.com/office/officeart/2009/layout/CircleArrowProcess"/>
    <dgm:cxn modelId="{DDEAB874-177A-4DD7-AFFB-72F07BC3360F}" srcId="{9D1A1F74-6932-44B5-BA54-2404A39E3B02}" destId="{7BE62846-1C9C-4392-8698-DEC9DA6846E2}" srcOrd="0" destOrd="0" parTransId="{C962390C-3E1B-416D-BF12-1882758CF8FC}" sibTransId="{DD475315-790E-4C8D-9871-2117A058B129}"/>
    <dgm:cxn modelId="{820127CE-89B3-4B22-ADEB-463C9239D2F0}" srcId="{9D1A1F74-6932-44B5-BA54-2404A39E3B02}" destId="{7FB39047-1E35-4788-8842-FB3CE54146DE}" srcOrd="1" destOrd="0" parTransId="{EADA398E-9837-4A58-9C06-5E42C59D263C}" sibTransId="{E701B418-B4EB-44A6-A23A-6B015F15E182}"/>
    <dgm:cxn modelId="{5B442881-558B-43D0-BB45-DE6FAE473F17}" type="presOf" srcId="{7FB39047-1E35-4788-8842-FB3CE54146DE}" destId="{9C834B81-E2F0-457D-AA64-3E8D6D869AB7}" srcOrd="0" destOrd="0" presId="urn:microsoft.com/office/officeart/2009/layout/CircleArrowProcess"/>
    <dgm:cxn modelId="{E3A6CB43-CE60-47A4-A8F8-124AF7D33A94}" type="presOf" srcId="{7BE62846-1C9C-4392-8698-DEC9DA6846E2}" destId="{E34DDA4A-7517-4E6F-A3EC-BEEB1F4331C9}" srcOrd="0" destOrd="0" presId="urn:microsoft.com/office/officeart/2009/layout/CircleArrowProcess"/>
    <dgm:cxn modelId="{2BE1166D-D41E-4386-A342-15D524797B66}" type="presParOf" srcId="{850B7D2F-1D2B-4A96-82AD-44040F5B0303}" destId="{C2EBA6F9-0668-4C2F-ACD9-5E81E617F388}" srcOrd="0" destOrd="0" presId="urn:microsoft.com/office/officeart/2009/layout/CircleArrowProcess"/>
    <dgm:cxn modelId="{A8C65567-A834-489A-B567-AC0FC9A8A95B}" type="presParOf" srcId="{C2EBA6F9-0668-4C2F-ACD9-5E81E617F388}" destId="{047604CA-D02F-4160-807E-936295E3F73C}" srcOrd="0" destOrd="0" presId="urn:microsoft.com/office/officeart/2009/layout/CircleArrowProcess"/>
    <dgm:cxn modelId="{B5B88E7D-92FC-4FBE-AB81-BD392E3EBD5A}" type="presParOf" srcId="{850B7D2F-1D2B-4A96-82AD-44040F5B0303}" destId="{E34DDA4A-7517-4E6F-A3EC-BEEB1F4331C9}" srcOrd="1" destOrd="0" presId="urn:microsoft.com/office/officeart/2009/layout/CircleArrowProcess"/>
    <dgm:cxn modelId="{91B1CDCB-097D-4850-8EBD-8F8297192834}" type="presParOf" srcId="{850B7D2F-1D2B-4A96-82AD-44040F5B0303}" destId="{5CF34211-F2F6-4E70-857E-8B65321A05B6}" srcOrd="2" destOrd="0" presId="urn:microsoft.com/office/officeart/2009/layout/CircleArrowProcess"/>
    <dgm:cxn modelId="{CBEE7EE4-C7E7-4DEB-932E-9C702DA7EEEA}" type="presParOf" srcId="{5CF34211-F2F6-4E70-857E-8B65321A05B6}" destId="{16D72195-DC98-481B-BAD3-BCF9C3A22959}" srcOrd="0" destOrd="0" presId="urn:microsoft.com/office/officeart/2009/layout/CircleArrowProcess"/>
    <dgm:cxn modelId="{D2E28C33-3366-4E56-8088-9E7639D80A96}" type="presParOf" srcId="{850B7D2F-1D2B-4A96-82AD-44040F5B0303}" destId="{9C834B81-E2F0-457D-AA64-3E8D6D869AB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7D336-F3A6-48A8-A00F-E56B18B180F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08298-5508-44BB-B84E-BAB420FAF0D0}">
      <dgm:prSet phldrT="[Text]" custT="1"/>
      <dgm:spPr/>
      <dgm:t>
        <a:bodyPr/>
        <a:lstStyle/>
        <a:p>
          <a:r>
            <a:rPr lang="en-US" sz="2000" dirty="0" smtClean="0"/>
            <a:t>Efficacy</a:t>
          </a:r>
          <a:endParaRPr lang="en-US" sz="2000" dirty="0"/>
        </a:p>
      </dgm:t>
    </dgm:pt>
    <dgm:pt modelId="{03690329-7FE5-4E11-8F42-C13CCF0089C3}" type="parTrans" cxnId="{0C9BE6D6-5967-4FAC-A2AE-69C036457623}">
      <dgm:prSet/>
      <dgm:spPr/>
      <dgm:t>
        <a:bodyPr/>
        <a:lstStyle/>
        <a:p>
          <a:endParaRPr lang="en-US"/>
        </a:p>
      </dgm:t>
    </dgm:pt>
    <dgm:pt modelId="{720DEA2A-70FB-4095-986E-5601BA51760C}" type="sibTrans" cxnId="{0C9BE6D6-5967-4FAC-A2AE-69C036457623}">
      <dgm:prSet/>
      <dgm:spPr/>
      <dgm:t>
        <a:bodyPr/>
        <a:lstStyle/>
        <a:p>
          <a:endParaRPr lang="en-US"/>
        </a:p>
      </dgm:t>
    </dgm:pt>
    <dgm:pt modelId="{29C0D9DC-82FF-428B-ABA9-6F6CBFC534A7}">
      <dgm:prSet phldrT="[Text]" custT="1"/>
      <dgm:spPr/>
      <dgm:t>
        <a:bodyPr/>
        <a:lstStyle/>
        <a:p>
          <a:r>
            <a:rPr lang="en-US" sz="2000" dirty="0" smtClean="0"/>
            <a:t>Side-effects</a:t>
          </a:r>
          <a:endParaRPr lang="en-US" sz="2000" dirty="0"/>
        </a:p>
      </dgm:t>
    </dgm:pt>
    <dgm:pt modelId="{46BD5F31-86B3-4766-8966-31AACD682D5B}" type="parTrans" cxnId="{447DA247-4956-476C-8F38-1CC6B763DB4C}">
      <dgm:prSet/>
      <dgm:spPr/>
      <dgm:t>
        <a:bodyPr/>
        <a:lstStyle/>
        <a:p>
          <a:endParaRPr lang="en-US"/>
        </a:p>
      </dgm:t>
    </dgm:pt>
    <dgm:pt modelId="{DCAE9664-0432-4754-BC79-1CB2BC46DEFF}" type="sibTrans" cxnId="{447DA247-4956-476C-8F38-1CC6B763DB4C}">
      <dgm:prSet/>
      <dgm:spPr/>
      <dgm:t>
        <a:bodyPr/>
        <a:lstStyle/>
        <a:p>
          <a:endParaRPr lang="en-US"/>
        </a:p>
      </dgm:t>
    </dgm:pt>
    <dgm:pt modelId="{B887B90D-637A-41A4-849B-FBA6EACE9144}">
      <dgm:prSet phldrT="[Text]" custT="1"/>
      <dgm:spPr/>
      <dgm:t>
        <a:bodyPr/>
        <a:lstStyle/>
        <a:p>
          <a:r>
            <a:rPr lang="en-US" sz="1400" dirty="0" smtClean="0"/>
            <a:t>Contraindications</a:t>
          </a:r>
          <a:endParaRPr lang="en-US" sz="1400" dirty="0"/>
        </a:p>
      </dgm:t>
    </dgm:pt>
    <dgm:pt modelId="{CE3B3771-0D66-4714-8D79-8E425B1BE8EA}" type="parTrans" cxnId="{999F53B3-302E-47BC-8F64-58EC29B9BE82}">
      <dgm:prSet/>
      <dgm:spPr/>
      <dgm:t>
        <a:bodyPr/>
        <a:lstStyle/>
        <a:p>
          <a:endParaRPr lang="en-US"/>
        </a:p>
      </dgm:t>
    </dgm:pt>
    <dgm:pt modelId="{F1D0AE72-BDA2-4035-9AF7-179AD9530FDB}" type="sibTrans" cxnId="{999F53B3-302E-47BC-8F64-58EC29B9BE82}">
      <dgm:prSet/>
      <dgm:spPr/>
      <dgm:t>
        <a:bodyPr/>
        <a:lstStyle/>
        <a:p>
          <a:endParaRPr lang="en-US"/>
        </a:p>
      </dgm:t>
    </dgm:pt>
    <dgm:pt modelId="{8A0C9492-FF49-45BA-B8F2-39496D5E2C5C}">
      <dgm:prSet phldrT="[Text]"/>
      <dgm:spPr/>
      <dgm:t>
        <a:bodyPr/>
        <a:lstStyle/>
        <a:p>
          <a:r>
            <a:rPr lang="en-US" dirty="0" smtClean="0"/>
            <a:t>Unmet needs</a:t>
          </a:r>
          <a:endParaRPr lang="en-US" dirty="0"/>
        </a:p>
      </dgm:t>
    </dgm:pt>
    <dgm:pt modelId="{3B15AD48-9071-4D3F-AB1D-0166104DEAFF}" type="parTrans" cxnId="{B1A9AE5A-A1B2-44A7-9271-6835CDD2815C}">
      <dgm:prSet/>
      <dgm:spPr/>
      <dgm:t>
        <a:bodyPr/>
        <a:lstStyle/>
        <a:p>
          <a:endParaRPr lang="en-US"/>
        </a:p>
      </dgm:t>
    </dgm:pt>
    <dgm:pt modelId="{A8266161-AA89-4744-9AD5-A7B2D93F8501}" type="sibTrans" cxnId="{B1A9AE5A-A1B2-44A7-9271-6835CDD2815C}">
      <dgm:prSet/>
      <dgm:spPr/>
      <dgm:t>
        <a:bodyPr/>
        <a:lstStyle/>
        <a:p>
          <a:endParaRPr lang="en-US"/>
        </a:p>
      </dgm:t>
    </dgm:pt>
    <dgm:pt modelId="{AF9A2661-5ECA-4B31-B178-18870C414FD2}" type="pres">
      <dgm:prSet presAssocID="{7FD7D336-F3A6-48A8-A00F-E56B18B180F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CF370-C868-4CCB-AC69-E15CD1CFF660}" type="pres">
      <dgm:prSet presAssocID="{7FD7D336-F3A6-48A8-A00F-E56B18B180FD}" presName="ellipse" presStyleLbl="trBgShp" presStyleIdx="0" presStyleCnt="1"/>
      <dgm:spPr/>
    </dgm:pt>
    <dgm:pt modelId="{ECC8BD3E-711F-448B-9182-1D479E926DC1}" type="pres">
      <dgm:prSet presAssocID="{7FD7D336-F3A6-48A8-A00F-E56B18B180FD}" presName="arrow1" presStyleLbl="fgShp" presStyleIdx="0" presStyleCnt="1"/>
      <dgm:spPr/>
    </dgm:pt>
    <dgm:pt modelId="{4EFB64B5-5DA0-4576-B9CB-2F8CD907FA8C}" type="pres">
      <dgm:prSet presAssocID="{7FD7D336-F3A6-48A8-A00F-E56B18B180F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DF3DE-EF00-4A0A-97CE-47C49722587E}" type="pres">
      <dgm:prSet presAssocID="{29C0D9DC-82FF-428B-ABA9-6F6CBFC534A7}" presName="item1" presStyleLbl="node1" presStyleIdx="0" presStyleCnt="3" custScaleX="161161" custScaleY="100050" custLinFactNeighborX="-12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D4564-CA93-4B9A-84B2-0B57470C0DA0}" type="pres">
      <dgm:prSet presAssocID="{B887B90D-637A-41A4-849B-FBA6EACE914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6966-1688-4572-B410-2B171D4E7564}" type="pres">
      <dgm:prSet presAssocID="{8A0C9492-FF49-45BA-B8F2-39496D5E2C5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285C-A48A-430A-8F56-83E0F79CA567}" type="pres">
      <dgm:prSet presAssocID="{7FD7D336-F3A6-48A8-A00F-E56B18B180FD}" presName="funnel" presStyleLbl="trAlignAcc1" presStyleIdx="0" presStyleCnt="1"/>
      <dgm:spPr/>
    </dgm:pt>
  </dgm:ptLst>
  <dgm:cxnLst>
    <dgm:cxn modelId="{447DA247-4956-476C-8F38-1CC6B763DB4C}" srcId="{7FD7D336-F3A6-48A8-A00F-E56B18B180FD}" destId="{29C0D9DC-82FF-428B-ABA9-6F6CBFC534A7}" srcOrd="1" destOrd="0" parTransId="{46BD5F31-86B3-4766-8966-31AACD682D5B}" sibTransId="{DCAE9664-0432-4754-BC79-1CB2BC46DEFF}"/>
    <dgm:cxn modelId="{1EBBD50F-44C6-4C22-BAB3-C8AF6B8847BE}" type="presOf" srcId="{7FD7D336-F3A6-48A8-A00F-E56B18B180FD}" destId="{AF9A2661-5ECA-4B31-B178-18870C414FD2}" srcOrd="0" destOrd="0" presId="urn:microsoft.com/office/officeart/2005/8/layout/funnel1"/>
    <dgm:cxn modelId="{F7B266F0-1BAD-44C4-8A8A-AF3055A783A3}" type="presOf" srcId="{EC508298-5508-44BB-B84E-BAB420FAF0D0}" destId="{F49E6966-1688-4572-B410-2B171D4E7564}" srcOrd="0" destOrd="0" presId="urn:microsoft.com/office/officeart/2005/8/layout/funnel1"/>
    <dgm:cxn modelId="{B23558F6-B47C-4407-A8F3-77DE1A5918C2}" type="presOf" srcId="{29C0D9DC-82FF-428B-ABA9-6F6CBFC534A7}" destId="{0C2D4564-CA93-4B9A-84B2-0B57470C0DA0}" srcOrd="0" destOrd="0" presId="urn:microsoft.com/office/officeart/2005/8/layout/funnel1"/>
    <dgm:cxn modelId="{0C9BE6D6-5967-4FAC-A2AE-69C036457623}" srcId="{7FD7D336-F3A6-48A8-A00F-E56B18B180FD}" destId="{EC508298-5508-44BB-B84E-BAB420FAF0D0}" srcOrd="0" destOrd="0" parTransId="{03690329-7FE5-4E11-8F42-C13CCF0089C3}" sibTransId="{720DEA2A-70FB-4095-986E-5601BA51760C}"/>
    <dgm:cxn modelId="{999F53B3-302E-47BC-8F64-58EC29B9BE82}" srcId="{7FD7D336-F3A6-48A8-A00F-E56B18B180FD}" destId="{B887B90D-637A-41A4-849B-FBA6EACE9144}" srcOrd="2" destOrd="0" parTransId="{CE3B3771-0D66-4714-8D79-8E425B1BE8EA}" sibTransId="{F1D0AE72-BDA2-4035-9AF7-179AD9530FDB}"/>
    <dgm:cxn modelId="{B6034948-6F53-483A-88F9-BD24877DCA48}" type="presOf" srcId="{B887B90D-637A-41A4-849B-FBA6EACE9144}" destId="{5EEDF3DE-EF00-4A0A-97CE-47C49722587E}" srcOrd="0" destOrd="0" presId="urn:microsoft.com/office/officeart/2005/8/layout/funnel1"/>
    <dgm:cxn modelId="{B1A9AE5A-A1B2-44A7-9271-6835CDD2815C}" srcId="{7FD7D336-F3A6-48A8-A00F-E56B18B180FD}" destId="{8A0C9492-FF49-45BA-B8F2-39496D5E2C5C}" srcOrd="3" destOrd="0" parTransId="{3B15AD48-9071-4D3F-AB1D-0166104DEAFF}" sibTransId="{A8266161-AA89-4744-9AD5-A7B2D93F8501}"/>
    <dgm:cxn modelId="{8BC92D2E-5147-4FC2-9FB3-422882824B6F}" type="presOf" srcId="{8A0C9492-FF49-45BA-B8F2-39496D5E2C5C}" destId="{4EFB64B5-5DA0-4576-B9CB-2F8CD907FA8C}" srcOrd="0" destOrd="0" presId="urn:microsoft.com/office/officeart/2005/8/layout/funnel1"/>
    <dgm:cxn modelId="{60027771-AC1C-40E3-AB8E-80AD7A434FFA}" type="presParOf" srcId="{AF9A2661-5ECA-4B31-B178-18870C414FD2}" destId="{DA0CF370-C868-4CCB-AC69-E15CD1CFF660}" srcOrd="0" destOrd="0" presId="urn:microsoft.com/office/officeart/2005/8/layout/funnel1"/>
    <dgm:cxn modelId="{D2767B7E-D3E2-456D-82F6-29B1B1D4E394}" type="presParOf" srcId="{AF9A2661-5ECA-4B31-B178-18870C414FD2}" destId="{ECC8BD3E-711F-448B-9182-1D479E926DC1}" srcOrd="1" destOrd="0" presId="urn:microsoft.com/office/officeart/2005/8/layout/funnel1"/>
    <dgm:cxn modelId="{C44D20CF-F064-45CB-AB6C-71756BFDD446}" type="presParOf" srcId="{AF9A2661-5ECA-4B31-B178-18870C414FD2}" destId="{4EFB64B5-5DA0-4576-B9CB-2F8CD907FA8C}" srcOrd="2" destOrd="0" presId="urn:microsoft.com/office/officeart/2005/8/layout/funnel1"/>
    <dgm:cxn modelId="{5E759DC2-B9B6-4017-AD58-D11E86D4D5B9}" type="presParOf" srcId="{AF9A2661-5ECA-4B31-B178-18870C414FD2}" destId="{5EEDF3DE-EF00-4A0A-97CE-47C49722587E}" srcOrd="3" destOrd="0" presId="urn:microsoft.com/office/officeart/2005/8/layout/funnel1"/>
    <dgm:cxn modelId="{F4EF7BF5-4228-43C1-9CBA-40AC6ACFDF48}" type="presParOf" srcId="{AF9A2661-5ECA-4B31-B178-18870C414FD2}" destId="{0C2D4564-CA93-4B9A-84B2-0B57470C0DA0}" srcOrd="4" destOrd="0" presId="urn:microsoft.com/office/officeart/2005/8/layout/funnel1"/>
    <dgm:cxn modelId="{4B7947A5-A2DC-4574-85D5-1F6901694B53}" type="presParOf" srcId="{AF9A2661-5ECA-4B31-B178-18870C414FD2}" destId="{F49E6966-1688-4572-B410-2B171D4E7564}" srcOrd="5" destOrd="0" presId="urn:microsoft.com/office/officeart/2005/8/layout/funnel1"/>
    <dgm:cxn modelId="{84E5D472-25E4-4AC5-8F25-EB6B5B8D6BC0}" type="presParOf" srcId="{AF9A2661-5ECA-4B31-B178-18870C414FD2}" destId="{A5D0285C-A48A-430A-8F56-83E0F79CA56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82BD2-5DC6-42AB-99C3-49B49D78D7FD}">
      <dsp:nvSpPr>
        <dsp:cNvPr id="0" name=""/>
        <dsp:cNvSpPr/>
      </dsp:nvSpPr>
      <dsp:spPr>
        <a:xfrm>
          <a:off x="2018414" y="1277822"/>
          <a:ext cx="2001261" cy="2001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Migraine</a:t>
          </a:r>
          <a:endParaRPr lang="en-US" sz="2400" b="1" kern="1200" dirty="0">
            <a:latin typeface="+mn-lt"/>
          </a:endParaRPr>
        </a:p>
      </dsp:txBody>
      <dsp:txXfrm>
        <a:off x="2311492" y="1570874"/>
        <a:ext cx="1415105" cy="1414978"/>
      </dsp:txXfrm>
    </dsp:sp>
    <dsp:sp modelId="{EBD7581D-3291-4F5B-B9CB-D29B11E70DD6}">
      <dsp:nvSpPr>
        <dsp:cNvPr id="0" name=""/>
        <dsp:cNvSpPr/>
      </dsp:nvSpPr>
      <dsp:spPr>
        <a:xfrm>
          <a:off x="986642" y="165042"/>
          <a:ext cx="4033664" cy="420469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06962-CFDA-44B6-927E-BACC98EEA6D7}">
      <dsp:nvSpPr>
        <dsp:cNvPr id="0" name=""/>
        <dsp:cNvSpPr/>
      </dsp:nvSpPr>
      <dsp:spPr>
        <a:xfrm>
          <a:off x="3483813" y="0"/>
          <a:ext cx="1072314" cy="107209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F03D0-0281-4E91-B2AA-71AF12E9743E}">
      <dsp:nvSpPr>
        <dsp:cNvPr id="0" name=""/>
        <dsp:cNvSpPr/>
      </dsp:nvSpPr>
      <dsp:spPr>
        <a:xfrm>
          <a:off x="4637799" y="13715"/>
          <a:ext cx="1435432" cy="10378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b="1" kern="1200" dirty="0" smtClean="0">
              <a:latin typeface="+mn-lt"/>
            </a:rPr>
            <a:t>Premonitory</a:t>
          </a:r>
          <a:endParaRPr lang="en-US" sz="1800" b="1" kern="1200" dirty="0">
            <a:latin typeface="+mn-lt"/>
          </a:endParaRPr>
        </a:p>
      </dsp:txBody>
      <dsp:txXfrm>
        <a:off x="4637799" y="13715"/>
        <a:ext cx="1435432" cy="1037801"/>
      </dsp:txXfrm>
    </dsp:sp>
    <dsp:sp modelId="{218324AF-B4CC-42C1-AEA9-5D97089A4FD3}">
      <dsp:nvSpPr>
        <dsp:cNvPr id="0" name=""/>
        <dsp:cNvSpPr/>
      </dsp:nvSpPr>
      <dsp:spPr>
        <a:xfrm>
          <a:off x="4275857" y="998484"/>
          <a:ext cx="1072314" cy="1072090"/>
        </a:xfrm>
        <a:prstGeom prst="ellipse">
          <a:avLst/>
        </a:prstGeom>
        <a:solidFill>
          <a:schemeClr val="accent2">
            <a:tint val="50000"/>
            <a:hueOff val="496872"/>
            <a:satOff val="-8966"/>
            <a:lumOff val="-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05BCD3-B917-4DB8-93A7-4BEB0D3333C1}">
      <dsp:nvSpPr>
        <dsp:cNvPr id="0" name=""/>
        <dsp:cNvSpPr/>
      </dsp:nvSpPr>
      <dsp:spPr>
        <a:xfrm>
          <a:off x="5426905" y="1017228"/>
          <a:ext cx="1435432" cy="10378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b="1" kern="1200" dirty="0" smtClean="0">
              <a:latin typeface="+mn-lt"/>
            </a:rPr>
            <a:t>Aura</a:t>
          </a:r>
          <a:endParaRPr lang="en-US" sz="1800" b="1" kern="1200" dirty="0">
            <a:latin typeface="+mn-lt"/>
          </a:endParaRPr>
        </a:p>
      </dsp:txBody>
      <dsp:txXfrm>
        <a:off x="5426905" y="1017228"/>
        <a:ext cx="1435432" cy="1037801"/>
      </dsp:txXfrm>
    </dsp:sp>
    <dsp:sp modelId="{0D1F646B-D29C-4B46-AB42-23E46AF51D29}">
      <dsp:nvSpPr>
        <dsp:cNvPr id="0" name=""/>
        <dsp:cNvSpPr/>
      </dsp:nvSpPr>
      <dsp:spPr>
        <a:xfrm>
          <a:off x="4271744" y="2466493"/>
          <a:ext cx="1072314" cy="1072090"/>
        </a:xfrm>
        <a:prstGeom prst="ellipse">
          <a:avLst/>
        </a:prstGeom>
        <a:solidFill>
          <a:schemeClr val="accent2">
            <a:tint val="50000"/>
            <a:hueOff val="993744"/>
            <a:satOff val="-17931"/>
            <a:lumOff val="-1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B21B54-3ADA-4464-8C9D-3C0ED039D24C}">
      <dsp:nvSpPr>
        <dsp:cNvPr id="0" name=""/>
        <dsp:cNvSpPr/>
      </dsp:nvSpPr>
      <dsp:spPr>
        <a:xfrm>
          <a:off x="5426905" y="2483866"/>
          <a:ext cx="1435432" cy="10378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b="1" kern="1200" dirty="0" smtClean="0">
              <a:latin typeface="+mn-lt"/>
            </a:rPr>
            <a:t>Headache</a:t>
          </a:r>
          <a:endParaRPr lang="en-US" sz="1800" b="1" kern="1200" dirty="0">
            <a:latin typeface="+mn-lt"/>
          </a:endParaRPr>
        </a:p>
      </dsp:txBody>
      <dsp:txXfrm>
        <a:off x="5426905" y="2483866"/>
        <a:ext cx="1435432" cy="1037801"/>
      </dsp:txXfrm>
    </dsp:sp>
    <dsp:sp modelId="{23A76DE9-2996-4ACC-8831-D3D5A3A2A089}">
      <dsp:nvSpPr>
        <dsp:cNvPr id="0" name=""/>
        <dsp:cNvSpPr/>
      </dsp:nvSpPr>
      <dsp:spPr>
        <a:xfrm>
          <a:off x="3483813" y="3499723"/>
          <a:ext cx="1072314" cy="1072090"/>
        </a:xfrm>
        <a:prstGeom prst="ellipse">
          <a:avLst/>
        </a:prstGeom>
        <a:solidFill>
          <a:schemeClr val="accent2">
            <a:tint val="50000"/>
            <a:hueOff val="1490616"/>
            <a:satOff val="-26897"/>
            <a:lumOff val="-15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83D6F4-BA06-4506-B4DE-A819C93FD978}">
      <dsp:nvSpPr>
        <dsp:cNvPr id="0" name=""/>
        <dsp:cNvSpPr/>
      </dsp:nvSpPr>
      <dsp:spPr>
        <a:xfrm>
          <a:off x="4637799" y="3521668"/>
          <a:ext cx="1435432" cy="10378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b="1" kern="1200" dirty="0" smtClean="0">
              <a:latin typeface="+mn-lt"/>
            </a:rPr>
            <a:t>Postdrome</a:t>
          </a:r>
          <a:endParaRPr lang="en-US" sz="1800" b="1" kern="1200" dirty="0">
            <a:latin typeface="+mn-lt"/>
          </a:endParaRPr>
        </a:p>
      </dsp:txBody>
      <dsp:txXfrm>
        <a:off x="4637799" y="3521668"/>
        <a:ext cx="1435432" cy="1037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04CA-D02F-4160-807E-936295E3F73C}">
      <dsp:nvSpPr>
        <dsp:cNvPr id="0" name=""/>
        <dsp:cNvSpPr/>
      </dsp:nvSpPr>
      <dsp:spPr>
        <a:xfrm>
          <a:off x="2926542" y="0"/>
          <a:ext cx="3122919" cy="31230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DDA4A-7517-4E6F-A3EC-BEEB1F4331C9}">
      <dsp:nvSpPr>
        <dsp:cNvPr id="0" name=""/>
        <dsp:cNvSpPr/>
      </dsp:nvSpPr>
      <dsp:spPr>
        <a:xfrm>
          <a:off x="3616267" y="1130655"/>
          <a:ext cx="1742343" cy="871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NSAID</a:t>
          </a:r>
          <a:endParaRPr lang="en-US" sz="2400" kern="1200" dirty="0"/>
        </a:p>
      </dsp:txBody>
      <dsp:txXfrm>
        <a:off x="3616267" y="1130655"/>
        <a:ext cx="1742343" cy="871068"/>
      </dsp:txXfrm>
    </dsp:sp>
    <dsp:sp modelId="{16D72195-DC98-481B-BAD3-BCF9C3A22959}">
      <dsp:nvSpPr>
        <dsp:cNvPr id="0" name=""/>
        <dsp:cNvSpPr/>
      </dsp:nvSpPr>
      <dsp:spPr>
        <a:xfrm>
          <a:off x="2281898" y="2001724"/>
          <a:ext cx="2682825" cy="268396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2565566"/>
            <a:satOff val="-32532"/>
            <a:lumOff val="-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834B81-E2F0-457D-AA64-3E8D6D869AB7}">
      <dsp:nvSpPr>
        <dsp:cNvPr id="0" name=""/>
        <dsp:cNvSpPr/>
      </dsp:nvSpPr>
      <dsp:spPr>
        <a:xfrm>
          <a:off x="2745095" y="2928553"/>
          <a:ext cx="1742343" cy="871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triptan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+ /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antiemetic</a:t>
          </a:r>
          <a:endParaRPr lang="en-US" sz="2400" kern="1200" dirty="0"/>
        </a:p>
      </dsp:txBody>
      <dsp:txXfrm>
        <a:off x="2745095" y="2928553"/>
        <a:ext cx="1742343" cy="871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F370-C868-4CCB-AC69-E15CD1CFF660}">
      <dsp:nvSpPr>
        <dsp:cNvPr id="0" name=""/>
        <dsp:cNvSpPr/>
      </dsp:nvSpPr>
      <dsp:spPr>
        <a:xfrm>
          <a:off x="2508050" y="217080"/>
          <a:ext cx="4308217" cy="149618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8BD3E-711F-448B-9182-1D479E926DC1}">
      <dsp:nvSpPr>
        <dsp:cNvPr id="0" name=""/>
        <dsp:cNvSpPr/>
      </dsp:nvSpPr>
      <dsp:spPr>
        <a:xfrm>
          <a:off x="4251375" y="3880735"/>
          <a:ext cx="834925" cy="5343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B64B5-5DA0-4576-B9CB-2F8CD907FA8C}">
      <dsp:nvSpPr>
        <dsp:cNvPr id="0" name=""/>
        <dsp:cNvSpPr/>
      </dsp:nvSpPr>
      <dsp:spPr>
        <a:xfrm>
          <a:off x="2665016" y="4308217"/>
          <a:ext cx="4007643" cy="100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Unmet needs</a:t>
          </a:r>
          <a:endParaRPr lang="en-US" sz="3500" kern="1200" dirty="0"/>
        </a:p>
      </dsp:txBody>
      <dsp:txXfrm>
        <a:off x="2665016" y="4308217"/>
        <a:ext cx="4007643" cy="1001910"/>
      </dsp:txXfrm>
    </dsp:sp>
    <dsp:sp modelId="{5EEDF3DE-EF00-4A0A-97CE-47C49722587E}">
      <dsp:nvSpPr>
        <dsp:cNvPr id="0" name=""/>
        <dsp:cNvSpPr/>
      </dsp:nvSpPr>
      <dsp:spPr>
        <a:xfrm>
          <a:off x="3433541" y="1828445"/>
          <a:ext cx="2422034" cy="1503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Contraindications</a:t>
          </a:r>
          <a:endParaRPr lang="en-US" sz="1400" kern="1200" dirty="0"/>
        </a:p>
      </dsp:txBody>
      <dsp:txXfrm>
        <a:off x="3788240" y="2048645"/>
        <a:ext cx="1712636" cy="1063217"/>
      </dsp:txXfrm>
    </dsp:sp>
    <dsp:sp modelId="{0C2D4564-CA93-4B9A-84B2-0B57470C0DA0}">
      <dsp:nvSpPr>
        <dsp:cNvPr id="0" name=""/>
        <dsp:cNvSpPr/>
      </dsp:nvSpPr>
      <dsp:spPr>
        <a:xfrm>
          <a:off x="2998986" y="701337"/>
          <a:ext cx="1502866" cy="15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Side-effects</a:t>
          </a:r>
          <a:endParaRPr lang="en-US" sz="2000" kern="1200" dirty="0"/>
        </a:p>
      </dsp:txBody>
      <dsp:txXfrm>
        <a:off x="3219076" y="921427"/>
        <a:ext cx="1062686" cy="1062686"/>
      </dsp:txXfrm>
    </dsp:sp>
    <dsp:sp modelId="{F49E6966-1688-4572-B410-2B171D4E7564}">
      <dsp:nvSpPr>
        <dsp:cNvPr id="0" name=""/>
        <dsp:cNvSpPr/>
      </dsp:nvSpPr>
      <dsp:spPr>
        <a:xfrm>
          <a:off x="4535250" y="337977"/>
          <a:ext cx="1502866" cy="15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Efficacy</a:t>
          </a:r>
          <a:endParaRPr lang="en-US" sz="2000" kern="1200" dirty="0"/>
        </a:p>
      </dsp:txBody>
      <dsp:txXfrm>
        <a:off x="4755340" y="558067"/>
        <a:ext cx="1062686" cy="1062686"/>
      </dsp:txXfrm>
    </dsp:sp>
    <dsp:sp modelId="{A5D0285C-A48A-430A-8F56-83E0F79CA567}">
      <dsp:nvSpPr>
        <dsp:cNvPr id="0" name=""/>
        <dsp:cNvSpPr/>
      </dsp:nvSpPr>
      <dsp:spPr>
        <a:xfrm>
          <a:off x="2331046" y="33397"/>
          <a:ext cx="4675584" cy="37404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A646-81DE-4345-BEDC-8BEC3CC4923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2609-5166-42E4-9FA2-AADC4748E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9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2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0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Better coverage of headache topography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8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5211E-8730-47AD-9736-AF34F04C1F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5211E-8730-47AD-9736-AF34F04C1F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9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dose by any route is effective</a:t>
            </a:r>
          </a:p>
          <a:p>
            <a:endParaRPr lang="en-US" dirty="0" smtClean="0"/>
          </a:p>
          <a:p>
            <a:r>
              <a:rPr lang="en-US" dirty="0" smtClean="0"/>
              <a:t>Subcutaneous best for 2 hour pain relief: 59% versus 11%</a:t>
            </a:r>
          </a:p>
          <a:p>
            <a:r>
              <a:rPr lang="en-US" dirty="0" smtClean="0"/>
              <a:t>Subcutaneous best for rapid relief @ 1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2609-5166-42E4-9FA2-AADC4748E2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43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37EA-2883-48B9-8AD3-CAC6D48BB2E9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AD05-9922-41F2-9DD4-AA5713A47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59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veldosepro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lsum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cuit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nos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aly,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edmigrain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and emerging therapies for migraine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5969"/>
            <a:ext cx="10235514" cy="2653267"/>
          </a:xfrm>
        </p:spPr>
        <p:txBody>
          <a:bodyPr>
            <a:normAutofit/>
          </a:bodyPr>
          <a:lstStyle/>
          <a:p>
            <a:r>
              <a:rPr lang="en-US" dirty="0" smtClean="0"/>
              <a:t>Jonathan H. Smith, M.D.</a:t>
            </a:r>
          </a:p>
          <a:p>
            <a:r>
              <a:rPr lang="en-US" dirty="0" smtClean="0"/>
              <a:t>Assistant Professor of Neurology</a:t>
            </a:r>
          </a:p>
          <a:p>
            <a:r>
              <a:rPr lang="en-US" dirty="0" smtClean="0"/>
              <a:t>University of Kentucky, 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11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routes of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Goals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Bypass gastroparesis/vomiting</a:t>
            </a:r>
          </a:p>
          <a:p>
            <a:pPr marL="0" indent="0">
              <a:buNone/>
            </a:pPr>
            <a:r>
              <a:rPr lang="en-US" dirty="0" smtClean="0"/>
              <a:t>Faster availability</a:t>
            </a:r>
          </a:p>
          <a:p>
            <a:pPr marL="0" indent="0">
              <a:buNone/>
            </a:pPr>
            <a:r>
              <a:rPr lang="en-US" dirty="0" smtClean="0"/>
              <a:t>Improved tolerability</a:t>
            </a:r>
          </a:p>
          <a:p>
            <a:pPr marL="0" indent="0">
              <a:buNone/>
            </a:pPr>
            <a:r>
              <a:rPr lang="en-US" dirty="0" smtClean="0"/>
              <a:t>Improved efficacy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routes of delivery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5643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CAMBIA (June 2009)</a:t>
            </a:r>
          </a:p>
          <a:p>
            <a:pPr marL="0" indent="0">
              <a:buNone/>
            </a:pPr>
            <a:r>
              <a:rPr lang="en-US" dirty="0"/>
              <a:t>SPRIX (May 2010)</a:t>
            </a:r>
          </a:p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SUMAVEL </a:t>
            </a:r>
            <a:r>
              <a:rPr lang="en-US" dirty="0">
                <a:solidFill>
                  <a:schemeClr val="accent3"/>
                </a:solidFill>
              </a:rPr>
              <a:t>DosePro </a:t>
            </a:r>
            <a:r>
              <a:rPr lang="en-US" dirty="0" smtClean="0">
                <a:solidFill>
                  <a:schemeClr val="accent3"/>
                </a:solidFill>
              </a:rPr>
              <a:t>(July 2009)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ALSUMA (June 2010)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ZECUITY (January 2013)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OPTINOSE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LEVADEX TEMPO Inhaler</a:t>
            </a:r>
          </a:p>
        </p:txBody>
      </p:sp>
    </p:spTree>
    <p:extLst>
      <p:ext uri="{BB962C8B-B14F-4D97-AF65-F5344CB8AC3E}">
        <p14:creationId xmlns:p14="http://schemas.microsoft.com/office/powerpoint/2010/main" val="28746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738973"/>
            <a:ext cx="8610600" cy="1293028"/>
          </a:xfrm>
        </p:spPr>
        <p:txBody>
          <a:bodyPr/>
          <a:lstStyle/>
          <a:p>
            <a:r>
              <a:rPr lang="en-US" dirty="0" smtClean="0"/>
              <a:t>Sumatriptan 2014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01200" y="635584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ea typeface="ＭＳ Ｐゴシック"/>
              </a:rPr>
              <a:t>Derry CJ, et al.  Cochrane Database Sys Rev 2014;28(5) </a:t>
            </a:r>
            <a:r>
              <a:rPr lang="en-US" sz="1100" i="1" dirty="0" err="1" smtClean="0">
                <a:ea typeface="ＭＳ Ｐゴシック"/>
              </a:rPr>
              <a:t>ePub</a:t>
            </a:r>
            <a:endParaRPr lang="en-US" sz="1100" dirty="0"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34277" r="57344" b="7129"/>
          <a:stretch/>
        </p:blipFill>
        <p:spPr bwMode="auto">
          <a:xfrm>
            <a:off x="523875" y="1782782"/>
            <a:ext cx="7121525" cy="47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738973"/>
            <a:ext cx="8610600" cy="1293028"/>
          </a:xfrm>
        </p:spPr>
        <p:txBody>
          <a:bodyPr/>
          <a:lstStyle/>
          <a:p>
            <a:r>
              <a:rPr lang="en-US" dirty="0" smtClean="0"/>
              <a:t>Sumatriptan 2014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01200" y="635584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ea typeface="ＭＳ Ｐゴシック"/>
              </a:rPr>
              <a:t>Derry CJ, et al.  Cochrane Database Sys Rev 2014;28(5) </a:t>
            </a:r>
            <a:r>
              <a:rPr lang="en-US" sz="1100" i="1" dirty="0" err="1" smtClean="0">
                <a:ea typeface="ＭＳ Ｐゴシック"/>
              </a:rPr>
              <a:t>ePub</a:t>
            </a:r>
            <a:endParaRPr lang="en-US" sz="1100" dirty="0">
              <a:ea typeface="ＭＳ Ｐゴシック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51464" r="64136" b="18847"/>
          <a:stretch/>
        </p:blipFill>
        <p:spPr bwMode="auto">
          <a:xfrm>
            <a:off x="1114424" y="2044700"/>
            <a:ext cx="7191375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SUMAVEL </a:t>
            </a:r>
            <a:r>
              <a:rPr lang="en-US" dirty="0" smtClean="0">
                <a:solidFill>
                  <a:srgbClr val="FF0000"/>
                </a:solidFill>
              </a:rPr>
              <a:t>DosePro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843732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Needle-free subcutaneous sumatriptan, 6 mg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Bioequivalent to needle in thigh or abdomen, but not arm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Easier to use, greater patient satisfaction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12% injection site pain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5500" y="59436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  <a:hlinkClick r:id="rId3"/>
              </a:rPr>
              <a:t>www.sumaveldosepro.com</a:t>
            </a:r>
            <a:endParaRPr lang="en-US" sz="1100" dirty="0" smtClean="0">
              <a:ea typeface="ＭＳ Ｐ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Cady RK, et al. Headache 2011;51:1202-11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ea typeface="ＭＳ Ｐ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ea typeface="ＭＳ Ｐゴシック"/>
            </a:endParaRPr>
          </a:p>
        </p:txBody>
      </p:sp>
      <p:pic>
        <p:nvPicPr>
          <p:cNvPr id="2050" name="Picture 2" descr="http://www.zogenix.com/downloads/dosepro_assemb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88" y="2324007"/>
            <a:ext cx="3404480" cy="22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ALSUMA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Sumatriptan, 6 mg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Autoinjector (“epipen-like”) mechanism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Easy-to-use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15% injection site bruising, 6% pain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5500" y="59436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accent1"/>
                </a:solidFill>
                <a:hlinkClick r:id="rId2"/>
              </a:rPr>
              <a:t>www.</a:t>
            </a:r>
            <a:r>
              <a:rPr lang="en-US" sz="1100" b="1" dirty="0">
                <a:solidFill>
                  <a:schemeClr val="accent1"/>
                </a:solidFill>
                <a:hlinkClick r:id="rId2"/>
              </a:rPr>
              <a:t>alsuma</a:t>
            </a:r>
            <a:r>
              <a:rPr lang="en-US" sz="1100" dirty="0">
                <a:solidFill>
                  <a:schemeClr val="accent1"/>
                </a:solidFill>
                <a:hlinkClick r:id="rId2"/>
              </a:rPr>
              <a:t>.com</a:t>
            </a:r>
            <a:r>
              <a:rPr lang="en-US" sz="1100" dirty="0" smtClean="0">
                <a:solidFill>
                  <a:schemeClr val="accent1"/>
                </a:solidFill>
                <a:hlinkClick r:id="rId2"/>
              </a:rPr>
              <a:t>/</a:t>
            </a:r>
            <a:endParaRPr lang="en-US" sz="1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100" dirty="0" err="1" smtClean="0">
                <a:ea typeface="ＭＳ Ｐゴシック"/>
              </a:rPr>
              <a:t>Landy</a:t>
            </a:r>
            <a:r>
              <a:rPr lang="en-US" sz="1100" dirty="0" smtClean="0">
                <a:ea typeface="ＭＳ Ｐゴシック"/>
              </a:rPr>
              <a:t> SH, et al. Headache 2013;53(1):118-125</a:t>
            </a:r>
            <a:endParaRPr lang="en-US" sz="1100" dirty="0">
              <a:ea typeface="ＭＳ Ｐゴシック"/>
            </a:endParaRPr>
          </a:p>
          <a:p>
            <a:pPr marL="0" indent="0">
              <a:buNone/>
            </a:pPr>
            <a:endParaRPr lang="en-US" sz="1100" dirty="0">
              <a:ea typeface="ＭＳ Ｐゴシック"/>
            </a:endParaRPr>
          </a:p>
        </p:txBody>
      </p:sp>
      <p:sp>
        <p:nvSpPr>
          <p:cNvPr id="5" name="AutoShape 2" descr="data:image/jpeg;base64,/9j/4AAQSkZJRgABAQAAAQABAAD/2wCEAAkGBxMTEhQUExQWFRUXGBsaGBgYFRwYGxgcGhkbGxofIBwfHyggGR0lHx4YITEhJikrLi4uHB8zODMsNygtLisBCgoKDg0OGxAQGywlICUsLC8sLDQuNDUsLDQsLy81LCwsNCwuLCwsLDQ0LCwsLDQsLCwsLCwsLCwsLCwsLCwsLP/AABEIAFYB2AMBIgACEQEDEQH/xAAbAAEAAgMBAQAAAAAAAAAAAAAABQYDBAcCAf/EAEcQAAIBAgMGAQgHBAgGAwEAAAECAwARBBIhBQYTMUFRIgcUMmFxgZHRI0JSkqGxwRUWU9IXM0NUgpOi8CRicrLC8XOD4iX/xAAaAQEAAwEBAQAAAAAAAAAAAAAAAgMEBQEG/8QALhEAAgIBAgQDCAIDAAAAAAAAAAECEQMEEhMhQYExUfAFFSIzYXGx0aHhFGLB/9oADAMBAAIRAxEAPwDuNKUoBSlKAUpSgFKVEbY2/HAcvpyfZHT2npUJzjBXJ0iUISm9sVbJelUSbbGIc5uIV9S6AfrWhtTbUsUbyNK5yi/pEf71rD7yx3STNy9nzrm0dKpXJN3d55sWrNeRApt/WEnvy0t0r7NtuUOycaS1x9c8wt+fvFW49Yp5Nm2mVZNI4Q33Z1qlcm/acn8aT/Mb514O05f40n+a3zrVuMh0TeHb6YULdc7OdFvbQcyTrpqOlQT7+9oAf/u//FUjG4t3N2dmtyzMWt7LmmylzSr2Gvw1+Ve2CW338qjYRgiqA+W+QDNc+tyAAPYL1W9h+WXFSsEcDiMTlCxrlAAuLktcnQ3Nq+7fjjlWQzKGTxE36acweh9daOxeG4iWOMKodVB8JOVdSbi55d9aw4s3EnXPm/Pobp4divl4eR0Nd4dqH+zi+8PlX0bwbU/hw/eHyqAgwt5pHPDdspZMpGbxcuvawva3eovZ+zZYYZmeNY3eyi0ayBQT9YqVz+skKB2NdHevJeu5hotO0d79oQrmkSIC9tGB1+FYdnb74+diI1jJAub2H6VV9o4UpBGqrcuS7ZY2U8rC4zv301HTSpDc2FlMpIIOgsRYjmflV1R4e6uZ51LQdv7U+xF94fKvh2/tT7EX3h8qjdobWMcmXKCMmYsWtbXsATbnrWN8aXXMzKIrXJVuetrEkAger11Q8iXRE1Bs313q2iSQFiNuZDCwPa+Xn6qyDeXaX2IvvD+WoCbbIAtGtx0v4VA9nM/AVD7UmaRG4jZrAkDkAQOgB/O9eKbfRfz+z1qKLuN5dpfYi+8P5a9fvHtLTww68vpF19mmtU3YmEjMYZkRnuQWKAkWOnMaaWqV2k4WWEg2IC/WUXUHllIuevIi1S3fReu5HkTv7ybSvbLBftxFv8LU/eTaV7BYf8xf5apuLjSXGqzRxoyyBRZbl8pzqWZdAdb25gc71vxzSM+Jy5Q4U8ySvO50yA3tcamm76L13PKLBJvRtFVzFYQv2uItvyryu9e0CLjgWva/EW1+3LnVNxjgYB9RYyLcswPO3MiwNululr1rbKlUYFlIh4PEyyMUMiIjL6RAIN7kC9+tVcZ8TbSrv+y3hrZuLnj9+MdCFLiIhr2KsGGnPkK9bN3zx84YxrGctr3IHPl9WqjLgk4EKYd0lUmRsyDKpJILaZm1v0v7hUxulG0bSqbahTob9611Hh7q5lPUsDbf2mASViAGp8a6f6awJvVjyCforA2JLgWPvWs07+FtL+E6X56cv0qHwuIBgOVTHZ9V8Q1tfkQpGmvKqoyTdUjyfJNkod5toaf1WtrfSLrfl9Wg3l2gWyjhZtbjiL05/VrTnexiPqAtbmLj16fjXoqrPKrW1UggnQgixvpoNan8NXRWpu6Pkm+GLKGTj4ZUUhWbjqQCeQJA0NeV3qxhQOMRhyhvZhKLac/hVYw20XRcTaWF8saIH4gktEHy5beHSxIAbUnmaz4KYeaDh5mAlbMT4TqBf0S3S+t9LCq930RcWN95saJFiM8Akb0U4ozG4uLD19O9Rzb94wEgsLg2+GlRe8t1xUeRlUOqXEjWR8rDLzYK5GVdTqBa171ixuAZppgpFg55nvc/CrsO2V7keMvmyduTyxI5lcEjUXFrgkG2nqrbO0Jv4z/EfKqzue54ToeaOQffapiea1h3/wB+6qMiqTSPTbm21iIgXDlrc1cXuO45EVrLvzPf0Y/un+atMYxpxqrKACNRa960WwVmT2/oflXkb6kXZsbR8pOKjawSEi3UN/NWr/Spiv4cPwb+aoHenDZXX1ioErXWwafHPGm0cTU6rLDLKKkXv+lPF/w4fut/NVfxO9eNk9LESdfRYpb7tv1qDy1kj5Vojp8cfBGaeqyyXOR1ryZ71zYlpIJyHZVzq9rEjNZgbaaXS3tNX+uMeSycjHqPtxup/Bv/ABrs9crVwUMlI7WhySyYU5eIpSlZjYKUpQClKUApSlAKUpQClKUApSlAK5rjpM00jHmXb8DYV0quX4xis0itoQ7f9xt+Fc32le2P3On7MVyl9jxvCjjCymMlWCaEEAj3k2786o+EkmkwszZ53V5I1TM1jYsb2YfVtYEj21c94Y3lw0saWzMul7a9eotVN/ZrRYWYOroGliManKzFgQLMEsCpJAOvKsOnrZXW1/w2ZFPd9KZYfJ/AwhkL8S+cC0jFj6CnmT6/jeovHws00pF9HIqY3MRoonDKVLSFitsoGijwi5sunxvVa2mXGIlt1cnT3H9a0aNr/Ik35GXVwnwUjbXDyeus8WBnbkrH2A1FAy9zX0Tyjqa7No47TLBhdlyHKrAhi1rEWt1qU2HgLF27LVYwmPcAa6gk/hUvsDHMWcd1+dePwPV4lYxMrNJIgkcgXzKoGl2sPF9U2y8zfQ1I7uYUO6qwfKWe4drm3CB0N+WtvUQe1Rm0MIwEjErbxE20Y66X0sAOd+tvbW/u82SRLMpu73KEEeJMvsHIafOubpK4i7/hnU1F7H66krsyPDcGXELAxKfR6Sh3a9ky5s3htYC1/wBa9x7GEOFlXFNMqtID4l4tgBpcKX07tce6tDZ+JAwmLHIBbnML2Njc+GxvfW3TvWF5D5pwpJJWCyKJTIVZlVluMoDWa/OxJOtdI5pObRhvwcjELw7DNeI+lYaMrEej1+Ne9mwMFkykheIAbXZtEXkbfpUImIl4UDrl8IYW9IMOJZdLmxIIJF9KktlTTfS/SGPxAkRgDmo6sDb4VZlV4av1ZLG2pWbuKjDaHMZtMmXwn13uLZB1+A1rVg2I+fJIA8ZAbMLxgPy0AJubj1WGtbsUjhyzSM5KgAsALAa20sDc68h0rI+NIFybAcyelqxq0qsu8XZDbV2WYbMrExkhSDqVJ0Wx6i+mtz6608oJK9uY9tetu7RaYqpzxxBgQ1rCRgdNSOQ+J/PDE2UWAsP986vj4cyidXyPuw5OG7RObZiCCeRPIfEAe8H1VaMTHmkUAwm1gQwuw6m2o5adKgdkYcTSqzqGjjJJuNC/Qeu3M+6t/aeOYYqHKdfDZb6aE+rlz6jpUiJoxbuyefBjCeHnzh+G1g2bvxdB9bNa3qqVwMbZ5WBBAV9LNc+I21J11FuXs0qB2fi77Sa+a6vayq7p1a5IeynWxuLacqn8FjEzYgx3LEHMChCk3PM38R6V4ekTtLMcGza34qBRz6g6HLrc31y/GtJYSuF+lVgGxAumQFioBNtFtcBb3t0ra2tjuJA5dVCcRLGJApYj2HUX06Vj2PtDh4Y8JiPpR/WWv6PchrdOnWsr+ejSvks94ccWOLmQHlCjhjMACMoIsATbrYVnlxDYcSNGuoRAAyZL3Y9B3rLvA7TCAAqpCl72AF7L7rk1D7RlkEEmdrs3D5+G2t7HTTr061uzOsDafqynErmrLZu9iXxGHzuACbiwBt+NaGy4183kCW0YXy6Aaa8ri9ybjv7q1dhbYeDCoFjMtwx8JuD0sCBr/wC62G227Rg3WMGNrIpIKsvRu5AsLVnwT+FNjPC24rqTh2ezBGvyA0t+R5/h8K3PNNb219mtVR8al3W4GaRF9I6AKGa2vWx+JrLgseYvpFPpk+FjcONSGHVdBy+Yqe+yKxVzJXamxs6SZFUSPbxEX1DKbm/M+EfAVnj2WcpWRzLre7hRbT/lAqO2lvQ8cSuIzdri5PhFr2N7dedamA3kleFXdrEi5sAB6udSapWRTt0aO/cLxyRS2GQDKGMecI3iNrcrkAfC3UUxWGzTyXFzZGAsOqZuvL2VJptydzYBCvUSc9CQNB10J91QmOnllxTuujCwJU3A0C9ff+NW6dpt/Y9kmiU2QSvnP/yjlp6vd/7qRaUtzPIsPYLdbVG7uqxE4bxMJBc9/XUu0JDC+tydBrzFRy1vCMmzbtfwqvK1gR0639L21NYjZljGTbU/oahNkPYEkg66ajTTrysakMXjjdO1/wBDUep4yB332UWMWW17N1A5EDrVV/YcvYfeX51N794zNwh2v+lVDiGuzpL4SPndclx32/BKfsObsNP+dfnWjicK0bWa1z2IP5XrBxDXwG9aeZkotnkwP/8AQi/6X/7TXcK4V5NlvtCH/Ef9JrutcjXfM7He9m/J7ilKViOgKUpQClKUApSlAKUpQClKUApSlAKqO9+xIQGxBlWA3GYuwCMToPYToKsO2NqxYWF5p3CRoLkn8AB1J5AVUdkbKm2jMmMxyFIEObC4RunUSyjq/ZelQyY4zVSRZjyyxy3RdELNDMhyvG4I7KSPcQLVH7WwpmjaNg6g2NwpBFiDXZa+FQaw+70nakdD3m2qcUcQ2NhFw4cB2YMb+I3t7D8K+YjDZpC2nT8h8q7bwE+yvwFOAv2V+AqePRuM97lZVm1qnDYo13OKjCNXh8Ee1dsOHT7K/AVjkwETc40P+EVs2mGzhj4WxtWxsbwzJfkdPjy/G1dQ3g3USfIY8sZW9/DoQfZUK+4TixWRT7bivTw53vTi4cOJBMbhr2TqwPYdvXWjsnaGFvE0ToGLIxQHXubjuLm9dD3o8l4xhDPkD5QC4JDaX9XLXlUJsnyKGIhmkVnBJDBmGh6EW161ix4ljnfPk+xtllc1XLw7mjs2B/OMTCoAzKwL5SLXvktcWOjDT2mvb7BnjifxcYho3RWXN4kYX0sM2lxb1VdU3IxQ5Yv/AEDtbtX39y8X/e/9A+VdDavMxFAx0k4hV2UxkSMi2jMWZSoIOQ6rrmHurHsVoyztKxzaWbMwPbmPZV9xW4GIkGV8VmHO2Uc+nSsWE8nM0RJTE5SRY2XmKt+F49t8wnTsgI8K2bNHMG8IWzWbS5PNba1kXCAt9I3EYWNuQGuhC/qb1PTeT2ZvSxCm3L6MafhWNfJxOGzDFsCRYkDmB01vWZ4v9kWrIvIi8XkCniWynmD193X3VE4HYcjsQ10iB8JP9Yy9Bb6va515dat0Pk8nU5hivF9oqCfieVbH7k4r++H7g+VSjjS6kJTsjcPhlRQqiyjkBX3gi97a96kDuViv72fuj5UG5OL/AL2fuD5VLavMjZzRrjH3uV/4gKY1NieobLe5Bvq1uQFWXZ+zn4srOPC1wPFobmx0tf31Zf3IxXPzvXvkW/xtT9ycX/ez90fKm1eYKbvTgRFhGEQt4l9drkXPuqI2PmXC2Khl4h8VyST0IB1I56/hXSH3GxR54q/+AfKvH7i4kDTE8/8AkX5VVwfj3Wv5Ld62bSl70XCwWNrp3v0HXrUS8zmCRrsWzpbXU6aC50roWL8ns8tuJPmty8I0vXyDydTICFm0OpGVT+daMm2WHZfP+yEJbZWRO6YPm0ZJudb8u57UTDh1KuL2dr3+1c3qfTcnFAWGJIHYKvyrwu4uJF/+JOpJPhHM8+lULFUUr/JN5Lk2QIwUK30UcvrcrC3foNPZWVUazSouqraMW59zb1/kKl33DxOhM9yDceFef++9ff3Sxv8AGf4JUo40nbf5ITluVIrnnEhNrGRjYMhQgAEDvyrcn2YeGQmlx6B1HI6DtUuN0scOUv3gv6V9/dXH/wAVfgPnVk1GXl67FWOLh1KekZkViLqCyhuhVi1mA9hJ19dQWJ9Nrcsx5e2ujHczG3J4i+IgnQcwAB79BWj/AEaYj7S/hUsG2Ddstk7MW5UVoCftOfw0+dTsgHM9K2dnbtzQxJGEvlGpuNT1/M1mfZE/SO/+IVVkdybIkLtDEqi+Cwte9hb2VBttAkp1sf0NWbaG7+JdcqxW118Q+dR67mYq4+j0/wCoVGPJHjKZvJiszL6hULnq67X3Cx7v4IhYDmXFR7+TraI/sgfY611sGeEMaTZxdTp8k8rkkVnPWaFhapw+T3aP8D/WvzqHl2Rik0bDTjn/AGTn8hV61EH1M89LNLmi1eS4E7QjtrZJCfUMtu/ciuy4fHxO8kaSKzxECRQQShIuAR0uNa515Jd28RFLLiJ42j8HDRWFibsGY25i2Vbd7ntVi3p3bkMgxuBIjxiCxB9DEJ9iT9G6VzNVNTycjsaHG4YkmWylQm6u8keNjJUGOVDlmhbR4n6gjt2PWpusxrFKUoBSlKAUpSgFKUoBSlKAVo7a2tDhYXmncJGo1J6noAOpPICvm29rw4SF553CRqNT1J6ADmzHkAKquxdkTY+ZMbj0KIhvhcIeUY6SSD60h7fVoD5sbZM20JkxuPQpEhzYXCn6vaSUdZD0HSr1SlAKUpQClKUApSlAKUpQClKUApSubb9bGXz/AANpsSoxUzJKq4iRVssRIygGyagcqA6TSuVLt/EYPF4zIBLAmJw0JEkjFlEiIoy9L3IJJ+FScHlBkbHcAJEYjiTh8oLmYWH9YfqhL6W/GgOhUqj+VbGkQQYdJTC+ImVQ4fIQFBYnNcWGgHvqD2XtqSb9hNxGuzypLZj4zGjKc32tRf33oDqlK5x5U4ZeLh5Wac4NFfjrh3KyKT6MhCkMyjramzMW3nOx1XFNiI2hnvJcgShVOUst+Y5a9RQHR6VwzaOKxEmFRVnlVm2jiEDCRr2VWZVvf0bgC1buyduy4na2EmEsghb6MpnOQlMPmc26nOSNe1AdmpXJNy9vu+1mczFo8U2IRY+JdUMLAKQt/DmA/E1v+V/aThoIIpjC4SWckSZL8MeFTqLgm+nWgOmUqg47ft0TMiI4Gz/OgSTq1wMptyHOtF97cRFPi8Q+VoUwUMyxgn0nGnsuxsfVagOmUqj7K354fnA2iYoeCIWzx5yhE65kFjc3HL8dKqWL3rYbZnnhlaWBcA00aZmEbWjUg5enXpegOy0rlm0d9J5MLj1xESKYoIJl4MrocsxUgFwQwYX5i3atzavlAkgxHBVIikQgDqzOZZOKqklLaWUHXNqaA6PSqTFvNjZcVNHFh0bDxyPCXzHOjKmYO3TITYWAvULsTezGLhcHGoikxE/HbPKWKiOIsTe2pboOnKgOoUqhbM35nxEmBSLDofOcOJmu9uGA4V9frAX0FtdKvtAKUpQClKUApSlAKUpQClKUApSlAVTenduRpBjMCRHjEFtfQnX+HIOvqbpW/urvLHjY2sDHNGcs0L6PE/Yjt2PI1OVWN6N23dxi8GyxY2MWBI8Ey8+HKB6SnoeYoCz0qC3W3ljxisuUxYiI5Z4H0eNv/JTrZhoanaAUpSgFKUoBUb+3sNxeDxk4mbLa/wBa18t+Wa31b39VSVULzSbzH9n8Gbj3y8fKuS/EzecZ72v9fL6WbS3WgL7SqHjtnzjLeKV+JiJy5LNIFUM/AHDWRfCQxtqFHNulNl7LxLqssyzCVEwWXM5BDK3/ABHhBsTa+a97igLRtTYEGIlglmUuYCWjUk5Axt4ivIsOhPLWpSuaYkTElYON50yYvM3FGWRgfBlu5W/RSLBORKnSrPudhpE41w6xErw1dWUghfGQHdmAPhGp5hjbW5AmcPtOF0R0kVkkNkYG4Y66D16H4Gtuuf7K2FiYFwaxxWRiHlUkfQTCNwWt1V7i4HJhf6xrVw2zsbwGsswYpFx1OYF24gMtiZTnbLnuYyoIIAN7WA6STUbsfeDDYppVw8okMRUPYNYZxmXUizXGul6qsezZsqiWOd4iZ+GkZZGRm4fDJBfMo0lK5msuYXtparbr7CxkT4niQSLG0kOYcNzmywMoICOpdQ2mhNjY26gDr2OxscKGSVwiC12JsNTYfEkCseztqQz5uDIHy2vbpfl+RqB2jgp22dCh4hmVoGJGVpBklRifFdSygXsb3I61ibCTTcFHOKkTj3lMojiOThPYfRZbrny9Cde1AWvETrGrO5CqoJYnkANSTWSud7V2TO0csbRYiQ+blMPZ9FbPJmz+Mc04WrXuAQNdD0SgFKUoBSlKAVC7b2AMRPhJi5U4aQuBa+a6lbE9OdTVKAqO0Nx1lbEtxiOPPBOfAPCYcthz1ByimG3MaPFGVMVIsJnM5hCKLuRYgvbMUvrlq3UoCA21uumKxWHnlbMkAe0JQMrM4tmJPbtUEnk6KcLgYpojDPLNFaJWycUWK2JsQNavlKApu0dzJpWim89YYmNHjMvBjs8cnNTH6OnQ14G4HDiwa4bEvDLhA4SQor5uJfPmUi2tzyq60oCmYTcBUjwy8d2aHENiGYqLyu98wIHojXpWPC+TtIuAY5mUwviHHgBuZ7jv9UHTvarJvBtQ4eJXCZy0kcYXNlF5HCgk2Ogv2qtw7/hjMMsK8EyhkOJHF+iNieGFLZTzv2oD7gvJ1DEuC4b2lwsmcy8MZpbhgQ2vrqRx+58U+LkxMxEgaHhLGyAhOpYHqTrXtt9cGJOG0jB/EDaGUpdU4jgSZMhIUE2v6uelZcVvdhIzZpGv9HoIpGJ4oLR2AU3uB7utqArMnkxPCjjXGOoXDvhmIiU542cuBrexB0uOnapLFbhJIZA0zZJcKmGdQo/s/RcHmCDrapfZO9WExMrRQyZnW9wUdQcpytlLKA1jobE2NR+I3vYeeAYdgcKEZhIwUsrAkkWzdBpfn6qA97vboiBpnnl85eURg5o1VQsS5U8I0vbrUftPydRy4ufEiUx8XDth+GqDKisgW419V7VdYnuAe4B+NeqA5vvTuVImGxZgzzyTw4eAIAq2ERUZrluwJNSs+5LtNxVxLwiQQ8eNVU5jCABle2ZAQADbnVzpQFRi3JK4xsQMVKImlaYwAAAuyZDdhqy9bGtT+j9ljhEeLZZIDNkkMSN4Jr5kKnQ89DV5pQFV2HuUmGlw0iSMRh8McOFIHizMGLE9DccqtVKUApSlAKUpQConDby4SQ5UxEZNmNs3RdWt3sAb27VLVzXCbIxXBw0ZTEs0fFzJIsIiS8UqXUqA7NdgFuW0Jv3AHR4ZQyhlN1YAgjqDqDXuqVCmJRI4RFNmz4Y5hbIiIkee5zaWZWBUam/Ii5puXgsSkoaUSKeERPmDWeUsCCCXYOR49UAWzAdgALI+3MOJeCZVElwuW/1iLhSeQYjXLe9buInWNWd2CqoJZibAAcyTVMxeElWdxEk4L4hXaNkSXDSLmUtJmYXiIFzYMDmXQEc4eXZ+Ll4yvBMBLDiVdNSDJxEaK8hks/hD2KqqgG3qoDpcc6sgcHwkZgeQsRe/wr1G4YAgggi4I1BB5GqCuyMSZnRlf0pVBGfKYOGViUuZMv2BbLmzAnuT92PBKr4XDASIjxRSyKzENEcP4ZFPivZ3MNuhAegLftDbeHgYJLKqMRmCnmRe17dr1t4bEJIivGyujAFWUhlYHkQRoRUBtLZU8mNzxzSQJ5uFLokTZm4jHKeIrWsDfS3OqxHsfGKkKZXUrCixFQxCSiRuIxyyBVv4GuwYFbgW1BAt2GwGExOIXGR3MsJkhLrmS5Vsjqw0zhWU2vcdqna5b+y8WBMOHNlMuNaMKrgiR8S7I2jpbMpUq7XUWPK+snNDjPO84imuJSGZb2ZDAVBDF8ioZLWUJoRmaw5gX+lczweAxgiyCOXhB4DIziTPKuSXP9HxCxZX4JZkID3NhpY3bdeGRMMglzXu1g3pKpY5AdSdFsNSTyub0BLUpSgFKUoBSlKA14cFGjM6xorN6TBQC3tPWtilKAUpSgFKUoBSlKAUpSgFKUoBSlKAUpSgFKUoBSlKAUpSgITe7AySwoIsmZJopLOxUERyBiLhWINh2rHFutEMNNBdrTtIzNpmBlbMwBtyHSlKArx3OlbFhS4XCq8j5BIWJMkJjYhTECpOYn02A6DXSW2fuTHG6O080ro0Ru+TXhKyoPCo0s3t050pQGfYO6EWFmaVHZgc2VCsYCZ2zN4lQO+t7ZmNhpWLeLYDFMY8JBlxSpGRI2VFCjLcEKxvbp19VfaUBY4FsqjsAPwrJSlAKUpQClKUApSlAKUpQClKUApSlAKUpQClKUArGsChi4UBiAC1tSByBPW1zSlAZ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015" t="42859" r="56112" b="51780"/>
          <a:stretch/>
        </p:blipFill>
        <p:spPr>
          <a:xfrm rot="16200000">
            <a:off x="8564039" y="3407162"/>
            <a:ext cx="3656779" cy="5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ZECUITY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0112"/>
            <a:ext cx="7210514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Sumatriptan Iontophoretic Transdermal System, 6.5 mg (over 4 hours)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Single use, battery-powered patch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hour pain freedom: 18% vs. 9% (p &lt; 0.01)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6955" y="61422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  <a:hlinkClick r:id="rId3"/>
              </a:rPr>
              <a:t>www.zecuity.com</a:t>
            </a:r>
            <a:r>
              <a:rPr lang="en-US" sz="1100" dirty="0" smtClean="0">
                <a:ea typeface="ＭＳ Ｐゴシック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Goldstein J, et al. Headache 2012;52:1402-10</a:t>
            </a:r>
            <a:endParaRPr lang="en-US" sz="1100" dirty="0">
              <a:ea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8254" t="49400" r="39127" b="29718"/>
          <a:stretch/>
        </p:blipFill>
        <p:spPr>
          <a:xfrm>
            <a:off x="1584779" y="4375085"/>
            <a:ext cx="4136571" cy="2148115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QSEhUUEhQUFBQUFRAUFBQUFBQUFBQUFRQWFhUUFBQYHCggGBolHBQUITEhJSkrLi4uFx8zODMsNygtLisBCgoKDg0OGhAQGiwkICQsLCwtLCwsLCwsLCwtLCwsLCwsLCwsLCwsLCwsLCwsLCwsLCwsLCwsLCwsLCwsLCwsLP/AABEIAMwA9wMBIgACEQEDEQH/xAAcAAABBQEBAQAAAAAAAAAAAAADAAECBAUGBwj/xAA8EAACAQIDBQQIBAUEAwAAAAAAAQIDEQQSIQUxQVFxBmGBkQcTIjKhscHwFEJy0VJikrLhI4KiwjVjc//EABoBAAIDAQEAAAAAAAAAAAAAAAAEAQIDBQb/xAArEQACAgICAQMDAwUBAAAAAAAAAQIRAwQSITETIkFCUYEyYXEjkaGxwQX/2gAMAwEAAhEDEQA/AOaSCRQyQWMR9C5kbZjrH74laH7ryNLbNPSL5Noy72+D+n0ENhe8cwv2GbtLfHpbyYHZu06mGrRrU3aUXquElxjLuZb2jT0T5P5mVXiZx76LS67PfthbdhiaUZx0zJXT3xfFGvBJ2PLPRniM0JQvu+0d7TqVIfzL4ic41Kh2Erima9fBrfwOW2rBq/LU0cRtxRVpXRze09sKW4Eib6KEp+1dlfbG01FOTfurzfIq4qvJ7kc5t2s/dvotX3vgjWMbZjKVIycZiJTk5SesnfpySAak1Eew2hILfd3JG32WxWWo/B9Vuf08jDp/sX9hTtV6p2670TB1JBLtHpkNUPYp7HrZo25buho5TortCbVArDOIbKNlJIAuJFoPlGcSAK7RFosOJBoKAruJBosuIOUSAsrtEGg7iQlEgtZXYOSLEog5Iq0TYAYJlEVJJKIWMRRiGhE1SKWU9o07w+JztSW5+HmdTj3aEnyTOPjK/R3/AH++gltL3Ic13cWFqQurfe8yMbSt97maaqW0fn3jV6WZcL7u5oWXRs1aL3o4xWTENX0l80eyweh4LsysqOIha+k7eD00Z7ZszFqcFzsY541KzbA/bRl7YwmeW+yRn0tlXe7RHRV43Y8KVl9TKzajktrYRQjojz7aftW6tvzf7HqG1I5nZannW3KcY1JZbPW8muL5GuJ9mWVdGK0NJEpEag0hRjQenUsYKolJZnZP8y/LL8svP4Nld/In6rS/1+hKIO82BibuPBtO/c72ku/X4SR1KR5bsitVpu9OEppO+kZNd+qXcvI7bZPaBTajVXqpcM8ZRT7sz0uN4s0X0xfJjfk3coziFsLKM0LgXEi4h8pFxIAA0RcQ+Ui4gFgHEhKJYcSDRBJWlEHKJZcQcokElaUQUkWZRBSiQSV7CCWERRNhIxCxiKKCxRoVMzbyaoztvascfR005WO82hSzU5Li4v5HC1KeWUl0Xk2IbTXKhzXvjY85c+gGtXlDdqvh/gFGpo+r+YTEQzQbWvG3O28WRu30Bni4ya56W469T13ZkWoQfOKfmjxfBRvNdT3DZ6tTw8edOn/ajPP1RrrtuzQoxuHxNO0AlSMKcXObUYpXcpNJLq2ec9s+23rb0sK2obpVdU5d0FwXfxMYY3J9G05qKtjdpdvxg3Sou83f1k1uj/LF8+84jEy3ko6K7KlWd38kNRil0hWU2+2RIyJDU1xNEZDwgdL2U7POvJTkvYjJK38Ut78EY+Bwkqs4wiryk1FdW7HtWxNjxpU4witIK3V/ml4szzT4qka4YW7ZX/ARjFKMVboZuKwy4o6+WG0KGMwWgnbGzkc86fuSduT1j5M0dn49VNGssuXB9CWJwZl1aNndb+HMbw7M4P8AYVza8Zr9zfyjOIPZ+J9ZHX3l7y+pZcTsxkpK0cmUXF0wDiRcQziRaJK2AcSDiWGgckBICUQcoh2gckQBXlEDKJakgUkVJKzQgjQiCwSKCpcFvf3caKLmzob392Rls5Xjh15Ztr4vUl34M/aj9VTb4tSu+SSbb+B53hqma9+Vz0Ltt7OGnLnaH9Tt+55xh6iT66fI5sO1bHsnTpFeUtfvmWcJXtdeK6revFFOo7PxZKF964amlGdj1oZZ3juftRfU6Cl2txSUbVF7KUYvJG6S3cDAm7q3iu6+9Dwd0XUU/KK8nHwy/tHa1eu71qs6nJSfsrpBaLyK9KLZCKJSqJaLxfcEulSBdu2PXd9OC+LK0kTlK/0Q1RcPMzRdgnzJU0RlvSD04mkTNnVejnD58bT091Tn4pWXzPZqFOx5t6MNn2qSqcllX1PTMu6wnklchyEajRJxRVxELlm2/TvfeDnEoWMXFUTExWHOrrU9DKxdC5BY5qnJwlmXDyfNG9QqqcVJcfg+Rm4nDkMDX9XLX3Xv7u8e1Njg+L8MT2sHNWvKNdxINBiLR2KOSAaBtFhxByiQACSByQdohJEEleSBSRYkgUkQSitJDk2hFaLBIouYLSK8CslvLGEklHXdYR/9D6fz/wAHtL6vwct6S9oWhTop6tuo+iuo/N+RwSVjS7T7Q/EYmc17t1GP6Y6Lz1fiZ8t5ljjUS+SVysjUXEnTlbUVPUaK1JoqFxEEndbnqhQiRtpYmi6KseX33kFHmFSBPUpVsvdEo238vuwOT4k/tIjYOJHIjThqaOzaGaXT58CnA6PsxRTlFc5a+AZHUScauR6R2NwvqqS7951EZmPs9ZYpF+FUQbHqLTkQkRVQeTCyKITRQxNG5ekwdVASjBxVEya9LU6WvTMrE0ATBohsuvdZHvW7py8C80YmsWmt6Zt0pqUVJcfux2tLNzjxflf6ORt4eEuS8Mi0DaDtA5RHRMBJApIsSQOUSpJXkgU0WJIFJEEldoROSGKlg0UYnaTGOnhJWdnK1P8Aq328Lm9FHH9tX/pQX/tl8ExXcjbgNasqUjjXAfKEGM6L2KCsxShZjiIomxCEIkgWYiOIgBhDiACUDd7L4jLVSfNf5MBMPh6zjJSW9NMia5RotCXF2e40KvsroN+LszA2JtVVKSafAHj8bvZzXHs6KkqOmjj0uJcp17nkuO2vUu0nZfEvdm+1NSnJRqtzpt7/AM0P3XcW9Nleas9RuMBoVlJJxd00mmuKYYoWAziZ+KpXNWSK2IpgBz2IphNmVbSyvdLd1+/kaNTDW+r5AZU4/wAVnzGcDcJKSFs6jOLiw7QOSJ0p30e9fHvHkjuQmpK0cWUXF0yvJApIsSQKSLkFeaAyRZkgM0VZKK8kIk0IqWDQRyfbhxUMr951FKPTLq/iddE8z7SbS/EV5SXux9mH6Vx8Xr5GWyk0v5NsDab/AIMpiQhCwwIcQ9gAYiyTIkAIQhEAIZjkWwAZskmQZG4Abmwdr+plaT9iW/8AlfM6irUzq6d09U1uZ54pFvB7SnT0i9OT1X+DGePl2jbHl49M2sfDUBh6XFlOrtiUt8UVau0ZPRWXQqsci7yRPRuxHaGMaiws5e9d0m+e9wv8V4noMT5xw2aVSORtTc4KL4qTksrXjY+jKEGmot37+fMzyYWlyRbHmTfFlinSuG/D9yCx0XeQkyqikS5Mz9o0NNPDryOelfj33OpxC0MHaWEbvJb+P0ZtjddGGVX2ipCrrpvRfjK6uYtrWavnT8DSptrW3VDWLL6cu/DFsmP1F15QaSBSQdgpI6IiV5IBNFmaAzQMsis0OPJCKkmR2wx/qsO0n7VR5F3L8z8tPE86Z1fpAn/qUo8FCT8XL/BygrmdyGsSqIkhDpCMTUYcYkSA1hZR0JsgCLRFsdsg2QAmxmK5FsgBXIiGABXHuMIAFcZjiADf7A4H12PoRtpGXrJdKazfNRPeJx81uPOfQ7sm0auJkt79VT6LWbXjZeB6UNY4Jwp/Irlm1O18Eo1L+RJFaTs+5hqcjm5IOEmmdGE1OKaIzjcrVYF16AJLQoXSOexuFyyutz3fsNRnprvXxRr4yKaytXKEcOuCt1NFk67M/Td9A6c0tCckUcVKz9l7uPP9w2Er5lrvW/6Mc089/wBN/gV28Fe9fkeYCZYmBmdASRXkMPIRRljlfSFhXanVW5ZoPuvqvkziXI9d2tgFXozpv80XbuktYvzsePzi07PRrRrkxXPGpX9xnDK1RJVB8wIkjCzYImK4yGZID5hnIYYgBOQzYmMQAmyLY7IgSIcQgIGEIQAInRpOUlGOspOMYrm5OyXmyCOl9Huz/X4+hG11CTqy6U1mX/LKTFW6Ik6VntWwtlxwuHp0Y7qcUm/4pb5S8Xdl5om0RaHkIMFON1Zgqba0fnzLDQKrG6038DLPh9SPXk2183py78E0O1bXyK9PE8LJNb9dxGtjFw9p/BHJfXk6yV+Ctj5W04vV9yM2q772y1Nt6t3e8r1DJyN1GinXA06mWV/PvQee8BKJaEnFporOCkmmaMmAmDwlTTLy3dCcz0GLIskFJHAyY3jk4sBIQpDFmQXIHlPa/B+qxdVWspNVI9Jq7+OY9WgcR6S8LrRq81Km/D2o/ORnnjcDTE6kcOOhhxAbJIQyHJAYYcRAERmSaGACI1iVhAA1hWHE2AEbDMdjAA6PT/Qts/WvXa3KFKL6+1L/AKnmJ9Bdgtk/hsDSg1aUl6yf6p628FZeBriXdmWZ+2jeaItE2RYyKEGiDCMgyyIM/aWDzLNH3l/yXIyo1zopGJtrB2vUj/uX/b9xHb1+S5x8/J0NLZ4vhLx8CUrojNFfA1bxLMjlM7BVnErSRarMqNlkVYJSs78i3NlOoFozuuh0tDJ24HM3sfSmNMRGbEdJnOLsDn/SBSzYX9M4y8k7/Bm/Bmb2lhnpqH8Sn/bb6lM7rG2aYY3kSPJRIQhAbHHGEACEIRADDDjAAw4hAAwzHZFsAGYkMOgA2OymzfxOMoUuEqkXL9Efbl8IteJ9G2PIfQvs7NiKtdrSlTUI8s1R6+UYP+o9fGcSpC2V2yLREmyBoZEGRZJkWWKsHIHIJIq4urlWm96L9wlNRTkyYQc5KK+TN/DRhOWXdfdwT4pdw03beFtYq15HAm+Umz0kI8YpWAqyKzJydmDYJEMDWY1Gdn8BqrIXNcUnGSaMskVOLTLE2OQmxHdOEXabM/atS9SK5Rb83/gu02ZUpZ5ylzdl0Wi+QtuzrHX3GtOF5L+x5ttKllq1I8pz8r3XzK5pdo4WxNTrF+cUZwrHtG0lTYhCEWKiEIRACGHEADDDjAAzIskyIAMOhhcAA959F2zPUYCDatKu3Wl0lpBf0peZ1pU2RKLoUnHSLpUnFclkVi02OJUJt27GZBjsi2WKjMg2O2QkyQIVZpK73IyZzzycn0S5Inia+d2Xur4vmDm7I5e3sc3xj4Ovp63prnLy/wDBGpMo1pBakitPvE0OtgpSATqCrVCtOpYujNsepPTUnRg3q9Fw7+8lh8Nf2p+C+rD1GdLW1a90znbGz9MP7gZsRCbEOsRLFerlhJ92nV6IpUI2iFx/urvkvqyK3HN3pXNL7I6elGoNnCdrY2xD74wfzX0MY6DtjH/Wj+hf3SMLKRD9KKZP1siIllFlLFCIieUWUAICJ5RZQAGMEyEXEABiYVQIOIADHQ+UfKAH0R2KrZ8BhZc6FL4K30NhswOwP/jsL/8AKPzZvSHF4E35GbINjkWWRUi2ZuOxN/Zju/M/oWsdNqOncjOpRE9vM4+xfI/pYFL3y+BlZFerLkFkitVOWdUHJlLE1gmIZnVmXSKNjVKhawOE/PP/AGx+rBbOpKdT2tUle3C9+JrVDpaeBP3s523na9iAVGVajLFQq1EdBs54CbGGmhFL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2604" t="48889" r="55834" b="20741"/>
          <a:stretch/>
        </p:blipFill>
        <p:spPr>
          <a:xfrm>
            <a:off x="8213480" y="2057401"/>
            <a:ext cx="3535652" cy="28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Optinose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524625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Sumatriptan, 20 mg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Breath-powered nasal delivery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hour pain freedom (20 mg vs. placebo): 57% vs. 25% (p &lt;0.05)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Larger, ongoing trial: nasal device versus sumatriptan 100 mg tabs (double-dummy)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4025" y="56769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  <a:hlinkClick r:id="rId3"/>
              </a:rPr>
              <a:t>www.optinose.com</a:t>
            </a:r>
            <a:r>
              <a:rPr lang="en-US" sz="1100" dirty="0" smtClean="0">
                <a:ea typeface="ＭＳ Ｐゴシック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Djupesland</a:t>
            </a:r>
            <a:r>
              <a:rPr lang="en-US" sz="1100" dirty="0" smtClean="0">
                <a:ea typeface="ＭＳ Ｐゴシック"/>
              </a:rPr>
              <a:t> PG, et al. 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2010;30(8):933-42</a:t>
            </a:r>
            <a:endParaRPr lang="en-US" sz="1100" dirty="0">
              <a:ea typeface="ＭＳ Ｐ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Obaidi</a:t>
            </a:r>
            <a:r>
              <a:rPr lang="en-US" sz="1100" dirty="0" smtClean="0">
                <a:ea typeface="ＭＳ Ｐゴシック"/>
              </a:rPr>
              <a:t> M, et al. Headache 2013;53(8):1323-33</a:t>
            </a:r>
          </a:p>
        </p:txBody>
      </p:sp>
      <p:pic>
        <p:nvPicPr>
          <p:cNvPr id="5122" name="Picture 2" descr="Traditional Spray Pump versus OptiNose De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057401"/>
            <a:ext cx="4019550" cy="32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LEVADEX TEMPO inhaler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94560"/>
            <a:ext cx="701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Breath-synchronized, plume-controlled inhaler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Rapid delivery, lower max serum concentration than IV DHE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Efficacy despite allodynia (early and late attacks)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6.4% bad taste, 4.5% nausea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Still pending FDA approval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5500" y="593497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Aurora SK, et al. Headache 2011;51(4):507-17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Tepper</a:t>
            </a:r>
            <a:r>
              <a:rPr lang="en-US" sz="1100" dirty="0" smtClean="0">
                <a:ea typeface="ＭＳ Ｐゴシック"/>
              </a:rPr>
              <a:t> SJ. Headache 2013;53(</a:t>
            </a:r>
            <a:r>
              <a:rPr lang="en-US" sz="1100" dirty="0" err="1" smtClean="0">
                <a:ea typeface="ＭＳ Ｐゴシック"/>
              </a:rPr>
              <a:t>Suppl</a:t>
            </a:r>
            <a:r>
              <a:rPr lang="en-US" sz="1100" dirty="0" smtClean="0">
                <a:ea typeface="ＭＳ Ｐゴシック"/>
              </a:rPr>
              <a:t> 2):43-53</a:t>
            </a:r>
            <a:endParaRPr lang="en-US" sz="1100" dirty="0">
              <a:ea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062" t="41009" r="38333" b="32408"/>
          <a:stretch/>
        </p:blipFill>
        <p:spPr>
          <a:xfrm>
            <a:off x="251618" y="3931434"/>
            <a:ext cx="4097698" cy="2710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4018" y="611028"/>
            <a:ext cx="368458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mechanisms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85035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Calcitonin gene-related peptide antagonists/antibody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5-HT1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Receptor </a:t>
            </a:r>
            <a:r>
              <a:rPr lang="en-US" dirty="0" smtClean="0"/>
              <a:t>agonist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Nitric oxide synthetase inhibitor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Transient </a:t>
            </a:r>
            <a:r>
              <a:rPr lang="en-US" dirty="0"/>
              <a:t>Receptor Potential Vanilloid (</a:t>
            </a:r>
            <a:r>
              <a:rPr lang="en-US" dirty="0" smtClean="0"/>
              <a:t>TRPV1)Receptor agonists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Orexin</a:t>
            </a:r>
            <a:r>
              <a:rPr lang="en-US" dirty="0" smtClean="0"/>
              <a:t> </a:t>
            </a:r>
            <a:r>
              <a:rPr lang="en-US" dirty="0"/>
              <a:t>Receptor </a:t>
            </a:r>
            <a:r>
              <a:rPr lang="en-US" dirty="0" smtClean="0"/>
              <a:t>Antagonists</a:t>
            </a:r>
          </a:p>
        </p:txBody>
      </p:sp>
    </p:spTree>
    <p:extLst>
      <p:ext uri="{BB962C8B-B14F-4D97-AF65-F5344CB8AC3E}">
        <p14:creationId xmlns:p14="http://schemas.microsoft.com/office/powerpoint/2010/main" val="4766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conflicts of interest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695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Calcitonin gene-related peptide </a:t>
            </a:r>
            <a:r>
              <a:rPr lang="en-US" dirty="0" smtClean="0"/>
              <a:t>antagonists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0" y="2262375"/>
            <a:ext cx="52705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Four “–gepants” have demonstrated efficacy in phase 3 trials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Excellent tolerability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vasoconstrictive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Liver toxicity is Achilles heel (possible class effect)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679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Messlinger</a:t>
            </a:r>
            <a:r>
              <a:rPr lang="en-US" sz="1100" dirty="0" smtClean="0">
                <a:ea typeface="ＭＳ Ｐゴシック"/>
              </a:rPr>
              <a:t> K, et al. Headache 2012;52:1411-1427</a:t>
            </a:r>
            <a:endParaRPr lang="en-US" sz="1100" dirty="0"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125" t="27963" r="33541" b="49629"/>
          <a:stretch/>
        </p:blipFill>
        <p:spPr>
          <a:xfrm>
            <a:off x="215900" y="2262375"/>
            <a:ext cx="6096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64" t="43456" r="43750" b="23334"/>
          <a:stretch/>
        </p:blipFill>
        <p:spPr>
          <a:xfrm>
            <a:off x="3125116" y="2265622"/>
            <a:ext cx="5486400" cy="4007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589876"/>
            <a:ext cx="106172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BMS-927711 for the acute treatment of</a:t>
            </a:r>
            <a:br>
              <a:rPr lang="en-US" dirty="0"/>
            </a:br>
            <a:r>
              <a:rPr lang="en-US" dirty="0"/>
              <a:t>migraine: A double-blind, randomized,</a:t>
            </a:r>
            <a:br>
              <a:rPr lang="en-US" dirty="0"/>
            </a:br>
            <a:r>
              <a:rPr lang="en-US" dirty="0"/>
              <a:t>placebo controlled, dose-ranging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852" y="2235780"/>
            <a:ext cx="3069771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Dose-dependent side-effects:</a:t>
            </a:r>
          </a:p>
          <a:p>
            <a:pPr marL="0" indent="0">
              <a:buNone/>
            </a:pPr>
            <a:r>
              <a:rPr lang="en-US" dirty="0" smtClean="0"/>
              <a:t>0-8% nausea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86900" y="635584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Marcus R,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2014;34(2):114-125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Calcitonin gene-related peptide humanized antibody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Twice weekly SC injection of LY2951742 </a:t>
            </a:r>
            <a:r>
              <a:rPr lang="en-US" dirty="0"/>
              <a:t>(150mg) or </a:t>
            </a:r>
            <a:r>
              <a:rPr lang="en-US" dirty="0" smtClean="0"/>
              <a:t>placebo (n = 217)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-4.2 versus -3 migraine headache days per month after 3 months (p&lt;0.003)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AE: injection site pain, upper respiratory infection, and abdominal pain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86900" y="6186429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ea typeface="ＭＳ Ｐゴシック"/>
              </a:rPr>
              <a:t>http://www.americanheadachesociety.org/initial_results_for_ly2951742_a_new_investigational_medicine_for_migraine_prevention/</a:t>
            </a:r>
          </a:p>
        </p:txBody>
      </p:sp>
    </p:spTree>
    <p:extLst>
      <p:ext uri="{BB962C8B-B14F-4D97-AF65-F5344CB8AC3E}">
        <p14:creationId xmlns:p14="http://schemas.microsoft.com/office/powerpoint/2010/main" val="35944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5-HT1</a:t>
            </a:r>
            <a:r>
              <a:rPr lang="en-US" baseline="-25000" dirty="0"/>
              <a:t>F</a:t>
            </a:r>
            <a:r>
              <a:rPr lang="en-US" dirty="0"/>
              <a:t> Receptor Agonist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5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Blocks second order transmission without vasoconstriction (5-HT1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Placebo-controlled phase 2  trial of lasmiditan demonstrating efficacy (n = 512)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25% dizzy, 24% paresthesias, 10% heavy sensation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61500" y="63373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Farkkila</a:t>
            </a:r>
            <a:r>
              <a:rPr lang="en-US" sz="1100" dirty="0" smtClean="0">
                <a:ea typeface="ＭＳ Ｐゴシック"/>
              </a:rPr>
              <a:t> M, et al. Lancet Neurology 2012;11(5):405-13</a:t>
            </a:r>
            <a:endParaRPr lang="en-US" sz="1100" dirty="0"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33691" r="66836" b="23775"/>
          <a:stretch/>
        </p:blipFill>
        <p:spPr bwMode="auto">
          <a:xfrm>
            <a:off x="6059264" y="2338130"/>
            <a:ext cx="5328511" cy="297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Nitric oxide synthetase</a:t>
            </a:r>
            <a:r>
              <a:rPr lang="en-US" dirty="0"/>
              <a:t> </a:t>
            </a:r>
            <a:r>
              <a:rPr lang="en-US" dirty="0" smtClean="0"/>
              <a:t>(NOS)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Nitric oxide is a migraine trigger, ↑ CGRP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Failed studies of inducible NOS inhibitor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Blinded, small study of a non-selective NOS inhibitor (n = 29) suggests efficacy:</a:t>
            </a:r>
          </a:p>
          <a:p>
            <a:pPr marL="0" indent="0">
              <a:buNone/>
            </a:pPr>
            <a:r>
              <a:rPr lang="en-US" dirty="0" smtClean="0"/>
              <a:t>2 hour pain relief of 67% vs. 14% (P&lt;0.05), no adverse 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NXN-188: combined </a:t>
            </a:r>
            <a:r>
              <a:rPr lang="en-US" dirty="0" err="1" smtClean="0"/>
              <a:t>nNOS</a:t>
            </a:r>
            <a:r>
              <a:rPr lang="en-US" dirty="0" smtClean="0"/>
              <a:t> inhibitor and 5-HT1</a:t>
            </a:r>
            <a:r>
              <a:rPr lang="en-US" baseline="-25000" dirty="0" smtClean="0"/>
              <a:t>B/D</a:t>
            </a:r>
            <a:r>
              <a:rPr lang="en-US" dirty="0" smtClean="0"/>
              <a:t> agonist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71342" y="5579036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Holvik</a:t>
            </a:r>
            <a:r>
              <a:rPr lang="en-US" sz="1100" dirty="0" smtClean="0">
                <a:ea typeface="ＭＳ Ｐゴシック"/>
              </a:rPr>
              <a:t> H,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2010;30:1458-1467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Hoye</a:t>
            </a:r>
            <a:r>
              <a:rPr lang="en-US" sz="1100" dirty="0" smtClean="0">
                <a:ea typeface="ＭＳ Ｐゴシック"/>
              </a:rPr>
              <a:t> K,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2009;29:132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Bhatt DK,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2013;33(2):87-100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75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1373"/>
            <a:ext cx="11798300" cy="129302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Transient Receptor Potential Vanilloid (TRPV1)Receptor Modulators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Capsaicin and vanilloid receptor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TRPV1 agonist: c-fiber suppression, depletion of CGRP, SP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Double-blind, randomized, dose-comparison study of 20 µg and 150 µg </a:t>
            </a:r>
            <a:r>
              <a:rPr lang="en-US" dirty="0" err="1" smtClean="0"/>
              <a:t>intransal</a:t>
            </a:r>
            <a:r>
              <a:rPr lang="en-US" dirty="0" smtClean="0"/>
              <a:t> </a:t>
            </a:r>
            <a:r>
              <a:rPr lang="en-US" dirty="0" err="1" smtClean="0"/>
              <a:t>civamide</a:t>
            </a:r>
            <a:r>
              <a:rPr lang="en-US" dirty="0" smtClean="0"/>
              <a:t> for acute migraine: pain freedom in 22% and 33%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91% burning, 44% lacrimation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67900" y="63754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Diamond S,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>
                <a:ea typeface="ＭＳ Ｐゴシック"/>
              </a:rPr>
              <a:t> </a:t>
            </a:r>
            <a:r>
              <a:rPr lang="en-US" sz="1100" dirty="0" smtClean="0">
                <a:ea typeface="ＭＳ Ｐゴシック"/>
              </a:rPr>
              <a:t>2000;20:597-602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6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Orexin</a:t>
            </a:r>
            <a:r>
              <a:rPr lang="en-US" dirty="0"/>
              <a:t> Receptor Antagonists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Orexin</a:t>
            </a:r>
            <a:r>
              <a:rPr lang="en-US" dirty="0" smtClean="0"/>
              <a:t> synthesized in hypothalamus; roles in arousal and pain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Successful phase 3 DBRCT of suvorexant for insomnia; 13% somnolence as AE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Preliminary ongoing trials for migraine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679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Michelson D, et al. Lancet Neurology 2014;13(5):461-471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0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8503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Transcutaneous supraorbital nerve stimulation (</a:t>
            </a:r>
            <a:r>
              <a:rPr lang="en-US" dirty="0" err="1" smtClean="0"/>
              <a:t>Cefaly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Transcranial magnetic stimulation (TMS)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Implantable peripheral nerve stimulation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Cefaly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5499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Transcutaneous supraorbital nerve stimulation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Migraine prevention in episodic migraine, sham-controlled (n = 67)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38% vs. 12.1% responder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Safe and well-tolerated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79000" y="6141771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  <a:hlinkClick r:id="rId3"/>
              </a:rPr>
              <a:t>www.cefaly,com</a:t>
            </a:r>
            <a:r>
              <a:rPr lang="en-US" sz="1100" dirty="0" smtClean="0">
                <a:ea typeface="ＭＳ Ｐゴシック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Schoenen</a:t>
            </a:r>
            <a:r>
              <a:rPr lang="en-US" sz="1100" dirty="0" smtClean="0">
                <a:ea typeface="ＭＳ Ｐゴシック"/>
              </a:rPr>
              <a:t> J, et al. Neurology 2013;80(8):697-707</a:t>
            </a:r>
            <a:endParaRPr lang="en-US" sz="1100" dirty="0">
              <a:ea typeface="ＭＳ Ｐゴシック"/>
            </a:endParaRPr>
          </a:p>
        </p:txBody>
      </p:sp>
      <p:pic>
        <p:nvPicPr>
          <p:cNvPr id="6146" name="Picture 2" descr="https://encrypted-tbn0.gstatic.com/images?q=tbn:ANd9GcTIzZZbLnPB3wRxh8yBYRAlYqg9hrxdSabiTsP-nODPFzcbe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3" y="1763237"/>
            <a:ext cx="3952036" cy="35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Transcranial magnetic </a:t>
            </a:r>
            <a:r>
              <a:rPr lang="en-US" dirty="0" smtClean="0"/>
              <a:t>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1529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Sham-controlled, single pulse treatment of migraine with aura (n = 201)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hour pain free: 39% vs. 22%, sustained significance at 1 and 2 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AE similar between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5500" y="63119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Lipton RB, et al. Lancet Neurology 2010;9(4):373-380</a:t>
            </a:r>
            <a:endParaRPr lang="en-US" sz="1100" dirty="0">
              <a:ea typeface="ＭＳ Ｐゴシック"/>
            </a:endParaRPr>
          </a:p>
        </p:txBody>
      </p:sp>
      <p:sp>
        <p:nvSpPr>
          <p:cNvPr id="6" name="AutoShape 2" descr="data:image/jpeg;base64,/9j/4AAQSkZJRgABAQAAAQABAAD/2wCEAAkGBxQTEhQUEhQVFBUUFRUWFRYVFRQUFBUUFBUWFhQUFxQYHCggGBolHBQUITEhJSkrLi4uFx8zODMsNygtLisBCgoKDg0OGhAQGiwkHyQsLCwsLCwsLCwsLCwsLCwsLCwsLCwsLCwsLCwsLCwsLCwsLCwsLCwsLCwsLCwsLCwsLP/AABEIAMIBAwMBIgACEQEDEQH/xAAbAAABBQEBAAAAAAAAAAAAAAADAAECBAUGB//EAD8QAAEDAgMFBgMGBQMEAwAAAAEAAhEDIQQSMQVBUWGBBiIycZGxE6HRB0JSweHwFCNicrIzgvEkkqLCFVNj/8QAGQEAAwEBAQAAAAAAAAAAAAAAAQIDAAQF/8QAJhEAAgICAQMEAwEBAAAAAAAAAAECEQMhMQQSQRMiMlGhseFxYf/aAAwDAQACEQMRAD8A86xNTRVXG6eufdRdqo0dTYI6pqik9CemQrCUHX6IjjbqgUjdFcbdUGgp6GKege87zTEqNA953miDyizh3RWpnmuj2pUsz+4LmaLv5tPzW7j6tm/3BKx4+Sy46qjihAVr4liquLNgpWWozam5RRMQEFpTomRKZm9M7VM13i6JxC40/wAp/wC+CzTorzHdxypPFlkCRAKQCiFNqZiF3CYeyJ8Z2UsAGsz6KWF0UMMZz9VMagYzcFMF3BZpqu4lIYh34iqemyXqo1Wl3BP8R3BZra7uJT/xD+K3pSN6sTS+MfwpvjH8KzziH8VawVRxmTKDxtKwrJFui65hbAcIJEqYaljzNQcmhEAsplaAuCGQjuCG4LAIgJKUJ1jGTVdopvQibhElOFA3N1Q3CyOTqgk2RMxUzcKbz7obdQne73WAScmonvO6Ji7RNS8TuiwHyHpHvsWrjX2HmFjtPeatDEnu9QlfgpDhlx1Qwh1n2Cg18hRqnRTK2CxJQYR67bIOIcGtzFMhX9gquqFmieaWGzOJcdN2ijijCso/ZzSyNvQajVzCB9CtLY3Z6ri6gpUTSDyJAqVBTzcQ2buPISs3Z9EzOiW06zg6xIgyIJBBGhEb+eq1IHez0PB/YziD/qYmizk1j6nzJatRv2MsA72Lef7aLfbMSg/Z/wDac+pkw+LM1PCyrp8QQbP/AK7a7/PX1Z2LYBLiNCQJuYuYG9ZoFnluL+ylzGE0sQHQCf5jMunFzTAXnVXCupOq03xmY4tMGRxBB3gggjkV7ttHaTqltG7h9V5P20weWpmH3hlPm3wnq0j0QcdBUtnFtYomkrGSEsitaOamAY1EKZ8CyrfEMwjaBTLBV3ZomeizmVLLT2RfqQkyP2lMS96LuJ/1TyAR4Qnj+a7p7I5XKdgJwQnBHcEMhEBGElOEljHPZrowKDClmVAId5Qg60KTlAogZMa9EzvzTNPskVjAnVZOik6pExrZSyhRm5REphMOTmbK08Tosyl4m+a0MU78lOXJaHDDMKVR1wh09UnOukKhKzrLJe81Xf0jT6q5jMxpvLQSBlDjFm5zAk7puAhUu4znCpjj5IZpeCVd2QQEGhTB7zzA90OnL3XUcbir5WmAOkqpE6jYGwn4vOadWlSpUozueXF9xPdptEv+Q5raq9l8HTbNWpVqxqXOZQpzyAl3q5c99mWNcMZ8MNc5tZjmuDQTBHea89ZE/wBS9I21sOg2i52IpMqvPdaCMxbOmU7iSd3LgknNR5Hx43Pg5OhsPBuIdRaAWkEGnWqOIIMg3ed677Z+3mmnkqSC0WMajhJiDYWXhW19mVsDXiSHC7XtkdJ4jeF32wNpfxFFrzAcCWvA0Dhr0IIPVMnatE2mnTO2biA9ocNCJvr5Fcz2yw+amTwGbq3X/wASfRaOyK3dc3gcw8nfqD6ptqNzUzyv00PyJTUY80puaneW7oWdW2XUa5zQ6wcQPIG3yUW4Cr+JI2vs3bL6IYum4lAbScrn8BVOpCidmVfxBHvQvpy+iqKZWxsFkf8AcqLdlVdxC1dk4UsEO1lLOSa0UxwalbLFO9R55qwUDCC7jzKsFRLg3KBCIVFEA0JJynWMcu16ISgBSBVREwhKgU8pELBEB7KKdhgpiUQDpjqfIJ1EeI+SxmEbq3zV6sLKidQrdV9kkuUPHhhGlXtj7NfiazaNKMzt58LWjxPdyH5gb1mtfdesfZxsoUMN8d47+I73lRB/lt8nHvHpwU5aRWOzA+0XZYw2Gw1Cg3+SKhdWfHefWyhtNzzzl/8A4gbl57jH+a9u2xtFpY5rgHB8ghwBBbwg7uS8/wBtdkGOcTh6kD8J7zRM2mZHzRx5UlTFzYJN2jjsGY0g/l811HY/sHUxzvjVnfDwwJGYeOoWm7WDcLEF3K07quD7FV31GtzMAc5rZGaYJAJFtbr2vHltCk1lMQymwNaBYANEAegRnlSXtEx4HfuRnUKeHwbMmHpspNiDlHedGmZ2rj5rIr48ucHPJgEENHAafNZe0dpEmT0CzX4/iR9VzbZ2KolntVs52LpMAhhe/OHO3NAI9o9Vi/Z+xzWYlp0ZUYOWYZg6OganxW0XAOIcXPIy02DSTcn5D0Vvsy0UMITUOUl7qtUzpoAPlpxK6sN0cfUtN2jodmOJqvjRjQH+b7tA9J6q5WdqDvsvMtldqKja9R4IAru0cCQC2zBAI+7AvK3q+2Kz/vBv9rY95VXJIhGLZR2uxzahiP1Fj7KmM/EK05hJJJknUm5KcUlFtNlkmkVhn5J4fyVsU1IU0uhtlQNfyTgP5K58NL4a2jbBYemQLohUoUSsYiVEBTKiEQCISTlJYxyKkwKDFIFWJIkCmlJJYI7NQk7Uphqm4rGJkqI8XQJFM3xdFjMI/UIz9ECpqPNGfyv7ngAgMvJu9j9hnGYhtO4ptGeq7hTB0ni42HU7l65tLEAQ1vdaAAANA1ogAcgLLP7I7G/g8KA4RVqw+ryJHdZPBot5yd6ztu4+JM6ArknK2dmONLZyXa3ajs+VpjVYWz9oPpPzNPmDcOHAhDxmIzvc7iUCVeMKVEZSt2ekditoVsTi6bhlFFgcXgDvBwacodPMtgjh0XWdqsYWU3RvC5X7IMLDMRW4uZSHDuDO7/NvotvtW+R0XPk06R0Yre2eVbSxjyYJiCh0yXA5GF5jmfZF2rRvI4lU8Jj3UXZmnodF0RWtHLN1LZoUtkuaw1q5LGgTZpc6P7RosPaO1jVAptltIGQ3e48XEe25La22K9UkOecp+6LN+Wqy2lWjfk5pNXoKTbquq2biQ+m12/Q+Y1XIOctbs5U7xHIkndyQmrQcbpnSqQUQphQLkgpBRCkEAiSKSSxhlEqRUSiAiUwTlIIgEknSWMcbTUpQmlSCuQTChKFEKSAwmm6SZOCsEcqDfF0UkwF+ixmSqbvNdv8AZvsT4+I+K8TToQ7k6r9wdPF0auHfuXunZbZowuEZT++RmqHi91z6WHkFLLKkWwxuTLe1sRAK807VbQ1aDquz23ibFeX7Zqlz+qjjVsvkdIoNV5uyKppiplGRxhsm58gruyOytetBIFJn4n+I+TBf1hdXXpCixtFokNADSTJJ3OnjPou3AoZJONnHm78cbo6XsJgTQwFJrhDnF73A6jM4xP8AtDUDtI7uldE1mVjW/haB6Bcv2idYrzZu2eljVI4Ck0VKr6dyQJAkAQd446rB2zhcpInTRdYzZbazACO9mMEEtIMxMi/6LM2p2NqAyHl/N7jmXc0sfa2+VZwNyyKSUeGceTEjVNm/e5bOM2IWOyiPQkq3s3sk593uDG8NXR7BN6kauySxTbpI5yjTc9wDQSTYAart+zfZQ06jX13BrYu20knRvTktDZ+yaVC9Id4iMzjJI5cOi0BT5yrRwSyK3pfn+CPJHG/t/j+lbFbKEk0nS3cHCD6/VUDScNWkdFsOdHEdAQgYp2ZpaTBPhPA7ijk6VJe0EOobfuM4J0Gg91w4h0eo3blYZScXZd34iQAPMargOoikrIwZJhpDuYsB5pYjAubunyI9lrQaKpUSpPpOGrT6FBJRAyRKTUMuTtciAnKShmSWMcXTKM1V2FEYV0M50w0p5QwVNpQGQ4TlQUpQCOojXonCjvHkVjG52T2f8fF0WRLQ4VHf20+98yGjqvZcTUXA/ZdhRFesdZbTHQZnf5N9F2GIrxK5MruX+HdhVRv7MLtBWgFclsSm6pWhtt7nRcN4A7lr9osQXkMZ3nPMAe55Dmr2ycC3D04kFxu93E/TgtxENXL/AA2GnKOQQ2sbUqUwdz2uHHukOPSyzsXtRrd6j2a2iKmLa0bmvd6CP/ZLGLW0NKSftZ6E8+y5Xb15C6Rzlzm2RqpMrExezkZ8p+7nI9Wj/wBytzH04bKyNgUgK751cy3Q3Ht6LY2gLAKk597X/EkJjh2J19tnPHAy6SLa80cgExYAfd/MneVdbg3EGIPmSFm7Qw7mEGCCL/3DkRqvR6KON7buX6PP615FpL2/sHjqzKcZ8veMAS4kkCbwOAQQ+m7w/wDifyVPa5a6kHE5e8y51EOAcI8iQqO0KbNNQMuVswC4zcgam29d859tnnxVs1XvLbyQP6rLKxm0b2NghvbSptL3NA3NgXd5cliYjE5p3Bc7y90bqirh2yq7NiniC68TOXh+9Z9FYbi++3cPT/lZ1F5DBDrxFsrokDdP5JYlxa5ulrXBafWy4XtnWtI6TC1WNDnE6fuYVc4oXeZj7sGeVxbhzWTiMS7w5T3rmL6aeyHWqgkAEACdbXMazzSdo3caHxSQcrzJuYmwCbDVnzcB3M3ICr0aLvORu8zw6KT6xaCSNPck/UI0ay2/ESTmpstMy07kGrTpkwaLTNhlLmkk6XBWb8UlpdF8wjnqStzZrCcpdMwN+gA4zbW//K1UC7LFLBNDQI3cXH570lKrjIMBpPMNdB8rhJAOjzhiKwoLERq6TmCSpAqCkEAocn3U0JxRJWGRJqifEPIpNKidR1QMeh9h9sUqeGNIkCp8RzoO8ODYI9I6LYxWOEaheT1D7q0cdUy5c7o4T+eqjLFbs6Y56VUdzUxlKnLpEnfvjgsPaXaObM9VzZdOt0wTLGkLLM3pFipjHEyTJXSfZs//AKwz/wDS/wDyprk10v2evjGt506g9j+S2Re1gxfNHroesTal3LUaVj7Qqd5cJ6S5MvEywh7bOaZBV7ZpzsD3EkuuSVQ2kwlpA1KNTxIpsDAbNAA6CEPA3k2TWACzto4sEEOuD+5WTidqgb1kVdp53tZNibnkJJ9lTHjlJpIlkyxinYas+M0G4BcTAcQ3hcakLJxmHqOf/KawwIBklw4dx1hbgCn25tQMpmmwAPqGSRrEySZ4xCyH4wxOY5uXHfde3JpLte6PBVt9wbE7PfM1HEnn7KnUpd4NCHiNoPd4nEoFN5vzF/ootodI031WON22t15olQjuw89bj6arLa4TvHzRzeIO4BQaLJltgcMz+6eB09oRMJU7wLmmCRwdob6/VZ9V5sNyu7MeZ4Wj68dyDWhk9mrRyQNJdcyC2LcbhU65zOAa4kCTAIeCTfj+Ss1cYXEU2gOe6wtcTb2B3blpYXZtJrILAT950lpaY3E7vJJwPyUcDhy9xBgtbG4t0nXTnqFo492QZWugm5cdSdwbw/4RcKxtNvcdnBJNzLyeEb45KgHkEueZJOlreXP93Q5DwRFE779SE6MHvN2mx0skgY8/Cm0oamwLqOUKnCiCpNQGGRghVBvTh10DE2lRPiCdijPeCwQlQ2Uih1NEWk2S0cSEAlrCbPqVLtEDibBH/wDjWjxVPQIlfGx3QSALQOSpurjn8kNjaDnCUx95x/7QtjsbTaMZSyzPf1I0yOlc6aw5+qPsvahoVW1WiS2bTqCCCPQoSTaaDCSUkz2g1hJXN7QxQDpJssl3aB7mB+R+VzQ4EXseMLGxm0X1DAY8/wC130XMsE/KO19Rj8M3sdtdu4hc7jdrzoVSxNGp95pb5wPlqqpYBqfRXh09co5Z9VekFqYsnUoLMaWODhqJidLiJ+aDWqAaKoXK0YqJzym5BcW8l7i5xJ108U6eVkB1QlHqUy7KeUeitDBCOaerJ2ZjQj0RYqdWllUmNOW3yjfySy0NEE2xsjOqE/qhNG76hFcOUfNKxkRpMJP0WvQdlHEAbxNyY1Co0m21E+luq1dmYN1V7aYu1gDngb28L6zIHUpJMeKNTYuEIpnEGznWbvhmgPIu4nck/EZnA1Hd4WBIMAniBNo3nVbNTadMgCp3XCwygAtgWaWnQaayFRdRce81rQ3c8ydfnHMKXLLVoqHBOMuY0t3cBI3x9EVlEvHfIJuC5rR6GTY84nXomsLSSDmPGf8AHiLqb6jH6nKb2GjvPcPZY1EqeApwP5h/fkkqj2VJ8JPMOsfJJamazhBT5hTDR+IKHw+YUhT5hdJykwBxCTojX5KOXmE4aOKwRmaKbU4p807aY4lY1Caog3CQTDUeaxidU2R8Ge+3zCC5sq1hm95tt6VjJbI4o94+aBKsYzxFVUUKyQckVCUxKIDutkn/AKSl5AdGkhXdA0rI7M1s2HDfwPcPXvD/ACWufD+969PG7gjjn8mZO22Etnh7Fcw90rscQARfyWDi9nwbKOWDbtFISMNwKmzDFaTcKEdlKFFY35H7ipTow3yv6KwXBEeyyC0Wj0+ieqFuzPxztyZp7u72KfFxIBQ5ED8voVzT5LQ4JM69bo7KMnQdLQq9LXX3Cvsk2ABnfE3tvHmPVTZSKBtbr4o0Fs3t5LpMJRGGZ/Mb3nuBLmnSNA08RvB3yq+yMKC8WPcOY77jw2N9b9FpPrCbwCdJu2NB119NylJ+C0VWyTMO1wLng1eDhaq2bwRvTOe+ncd9h/CbAcx92OIQqlQtn4di25BMETqWk7zf1VYbTElvea46u/E7+pu8D5pRrRfZiKbwchA5O0PIDd0gqD9nxc24bx6i/qFS+A2Mz4ZOjmeF/IjdKkzGVASXf6cbiS09dyIApJ3BxHGPpZJSbWa4SAYPIJLUA4YYTn8k/wDDc/kjykCui2RpFKq2CRwTBJxkkpmpiZZaVMIQxA5pfxQ4FKOmTAQ3NSOKHAqIxPJYGiy2VZwx7zfNUBjeSNhMYS9ojeEGmOpILiz3iqzitOuG/hB115FA+G38I+aKYrRRlMr3wqfA+pUXYdn9XqtYO02uxru7VH9Tfb9F0m4+S5/snSAFXKSfCb/7l0LSF6OD4I5MnyKdRohVaoVmuFWddOxUUazPX35oYMjmrNTh6Hh+iq1RwseH68FNjIhniyFiBAUyQ7WxVeq4xYh3IqcmOjLqHMSecKMWT1Ha90N5BLNYLlZYnhgZWnhnAAuIm9v314qhRvYLSY3OW022m08NZd6AqcikTf2VVIpZ3WDyIMzAEx5SZVetWBzHn0sOHT34p8diIgNsGtDY4NFojeCqoZLTltYSD8g0nluUywCriCbcyT+XoEWhTaW5n3AFtzvIclDD0QScxgDUG3Tlp7pDvOJdIbO/l4QtQLLVAVHOzZszZ8MX8su8aIjMUHvysOQDURLDxJaq1Sschcd+hGoH68VGge7OrnGxGo5kIUazWeRPgHQiEljupgHxTzvdJag2YihVdDT+9VKUHEmw5/l/yrkWV0gkEuPkmJg0kk4WCMnSUmsJ0BPkJWMRVrZjJqN4CSegTU9n1Dow9be60dn7Newkui7SNZN4QYUiVR0jyMoJctBuCG9x6QFJuCZwJ8yUo9GUXJArX/h2D7o90RpEZdBu5LAosdk6JHxHTA7oiOEmfmtsV2zAIKzth4iHZXWzyf8AcAMw9APRWcZg2zYRzFiD5r0MHwVHJl+WwmKFpVFwUyKjBYh7eYuENldp8Ut87j1VbJkXtkcVSrN49Dw/RX6uHOrCPyKpVp+8I9kskFFN0zoJ5b+YVaqJnceatvlu6R7eSA8g8/f0UZFEZWIYG2BLuJiAhhwgK3iWcN6qOI0/L6LmktlUW8GyAXecfsLf7N0fHUImG5eJvdzh5Q31KwKdRuW1uo62sV1z6Rp0qeQ3a3vEfi+8SOBUJsvjRl4ppDidZuCOun0Uw3M4N/CLndz/ACV3DgOBIABMd0+Fx/E07lWxLA0OyzmJvOonceI5pLKUQrVA8tbfKNCNefnvUa33Wjw8fPjwKhUOQRvOvlG4odB5JMHkTy3/AETIVh9oWDWg/r+ii5uWAJ0EngOHVBLsz9Y3Dh+iLXflJJ3fMnRYAGrWMm4CSrkjeJO/XekjQO4pFBxe7y/NJJUQj4K6R3/venSTCEEkklgmpsSkCTIB8wCtzTRMkkZSPAiVFxSSWCRBTgpJLGIvUePkkksAtTemf/0p/MwV0pSSXb0vxZy9RygB3dUDFNHBJJdLIGVQMPtbyV7ECySSRcDMzaOrxu4LPxgumSUp/EaJWxh7qySkkuafJaBubDpggSAbjcOK6nF/6h5079HWSSXLPk68fBUrCGui0ObHLT6qtij/ADGnfmSSQXIzAbV8bkDBbv3uTpJvAj5C4cd4+f1TbupSSWYDPqG5SSST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53613" r="72461" b="9765"/>
          <a:stretch/>
        </p:blipFill>
        <p:spPr bwMode="auto">
          <a:xfrm>
            <a:off x="5572125" y="2305050"/>
            <a:ext cx="4371975" cy="35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new routes of administration of existing medications</a:t>
            </a:r>
          </a:p>
          <a:p>
            <a:r>
              <a:rPr lang="en-US" dirty="0" smtClean="0"/>
              <a:t>Introduce emerging treatments with novel mechanisms of action</a:t>
            </a:r>
          </a:p>
          <a:p>
            <a:r>
              <a:rPr lang="en-US" dirty="0" smtClean="0"/>
              <a:t>Discuss neurostimulation in migraine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Transcranial</a:t>
            </a:r>
            <a:r>
              <a:rPr lang="en-US" dirty="0" smtClean="0"/>
              <a:t> magnetic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Mixed results from small preventative trials of repetitive TMS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Low-frequency </a:t>
            </a:r>
            <a:r>
              <a:rPr lang="en-US" dirty="0" err="1" smtClean="0"/>
              <a:t>rTMS</a:t>
            </a:r>
            <a:r>
              <a:rPr lang="en-US" dirty="0" smtClean="0"/>
              <a:t> at vertex ineffective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High-frequency </a:t>
            </a:r>
            <a:r>
              <a:rPr lang="en-US" dirty="0" err="1" smtClean="0"/>
              <a:t>rTMS</a:t>
            </a:r>
            <a:r>
              <a:rPr lang="en-US" dirty="0" smtClean="0"/>
              <a:t> at left dorsolateral prefrontal cortex effective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Ongoing studies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02800" y="5524500"/>
            <a:ext cx="2590800" cy="116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Teepker</a:t>
            </a:r>
            <a:r>
              <a:rPr lang="en-US" sz="1100" dirty="0" smtClean="0">
                <a:ea typeface="ＭＳ Ｐゴシック"/>
              </a:rPr>
              <a:t> M,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2010;30(2):137-44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Bringhina</a:t>
            </a:r>
            <a:r>
              <a:rPr lang="en-US" sz="1100" dirty="0" smtClean="0">
                <a:ea typeface="ＭＳ Ｐゴシック"/>
              </a:rPr>
              <a:t> F, et al. J </a:t>
            </a:r>
            <a:r>
              <a:rPr lang="en-US" sz="1100" dirty="0" err="1" smtClean="0">
                <a:ea typeface="ＭＳ Ｐゴシック"/>
              </a:rPr>
              <a:t>Neurol</a:t>
            </a:r>
            <a:r>
              <a:rPr lang="en-US" sz="1100" dirty="0" smtClean="0">
                <a:ea typeface="ＭＳ Ｐゴシック"/>
              </a:rPr>
              <a:t> </a:t>
            </a:r>
            <a:r>
              <a:rPr lang="en-US" sz="1100" dirty="0" err="1" smtClean="0">
                <a:ea typeface="ＭＳ Ｐゴシック"/>
              </a:rPr>
              <a:t>Sci</a:t>
            </a:r>
            <a:r>
              <a:rPr lang="en-US" sz="1100" dirty="0" smtClean="0">
                <a:ea typeface="ＭＳ Ｐゴシック"/>
              </a:rPr>
              <a:t> 2004;227(1):67-71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Misra</a:t>
            </a:r>
            <a:r>
              <a:rPr lang="en-US" sz="1100" dirty="0" smtClean="0">
                <a:ea typeface="ＭＳ Ｐゴシック"/>
              </a:rPr>
              <a:t> UK, et al. </a:t>
            </a:r>
            <a:r>
              <a:rPr lang="en-US" sz="1100" dirty="0" err="1" smtClean="0">
                <a:ea typeface="ＭＳ Ｐゴシック"/>
              </a:rPr>
              <a:t>Neurol</a:t>
            </a:r>
            <a:r>
              <a:rPr lang="en-US" sz="1100" dirty="0" smtClean="0">
                <a:ea typeface="ＭＳ Ｐゴシック"/>
              </a:rPr>
              <a:t> Res 2012;34(6):547-51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70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implantable nerve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 careful patient selection, psychological evaluation</a:t>
            </a:r>
          </a:p>
          <a:p>
            <a:pPr marL="0" indent="0">
              <a:buNone/>
            </a:pPr>
            <a:r>
              <a:rPr lang="en-US" dirty="0" smtClean="0"/>
              <a:t>Currently no consensus on optimal patient selection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Invasive, risk of lead migration (&gt;25%) / fracture/ infection</a:t>
            </a:r>
          </a:p>
          <a:p>
            <a:pPr marL="0" indent="0">
              <a:buNone/>
            </a:pPr>
            <a:r>
              <a:rPr lang="en-US" dirty="0"/>
              <a:t>-- At 1 year, 29% ONS explanted (Silberstein)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79429" y="6212114"/>
            <a:ext cx="2467428" cy="43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a typeface="ＭＳ Ｐゴシック"/>
              </a:rPr>
              <a:t>Silberstein SD, et al. </a:t>
            </a:r>
            <a:r>
              <a:rPr lang="en-US" sz="1100" dirty="0" err="1">
                <a:ea typeface="ＭＳ Ｐゴシック"/>
              </a:rPr>
              <a:t>Cephalalgia</a:t>
            </a:r>
            <a:r>
              <a:rPr lang="en-US" sz="1100" dirty="0">
                <a:ea typeface="ＭＳ Ｐゴシック"/>
              </a:rPr>
              <a:t> 2012;32(16):1165-1179</a:t>
            </a:r>
          </a:p>
        </p:txBody>
      </p:sp>
    </p:spTree>
    <p:extLst>
      <p:ext uri="{BB962C8B-B14F-4D97-AF65-F5344CB8AC3E}">
        <p14:creationId xmlns:p14="http://schemas.microsoft.com/office/powerpoint/2010/main" val="8515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Occipital nerve stimulation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41168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Feasibility study (ONSTIM) (n = 75)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Safety and efficacy (St. Jude) (n = 157)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Prospective, randomized crossover study (Non-industry) (n = 30)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88186" y="554990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Saper</a:t>
            </a:r>
            <a:r>
              <a:rPr lang="en-US" sz="1100" dirty="0" smtClean="0">
                <a:ea typeface="ＭＳ Ｐゴシック"/>
              </a:rPr>
              <a:t> JR,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2011;31(3):271-85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Silberstein SD,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2012;32(16):1165-1179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Serra G, et al. Pain Physician  2012;15(3):245-53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ea typeface="ＭＳ Ｐゴシック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7486" y="5435246"/>
            <a:ext cx="4858657" cy="55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Safe and effective at 1 year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7485" y="3556000"/>
            <a:ext cx="7917543" cy="1065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Failure to meet 1º end-point (17.1% vs. 13.5%)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Significant ≥ 30% VAS difference and reduced migraine-related disability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7486" y="2618376"/>
            <a:ext cx="6045200" cy="676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Promising efficacy (39% adjustable vs. 6% preset)</a:t>
            </a:r>
          </a:p>
        </p:txBody>
      </p:sp>
    </p:spTree>
    <p:extLst>
      <p:ext uri="{BB962C8B-B14F-4D97-AF65-F5344CB8AC3E}">
        <p14:creationId xmlns:p14="http://schemas.microsoft.com/office/powerpoint/2010/main" val="7924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ONS: methodological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12 weeks too short to assessed end-points?</a:t>
            </a:r>
          </a:p>
          <a:p>
            <a:pPr marL="0" indent="0">
              <a:buNone/>
            </a:pPr>
            <a:r>
              <a:rPr lang="en-US" dirty="0" smtClean="0"/>
              <a:t>Trial phase confounds blinding</a:t>
            </a:r>
          </a:p>
          <a:p>
            <a:pPr marL="0" indent="0">
              <a:buNone/>
            </a:pPr>
            <a:r>
              <a:rPr lang="en-US" dirty="0" smtClean="0"/>
              <a:t>Varying definitions of refractory migraine/inclusion criteria</a:t>
            </a:r>
          </a:p>
          <a:p>
            <a:pPr marL="0" indent="0">
              <a:buNone/>
            </a:pPr>
            <a:r>
              <a:rPr lang="en-US" dirty="0" smtClean="0"/>
              <a:t>Varying surgical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supraorbital and occipital neurostimulation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1" y="2331321"/>
            <a:ext cx="6371772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 patients, occipital versus dual neurostimulation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90% improvement with dual versus &lt; 50% improvement with occipital alone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05786" y="6164946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  <a:hlinkClick r:id="rId3"/>
              </a:rPr>
              <a:t>www.reedmigraine.com</a:t>
            </a:r>
            <a:r>
              <a:rPr lang="en-US" sz="1100" dirty="0" smtClean="0">
                <a:ea typeface="ＭＳ Ｐゴシック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Reed KL,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2010;30:260-271</a:t>
            </a:r>
            <a:endParaRPr lang="en-US" sz="1100" dirty="0">
              <a:ea typeface="ＭＳ Ｐゴシック"/>
            </a:endParaRPr>
          </a:p>
        </p:txBody>
      </p:sp>
      <p:pic>
        <p:nvPicPr>
          <p:cNvPr id="1026" name="Picture 2" descr="http://www.reedmigraine.com/sites/default/files/headbanner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4" y="2356791"/>
            <a:ext cx="5335814" cy="23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Sphenopalatine</a:t>
            </a:r>
            <a:r>
              <a:rPr lang="en-US" dirty="0"/>
              <a:t> ganglion stimulation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8166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Parasympathetic ganglion, experimental activation may trigger cluster attacks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Recent successful trial in chronic cluster headache with implantable </a:t>
            </a:r>
            <a:r>
              <a:rPr lang="en-US" dirty="0" err="1" smtClean="0"/>
              <a:t>microstimulator</a:t>
            </a:r>
            <a:r>
              <a:rPr lang="en-US" dirty="0" smtClean="0"/>
              <a:t>; tingling may unblind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CM trial underway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14115" y="62865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Schoenen</a:t>
            </a:r>
            <a:r>
              <a:rPr lang="en-US" sz="1100" dirty="0" smtClean="0">
                <a:ea typeface="ＭＳ Ｐゴシック"/>
              </a:rPr>
              <a:t> J, et al. </a:t>
            </a:r>
            <a:r>
              <a:rPr lang="en-US" sz="1100" dirty="0" err="1" smtClean="0">
                <a:ea typeface="ＭＳ Ｐゴシック"/>
              </a:rPr>
              <a:t>Cephalalgia</a:t>
            </a:r>
            <a:r>
              <a:rPr lang="en-US" sz="1100" dirty="0" smtClean="0">
                <a:ea typeface="ＭＳ Ｐゴシック"/>
              </a:rPr>
              <a:t> 2013;33(10):816-830</a:t>
            </a:r>
            <a:endParaRPr lang="en-US" sz="1100" dirty="0">
              <a:ea typeface="ＭＳ Ｐゴシック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90" y="2305502"/>
            <a:ext cx="27908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Vagal nerve stimulation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386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Vagal stimulation can modulate analgesic responses @ level of medulla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Retrospective experience in patients with depression and epilepsy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Transcutaneous VNS (n = 13), 10 stopped due to lack of efficacy and/or side-effects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37274" y="6328224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Magis</a:t>
            </a:r>
            <a:r>
              <a:rPr lang="en-US" sz="1100" dirty="0" smtClean="0">
                <a:ea typeface="ＭＳ Ｐゴシック"/>
              </a:rPr>
              <a:t> D, et al. J Headache Pain; 2012;Suppl 1: 198i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44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“the basics”…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950" y="640083"/>
            <a:ext cx="7620000" cy="1066482"/>
          </a:xfrm>
        </p:spPr>
        <p:txBody>
          <a:bodyPr>
            <a:noAutofit/>
          </a:bodyPr>
          <a:lstStyle/>
          <a:p>
            <a:r>
              <a:rPr lang="en-US" sz="3200" dirty="0"/>
              <a:t>Why am I getting so many headaches!?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1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Overuse </a:t>
            </a:r>
            <a:r>
              <a:rPr lang="en-US" dirty="0">
                <a:solidFill>
                  <a:schemeClr val="tx2"/>
                </a:solidFill>
              </a:rPr>
              <a:t>of </a:t>
            </a:r>
            <a:r>
              <a:rPr lang="en-US" dirty="0" smtClean="0">
                <a:solidFill>
                  <a:schemeClr val="tx2"/>
                </a:solidFill>
              </a:rPr>
              <a:t>analgesic medications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Excessive </a:t>
            </a:r>
            <a:r>
              <a:rPr lang="en-US" b="0" dirty="0"/>
              <a:t>caffeine intake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Obesity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Sleep disorders 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Psychiatric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Stress</a:t>
            </a:r>
            <a:endParaRPr lang="en-US" b="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38400" y="4315968"/>
            <a:ext cx="7772400" cy="1856232"/>
            <a:chOff x="914400" y="4114800"/>
            <a:chExt cx="7772400" cy="1856232"/>
          </a:xfrm>
        </p:grpSpPr>
        <p:sp>
          <p:nvSpPr>
            <p:cNvPr id="5" name="Striped Right Arrow 4"/>
            <p:cNvSpPr/>
            <p:nvPr/>
          </p:nvSpPr>
          <p:spPr>
            <a:xfrm>
              <a:off x="3124200" y="4114800"/>
              <a:ext cx="2895600" cy="1856232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~3%/year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4495800"/>
              <a:ext cx="2514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Episodic migraine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4504307"/>
              <a:ext cx="2514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Chronic migraine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4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5" y="533719"/>
            <a:ext cx="7391400" cy="1066482"/>
          </a:xfrm>
        </p:spPr>
        <p:txBody>
          <a:bodyPr>
            <a:noAutofit/>
          </a:bodyPr>
          <a:lstStyle/>
          <a:p>
            <a:r>
              <a:rPr lang="en-US" sz="3200" dirty="0"/>
              <a:t>What can I do to get less headaches!?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17911"/>
            <a:ext cx="7620000" cy="4373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Adherence to migraine prophylactic drugs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Withdrawal of overused migraine abortive drugs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Withdrawal from overuse caffeine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Nicotine cessation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Weight loss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Regular physical 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Stress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cycle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7286226"/>
              </p:ext>
            </p:extLst>
          </p:nvPr>
        </p:nvGraphicFramePr>
        <p:xfrm>
          <a:off x="0" y="1704196"/>
          <a:ext cx="7848981" cy="457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39971" y="1423011"/>
            <a:ext cx="4422979" cy="4723985"/>
            <a:chOff x="838200" y="1447801"/>
            <a:chExt cx="4425638" cy="4724400"/>
          </a:xfrm>
        </p:grpSpPr>
        <p:grpSp>
          <p:nvGrpSpPr>
            <p:cNvPr id="6" name="Group 3"/>
            <p:cNvGrpSpPr/>
            <p:nvPr/>
          </p:nvGrpSpPr>
          <p:grpSpPr>
            <a:xfrm>
              <a:off x="838200" y="1447801"/>
              <a:ext cx="4425638" cy="4724400"/>
              <a:chOff x="287650" y="1447799"/>
              <a:chExt cx="4773614" cy="5039587"/>
            </a:xfrm>
            <a:solidFill>
              <a:srgbClr val="062194">
                <a:alpha val="37000"/>
              </a:srgbClr>
            </a:solidFill>
          </p:grpSpPr>
          <p:sp>
            <p:nvSpPr>
              <p:cNvPr id="8" name="Arc 7"/>
              <p:cNvSpPr/>
              <p:nvPr/>
            </p:nvSpPr>
            <p:spPr bwMode="auto">
              <a:xfrm rot="16200000">
                <a:off x="464657" y="1713777"/>
                <a:ext cx="4419600" cy="4773613"/>
              </a:xfrm>
              <a:prstGeom prst="arc">
                <a:avLst>
                  <a:gd name="adj1" fmla="val 16200000"/>
                  <a:gd name="adj2" fmla="val 21510109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Arc 8"/>
              <p:cNvSpPr/>
              <p:nvPr/>
            </p:nvSpPr>
            <p:spPr bwMode="auto">
              <a:xfrm rot="10800000">
                <a:off x="287650" y="1447799"/>
                <a:ext cx="4773614" cy="5039587"/>
              </a:xfrm>
              <a:prstGeom prst="arc">
                <a:avLst>
                  <a:gd name="adj1" fmla="val 16200000"/>
                  <a:gd name="adj2" fmla="val 21510109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 rot="16200000">
              <a:off x="682220" y="3668885"/>
              <a:ext cx="2053948" cy="52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INTERICTAL</a:t>
              </a:r>
            </a:p>
          </p:txBody>
        </p: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267802" y="6257836"/>
            <a:ext cx="292419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/>
              <a:t>Kelman</a:t>
            </a:r>
            <a:r>
              <a:rPr lang="en-US" sz="1100" dirty="0"/>
              <a:t> L. Headache 2004-2007</a:t>
            </a:r>
          </a:p>
          <a:p>
            <a:pPr eaLnBrk="0" hangingPunct="0"/>
            <a:r>
              <a:rPr lang="en-US" sz="1100" dirty="0"/>
              <a:t>Griffin NJ, et al. Neurology </a:t>
            </a:r>
            <a:r>
              <a:rPr lang="en-US" sz="1100" dirty="0" smtClean="0"/>
              <a:t>2003</a:t>
            </a:r>
          </a:p>
          <a:p>
            <a:pPr eaLnBrk="0" hangingPunct="0"/>
            <a:r>
              <a:rPr lang="en-US" sz="1100" dirty="0" err="1" smtClean="0"/>
              <a:t>Maniyar</a:t>
            </a:r>
            <a:r>
              <a:rPr lang="en-US" sz="1100" dirty="0" smtClean="0"/>
              <a:t> F, et al. Brain 2014;137(1):232-41</a:t>
            </a:r>
            <a:endParaRPr lang="en-US" sz="11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614965" y="2038352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Bell MT" pitchFamily="18" charset="0"/>
              </a:rPr>
              <a:t>10-90%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13012" y="3066307"/>
            <a:ext cx="58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Bell MT" pitchFamily="18" charset="0"/>
              </a:rPr>
              <a:t>20%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513012" y="4522390"/>
            <a:ext cx="587048" cy="3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Bell MT" pitchFamily="18" charset="0"/>
              </a:rPr>
              <a:t>98%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70464" y="5507333"/>
            <a:ext cx="587048" cy="3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Bell MT" pitchFamily="18" charset="0"/>
              </a:rPr>
              <a:t>68%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2046" r="4138" b="1373"/>
          <a:stretch/>
        </p:blipFill>
        <p:spPr bwMode="auto">
          <a:xfrm>
            <a:off x="7669308" y="2038352"/>
            <a:ext cx="3060593" cy="41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1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Multiple treatment-gaps exist in the care of patients with migraine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Previously used agents with new delivery systems, agents with novel mechanisms of action, and neurostimution are emerging options for our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Invasive treatments should only be pursued in highly selected cases, pending further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Polygenic, heterogeneous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Recent 3-tesla </a:t>
            </a:r>
            <a:r>
              <a:rPr lang="en-US" sz="2400" dirty="0"/>
              <a:t>MRA studies </a:t>
            </a:r>
            <a:r>
              <a:rPr lang="en-US" sz="2400" dirty="0" smtClean="0"/>
              <a:t>argue against </a:t>
            </a:r>
            <a:r>
              <a:rPr lang="en-US" sz="2400" dirty="0"/>
              <a:t>vascular hypothesis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25348" b="50195"/>
          <a:stretch>
            <a:fillRect/>
          </a:stretch>
        </p:blipFill>
        <p:spPr bwMode="auto">
          <a:xfrm>
            <a:off x="1281070" y="3581400"/>
            <a:ext cx="508374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3581399"/>
            <a:ext cx="4073606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237071" y="6180892"/>
            <a:ext cx="39549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/>
              <a:t>Amin FA, et al. Lancet Neurology 2013;12(5):454-61</a:t>
            </a:r>
          </a:p>
          <a:p>
            <a:pPr eaLnBrk="0" hangingPunct="0"/>
            <a:r>
              <a:rPr lang="en-US" sz="1200" dirty="0" err="1" smtClean="0"/>
              <a:t>Weiler</a:t>
            </a:r>
            <a:r>
              <a:rPr lang="en-US" sz="1200" dirty="0" smtClean="0"/>
              <a:t>, et al. Nat Med 1995</a:t>
            </a:r>
          </a:p>
          <a:p>
            <a:pPr eaLnBrk="0" hangingPunct="0"/>
            <a:r>
              <a:rPr lang="en-US" sz="1200" dirty="0" err="1" smtClean="0"/>
              <a:t>Hadjikhani</a:t>
            </a:r>
            <a:r>
              <a:rPr lang="en-US" sz="1200" dirty="0" smtClean="0"/>
              <a:t> </a:t>
            </a:r>
            <a:r>
              <a:rPr lang="en-US" sz="1200" dirty="0"/>
              <a:t>N, et al. PNAS 2001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4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genetics: a window to new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eaLnBrk="0" hangingPunc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</a:rPr>
              <a:t>MTDH and </a:t>
            </a:r>
            <a:r>
              <a:rPr lang="en-US" sz="2400" dirty="0" smtClean="0">
                <a:solidFill>
                  <a:schemeClr val="accent3"/>
                </a:solidFill>
              </a:rPr>
              <a:t>PGCP</a:t>
            </a:r>
          </a:p>
          <a:p>
            <a:pPr marL="457200" lvl="1" indent="0" eaLnBrk="0" hangingPunct="0">
              <a:buNone/>
            </a:pPr>
            <a:endParaRPr lang="en-US" sz="2400" dirty="0" smtClean="0"/>
          </a:p>
          <a:p>
            <a:pPr marL="457200" lvl="1" indent="0" eaLnBrk="0" hangingPunct="0">
              <a:buNone/>
            </a:pPr>
            <a:r>
              <a:rPr lang="en-US" sz="2400" dirty="0" smtClean="0"/>
              <a:t>TRPM8</a:t>
            </a:r>
          </a:p>
          <a:p>
            <a:pPr marL="457200" lvl="1" indent="0" eaLnBrk="0" hangingPunc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57200" lvl="1" indent="0" eaLnBrk="0" hangingPunc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LRP1</a:t>
            </a:r>
          </a:p>
          <a:p>
            <a:pPr marL="457200" lvl="1" indent="0" eaLnBrk="0" hangingPunct="0">
              <a:buNone/>
            </a:pPr>
            <a:endParaRPr lang="en-US" sz="2400" dirty="0" smtClean="0"/>
          </a:p>
          <a:p>
            <a:pPr marL="457200" lvl="1" indent="0" eaLnBrk="0" hangingPunct="0">
              <a:buNone/>
            </a:pPr>
            <a:r>
              <a:rPr lang="en-US" sz="2400" dirty="0" smtClean="0"/>
              <a:t>PRDM16</a:t>
            </a:r>
            <a:endParaRPr lang="en-US" sz="2400" dirty="0"/>
          </a:p>
          <a:p>
            <a:pPr marL="457200" lvl="1" indent="0" eaLnBrk="0" hangingPunct="0">
              <a:buNone/>
            </a:pPr>
            <a:endParaRPr lang="en-US" sz="2400" dirty="0" smtClean="0"/>
          </a:p>
          <a:p>
            <a:pPr marL="457200" lvl="1" indent="0" eaLnBrk="0" hangingPunc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MEF2D</a:t>
            </a:r>
          </a:p>
          <a:p>
            <a:pPr marL="457200" lvl="1" indent="0" eaLnBrk="0" hangingPunct="0">
              <a:buNone/>
            </a:pPr>
            <a:endParaRPr lang="en-US" sz="2400" dirty="0" smtClean="0"/>
          </a:p>
          <a:p>
            <a:pPr marL="457200" lvl="1" indent="0" eaLnBrk="0" hangingPunct="0">
              <a:buNone/>
            </a:pPr>
            <a:r>
              <a:rPr lang="en-US" sz="2400" dirty="0" smtClean="0"/>
              <a:t>TFGBR2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15500" y="59436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Anttila</a:t>
            </a:r>
            <a:r>
              <a:rPr lang="en-US" sz="1100" dirty="0" smtClean="0">
                <a:ea typeface="ＭＳ Ｐゴシック"/>
              </a:rPr>
              <a:t>, et al. Nat Gen 2010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Chasman</a:t>
            </a:r>
            <a:r>
              <a:rPr lang="en-US" sz="1100" dirty="0" smtClean="0">
                <a:ea typeface="ＭＳ Ｐゴシック"/>
              </a:rPr>
              <a:t>, et al, Nat Gen 2011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>
                <a:ea typeface="ＭＳ Ｐゴシック"/>
              </a:rPr>
              <a:t>Freilinger</a:t>
            </a:r>
            <a:r>
              <a:rPr lang="en-US" sz="1100" dirty="0" smtClean="0">
                <a:ea typeface="ＭＳ Ｐゴシック"/>
              </a:rPr>
              <a:t> T, et al. Nat Gen 2012</a:t>
            </a:r>
            <a:endParaRPr lang="en-US" sz="1100" dirty="0">
              <a:ea typeface="ＭＳ Ｐゴシック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70491" y="2294603"/>
            <a:ext cx="2965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3"/>
                </a:solidFill>
              </a:rPr>
              <a:t>  </a:t>
            </a:r>
            <a:r>
              <a:rPr lang="en-US" i="1" dirty="0">
                <a:solidFill>
                  <a:schemeClr val="accent3"/>
                </a:solidFill>
              </a:rPr>
              <a:t>Glutamate homeostasis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42999" y="4346565"/>
            <a:ext cx="244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Transcription </a:t>
            </a:r>
            <a:r>
              <a:rPr lang="en-US" i="1" dirty="0"/>
              <a:t>factor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323387" y="3710226"/>
            <a:ext cx="4341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en-US" i="1" dirty="0" smtClean="0">
                <a:solidFill>
                  <a:schemeClr val="accent3"/>
                </a:solidFill>
              </a:rPr>
              <a:t> Co-localizes with NMDAR+ neurons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42999" y="3031386"/>
            <a:ext cx="4121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DRG expression, neuropathic pain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93025" y="4982904"/>
            <a:ext cx="382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i="1" dirty="0" smtClean="0">
                <a:solidFill>
                  <a:schemeClr val="accent3"/>
                </a:solidFill>
                <a:cs typeface="Arial" charset="0"/>
              </a:rPr>
              <a:t>↓ </a:t>
            </a:r>
            <a:r>
              <a:rPr lang="en-US" i="1" dirty="0">
                <a:solidFill>
                  <a:schemeClr val="accent3"/>
                </a:solidFill>
                <a:cs typeface="Arial" charset="0"/>
              </a:rPr>
              <a:t>activity at excitatory </a:t>
            </a:r>
            <a:r>
              <a:rPr lang="en-US" i="1" dirty="0" smtClean="0">
                <a:solidFill>
                  <a:schemeClr val="accent3"/>
                </a:solidFill>
                <a:cs typeface="Arial" charset="0"/>
              </a:rPr>
              <a:t>synapses</a:t>
            </a:r>
            <a:endParaRPr lang="en-US" i="1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31877" y="5717645"/>
            <a:ext cx="3921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 </a:t>
            </a:r>
            <a:r>
              <a:rPr lang="en-US" i="1" dirty="0" smtClean="0">
                <a:cs typeface="Arial" charset="0"/>
              </a:rPr>
              <a:t>Regulation </a:t>
            </a:r>
            <a:r>
              <a:rPr lang="en-US" i="1" dirty="0">
                <a:cs typeface="Arial" charset="0"/>
              </a:rPr>
              <a:t>of extracellular matrix</a:t>
            </a:r>
          </a:p>
        </p:txBody>
      </p:sp>
    </p:spTree>
    <p:extLst>
      <p:ext uri="{BB962C8B-B14F-4D97-AF65-F5344CB8AC3E}">
        <p14:creationId xmlns:p14="http://schemas.microsoft.com/office/powerpoint/2010/main" val="4261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716748"/>
            <a:ext cx="8610600" cy="1293028"/>
          </a:xfrm>
        </p:spPr>
        <p:txBody>
          <a:bodyPr/>
          <a:lstStyle/>
          <a:p>
            <a:r>
              <a:rPr lang="en-US" dirty="0" smtClean="0"/>
              <a:t>Current 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366" y="2421063"/>
            <a:ext cx="4371975" cy="4024125"/>
          </a:xfrm>
        </p:spPr>
        <p:txBody>
          <a:bodyPr/>
          <a:lstStyle/>
          <a:p>
            <a:r>
              <a:rPr lang="en-US" dirty="0" smtClean="0"/>
              <a:t>Antiepileptic drugs</a:t>
            </a:r>
          </a:p>
          <a:p>
            <a:r>
              <a:rPr lang="en-US" dirty="0" smtClean="0"/>
              <a:t>Antihypertensive drugs</a:t>
            </a:r>
          </a:p>
          <a:p>
            <a:r>
              <a:rPr lang="en-US" dirty="0" smtClean="0"/>
              <a:t>Antidepressant drugs</a:t>
            </a:r>
          </a:p>
          <a:p>
            <a:r>
              <a:rPr lang="en-US" dirty="0" smtClean="0"/>
              <a:t>OnabotulinumtoxinA</a:t>
            </a:r>
          </a:p>
          <a:p>
            <a:r>
              <a:rPr lang="en-US" dirty="0" smtClean="0"/>
              <a:t>Biobehavioral interventions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02814"/>
              </p:ext>
            </p:extLst>
          </p:nvPr>
        </p:nvGraphicFramePr>
        <p:xfrm>
          <a:off x="-930436" y="1400174"/>
          <a:ext cx="8331361" cy="468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1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with migraine therapy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0755453"/>
              </p:ext>
            </p:extLst>
          </p:nvPr>
        </p:nvGraphicFramePr>
        <p:xfrm>
          <a:off x="-1003302" y="1685925"/>
          <a:ext cx="9337677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4006" y="3000375"/>
            <a:ext cx="5516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hour pain freedom after triptan</a:t>
            </a:r>
            <a:r>
              <a:rPr lang="en-US" sz="2000" dirty="0"/>
              <a:t> </a:t>
            </a:r>
            <a:r>
              <a:rPr lang="en-US" sz="2000" dirty="0" smtClean="0"/>
              <a:t>~ 20-40%</a:t>
            </a:r>
          </a:p>
          <a:p>
            <a:r>
              <a:rPr lang="en-US" sz="2000" dirty="0" smtClean="0"/>
              <a:t>Same day recurrence after triptan ~20-25%</a:t>
            </a:r>
          </a:p>
          <a:p>
            <a:r>
              <a:rPr lang="en-US" sz="2000" dirty="0" smtClean="0"/>
              <a:t>Preventative efficacy ~ 40-50%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5500" y="59436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>
                <a:ea typeface="ＭＳ Ｐゴシック"/>
              </a:rPr>
              <a:t>X</a:t>
            </a:r>
            <a:endParaRPr lang="en-US" sz="11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40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emerging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routes of 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Novel mechanisms of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Neurostimulation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637</TotalTime>
  <Words>1611</Words>
  <Application>Microsoft Office PowerPoint</Application>
  <PresentationFormat>Custom</PresentationFormat>
  <Paragraphs>348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Vapor Trail</vt:lpstr>
      <vt:lpstr>New and emerging therapies for migraine</vt:lpstr>
      <vt:lpstr>Disclosures</vt:lpstr>
      <vt:lpstr>objectives</vt:lpstr>
      <vt:lpstr>Migraine cycle</vt:lpstr>
      <vt:lpstr>Migraine Pathophysiology</vt:lpstr>
      <vt:lpstr>Migraine genetics: a window to new therapies</vt:lpstr>
      <vt:lpstr>Current treatment options</vt:lpstr>
      <vt:lpstr>the problems with migraine therapy</vt:lpstr>
      <vt:lpstr>New and emerging treatments</vt:lpstr>
      <vt:lpstr>New routes of administration</vt:lpstr>
      <vt:lpstr>New routes of delivery </vt:lpstr>
      <vt:lpstr>Sumatriptan 2014</vt:lpstr>
      <vt:lpstr>Sumatriptan 2014</vt:lpstr>
      <vt:lpstr> SUMAVEL DosePro</vt:lpstr>
      <vt:lpstr>ALSUMA</vt:lpstr>
      <vt:lpstr>ZECUITY</vt:lpstr>
      <vt:lpstr>Optinose</vt:lpstr>
      <vt:lpstr>LEVADEX TEMPO inhaler</vt:lpstr>
      <vt:lpstr>Novel mechanisms of action</vt:lpstr>
      <vt:lpstr>Calcitonin gene-related peptide antagonists </vt:lpstr>
      <vt:lpstr>BMS-927711 for the acute treatment of migraine: A double-blind, randomized, placebo controlled, dose-ranging trial</vt:lpstr>
      <vt:lpstr>Calcitonin gene-related peptide humanized antibody </vt:lpstr>
      <vt:lpstr>5-HT1F Receptor Agonist </vt:lpstr>
      <vt:lpstr>Nitric oxide synthetase (NOS) inhibitors</vt:lpstr>
      <vt:lpstr>Transient Receptor Potential Vanilloid (TRPV1)Receptor Modulators  </vt:lpstr>
      <vt:lpstr>Orexin Receptor Antagonists </vt:lpstr>
      <vt:lpstr>neurostimulation</vt:lpstr>
      <vt:lpstr>Cefaly </vt:lpstr>
      <vt:lpstr>Transcranial magnetic stimulation</vt:lpstr>
      <vt:lpstr>Transcranial magnetic stimulation</vt:lpstr>
      <vt:lpstr>implantable nerve stimulation</vt:lpstr>
      <vt:lpstr>Occipital nerve stimulation </vt:lpstr>
      <vt:lpstr>ONS: methodological concerns</vt:lpstr>
      <vt:lpstr>Dual supraorbital and occipital neurostimulation</vt:lpstr>
      <vt:lpstr>Sphenopalatine ganglion stimulation </vt:lpstr>
      <vt:lpstr>Vagal nerve stimulation </vt:lpstr>
      <vt:lpstr>Don’t forget “the basics”…</vt:lpstr>
      <vt:lpstr>Why am I getting so many headaches!?</vt:lpstr>
      <vt:lpstr>What can I do to get less headaches!?</vt:lpstr>
      <vt:lpstr>Conclusions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and emerging therapies for migraine</dc:title>
  <dc:creator>The Pandas</dc:creator>
  <cp:lastModifiedBy>UKHC ITS</cp:lastModifiedBy>
  <cp:revision>476</cp:revision>
  <dcterms:created xsi:type="dcterms:W3CDTF">2014-05-06T13:11:34Z</dcterms:created>
  <dcterms:modified xsi:type="dcterms:W3CDTF">2014-06-03T16:56:25Z</dcterms:modified>
</cp:coreProperties>
</file>