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4" r:id="rId2"/>
    <p:sldId id="257" r:id="rId3"/>
    <p:sldId id="259" r:id="rId4"/>
    <p:sldId id="261" r:id="rId5"/>
    <p:sldId id="263" r:id="rId6"/>
    <p:sldId id="270" r:id="rId7"/>
    <p:sldId id="265" r:id="rId8"/>
    <p:sldId id="266" r:id="rId9"/>
    <p:sldId id="267" r:id="rId10"/>
    <p:sldId id="268"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inta,Jina" initials="S" lastIdx="3" clrIdx="0">
    <p:extLst>
      <p:ext uri="{19B8F6BF-5375-455C-9EA6-DF929625EA0E}">
        <p15:presenceInfo xmlns:p15="http://schemas.microsoft.com/office/powerpoint/2012/main" userId="S::jascin01@louisville.edu::665d96df-f23f-4552-b798-928b0580cb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249" autoAdjust="0"/>
  </p:normalViewPr>
  <p:slideViewPr>
    <p:cSldViewPr snapToGrid="0">
      <p:cViewPr varScale="1">
        <p:scale>
          <a:sx n="56" d="100"/>
          <a:sy n="56" d="100"/>
        </p:scale>
        <p:origin x="662" y="38"/>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F50B2-72DB-48DB-B77B-987B06E34C24}"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56C0B-637B-4148-9A0C-C79F0FEEE798}" type="slidenum">
              <a:rPr lang="en-US" smtClean="0"/>
              <a:t>‹#›</a:t>
            </a:fld>
            <a:endParaRPr lang="en-US"/>
          </a:p>
        </p:txBody>
      </p:sp>
    </p:spTree>
    <p:extLst>
      <p:ext uri="{BB962C8B-B14F-4D97-AF65-F5344CB8AC3E}">
        <p14:creationId xmlns:p14="http://schemas.microsoft.com/office/powerpoint/2010/main" val="1693074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56C0B-637B-4148-9A0C-C79F0FEEE798}" type="slidenum">
              <a:rPr lang="en-US" smtClean="0"/>
              <a:t>1</a:t>
            </a:fld>
            <a:endParaRPr lang="en-US"/>
          </a:p>
        </p:txBody>
      </p:sp>
    </p:spTree>
    <p:extLst>
      <p:ext uri="{BB962C8B-B14F-4D97-AF65-F5344CB8AC3E}">
        <p14:creationId xmlns:p14="http://schemas.microsoft.com/office/powerpoint/2010/main" val="1154684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4A0352-FE70-40C3-960A-199016B86663}"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1247855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4A0352-FE70-40C3-960A-199016B86663}"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1219916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4A0352-FE70-40C3-960A-199016B86663}"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1817468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formational Item">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343F54F-9AB9-D543-8E09-9AD8323878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495" t="44878" r="3090" b="2085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E262F85-7A1F-294E-A4BB-F122DC3F5DCA}"/>
              </a:ext>
            </a:extLst>
          </p:cNvPr>
          <p:cNvSpPr/>
          <p:nvPr userDrawn="1"/>
        </p:nvSpPr>
        <p:spPr>
          <a:xfrm>
            <a:off x="0" y="0"/>
            <a:ext cx="12192000" cy="6858000"/>
          </a:xfrm>
          <a:prstGeom prst="rect">
            <a:avLst/>
          </a:prstGeom>
          <a:solidFill>
            <a:schemeClr val="bg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8075" eaLnBrk="1" fontAlgn="auto" hangingPunct="1">
              <a:spcBef>
                <a:spcPts val="0"/>
              </a:spcBef>
              <a:spcAft>
                <a:spcPts val="0"/>
              </a:spcAft>
              <a:defRPr/>
            </a:pPr>
            <a:endParaRPr lang="en-US" sz="1252" dirty="0">
              <a:solidFill>
                <a:schemeClr val="bg1"/>
              </a:solidFill>
            </a:endParaRPr>
          </a:p>
        </p:txBody>
      </p:sp>
      <p:sp>
        <p:nvSpPr>
          <p:cNvPr id="6" name="Rectangle 5">
            <a:extLst>
              <a:ext uri="{FF2B5EF4-FFF2-40B4-BE49-F238E27FC236}">
                <a16:creationId xmlns:a16="http://schemas.microsoft.com/office/drawing/2014/main" id="{1F6C508A-C6CB-2941-B0BF-44A28D68AD4F}"/>
              </a:ext>
            </a:extLst>
          </p:cNvPr>
          <p:cNvSpPr/>
          <p:nvPr userDrawn="1"/>
        </p:nvSpPr>
        <p:spPr>
          <a:xfrm>
            <a:off x="0" y="0"/>
            <a:ext cx="12192000" cy="1338792"/>
          </a:xfrm>
          <a:prstGeom prst="rect">
            <a:avLst/>
          </a:prstGeom>
          <a:solidFill>
            <a:srgbClr val="AD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8075" eaLnBrk="1" fontAlgn="auto" hangingPunct="1">
              <a:spcBef>
                <a:spcPts val="0"/>
              </a:spcBef>
              <a:spcAft>
                <a:spcPts val="0"/>
              </a:spcAft>
              <a:defRPr/>
            </a:pPr>
            <a:endParaRPr lang="en-US" sz="4610" dirty="0"/>
          </a:p>
        </p:txBody>
      </p:sp>
      <p:grpSp>
        <p:nvGrpSpPr>
          <p:cNvPr id="7" name="Group 5">
            <a:extLst>
              <a:ext uri="{FF2B5EF4-FFF2-40B4-BE49-F238E27FC236}">
                <a16:creationId xmlns:a16="http://schemas.microsoft.com/office/drawing/2014/main" id="{FC7A30AF-ED71-7F40-9B98-EEF2F55CDDC2}"/>
              </a:ext>
            </a:extLst>
          </p:cNvPr>
          <p:cNvGrpSpPr>
            <a:grpSpLocks/>
          </p:cNvGrpSpPr>
          <p:nvPr userDrawn="1"/>
        </p:nvGrpSpPr>
        <p:grpSpPr bwMode="auto">
          <a:xfrm>
            <a:off x="0" y="1332442"/>
            <a:ext cx="9176809" cy="139700"/>
            <a:chOff x="1256132" y="340057"/>
            <a:chExt cx="14036848" cy="210140"/>
          </a:xfrm>
        </p:grpSpPr>
        <p:sp>
          <p:nvSpPr>
            <p:cNvPr id="8" name="Rectangle 7">
              <a:extLst>
                <a:ext uri="{FF2B5EF4-FFF2-40B4-BE49-F238E27FC236}">
                  <a16:creationId xmlns:a16="http://schemas.microsoft.com/office/drawing/2014/main" id="{7C740102-8231-BC40-A075-A385181A80F4}"/>
                </a:ext>
              </a:extLst>
            </p:cNvPr>
            <p:cNvSpPr/>
            <p:nvPr userDrawn="1"/>
          </p:nvSpPr>
          <p:spPr>
            <a:xfrm flipH="1">
              <a:off x="9678889" y="340057"/>
              <a:ext cx="2807046" cy="210140"/>
            </a:xfrm>
            <a:prstGeom prst="rect">
              <a:avLst/>
            </a:prstGeom>
            <a:solidFill>
              <a:srgbClr val="004E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8075" eaLnBrk="1" fontAlgn="auto" hangingPunct="1">
                <a:spcBef>
                  <a:spcPts val="0"/>
                </a:spcBef>
                <a:spcAft>
                  <a:spcPts val="0"/>
                </a:spcAft>
                <a:defRPr/>
              </a:pPr>
              <a:endParaRPr lang="en-US" sz="4610"/>
            </a:p>
          </p:txBody>
        </p:sp>
        <p:sp>
          <p:nvSpPr>
            <p:cNvPr id="9" name="Rectangle 8">
              <a:extLst>
                <a:ext uri="{FF2B5EF4-FFF2-40B4-BE49-F238E27FC236}">
                  <a16:creationId xmlns:a16="http://schemas.microsoft.com/office/drawing/2014/main" id="{7550A6CD-7D1D-DC47-8EE4-0DAE2ABAC85D}"/>
                </a:ext>
              </a:extLst>
            </p:cNvPr>
            <p:cNvSpPr/>
            <p:nvPr userDrawn="1"/>
          </p:nvSpPr>
          <p:spPr>
            <a:xfrm flipH="1">
              <a:off x="1256132" y="340057"/>
              <a:ext cx="2807046" cy="210140"/>
            </a:xfrm>
            <a:prstGeom prst="rect">
              <a:avLst/>
            </a:prstGeom>
            <a:solidFill>
              <a:srgbClr val="00A8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8075" eaLnBrk="1" fontAlgn="auto" hangingPunct="1">
                <a:spcBef>
                  <a:spcPts val="0"/>
                </a:spcBef>
                <a:spcAft>
                  <a:spcPts val="0"/>
                </a:spcAft>
                <a:defRPr/>
              </a:pPr>
              <a:endParaRPr lang="en-US" sz="4610"/>
            </a:p>
          </p:txBody>
        </p:sp>
        <p:sp>
          <p:nvSpPr>
            <p:cNvPr id="10" name="Rectangle 9">
              <a:extLst>
                <a:ext uri="{FF2B5EF4-FFF2-40B4-BE49-F238E27FC236}">
                  <a16:creationId xmlns:a16="http://schemas.microsoft.com/office/drawing/2014/main" id="{CE278C86-D0C4-0E4D-A792-1CA8E9B66421}"/>
                </a:ext>
              </a:extLst>
            </p:cNvPr>
            <p:cNvSpPr/>
            <p:nvPr userDrawn="1"/>
          </p:nvSpPr>
          <p:spPr>
            <a:xfrm flipH="1">
              <a:off x="4063178" y="340057"/>
              <a:ext cx="2807046" cy="210140"/>
            </a:xfrm>
            <a:prstGeom prst="rect">
              <a:avLst/>
            </a:prstGeom>
            <a:solidFill>
              <a:srgbClr val="FEBE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8075" eaLnBrk="1" fontAlgn="auto" hangingPunct="1">
                <a:spcBef>
                  <a:spcPts val="0"/>
                </a:spcBef>
                <a:spcAft>
                  <a:spcPts val="0"/>
                </a:spcAft>
                <a:defRPr/>
              </a:pPr>
              <a:endParaRPr lang="en-US" sz="4610"/>
            </a:p>
          </p:txBody>
        </p:sp>
        <p:sp>
          <p:nvSpPr>
            <p:cNvPr id="11" name="Rectangle 10">
              <a:extLst>
                <a:ext uri="{FF2B5EF4-FFF2-40B4-BE49-F238E27FC236}">
                  <a16:creationId xmlns:a16="http://schemas.microsoft.com/office/drawing/2014/main" id="{3DF79A16-1426-C04E-921A-D78490B8375D}"/>
                </a:ext>
              </a:extLst>
            </p:cNvPr>
            <p:cNvSpPr/>
            <p:nvPr userDrawn="1"/>
          </p:nvSpPr>
          <p:spPr>
            <a:xfrm flipH="1">
              <a:off x="12485934" y="340057"/>
              <a:ext cx="2807046" cy="210140"/>
            </a:xfrm>
            <a:prstGeom prst="rect">
              <a:avLst/>
            </a:prstGeom>
            <a:solidFill>
              <a:srgbClr val="AAB4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8075" eaLnBrk="1" fontAlgn="auto" hangingPunct="1">
                <a:spcBef>
                  <a:spcPts val="0"/>
                </a:spcBef>
                <a:spcAft>
                  <a:spcPts val="0"/>
                </a:spcAft>
                <a:defRPr/>
              </a:pPr>
              <a:endParaRPr lang="en-US" sz="4610"/>
            </a:p>
          </p:txBody>
        </p:sp>
        <p:sp>
          <p:nvSpPr>
            <p:cNvPr id="12" name="Rectangle 11">
              <a:extLst>
                <a:ext uri="{FF2B5EF4-FFF2-40B4-BE49-F238E27FC236}">
                  <a16:creationId xmlns:a16="http://schemas.microsoft.com/office/drawing/2014/main" id="{FCB9AFAC-B8A0-8D4D-9B6D-61350E7D975A}"/>
                </a:ext>
              </a:extLst>
            </p:cNvPr>
            <p:cNvSpPr/>
            <p:nvPr userDrawn="1"/>
          </p:nvSpPr>
          <p:spPr>
            <a:xfrm flipH="1">
              <a:off x="6870223" y="340057"/>
              <a:ext cx="2808665" cy="210140"/>
            </a:xfrm>
            <a:prstGeom prst="rect">
              <a:avLst/>
            </a:prstGeom>
            <a:solidFill>
              <a:srgbClr val="AD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18075" eaLnBrk="1" fontAlgn="auto" hangingPunct="1">
                <a:spcBef>
                  <a:spcPts val="0"/>
                </a:spcBef>
                <a:spcAft>
                  <a:spcPts val="0"/>
                </a:spcAft>
                <a:defRPr/>
              </a:pPr>
              <a:endParaRPr lang="en-US" sz="4610"/>
            </a:p>
          </p:txBody>
        </p:sp>
      </p:grpSp>
      <p:sp>
        <p:nvSpPr>
          <p:cNvPr id="27" name="Text Placeholder 26">
            <a:extLst>
              <a:ext uri="{FF2B5EF4-FFF2-40B4-BE49-F238E27FC236}">
                <a16:creationId xmlns:a16="http://schemas.microsoft.com/office/drawing/2014/main" id="{7C396FCD-CF54-824E-ADD2-A21811575B04}"/>
              </a:ext>
            </a:extLst>
          </p:cNvPr>
          <p:cNvSpPr>
            <a:spLocks noGrp="1"/>
          </p:cNvSpPr>
          <p:nvPr>
            <p:ph type="body" sz="quarter" idx="10"/>
          </p:nvPr>
        </p:nvSpPr>
        <p:spPr>
          <a:xfrm>
            <a:off x="293915" y="1825625"/>
            <a:ext cx="8642349" cy="4351340"/>
          </a:xfrm>
          <a:prstGeom prst="rect">
            <a:avLst/>
          </a:prstGeom>
        </p:spPr>
        <p:txBody>
          <a:bodyPr/>
          <a:lstStyle>
            <a:lvl1pPr>
              <a:defRPr>
                <a:solidFill>
                  <a:srgbClr val="AD0000"/>
                </a:solidFill>
              </a:defRPr>
            </a:lvl1pPr>
            <a:lvl2pPr>
              <a:defRPr>
                <a:solidFill>
                  <a:srgbClr val="AD0000"/>
                </a:solidFill>
              </a:defRPr>
            </a:lvl2pPr>
            <a:lvl3pPr>
              <a:defRPr>
                <a:solidFill>
                  <a:srgbClr val="AD0000"/>
                </a:solidFill>
              </a:defRPr>
            </a:lvl3pPr>
            <a:lvl4pPr>
              <a:defRPr>
                <a:solidFill>
                  <a:srgbClr val="AD0000"/>
                </a:solidFill>
              </a:defRPr>
            </a:lvl4pPr>
            <a:lvl5pPr>
              <a:defRPr>
                <a:solidFill>
                  <a:srgbClr val="AD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Title 1">
            <a:extLst>
              <a:ext uri="{FF2B5EF4-FFF2-40B4-BE49-F238E27FC236}">
                <a16:creationId xmlns:a16="http://schemas.microsoft.com/office/drawing/2014/main" id="{7D83E7CF-F159-CE4A-8394-8B311D1811C5}"/>
              </a:ext>
            </a:extLst>
          </p:cNvPr>
          <p:cNvSpPr>
            <a:spLocks noGrp="1"/>
          </p:cNvSpPr>
          <p:nvPr>
            <p:ph type="title"/>
          </p:nvPr>
        </p:nvSpPr>
        <p:spPr>
          <a:xfrm>
            <a:off x="293914" y="286631"/>
            <a:ext cx="8996391" cy="930853"/>
          </a:xfrm>
          <a:prstGeom prst="rect">
            <a:avLst/>
          </a:prstGeom>
        </p:spPr>
        <p:txBody>
          <a:bodyPr>
            <a:normAutofit/>
          </a:bodyPr>
          <a:lstStyle>
            <a:lvl1pPr>
              <a:defRPr sz="4758"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54658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4A0352-FE70-40C3-960A-199016B86663}"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118574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4A0352-FE70-40C3-960A-199016B86663}"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16892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4A0352-FE70-40C3-960A-199016B86663}"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275737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4A0352-FE70-40C3-960A-199016B86663}" type="datetimeFigureOut">
              <a:rPr lang="en-US" smtClean="0"/>
              <a:t>8/24/2021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161430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4A0352-FE70-40C3-960A-199016B86663}" type="datetimeFigureOut">
              <a:rPr lang="en-US" smtClean="0"/>
              <a:t>8/24/2021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318643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4A0352-FE70-40C3-960A-199016B86663}" type="datetimeFigureOut">
              <a:rPr lang="en-US" smtClean="0"/>
              <a:t>8/24/2021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4234118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4A0352-FE70-40C3-960A-199016B86663}"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167172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4A0352-FE70-40C3-960A-199016B86663}"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D7FA88-AB3C-456B-AEED-4E0F33B26096}" type="slidenum">
              <a:rPr lang="en-US" smtClean="0"/>
              <a:t>‹#›</a:t>
            </a:fld>
            <a:endParaRPr lang="en-US"/>
          </a:p>
        </p:txBody>
      </p:sp>
    </p:spTree>
    <p:extLst>
      <p:ext uri="{BB962C8B-B14F-4D97-AF65-F5344CB8AC3E}">
        <p14:creationId xmlns:p14="http://schemas.microsoft.com/office/powerpoint/2010/main" val="86674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A0352-FE70-40C3-960A-199016B86663}" type="datetimeFigureOut">
              <a:rPr lang="en-US" smtClean="0"/>
              <a:t>8/24/2021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7FA88-AB3C-456B-AEED-4E0F33B26096}" type="slidenum">
              <a:rPr lang="en-US" smtClean="0"/>
              <a:t>‹#›</a:t>
            </a:fld>
            <a:endParaRPr lang="en-US"/>
          </a:p>
        </p:txBody>
      </p:sp>
    </p:spTree>
    <p:extLst>
      <p:ext uri="{BB962C8B-B14F-4D97-AF65-F5344CB8AC3E}">
        <p14:creationId xmlns:p14="http://schemas.microsoft.com/office/powerpoint/2010/main" val="653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4a"/><Relationship Id="rId7"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5" Type="http://schemas.microsoft.com/office/2007/relationships/media" Target="../media/media3.m4a"/><Relationship Id="rId4" Type="http://schemas.openxmlformats.org/officeDocument/2006/relationships/audio" Target="../media/media2.m4a"/><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laurel.hajek@louisville.edu" TargetMode="External"/><Relationship Id="rId5" Type="http://schemas.openxmlformats.org/officeDocument/2006/relationships/hyperlink" Target="mailto:careerfair@equaljusticeworks.org" TargetMode="External"/><Relationship Id="rId4" Type="http://schemas.openxmlformats.org/officeDocument/2006/relationships/hyperlink" Target="mailto:jina.scinta@louisville.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https://www.equaljusticeworks.org/conference-and-career-fair/registered-employers/"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https://www.equaljusticeworks.org/conference-and-career-fair/for-attendees/law-students-graduates"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93915" y="1825625"/>
            <a:ext cx="10745146" cy="4745744"/>
          </a:xfrm>
        </p:spPr>
        <p:txBody>
          <a:bodyPr/>
          <a:lstStyle/>
          <a:p>
            <a:pPr marL="0" indent="0">
              <a:buNone/>
            </a:pPr>
            <a:r>
              <a:rPr lang="en-US" sz="3100" dirty="0"/>
              <a:t>EJW = A nonprofit organization dedicated to mobilizing “the next generation of lawyers committed to equal justice.”</a:t>
            </a:r>
          </a:p>
          <a:p>
            <a:pPr marL="0" indent="0">
              <a:buNone/>
            </a:pPr>
            <a:r>
              <a:rPr lang="en-US" sz="3100" dirty="0"/>
              <a:t>•	Provides leadership to ensure lawyers are involved in public service</a:t>
            </a:r>
          </a:p>
          <a:p>
            <a:pPr marL="0" indent="0">
              <a:buNone/>
            </a:pPr>
            <a:r>
              <a:rPr lang="en-US" sz="3100" dirty="0"/>
              <a:t>•	Offers the largest Fellowship Program for Attorneys</a:t>
            </a:r>
          </a:p>
          <a:p>
            <a:pPr marL="0" indent="0">
              <a:buNone/>
            </a:pPr>
            <a:r>
              <a:rPr lang="en-US" sz="3100" dirty="0"/>
              <a:t>•	Offers summer internships in public service</a:t>
            </a:r>
          </a:p>
          <a:p>
            <a:pPr marL="0" indent="0">
              <a:buNone/>
            </a:pPr>
            <a:r>
              <a:rPr lang="en-US" sz="3100" dirty="0"/>
              <a:t>•	Compiles and shares information needed by law students going into public service</a:t>
            </a:r>
          </a:p>
          <a:p>
            <a:pPr marL="0" indent="0">
              <a:buNone/>
            </a:pPr>
            <a:endParaRPr lang="en-US" dirty="0"/>
          </a:p>
        </p:txBody>
      </p:sp>
      <p:sp>
        <p:nvSpPr>
          <p:cNvPr id="3" name="Title 2"/>
          <p:cNvSpPr>
            <a:spLocks noGrp="1"/>
          </p:cNvSpPr>
          <p:nvPr>
            <p:ph type="title"/>
          </p:nvPr>
        </p:nvSpPr>
        <p:spPr/>
        <p:txBody>
          <a:bodyPr/>
          <a:lstStyle/>
          <a:p>
            <a:r>
              <a:rPr lang="en-US" dirty="0"/>
              <a:t>What is Equal Justice Works (EJW)?</a:t>
            </a:r>
          </a:p>
        </p:txBody>
      </p:sp>
      <p:pic>
        <p:nvPicPr>
          <p:cNvPr id="4" name="Recorded Sound">
            <a:hlinkClick r:id="" action="ppaction://media"/>
            <a:extLst>
              <a:ext uri="{FF2B5EF4-FFF2-40B4-BE49-F238E27FC236}">
                <a16:creationId xmlns:a16="http://schemas.microsoft.com/office/drawing/2014/main" id="{0C9B54CD-3935-4C47-B861-FD261005547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pic>
        <p:nvPicPr>
          <p:cNvPr id="5" name="Recorded Sound">
            <a:hlinkClick r:id="" action="ppaction://media"/>
            <a:extLst>
              <a:ext uri="{FF2B5EF4-FFF2-40B4-BE49-F238E27FC236}">
                <a16:creationId xmlns:a16="http://schemas.microsoft.com/office/drawing/2014/main" id="{97DDE95F-10E4-47BA-B196-92465C0BD43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51525" y="3184525"/>
            <a:ext cx="487363" cy="487363"/>
          </a:xfrm>
          <a:prstGeom prst="rect">
            <a:avLst/>
          </a:prstGeom>
        </p:spPr>
      </p:pic>
      <p:pic>
        <p:nvPicPr>
          <p:cNvPr id="8" name="Audio 7">
            <a:hlinkClick r:id="" action="ppaction://media"/>
            <a:extLst>
              <a:ext uri="{FF2B5EF4-FFF2-40B4-BE49-F238E27FC236}">
                <a16:creationId xmlns:a16="http://schemas.microsoft.com/office/drawing/2014/main" id="{E2BEE76F-06A0-47B9-8C97-FA07F02D7F6A}"/>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1078504"/>
      </p:ext>
    </p:extLst>
  </p:cSld>
  <p:clrMapOvr>
    <a:masterClrMapping/>
  </p:clrMapOvr>
  <mc:AlternateContent xmlns:mc="http://schemas.openxmlformats.org/markup-compatibility/2006">
    <mc:Choice xmlns:p14="http://schemas.microsoft.com/office/powerpoint/2010/main" Requires="p14">
      <p:transition spd="slow" p14:dur="2000" advTm="30356"/>
    </mc:Choice>
    <mc:Fallback>
      <p:transition spd="slow" advTm="3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896"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30617A-E3AC-4059-A8A6-274A602D9E06}"/>
              </a:ext>
            </a:extLst>
          </p:cNvPr>
          <p:cNvSpPr>
            <a:spLocks noGrp="1"/>
          </p:cNvSpPr>
          <p:nvPr>
            <p:ph type="body" sz="quarter" idx="10"/>
          </p:nvPr>
        </p:nvSpPr>
        <p:spPr>
          <a:xfrm>
            <a:off x="293915" y="1825624"/>
            <a:ext cx="10254815" cy="4879975"/>
          </a:xfrm>
        </p:spPr>
        <p:txBody>
          <a:bodyPr>
            <a:normAutofit lnSpcReduction="10000"/>
          </a:bodyPr>
          <a:lstStyle/>
          <a:p>
            <a:pPr marL="0" indent="0">
              <a:buNone/>
            </a:pPr>
            <a:r>
              <a:rPr lang="en-US" dirty="0"/>
              <a:t>•	Public Interest Law References Advice</a:t>
            </a:r>
          </a:p>
          <a:p>
            <a:pPr marL="0" indent="0">
              <a:buNone/>
            </a:pPr>
            <a:endParaRPr lang="en-US" dirty="0"/>
          </a:p>
          <a:p>
            <a:pPr marL="0" indent="0">
              <a:buNone/>
            </a:pPr>
            <a:r>
              <a:rPr lang="en-US" dirty="0"/>
              <a:t>•	Writing Sample Advice</a:t>
            </a:r>
          </a:p>
          <a:p>
            <a:pPr marL="0" indent="0">
              <a:buNone/>
            </a:pPr>
            <a:endParaRPr lang="en-US" dirty="0"/>
          </a:p>
          <a:p>
            <a:pPr marL="0" indent="0">
              <a:buNone/>
            </a:pPr>
            <a:r>
              <a:rPr lang="en-US" dirty="0"/>
              <a:t>•	Public Interest Law Résumé Advice</a:t>
            </a:r>
          </a:p>
          <a:p>
            <a:pPr marL="0" indent="0">
              <a:buNone/>
            </a:pPr>
            <a:endParaRPr lang="en-US" dirty="0"/>
          </a:p>
          <a:p>
            <a:pPr marL="0" indent="0">
              <a:buNone/>
            </a:pPr>
            <a:r>
              <a:rPr lang="en-US" dirty="0"/>
              <a:t>•	Public Interest Law Cover Letter Advice</a:t>
            </a:r>
          </a:p>
          <a:p>
            <a:pPr marL="0" indent="0">
              <a:buNone/>
            </a:pPr>
            <a:endParaRPr lang="en-US" dirty="0"/>
          </a:p>
          <a:p>
            <a:pPr marL="0" indent="0">
              <a:buNone/>
            </a:pPr>
            <a:r>
              <a:rPr lang="en-US" dirty="0"/>
              <a:t>These resources are available in Document Library on Symplicity. They will also be available in the Daily Docket. </a:t>
            </a:r>
          </a:p>
        </p:txBody>
      </p:sp>
      <p:sp>
        <p:nvSpPr>
          <p:cNvPr id="3" name="Title 2">
            <a:extLst>
              <a:ext uri="{FF2B5EF4-FFF2-40B4-BE49-F238E27FC236}">
                <a16:creationId xmlns:a16="http://schemas.microsoft.com/office/drawing/2014/main" id="{BF0FCC7E-70B1-439A-91F4-2F1FBCFB319D}"/>
              </a:ext>
            </a:extLst>
          </p:cNvPr>
          <p:cNvSpPr>
            <a:spLocks noGrp="1"/>
          </p:cNvSpPr>
          <p:nvPr>
            <p:ph type="title"/>
          </p:nvPr>
        </p:nvSpPr>
        <p:spPr>
          <a:xfrm>
            <a:off x="293914" y="286631"/>
            <a:ext cx="10652382" cy="930853"/>
          </a:xfrm>
        </p:spPr>
        <p:txBody>
          <a:bodyPr>
            <a:normAutofit fontScale="90000"/>
          </a:bodyPr>
          <a:lstStyle/>
          <a:p>
            <a:r>
              <a:rPr lang="en-US" dirty="0"/>
              <a:t>Other EJW Resources Available for the Conference and Career Fair</a:t>
            </a:r>
          </a:p>
        </p:txBody>
      </p:sp>
      <p:pic>
        <p:nvPicPr>
          <p:cNvPr id="4" name="Audio 3">
            <a:hlinkClick r:id="" action="ppaction://media"/>
            <a:extLst>
              <a:ext uri="{FF2B5EF4-FFF2-40B4-BE49-F238E27FC236}">
                <a16:creationId xmlns:a16="http://schemas.microsoft.com/office/drawing/2014/main" id="{CF02D58C-B432-4592-AADB-01EAF68FDA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5617676"/>
      </p:ext>
    </p:extLst>
  </p:cSld>
  <p:clrMapOvr>
    <a:masterClrMapping/>
  </p:clrMapOvr>
  <mc:AlternateContent xmlns:mc="http://schemas.openxmlformats.org/markup-compatibility/2006" xmlns:p14="http://schemas.microsoft.com/office/powerpoint/2010/main">
    <mc:Choice Requires="p14">
      <p:transition spd="slow" p14:dur="2000" advTm="18553"/>
    </mc:Choice>
    <mc:Fallback xmlns="">
      <p:transition spd="slow" advTm="18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536E34-3F1F-452D-98C7-5B4FB5F33898}"/>
              </a:ext>
            </a:extLst>
          </p:cNvPr>
          <p:cNvSpPr>
            <a:spLocks noGrp="1"/>
          </p:cNvSpPr>
          <p:nvPr>
            <p:ph type="body" sz="quarter" idx="10"/>
          </p:nvPr>
        </p:nvSpPr>
        <p:spPr>
          <a:xfrm>
            <a:off x="293915" y="1825625"/>
            <a:ext cx="11102955" cy="4351340"/>
          </a:xfrm>
        </p:spPr>
        <p:txBody>
          <a:bodyPr>
            <a:normAutofit/>
          </a:bodyPr>
          <a:lstStyle/>
          <a:p>
            <a:pPr marL="0" indent="0">
              <a:buNone/>
            </a:pPr>
            <a:r>
              <a:rPr lang="en-US" b="1" dirty="0"/>
              <a:t>Questions:</a:t>
            </a:r>
            <a:r>
              <a:rPr lang="en-US" dirty="0"/>
              <a:t>  Contact Jina Scinta at </a:t>
            </a:r>
            <a:r>
              <a:rPr lang="en-US" u="sng" dirty="0">
                <a:hlinkClick r:id="rId4"/>
              </a:rPr>
              <a:t>jina.scinta@louisville.edu</a:t>
            </a:r>
            <a:r>
              <a:rPr lang="en-US" dirty="0"/>
              <a:t> to be added to our distribution list.</a:t>
            </a:r>
          </a:p>
          <a:p>
            <a:pPr marL="0" indent="0">
              <a:buNone/>
            </a:pPr>
            <a:r>
              <a:rPr lang="en-US" b="1" dirty="0"/>
              <a:t>EJW Distribution List:</a:t>
            </a:r>
            <a:r>
              <a:rPr lang="en-US" dirty="0"/>
              <a:t>  Email </a:t>
            </a:r>
            <a:r>
              <a:rPr lang="en-US" u="sng" dirty="0">
                <a:hlinkClick r:id="rId5"/>
              </a:rPr>
              <a:t>careerfair@equaljusticeworks.org</a:t>
            </a:r>
            <a:r>
              <a:rPr lang="en-US" dirty="0"/>
              <a:t>  to be added to the EJW distribution list for the Conference &amp; Career Fair. </a:t>
            </a:r>
          </a:p>
          <a:p>
            <a:pPr lvl="1"/>
            <a:r>
              <a:rPr lang="en-US" sz="2800" dirty="0"/>
              <a:t>Strongly recommended so you don’t miss deadlines and get updated information immediately as it becomes available.</a:t>
            </a:r>
          </a:p>
          <a:p>
            <a:r>
              <a:rPr lang="en-US" b="1" dirty="0"/>
              <a:t>OPD Support:</a:t>
            </a:r>
            <a:r>
              <a:rPr lang="en-US" dirty="0"/>
              <a:t>  Contact Jina Scinta, </a:t>
            </a:r>
            <a:r>
              <a:rPr lang="en-US" u="sng" dirty="0">
                <a:hlinkClick r:id="rId4"/>
              </a:rPr>
              <a:t>jina.scinta@louisville.edu</a:t>
            </a:r>
            <a:r>
              <a:rPr lang="en-US" dirty="0"/>
              <a:t>, or Dean Hajek, </a:t>
            </a:r>
            <a:r>
              <a:rPr lang="en-US" u="sng" dirty="0">
                <a:hlinkClick r:id="rId6"/>
              </a:rPr>
              <a:t>laurel.hajek@louisville.edu</a:t>
            </a:r>
            <a:r>
              <a:rPr lang="en-US" dirty="0"/>
              <a:t>, for any questions, assistance or guidance regarding the EJW Conference &amp; Career Fair.</a:t>
            </a:r>
          </a:p>
          <a:p>
            <a:pPr marL="0" indent="0">
              <a:buNone/>
            </a:pPr>
            <a:endParaRPr lang="en-US" dirty="0"/>
          </a:p>
        </p:txBody>
      </p:sp>
      <p:sp>
        <p:nvSpPr>
          <p:cNvPr id="3" name="Title 2">
            <a:extLst>
              <a:ext uri="{FF2B5EF4-FFF2-40B4-BE49-F238E27FC236}">
                <a16:creationId xmlns:a16="http://schemas.microsoft.com/office/drawing/2014/main" id="{0ADC58D2-F07A-4AF7-AF4F-512A9383FF8C}"/>
              </a:ext>
            </a:extLst>
          </p:cNvPr>
          <p:cNvSpPr>
            <a:spLocks noGrp="1"/>
          </p:cNvSpPr>
          <p:nvPr>
            <p:ph type="title"/>
          </p:nvPr>
        </p:nvSpPr>
        <p:spPr/>
        <p:txBody>
          <a:bodyPr>
            <a:normAutofit fontScale="90000"/>
          </a:bodyPr>
          <a:lstStyle/>
          <a:p>
            <a:br>
              <a:rPr lang="en-US" dirty="0"/>
            </a:br>
            <a:r>
              <a:rPr lang="en-US" dirty="0"/>
              <a:t>Wrap-up and Questions</a:t>
            </a:r>
            <a:br>
              <a:rPr lang="en-US" dirty="0"/>
            </a:br>
            <a:endParaRPr lang="en-US" dirty="0"/>
          </a:p>
        </p:txBody>
      </p:sp>
      <p:pic>
        <p:nvPicPr>
          <p:cNvPr id="4" name="Audio 3">
            <a:hlinkClick r:id="" action="ppaction://media"/>
            <a:extLst>
              <a:ext uri="{FF2B5EF4-FFF2-40B4-BE49-F238E27FC236}">
                <a16:creationId xmlns:a16="http://schemas.microsoft.com/office/drawing/2014/main" id="{451267B1-F6BA-4DEA-9790-6E09D2809B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2443110"/>
      </p:ext>
    </p:extLst>
  </p:cSld>
  <p:clrMapOvr>
    <a:masterClrMapping/>
  </p:clrMapOvr>
  <mc:AlternateContent xmlns:mc="http://schemas.openxmlformats.org/markup-compatibility/2006" xmlns:p14="http://schemas.microsoft.com/office/powerpoint/2010/main">
    <mc:Choice Requires="p14">
      <p:transition spd="slow" p14:dur="2000" advTm="69251"/>
    </mc:Choice>
    <mc:Fallback xmlns="">
      <p:transition spd="slow" advTm="6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9DFCC2-15F6-8D45-A675-738773E08E32}"/>
              </a:ext>
            </a:extLst>
          </p:cNvPr>
          <p:cNvSpPr>
            <a:spLocks noGrp="1"/>
          </p:cNvSpPr>
          <p:nvPr>
            <p:ph type="body" sz="quarter" idx="10"/>
          </p:nvPr>
        </p:nvSpPr>
        <p:spPr>
          <a:xfrm>
            <a:off x="294216" y="1590261"/>
            <a:ext cx="11221923" cy="4994182"/>
          </a:xfrm>
        </p:spPr>
        <p:txBody>
          <a:bodyPr>
            <a:normAutofit fontScale="62500" lnSpcReduction="20000"/>
          </a:bodyPr>
          <a:lstStyle/>
          <a:p>
            <a:pPr marL="0" indent="0" defTabSz="906257">
              <a:spcBef>
                <a:spcPts val="991"/>
              </a:spcBef>
              <a:buNone/>
              <a:defRPr/>
            </a:pPr>
            <a:r>
              <a:rPr lang="en-US" sz="5100" dirty="0"/>
              <a:t>•	</a:t>
            </a:r>
            <a:r>
              <a:rPr lang="en-US" sz="4500" b="1" dirty="0"/>
              <a:t>Date:  </a:t>
            </a:r>
            <a:r>
              <a:rPr lang="en-US" sz="4500" dirty="0"/>
              <a:t>October 21-23, 2021</a:t>
            </a:r>
          </a:p>
          <a:p>
            <a:pPr marL="0" indent="0" defTabSz="906257">
              <a:spcBef>
                <a:spcPts val="991"/>
              </a:spcBef>
              <a:buNone/>
              <a:defRPr/>
            </a:pPr>
            <a:r>
              <a:rPr lang="en-US" sz="4500" dirty="0"/>
              <a:t>•	</a:t>
            </a:r>
            <a:r>
              <a:rPr lang="en-US" sz="4500" b="1" dirty="0"/>
              <a:t>Location:</a:t>
            </a:r>
            <a:r>
              <a:rPr lang="en-US" sz="4500" dirty="0"/>
              <a:t>  Virtual</a:t>
            </a:r>
          </a:p>
          <a:p>
            <a:pPr marL="0" indent="0" defTabSz="906257">
              <a:spcBef>
                <a:spcPts val="991"/>
              </a:spcBef>
              <a:buNone/>
              <a:defRPr/>
            </a:pPr>
            <a:r>
              <a:rPr lang="en-US" sz="4500" dirty="0"/>
              <a:t>•	</a:t>
            </a:r>
            <a:r>
              <a:rPr lang="en-US" sz="4500" b="1" dirty="0"/>
              <a:t>Cost:  </a:t>
            </a:r>
            <a:r>
              <a:rPr lang="en-US" sz="4500" dirty="0"/>
              <a:t>$25 –Students </a:t>
            </a:r>
            <a:r>
              <a:rPr lang="en-US" sz="4500" u="sng" dirty="0"/>
              <a:t>may</a:t>
            </a:r>
            <a:r>
              <a:rPr lang="en-US" sz="4500" dirty="0"/>
              <a:t> be reimbursed by the law school after the conference. Please contact Jina Scinta at jina.scinta@louisville.edu for more information on reimbursement after the conference. </a:t>
            </a:r>
          </a:p>
          <a:p>
            <a:pPr marL="0" indent="0" defTabSz="906257">
              <a:spcBef>
                <a:spcPts val="991"/>
              </a:spcBef>
              <a:buNone/>
              <a:defRPr/>
            </a:pPr>
            <a:r>
              <a:rPr lang="en-US" sz="4500" dirty="0"/>
              <a:t>•	</a:t>
            </a:r>
            <a:r>
              <a:rPr lang="en-US" sz="4500" b="1" dirty="0"/>
              <a:t>Website:  </a:t>
            </a:r>
            <a:r>
              <a:rPr lang="en-US" sz="4500" dirty="0"/>
              <a:t>https://www.equaljusticeworks.org/conference-and-career-fair/about/ </a:t>
            </a:r>
          </a:p>
          <a:p>
            <a:pPr lvl="2" defTabSz="906257">
              <a:spcBef>
                <a:spcPts val="991"/>
              </a:spcBef>
              <a:buFont typeface="Calibri" panose="020F0502020204030204" pitchFamily="34" charset="0"/>
              <a:buChar char="•"/>
              <a:defRPr/>
            </a:pPr>
            <a:r>
              <a:rPr lang="en-US" sz="4400" dirty="0"/>
              <a:t>EJW Conference &amp; Career Fair is the largest public interest career fair and conference for law students in the U.S. </a:t>
            </a:r>
          </a:p>
          <a:p>
            <a:pPr marL="0" indent="0" defTabSz="906257">
              <a:spcBef>
                <a:spcPts val="991"/>
              </a:spcBef>
              <a:buNone/>
              <a:defRPr/>
            </a:pPr>
            <a:r>
              <a:rPr lang="en-US" sz="4500" dirty="0"/>
              <a:t>	•1400 law students from 150 different schools participate each 	   year</a:t>
            </a:r>
          </a:p>
          <a:p>
            <a:pPr marL="0" indent="0" defTabSz="906257">
              <a:spcBef>
                <a:spcPts val="991"/>
              </a:spcBef>
              <a:buNone/>
              <a:defRPr/>
            </a:pPr>
            <a:r>
              <a:rPr lang="en-US" sz="4500" dirty="0"/>
              <a:t>	•200+ employers participate seeking 1L/2L students for 	  		  summer jobs and 3Ls for post-graduation positions</a:t>
            </a:r>
          </a:p>
          <a:p>
            <a:pPr marL="0" indent="0" defTabSz="906257">
              <a:spcBef>
                <a:spcPts val="991"/>
              </a:spcBef>
              <a:buNone/>
              <a:defRPr/>
            </a:pPr>
            <a:endParaRPr lang="en-US" sz="2775" dirty="0"/>
          </a:p>
        </p:txBody>
      </p:sp>
      <p:sp>
        <p:nvSpPr>
          <p:cNvPr id="3" name="Title 2">
            <a:extLst>
              <a:ext uri="{FF2B5EF4-FFF2-40B4-BE49-F238E27FC236}">
                <a16:creationId xmlns:a16="http://schemas.microsoft.com/office/drawing/2014/main" id="{830CF01B-2A6B-7049-998A-4111839FEE65}"/>
              </a:ext>
            </a:extLst>
          </p:cNvPr>
          <p:cNvSpPr>
            <a:spLocks noGrp="1"/>
          </p:cNvSpPr>
          <p:nvPr>
            <p:ph type="title"/>
          </p:nvPr>
        </p:nvSpPr>
        <p:spPr>
          <a:xfrm>
            <a:off x="294217" y="92765"/>
            <a:ext cx="8995833" cy="1179444"/>
          </a:xfrm>
        </p:spPr>
        <p:txBody>
          <a:bodyPr>
            <a:normAutofit fontScale="90000"/>
          </a:bodyPr>
          <a:lstStyle/>
          <a:p>
            <a:pPr defTabSz="906257">
              <a:defRPr/>
            </a:pPr>
            <a:br>
              <a:rPr lang="en-US" sz="4800" dirty="0"/>
            </a:br>
            <a:r>
              <a:rPr lang="en-US" sz="4800" dirty="0"/>
              <a:t>EJW Conference &amp; Career Fair</a:t>
            </a:r>
            <a:br>
              <a:rPr lang="en-US" sz="4800" dirty="0"/>
            </a:br>
            <a:endParaRPr lang="en-US" dirty="0"/>
          </a:p>
        </p:txBody>
      </p:sp>
      <p:pic>
        <p:nvPicPr>
          <p:cNvPr id="4" name="Audio 3">
            <a:hlinkClick r:id="" action="ppaction://media"/>
            <a:extLst>
              <a:ext uri="{FF2B5EF4-FFF2-40B4-BE49-F238E27FC236}">
                <a16:creationId xmlns:a16="http://schemas.microsoft.com/office/drawing/2014/main" id="{1CBE9D93-7E77-47BC-9002-35FE0E54FF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02744153"/>
      </p:ext>
    </p:extLst>
  </p:cSld>
  <p:clrMapOvr>
    <a:masterClrMapping/>
  </p:clrMapOvr>
  <mc:AlternateContent xmlns:mc="http://schemas.openxmlformats.org/markup-compatibility/2006">
    <mc:Choice xmlns:p14="http://schemas.microsoft.com/office/powerpoint/2010/main" Requires="p14">
      <p:transition spd="slow" p14:dur="2000" advTm="55928"/>
    </mc:Choice>
    <mc:Fallback>
      <p:transition spd="slow" advTm="5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9DFCC2-15F6-8D45-A675-738773E08E32}"/>
              </a:ext>
            </a:extLst>
          </p:cNvPr>
          <p:cNvSpPr>
            <a:spLocks noGrp="1"/>
          </p:cNvSpPr>
          <p:nvPr>
            <p:ph type="body" sz="quarter" idx="10"/>
          </p:nvPr>
        </p:nvSpPr>
        <p:spPr>
          <a:xfrm>
            <a:off x="294217" y="1825625"/>
            <a:ext cx="10731592" cy="4745566"/>
          </a:xfrm>
        </p:spPr>
        <p:txBody>
          <a:bodyPr>
            <a:normAutofit/>
          </a:bodyPr>
          <a:lstStyle/>
          <a:p>
            <a:pPr lvl="0"/>
            <a:r>
              <a:rPr lang="en-US" dirty="0"/>
              <a:t>2 days of workshops, interviews &amp; Table Talk</a:t>
            </a:r>
          </a:p>
          <a:p>
            <a:pPr lvl="1"/>
            <a:r>
              <a:rPr lang="en-US" sz="2800" b="1" dirty="0"/>
              <a:t>Prescheduled Interviews:</a:t>
            </a:r>
            <a:r>
              <a:rPr lang="en-US" sz="2800" dirty="0"/>
              <a:t>  You are encouraged to apply with as many organizations as you are interested in during the prescheduled interview application period. Interviews will be 20 minutes &amp; conducted virtually.</a:t>
            </a:r>
          </a:p>
          <a:p>
            <a:pPr lvl="1"/>
            <a:r>
              <a:rPr lang="en-US" sz="2800" b="1" dirty="0"/>
              <a:t>Table Talk:</a:t>
            </a:r>
            <a:r>
              <a:rPr lang="en-US" sz="2800" dirty="0"/>
              <a:t>  Even if you do not get the interview you were hoping for, there are several opportunities to speak to employers outside of the formal interview times. </a:t>
            </a:r>
            <a:r>
              <a:rPr lang="en-US" sz="2800" dirty="0">
                <a:latin typeface="Calibri" panose="020F0502020204030204" pitchFamily="34" charset="0"/>
                <a:cs typeface="Times New Roman" panose="02020603050405020304" pitchFamily="18" charset="0"/>
              </a:rPr>
              <a:t>S</a:t>
            </a:r>
            <a:r>
              <a:rPr lang="en-US" sz="2800" dirty="0">
                <a:latin typeface="Calibri" panose="020F0502020204030204" pitchFamily="34" charset="0"/>
                <a:ea typeface="Calibri" panose="020F0502020204030204" pitchFamily="34" charset="0"/>
                <a:cs typeface="Times New Roman" panose="02020603050405020304" pitchFamily="18" charset="0"/>
              </a:rPr>
              <a:t>tudents will have the option to “wait in line” or “walk up” to a table during designated times during the fair.  </a:t>
            </a:r>
            <a:endParaRPr lang="en-US" sz="2800" dirty="0"/>
          </a:p>
          <a:p>
            <a:pPr lvl="1"/>
            <a:r>
              <a:rPr lang="en-US" sz="2800" b="1" dirty="0"/>
              <a:t>Value:</a:t>
            </a:r>
            <a:r>
              <a:rPr lang="en-US" sz="2800" dirty="0"/>
              <a:t>  One-stop shop for career growth, résumé reviews, workshops, panel discussions, and networking opportunities.</a:t>
            </a:r>
          </a:p>
          <a:p>
            <a:pPr marL="457200" lvl="1" indent="0">
              <a:buNone/>
            </a:pPr>
            <a:endParaRPr lang="en-US" sz="2800" b="1" dirty="0"/>
          </a:p>
          <a:p>
            <a:pPr marL="0" indent="0" defTabSz="906257">
              <a:spcBef>
                <a:spcPts val="991"/>
              </a:spcBef>
              <a:buNone/>
              <a:defRPr/>
            </a:pPr>
            <a:endParaRPr lang="en-US" dirty="0"/>
          </a:p>
          <a:p>
            <a:pPr marL="226564" indent="-226564" defTabSz="906257">
              <a:spcBef>
                <a:spcPts val="991"/>
              </a:spcBef>
              <a:defRPr/>
            </a:pPr>
            <a:endParaRPr lang="en-US" sz="2775" dirty="0"/>
          </a:p>
        </p:txBody>
      </p:sp>
      <p:sp>
        <p:nvSpPr>
          <p:cNvPr id="3" name="Title 2">
            <a:extLst>
              <a:ext uri="{FF2B5EF4-FFF2-40B4-BE49-F238E27FC236}">
                <a16:creationId xmlns:a16="http://schemas.microsoft.com/office/drawing/2014/main" id="{830CF01B-2A6B-7049-998A-4111839FEE65}"/>
              </a:ext>
            </a:extLst>
          </p:cNvPr>
          <p:cNvSpPr>
            <a:spLocks noGrp="1"/>
          </p:cNvSpPr>
          <p:nvPr>
            <p:ph type="title"/>
          </p:nvPr>
        </p:nvSpPr>
        <p:spPr>
          <a:xfrm>
            <a:off x="294217" y="286809"/>
            <a:ext cx="11561178" cy="930275"/>
          </a:xfrm>
        </p:spPr>
        <p:txBody>
          <a:bodyPr>
            <a:normAutofit fontScale="90000"/>
          </a:bodyPr>
          <a:lstStyle/>
          <a:p>
            <a:pPr defTabSz="906257">
              <a:defRPr/>
            </a:pPr>
            <a:br>
              <a:rPr lang="en-US" dirty="0"/>
            </a:br>
            <a:r>
              <a:rPr lang="en-US" dirty="0"/>
              <a:t>EJW Career Fair Details</a:t>
            </a:r>
            <a:br>
              <a:rPr lang="en-US" dirty="0"/>
            </a:br>
            <a:endParaRPr lang="en-US" dirty="0"/>
          </a:p>
        </p:txBody>
      </p:sp>
      <p:pic>
        <p:nvPicPr>
          <p:cNvPr id="5" name="Audio 4">
            <a:hlinkClick r:id="" action="ppaction://media"/>
            <a:extLst>
              <a:ext uri="{FF2B5EF4-FFF2-40B4-BE49-F238E27FC236}">
                <a16:creationId xmlns:a16="http://schemas.microsoft.com/office/drawing/2014/main" id="{E978ED32-BCEB-4634-A1C4-19A8CD6CA6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73620441"/>
      </p:ext>
    </p:extLst>
  </p:cSld>
  <p:clrMapOvr>
    <a:masterClrMapping/>
  </p:clrMapOvr>
  <mc:AlternateContent xmlns:mc="http://schemas.openxmlformats.org/markup-compatibility/2006">
    <mc:Choice xmlns:p14="http://schemas.microsoft.com/office/powerpoint/2010/main" Requires="p14">
      <p:transition spd="slow" p14:dur="2000" advTm="62483"/>
    </mc:Choice>
    <mc:Fallback>
      <p:transition spd="slow" advTm="6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9DFCC2-15F6-8D45-A675-738773E08E32}"/>
              </a:ext>
            </a:extLst>
          </p:cNvPr>
          <p:cNvSpPr>
            <a:spLocks noGrp="1"/>
          </p:cNvSpPr>
          <p:nvPr>
            <p:ph type="body" sz="quarter" idx="10"/>
          </p:nvPr>
        </p:nvSpPr>
        <p:spPr>
          <a:xfrm>
            <a:off x="294217" y="1875459"/>
            <a:ext cx="11023140" cy="4745566"/>
          </a:xfrm>
        </p:spPr>
        <p:txBody>
          <a:bodyPr>
            <a:normAutofit fontScale="77500" lnSpcReduction="20000"/>
          </a:bodyPr>
          <a:lstStyle/>
          <a:p>
            <a:pPr lvl="0"/>
            <a:r>
              <a:rPr lang="en-US" sz="3000" b="1" dirty="0"/>
              <a:t>Student Registration:</a:t>
            </a:r>
            <a:r>
              <a:rPr lang="en-US" sz="3000" dirty="0"/>
              <a:t>  Registration is open and closes on Monday, October 18. The base registration fee for all three days will be $25.00.</a:t>
            </a:r>
          </a:p>
          <a:p>
            <a:pPr lvl="0"/>
            <a:r>
              <a:rPr lang="en-US" sz="3000" b="1" dirty="0"/>
              <a:t>Employer Registration Deadline</a:t>
            </a:r>
            <a:r>
              <a:rPr lang="en-US" sz="3000" dirty="0"/>
              <a:t>:  </a:t>
            </a:r>
            <a:r>
              <a:rPr lang="en-US" sz="3200" dirty="0"/>
              <a:t>Employers must post positions for prescheduled interviews by Tuesday, August 31 at 11:59 PM (ET).</a:t>
            </a:r>
            <a:endParaRPr lang="en-US" sz="3000" dirty="0"/>
          </a:p>
          <a:p>
            <a:pPr lvl="0"/>
            <a:r>
              <a:rPr lang="en-US" sz="3000" b="1" dirty="0"/>
              <a:t>Deadline for Applying to Prescheduled Interviews:</a:t>
            </a:r>
            <a:r>
              <a:rPr lang="en-US" sz="3000" dirty="0"/>
              <a:t>  Monday, September 13 at 11:59 PM (ET).</a:t>
            </a:r>
          </a:p>
          <a:p>
            <a:pPr lvl="0"/>
            <a:r>
              <a:rPr lang="en-US" sz="3000" b="1" dirty="0"/>
              <a:t>Employer Selection Deadline:</a:t>
            </a:r>
            <a:r>
              <a:rPr lang="en-US" sz="3000" dirty="0"/>
              <a:t>  By Thursday, September 23, 2021, employers will make their selections of which students they plan to interview at the Career Fair.</a:t>
            </a:r>
          </a:p>
          <a:p>
            <a:pPr lvl="0"/>
            <a:r>
              <a:rPr lang="en-US" sz="3000" b="1" dirty="0"/>
              <a:t>Prescheduled Interview Sign-Up:  </a:t>
            </a:r>
            <a:r>
              <a:rPr lang="en-US" sz="3000" dirty="0"/>
              <a:t>By</a:t>
            </a:r>
            <a:r>
              <a:rPr lang="en-US" sz="3000" b="1" dirty="0"/>
              <a:t> </a:t>
            </a:r>
            <a:r>
              <a:rPr lang="en-US" sz="3000" dirty="0"/>
              <a:t>Friday, September 24, 2021, students will have been notified of their status for prescheduled interviews (unless otherwise contacted) and may begin to sign-up for specific interview times (Do so asap on this date if you have interviews!). </a:t>
            </a:r>
          </a:p>
          <a:p>
            <a:pPr lvl="0"/>
            <a:r>
              <a:rPr lang="en-US" sz="3000" b="1" dirty="0"/>
              <a:t>Last Date for Students to Finalize Interview Times:</a:t>
            </a:r>
            <a:r>
              <a:rPr lang="en-US" sz="3000" dirty="0"/>
              <a:t>  Monday, October 4 at 11:59 PM (ET).</a:t>
            </a:r>
          </a:p>
          <a:p>
            <a:pPr marL="0" indent="0" defTabSz="906257">
              <a:spcBef>
                <a:spcPts val="991"/>
              </a:spcBef>
              <a:buNone/>
              <a:defRPr/>
            </a:pPr>
            <a:endParaRPr lang="en-US" sz="2775" dirty="0"/>
          </a:p>
        </p:txBody>
      </p:sp>
      <p:sp>
        <p:nvSpPr>
          <p:cNvPr id="3" name="Title 2">
            <a:extLst>
              <a:ext uri="{FF2B5EF4-FFF2-40B4-BE49-F238E27FC236}">
                <a16:creationId xmlns:a16="http://schemas.microsoft.com/office/drawing/2014/main" id="{830CF01B-2A6B-7049-998A-4111839FEE65}"/>
              </a:ext>
            </a:extLst>
          </p:cNvPr>
          <p:cNvSpPr>
            <a:spLocks noGrp="1"/>
          </p:cNvSpPr>
          <p:nvPr>
            <p:ph type="title"/>
          </p:nvPr>
        </p:nvSpPr>
        <p:spPr>
          <a:xfrm>
            <a:off x="294217" y="286809"/>
            <a:ext cx="9591905" cy="930275"/>
          </a:xfrm>
        </p:spPr>
        <p:txBody>
          <a:bodyPr>
            <a:normAutofit fontScale="90000"/>
          </a:bodyPr>
          <a:lstStyle/>
          <a:p>
            <a:pPr defTabSz="906257">
              <a:defRPr/>
            </a:pPr>
            <a:r>
              <a:rPr lang="en-US" dirty="0"/>
              <a:t>Timeline for Signing up &amp; Attending Fair</a:t>
            </a:r>
          </a:p>
        </p:txBody>
      </p:sp>
      <p:pic>
        <p:nvPicPr>
          <p:cNvPr id="8" name="Audio 7">
            <a:hlinkClick r:id="" action="ppaction://media"/>
            <a:extLst>
              <a:ext uri="{FF2B5EF4-FFF2-40B4-BE49-F238E27FC236}">
                <a16:creationId xmlns:a16="http://schemas.microsoft.com/office/drawing/2014/main" id="{37DAA552-0654-40F5-BEDD-42E2DF040D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90728740"/>
      </p:ext>
    </p:extLst>
  </p:cSld>
  <p:clrMapOvr>
    <a:masterClrMapping/>
  </p:clrMapOvr>
  <mc:AlternateContent xmlns:mc="http://schemas.openxmlformats.org/markup-compatibility/2006">
    <mc:Choice xmlns:p14="http://schemas.microsoft.com/office/powerpoint/2010/main" Requires="p14">
      <p:transition spd="slow" p14:dur="2000" advTm="64829"/>
    </mc:Choice>
    <mc:Fallback>
      <p:transition spd="slow" advTm="64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9DFCC2-15F6-8D45-A675-738773E08E32}"/>
              </a:ext>
            </a:extLst>
          </p:cNvPr>
          <p:cNvSpPr>
            <a:spLocks noGrp="1"/>
          </p:cNvSpPr>
          <p:nvPr>
            <p:ph type="body" sz="quarter" idx="10"/>
          </p:nvPr>
        </p:nvSpPr>
        <p:spPr>
          <a:xfrm>
            <a:off x="294217" y="1825625"/>
            <a:ext cx="8642350" cy="4351867"/>
          </a:xfrm>
        </p:spPr>
        <p:txBody>
          <a:bodyPr>
            <a:normAutofit/>
          </a:bodyPr>
          <a:lstStyle/>
          <a:p>
            <a:pPr lvl="0"/>
            <a:r>
              <a:rPr lang="en-US" dirty="0"/>
              <a:t>List of Employers who are registered can be found at </a:t>
            </a:r>
            <a:r>
              <a:rPr lang="en-US" dirty="0">
                <a:hlinkClick r:id="rId4"/>
              </a:rPr>
              <a:t>https://www.equaljusticeworks.org/conference-and-career-fair/registered-employers/</a:t>
            </a:r>
            <a:r>
              <a:rPr lang="en-US" dirty="0"/>
              <a:t> </a:t>
            </a:r>
          </a:p>
          <a:p>
            <a:pPr lvl="1"/>
            <a:r>
              <a:rPr lang="en-US" dirty="0"/>
              <a:t>Log in as guest to see hiring requirements</a:t>
            </a:r>
          </a:p>
          <a:p>
            <a:pPr lvl="1"/>
            <a:r>
              <a:rPr lang="en-US" dirty="0"/>
              <a:t>Note if Employer is interviewing, attending Table Talk or both</a:t>
            </a:r>
          </a:p>
          <a:p>
            <a:pPr lvl="1"/>
            <a:r>
              <a:rPr lang="en-US" dirty="0"/>
              <a:t>Note class years, type of position and whether paid</a:t>
            </a:r>
          </a:p>
          <a:p>
            <a:pPr lvl="1"/>
            <a:r>
              <a:rPr lang="en-US" dirty="0"/>
              <a:t>Employers must post positions for prescheduled interviews by Tuesday, August 31 and submit their interview selections by Thursday, September 23.</a:t>
            </a:r>
          </a:p>
          <a:p>
            <a:pPr marL="0" lvl="0" indent="0">
              <a:buNone/>
            </a:pPr>
            <a:endParaRPr lang="en-US" dirty="0"/>
          </a:p>
          <a:p>
            <a:pPr marL="0" indent="0" defTabSz="906257">
              <a:spcBef>
                <a:spcPts val="991"/>
              </a:spcBef>
              <a:buNone/>
              <a:defRPr/>
            </a:pPr>
            <a:endParaRPr lang="en-US" sz="2775" dirty="0"/>
          </a:p>
        </p:txBody>
      </p:sp>
      <p:sp>
        <p:nvSpPr>
          <p:cNvPr id="3" name="Title 2">
            <a:extLst>
              <a:ext uri="{FF2B5EF4-FFF2-40B4-BE49-F238E27FC236}">
                <a16:creationId xmlns:a16="http://schemas.microsoft.com/office/drawing/2014/main" id="{830CF01B-2A6B-7049-998A-4111839FEE65}"/>
              </a:ext>
            </a:extLst>
          </p:cNvPr>
          <p:cNvSpPr>
            <a:spLocks noGrp="1"/>
          </p:cNvSpPr>
          <p:nvPr>
            <p:ph type="title"/>
          </p:nvPr>
        </p:nvSpPr>
        <p:spPr>
          <a:xfrm>
            <a:off x="294217" y="286809"/>
            <a:ext cx="8995833" cy="930275"/>
          </a:xfrm>
        </p:spPr>
        <p:txBody>
          <a:bodyPr>
            <a:normAutofit fontScale="90000"/>
          </a:bodyPr>
          <a:lstStyle/>
          <a:p>
            <a:pPr defTabSz="906257">
              <a:defRPr/>
            </a:pPr>
            <a:br>
              <a:rPr lang="en-US" dirty="0"/>
            </a:br>
            <a:r>
              <a:rPr lang="en-US" dirty="0"/>
              <a:t>Which Employers are Attending?</a:t>
            </a:r>
            <a:br>
              <a:rPr lang="en-US" dirty="0"/>
            </a:br>
            <a:endParaRPr lang="en-US" dirty="0"/>
          </a:p>
        </p:txBody>
      </p:sp>
      <p:pic>
        <p:nvPicPr>
          <p:cNvPr id="5" name="Audio 4">
            <a:hlinkClick r:id="" action="ppaction://media"/>
            <a:extLst>
              <a:ext uri="{FF2B5EF4-FFF2-40B4-BE49-F238E27FC236}">
                <a16:creationId xmlns:a16="http://schemas.microsoft.com/office/drawing/2014/main" id="{C5979000-6F52-429C-A553-1DC8134AAA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10962473"/>
      </p:ext>
    </p:extLst>
  </p:cSld>
  <p:clrMapOvr>
    <a:masterClrMapping/>
  </p:clrMapOvr>
  <mc:AlternateContent xmlns:mc="http://schemas.openxmlformats.org/markup-compatibility/2006">
    <mc:Choice xmlns:p14="http://schemas.microsoft.com/office/powerpoint/2010/main" Requires="p14">
      <p:transition spd="slow" p14:dur="2000" advTm="35114"/>
    </mc:Choice>
    <mc:Fallback>
      <p:transition spd="slow" advTm="3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CF998D-2DBA-4223-8C95-586157042BBE}"/>
              </a:ext>
            </a:extLst>
          </p:cNvPr>
          <p:cNvSpPr>
            <a:spLocks noGrp="1"/>
          </p:cNvSpPr>
          <p:nvPr>
            <p:ph type="body" sz="quarter" idx="10"/>
          </p:nvPr>
        </p:nvSpPr>
        <p:spPr>
          <a:xfrm>
            <a:off x="159026" y="1825624"/>
            <a:ext cx="9541565" cy="4745745"/>
          </a:xfrm>
        </p:spPr>
        <p:txBody>
          <a:bodyPr/>
          <a:lstStyle/>
          <a:p>
            <a:pPr marL="0" indent="0">
              <a:buNone/>
            </a:pPr>
            <a:endParaRPr lang="en-US" dirty="0"/>
          </a:p>
        </p:txBody>
      </p:sp>
      <p:sp>
        <p:nvSpPr>
          <p:cNvPr id="3" name="Title 2">
            <a:extLst>
              <a:ext uri="{FF2B5EF4-FFF2-40B4-BE49-F238E27FC236}">
                <a16:creationId xmlns:a16="http://schemas.microsoft.com/office/drawing/2014/main" id="{5174650A-514B-47EE-8C49-F8DF95E0E711}"/>
              </a:ext>
            </a:extLst>
          </p:cNvPr>
          <p:cNvSpPr>
            <a:spLocks noGrp="1"/>
          </p:cNvSpPr>
          <p:nvPr>
            <p:ph type="title"/>
          </p:nvPr>
        </p:nvSpPr>
        <p:spPr/>
        <p:txBody>
          <a:bodyPr/>
          <a:lstStyle/>
          <a:p>
            <a:r>
              <a:rPr lang="en-US" dirty="0"/>
              <a:t>Registered Employers </a:t>
            </a:r>
          </a:p>
        </p:txBody>
      </p:sp>
      <p:graphicFrame>
        <p:nvGraphicFramePr>
          <p:cNvPr id="4" name="Object 3">
            <a:extLst>
              <a:ext uri="{FF2B5EF4-FFF2-40B4-BE49-F238E27FC236}">
                <a16:creationId xmlns:a16="http://schemas.microsoft.com/office/drawing/2014/main" id="{C33C6DC5-3276-45A3-8C19-F3B31D5B9D5E}"/>
              </a:ext>
            </a:extLst>
          </p:cNvPr>
          <p:cNvGraphicFramePr>
            <a:graphicFrameLocks noChangeAspect="1"/>
          </p:cNvGraphicFramePr>
          <p:nvPr>
            <p:extLst>
              <p:ext uri="{D42A27DB-BD31-4B8C-83A1-F6EECF244321}">
                <p14:modId xmlns:p14="http://schemas.microsoft.com/office/powerpoint/2010/main" val="319731134"/>
              </p:ext>
            </p:extLst>
          </p:nvPr>
        </p:nvGraphicFramePr>
        <p:xfrm>
          <a:off x="159026" y="1590261"/>
          <a:ext cx="11635409" cy="5267739"/>
        </p:xfrm>
        <a:graphic>
          <a:graphicData uri="http://schemas.openxmlformats.org/presentationml/2006/ole">
            <mc:AlternateContent xmlns:mc="http://schemas.openxmlformats.org/markup-compatibility/2006">
              <mc:Choice xmlns:v="urn:schemas-microsoft-com:vml" Requires="v">
                <p:oleObj spid="_x0000_s1043" name="Acrobat Document" r:id="rId5" imgW="7543359" imgH="5829106" progId="AcroExch.Document.DC">
                  <p:embed/>
                </p:oleObj>
              </mc:Choice>
              <mc:Fallback>
                <p:oleObj name="Acrobat Document" r:id="rId5" imgW="7543359" imgH="5829106" progId="AcroExch.Document.DC">
                  <p:embed/>
                  <p:pic>
                    <p:nvPicPr>
                      <p:cNvPr id="0" name=""/>
                      <p:cNvPicPr/>
                      <p:nvPr/>
                    </p:nvPicPr>
                    <p:blipFill>
                      <a:blip r:embed="rId6"/>
                      <a:stretch>
                        <a:fillRect/>
                      </a:stretch>
                    </p:blipFill>
                    <p:spPr>
                      <a:xfrm>
                        <a:off x="159026" y="1590261"/>
                        <a:ext cx="11635409" cy="5267739"/>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A7F2559E-80A5-4793-8B27-93ABCCCA28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4580210"/>
      </p:ext>
    </p:extLst>
  </p:cSld>
  <p:clrMapOvr>
    <a:masterClrMapping/>
  </p:clrMapOvr>
  <mc:AlternateContent xmlns:mc="http://schemas.openxmlformats.org/markup-compatibility/2006" xmlns:p14="http://schemas.microsoft.com/office/powerpoint/2010/main">
    <mc:Choice Requires="p14">
      <p:transition spd="slow" p14:dur="2000" advTm="28429"/>
    </mc:Choice>
    <mc:Fallback xmlns="">
      <p:transition spd="slow" advTm="2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5FF2FD-B9FF-4EC0-8946-5747E009B480}"/>
              </a:ext>
            </a:extLst>
          </p:cNvPr>
          <p:cNvSpPr>
            <a:spLocks noGrp="1"/>
          </p:cNvSpPr>
          <p:nvPr>
            <p:ph type="body" sz="quarter" idx="10"/>
          </p:nvPr>
        </p:nvSpPr>
        <p:spPr/>
        <p:txBody>
          <a:bodyPr/>
          <a:lstStyle/>
          <a:p>
            <a:r>
              <a:rPr lang="en-US" dirty="0"/>
              <a:t>Go to:  </a:t>
            </a:r>
            <a:r>
              <a:rPr lang="en-US" dirty="0">
                <a:hlinkClick r:id="rId4"/>
              </a:rPr>
              <a:t>https://www.equaljusticeworks.org/conference-and-career-fair/for-attendees/law-students-graduates</a:t>
            </a:r>
            <a:endParaRPr lang="en-US" dirty="0"/>
          </a:p>
          <a:p>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6A2BDBCB-8232-4FA8-ADF2-D68302A23CAD}"/>
              </a:ext>
            </a:extLst>
          </p:cNvPr>
          <p:cNvSpPr>
            <a:spLocks noGrp="1"/>
          </p:cNvSpPr>
          <p:nvPr>
            <p:ph type="title"/>
          </p:nvPr>
        </p:nvSpPr>
        <p:spPr>
          <a:xfrm>
            <a:off x="293914" y="286631"/>
            <a:ext cx="10321077" cy="930853"/>
          </a:xfrm>
        </p:spPr>
        <p:txBody>
          <a:bodyPr>
            <a:normAutofit fontScale="90000"/>
          </a:bodyPr>
          <a:lstStyle/>
          <a:p>
            <a:r>
              <a:rPr lang="en-US" dirty="0"/>
              <a:t>How to Register and use the Career Fair System to Apply for Interviews</a:t>
            </a:r>
          </a:p>
        </p:txBody>
      </p:sp>
      <p:pic>
        <p:nvPicPr>
          <p:cNvPr id="4" name="Picture 3">
            <a:extLst>
              <a:ext uri="{FF2B5EF4-FFF2-40B4-BE49-F238E27FC236}">
                <a16:creationId xmlns:a16="http://schemas.microsoft.com/office/drawing/2014/main" id="{99D62AC1-5661-42BE-A6A8-B16CBB0F16FF}"/>
              </a:ext>
            </a:extLst>
          </p:cNvPr>
          <p:cNvPicPr>
            <a:picLocks noChangeAspect="1"/>
          </p:cNvPicPr>
          <p:nvPr/>
        </p:nvPicPr>
        <p:blipFill>
          <a:blip r:embed="rId5"/>
          <a:stretch>
            <a:fillRect/>
          </a:stretch>
        </p:blipFill>
        <p:spPr>
          <a:xfrm>
            <a:off x="1277257" y="2694609"/>
            <a:ext cx="9637486" cy="4413029"/>
          </a:xfrm>
          <a:prstGeom prst="rect">
            <a:avLst/>
          </a:prstGeom>
        </p:spPr>
      </p:pic>
      <p:pic>
        <p:nvPicPr>
          <p:cNvPr id="5" name="Audio 4">
            <a:hlinkClick r:id="" action="ppaction://media"/>
            <a:extLst>
              <a:ext uri="{FF2B5EF4-FFF2-40B4-BE49-F238E27FC236}">
                <a16:creationId xmlns:a16="http://schemas.microsoft.com/office/drawing/2014/main" id="{6D93BE44-7B77-4008-9983-EFB53CD287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9855948"/>
      </p:ext>
    </p:extLst>
  </p:cSld>
  <p:clrMapOvr>
    <a:masterClrMapping/>
  </p:clrMapOvr>
  <mc:AlternateContent xmlns:mc="http://schemas.openxmlformats.org/markup-compatibility/2006" xmlns:p14="http://schemas.microsoft.com/office/powerpoint/2010/main">
    <mc:Choice Requires="p14">
      <p:transition spd="slow" p14:dur="2000" advTm="22390"/>
    </mc:Choice>
    <mc:Fallback xmlns="">
      <p:transition spd="slow" advTm="2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60575D-4903-402D-80CF-F3EF78C89928}"/>
              </a:ext>
            </a:extLst>
          </p:cNvPr>
          <p:cNvSpPr>
            <a:spLocks noGrp="1"/>
          </p:cNvSpPr>
          <p:nvPr>
            <p:ph type="body" sz="quarter" idx="10"/>
          </p:nvPr>
        </p:nvSpPr>
        <p:spPr>
          <a:xfrm>
            <a:off x="293915" y="1825625"/>
            <a:ext cx="10957181" cy="4745744"/>
          </a:xfrm>
        </p:spPr>
        <p:txBody>
          <a:bodyPr>
            <a:normAutofit fontScale="92500" lnSpcReduction="20000"/>
          </a:bodyPr>
          <a:lstStyle/>
          <a:p>
            <a:r>
              <a:rPr lang="en-US" b="1" dirty="0"/>
              <a:t>Crash Course: Resumes &amp; Cover Letters</a:t>
            </a:r>
            <a:r>
              <a:rPr lang="en-US" dirty="0"/>
              <a:t> | August 19, 2021, 2–3 p.m. EDT</a:t>
            </a:r>
            <a:br>
              <a:rPr lang="en-US" dirty="0"/>
            </a:br>
            <a:r>
              <a:rPr lang="en-US" dirty="0"/>
              <a:t>Join Equal Justice Works as we provide an overview of what makes a strong resume and cover letter when applying to public interest internships and postgraduate positions. We’ll go over common application mistakes and provide tips on how to avoid these and stand out.</a:t>
            </a:r>
          </a:p>
          <a:p>
            <a:endParaRPr lang="en-US" b="1" dirty="0"/>
          </a:p>
          <a:p>
            <a:r>
              <a:rPr lang="en-US" b="1" dirty="0"/>
              <a:t>Going Virtual: Navigating Conf. &amp; Career Fair’s Digital Platform</a:t>
            </a:r>
            <a:r>
              <a:rPr lang="en-US" dirty="0"/>
              <a:t>| Sept. 22, 2021, 1 – 2 p.m. EDT.  Join Equal Justice Works as we teach you how to navigate our new digital platform.</a:t>
            </a:r>
            <a:br>
              <a:rPr lang="en-US" dirty="0"/>
            </a:br>
            <a:endParaRPr lang="en-US" dirty="0"/>
          </a:p>
          <a:p>
            <a:pPr lvl="0"/>
            <a:r>
              <a:rPr lang="en-US" b="1" dirty="0"/>
              <a:t>Getting the Most Out of the Conference &amp; Career Fair</a:t>
            </a:r>
            <a:r>
              <a:rPr lang="en-US" dirty="0"/>
              <a:t>| October 19, 2021, 2 – 3 p.m. EDT.  Topics include general logistics, a breakdown of our schedule, what to prepare ahead of the event, tips and tricks for interviews and Table Talk, and ways you can network virtually.</a:t>
            </a:r>
          </a:p>
          <a:p>
            <a:pPr marL="0" indent="0">
              <a:buNone/>
            </a:pPr>
            <a:endParaRPr lang="en-US" dirty="0"/>
          </a:p>
        </p:txBody>
      </p:sp>
      <p:sp>
        <p:nvSpPr>
          <p:cNvPr id="3" name="Title 2">
            <a:extLst>
              <a:ext uri="{FF2B5EF4-FFF2-40B4-BE49-F238E27FC236}">
                <a16:creationId xmlns:a16="http://schemas.microsoft.com/office/drawing/2014/main" id="{7B5D502D-6D09-433F-8145-59DD75C15656}"/>
              </a:ext>
            </a:extLst>
          </p:cNvPr>
          <p:cNvSpPr>
            <a:spLocks noGrp="1"/>
          </p:cNvSpPr>
          <p:nvPr>
            <p:ph type="title"/>
          </p:nvPr>
        </p:nvSpPr>
        <p:spPr>
          <a:xfrm>
            <a:off x="293914" y="286631"/>
            <a:ext cx="10480103" cy="930853"/>
          </a:xfrm>
        </p:spPr>
        <p:txBody>
          <a:bodyPr>
            <a:normAutofit fontScale="90000"/>
          </a:bodyPr>
          <a:lstStyle/>
          <a:p>
            <a:r>
              <a:rPr lang="en-US" dirty="0"/>
              <a:t>EJW Webinars to Help You Prepare for the Career Fair</a:t>
            </a:r>
          </a:p>
        </p:txBody>
      </p:sp>
      <p:pic>
        <p:nvPicPr>
          <p:cNvPr id="4" name="Audio 3">
            <a:hlinkClick r:id="" action="ppaction://media"/>
            <a:extLst>
              <a:ext uri="{FF2B5EF4-FFF2-40B4-BE49-F238E27FC236}">
                <a16:creationId xmlns:a16="http://schemas.microsoft.com/office/drawing/2014/main" id="{83B723D7-340F-4708-A5C9-A03367EAEC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0647810"/>
      </p:ext>
    </p:extLst>
  </p:cSld>
  <p:clrMapOvr>
    <a:masterClrMapping/>
  </p:clrMapOvr>
  <mc:AlternateContent xmlns:mc="http://schemas.openxmlformats.org/markup-compatibility/2006" xmlns:p14="http://schemas.microsoft.com/office/powerpoint/2010/main">
    <mc:Choice Requires="p14">
      <p:transition spd="slow" p14:dur="2000" advTm="25474"/>
    </mc:Choice>
    <mc:Fallback xmlns="">
      <p:transition spd="slow" advTm="2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7D3CD4-6E21-4BAB-83B6-2C81E549AB2B}"/>
              </a:ext>
            </a:extLst>
          </p:cNvPr>
          <p:cNvSpPr>
            <a:spLocks noGrp="1"/>
          </p:cNvSpPr>
          <p:nvPr>
            <p:ph type="body" sz="quarter" idx="10"/>
          </p:nvPr>
        </p:nvSpPr>
        <p:spPr>
          <a:xfrm>
            <a:off x="293915" y="1825624"/>
            <a:ext cx="11421007" cy="4866723"/>
          </a:xfrm>
        </p:spPr>
        <p:txBody>
          <a:bodyPr>
            <a:normAutofit/>
          </a:bodyPr>
          <a:lstStyle/>
          <a:p>
            <a:pPr lvl="0"/>
            <a:r>
              <a:rPr lang="en-US" b="1" dirty="0"/>
              <a:t>1L Crash Course: Roadmap to Success in Public Interest Law</a:t>
            </a:r>
            <a:r>
              <a:rPr lang="en-US" dirty="0"/>
              <a:t> | Sept. 9, 2021, 2–3 p.m. EDT</a:t>
            </a:r>
            <a:br>
              <a:rPr lang="en-US" dirty="0"/>
            </a:br>
            <a:r>
              <a:rPr lang="en-US" dirty="0"/>
              <a:t>Join Equal Justice Works as we outline a roadmap to help students navigate their first year of law school. We will break down the timeline of your first year to help ensure that you land your dream summer internship and set you up on the path to success in public interest law.</a:t>
            </a:r>
          </a:p>
          <a:p>
            <a:pPr lvl="0"/>
            <a:r>
              <a:rPr lang="en-US" b="1" dirty="0"/>
              <a:t>Crash Course: Public Interest Job Interviewing 101</a:t>
            </a:r>
            <a:r>
              <a:rPr lang="en-US" dirty="0"/>
              <a:t>| October 5, 2021, 5–6 p.m. EDT</a:t>
            </a:r>
            <a:br>
              <a:rPr lang="en-US" dirty="0"/>
            </a:br>
            <a:r>
              <a:rPr lang="en-US" dirty="0"/>
              <a:t>This webinar will prepare you to interview at the Conference and Career Fair. We’ll provide tips and tricks for standing out and making a lasting impression during your virtual interviews.</a:t>
            </a:r>
          </a:p>
          <a:p>
            <a:pPr marL="0" indent="0">
              <a:buNone/>
            </a:pPr>
            <a:endParaRPr lang="en-US" dirty="0"/>
          </a:p>
        </p:txBody>
      </p:sp>
      <p:sp>
        <p:nvSpPr>
          <p:cNvPr id="3" name="Title 2">
            <a:extLst>
              <a:ext uri="{FF2B5EF4-FFF2-40B4-BE49-F238E27FC236}">
                <a16:creationId xmlns:a16="http://schemas.microsoft.com/office/drawing/2014/main" id="{3A33EAD3-6B27-41B7-9F1E-980D5782D016}"/>
              </a:ext>
            </a:extLst>
          </p:cNvPr>
          <p:cNvSpPr>
            <a:spLocks noGrp="1"/>
          </p:cNvSpPr>
          <p:nvPr>
            <p:ph type="title"/>
          </p:nvPr>
        </p:nvSpPr>
        <p:spPr>
          <a:xfrm>
            <a:off x="293914" y="286631"/>
            <a:ext cx="10983686" cy="930853"/>
          </a:xfrm>
        </p:spPr>
        <p:txBody>
          <a:bodyPr>
            <a:normAutofit fontScale="90000"/>
          </a:bodyPr>
          <a:lstStyle/>
          <a:p>
            <a:r>
              <a:rPr lang="en-US" dirty="0"/>
              <a:t>Webinars Focusing on the Public Interest Job Search in General</a:t>
            </a:r>
          </a:p>
        </p:txBody>
      </p:sp>
      <p:pic>
        <p:nvPicPr>
          <p:cNvPr id="4" name="Audio 3">
            <a:hlinkClick r:id="" action="ppaction://media"/>
            <a:extLst>
              <a:ext uri="{FF2B5EF4-FFF2-40B4-BE49-F238E27FC236}">
                <a16:creationId xmlns:a16="http://schemas.microsoft.com/office/drawing/2014/main" id="{B394E4DC-D3E6-4CE3-A945-CBA7F06C9B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7087980"/>
      </p:ext>
    </p:extLst>
  </p:cSld>
  <p:clrMapOvr>
    <a:masterClrMapping/>
  </p:clrMapOvr>
  <mc:AlternateContent xmlns:mc="http://schemas.openxmlformats.org/markup-compatibility/2006" xmlns:p14="http://schemas.microsoft.com/office/powerpoint/2010/main">
    <mc:Choice Requires="p14">
      <p:transition spd="slow" p14:dur="2000" advTm="11120"/>
    </mc:Choice>
    <mc:Fallback xmlns="">
      <p:transition spd="slow" advTm="11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1734</TotalTime>
  <Words>1105</Words>
  <Application>Microsoft Office PowerPoint</Application>
  <PresentationFormat>Widescreen</PresentationFormat>
  <Paragraphs>61</Paragraphs>
  <Slides>11</Slides>
  <Notes>1</Notes>
  <HiddenSlides>0</HiddenSlides>
  <MMClips>13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7" baseType="lpstr">
      <vt:lpstr>Arial</vt:lpstr>
      <vt:lpstr>Calibri</vt:lpstr>
      <vt:lpstr>Calibri Light</vt:lpstr>
      <vt:lpstr>Times New Roman</vt:lpstr>
      <vt:lpstr>Office Theme</vt:lpstr>
      <vt:lpstr>Acrobat Document</vt:lpstr>
      <vt:lpstr>What is Equal Justice Works (EJW)?</vt:lpstr>
      <vt:lpstr> EJW Conference &amp; Career Fair </vt:lpstr>
      <vt:lpstr> EJW Career Fair Details </vt:lpstr>
      <vt:lpstr>Timeline for Signing up &amp; Attending Fair</vt:lpstr>
      <vt:lpstr> Which Employers are Attending? </vt:lpstr>
      <vt:lpstr>Registered Employers </vt:lpstr>
      <vt:lpstr>How to Register and use the Career Fair System to Apply for Interviews</vt:lpstr>
      <vt:lpstr>EJW Webinars to Help You Prepare for the Career Fair</vt:lpstr>
      <vt:lpstr>Webinars Focusing on the Public Interest Job Search in General</vt:lpstr>
      <vt:lpstr>Other EJW Resources Available for the Conference and Career Fair</vt:lpstr>
      <vt:lpstr> Wrap-up and Questions </vt:lpstr>
    </vt:vector>
  </TitlesOfParts>
  <Company>University of Louisville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Attend the EJW Conference</dc:title>
  <dc:creator>Scinta,Jina</dc:creator>
  <cp:lastModifiedBy>Scinta,Jina</cp:lastModifiedBy>
  <cp:revision>52</cp:revision>
  <dcterms:created xsi:type="dcterms:W3CDTF">2020-06-25T17:20:42Z</dcterms:created>
  <dcterms:modified xsi:type="dcterms:W3CDTF">2021-08-24T18:44:11Z</dcterms:modified>
</cp:coreProperties>
</file>