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1" r:id="rId5"/>
    <p:sldId id="266" r:id="rId6"/>
    <p:sldId id="257" r:id="rId7"/>
    <p:sldId id="258" r:id="rId8"/>
    <p:sldId id="263" r:id="rId9"/>
    <p:sldId id="256" r:id="rId10"/>
    <p:sldId id="259" r:id="rId11"/>
    <p:sldId id="268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8D20CE-CFBE-4576-8DAF-A36CABCF0A2B}" v="2" dt="2022-06-07T18:01:48.769"/>
    <p1510:client id="{4D6A12D5-B4C1-452F-8A9D-5FE7BBBD85C5}" v="2" dt="2022-06-07T17:56:08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926"/>
    <p:restoredTop sz="96327"/>
  </p:normalViewPr>
  <p:slideViewPr>
    <p:cSldViewPr snapToGrid="0" snapToObjects="1">
      <p:cViewPr varScale="1">
        <p:scale>
          <a:sx n="103" d="100"/>
          <a:sy n="103" d="100"/>
        </p:scale>
        <p:origin x="11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6" d="100"/>
        <a:sy n="13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B51C7-75F9-2A06-4634-6E9D321B1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4130E7-C97E-3952-A194-1AB6481A5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265B0-7959-5B17-D9D9-0EB91D5A8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23BF-4026-1C4C-BC85-C148D3841BE1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389AA-12C0-65B9-3DBC-B1DA12CD5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F8497-4BB8-F050-78F1-870289B77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DF6-5854-514A-8FF6-ECC101A76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4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139ED-90C7-333B-CCF9-9E54072C6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4CA656-AAC5-09A7-AE18-7F7BA5FB7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F63F3-D7C3-206F-A9EF-2E339782B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23BF-4026-1C4C-BC85-C148D3841BE1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57C17-B4E6-7391-F018-1A7389C4E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C87CE-8153-3508-74EC-CB65D714E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DF6-5854-514A-8FF6-ECC101A76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7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CA4F5F-656B-046B-5072-A3C26B12F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455EB2-A936-8F22-9EE6-8C0F93CB0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C6174-A874-42A6-32F6-FBE90D26A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23BF-4026-1C4C-BC85-C148D3841BE1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9B75E-B4D1-B724-B3D5-AC5E8975A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AED61-88F4-B867-8B42-A03429FBA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DF6-5854-514A-8FF6-ECC101A76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71E5F-63B5-AFB4-04CA-5DCEDA409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CC447-895D-9117-2FB9-5C0DB5777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37AC8-331A-01C6-1716-19E22F9C2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23BF-4026-1C4C-BC85-C148D3841BE1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CCBE1-9E6D-457A-242B-34CBEF6C9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B2A42-7815-20C7-93C7-794C1D2A5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DF6-5854-514A-8FF6-ECC101A76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ABE5C-A01B-F885-0840-3DEC144C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625A1-92FA-5430-6F44-C01EBA1FF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05981-E663-EC4A-CD2D-437FF3BED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23BF-4026-1C4C-BC85-C148D3841BE1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CAB2F-EEF8-F4F0-1A5C-4FA715963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CD344-F064-49AB-F23B-D1EAECC00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DF6-5854-514A-8FF6-ECC101A76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8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49C5-3B24-4100-3A38-1766D1627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5AFB1-6E51-1083-52B7-5F52AF8E77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DC52-7D0B-1643-7D5B-62C21095F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E2E45-55F4-0151-E628-6FDD5E8CE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23BF-4026-1C4C-BC85-C148D3841BE1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F88FCC-A3C9-A5A3-1D0F-62267C103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F98E8-084D-6958-08D9-8791749E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DF6-5854-514A-8FF6-ECC101A76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7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F2EBB-7BC1-90E3-29E5-D84531605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158AD-5FF7-7DA7-8410-6BE94EA34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5ADC2-CD72-DA22-8FA2-B9963FC80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9AE669-5BD7-A10F-2256-8D2E8885E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84BD3-390B-9748-75EA-86C1F93E2D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EF8BA2-40F2-AEAA-FB6D-8AA1EBDE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23BF-4026-1C4C-BC85-C148D3841BE1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146F54-C4D5-D846-F6AD-E3878BC6A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F49680-DBF3-ECDD-6E12-287788F86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DF6-5854-514A-8FF6-ECC101A76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4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206E-E846-A6D7-6A50-401817244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51DF28-8636-7450-0725-C101B8AEC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23BF-4026-1C4C-BC85-C148D3841BE1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8711F3-5D14-0C37-EA0F-DE976AAD3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38B197-1752-1056-7849-7F2163D3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DF6-5854-514A-8FF6-ECC101A76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18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87E1A5-CE2F-EBB8-B712-D9C5652B2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23BF-4026-1C4C-BC85-C148D3841BE1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6A098D-8204-B2C7-B2C9-2635D3862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95B627-0C92-9FF7-B811-15E89F303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DF6-5854-514A-8FF6-ECC101A76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F0104-5C0F-309A-E3A2-7AD02EB15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BA716-9CEE-D369-8374-CE1367464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DFD7EB-8FED-0A6C-ADF5-E3737B158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EC4E2-7C03-DE59-7A5E-EE0AF0B0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23BF-4026-1C4C-BC85-C148D3841BE1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70A3E-36B3-A940-C8B6-02A283D8F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11638-330A-6017-F107-936F70CB7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DF6-5854-514A-8FF6-ECC101A76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9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9C276-517E-2BAF-4B7E-51D4AC96B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2E11B9-15DE-BF7F-03C7-5D7CC59F6A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53ED3A-08C9-BF7B-DB0C-C77E2C19D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8620C-1462-95CF-E8AE-255F2041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23BF-4026-1C4C-BC85-C148D3841BE1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2D31B-EFA1-02C7-01F3-4B679F96F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BBA74-89E2-C760-8539-C44357F28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9DF6-5854-514A-8FF6-ECC101A76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2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C3CD62-E70B-1140-47D1-055ED1753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DE61E6-2808-A305-8913-97C909271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796BC-838A-5C6E-CA46-04D12CC257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D23BF-4026-1C4C-BC85-C148D3841BE1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FFBBA-E32D-FA44-6DE4-D86E2A7742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D6CC6-8F29-3148-E71C-081CD59E1B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09DF6-5854-514A-8FF6-ECC101A76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2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camilo.castillo@uoflhealth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anpreet.chopra@louisville.ed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lauren.ellis@uoflhealth.or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abraham.gage@louisville.edu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dena.howland@louisville.edu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vfjone01@louisville.edu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ellyce.patton@uoflhealth.org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mailto:ryan.simpson.1@louisville.edu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mailto:nelleke.vanwouwe@louisville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729B73-9BC7-B3D2-CFD6-E684FC08E5AF}"/>
              </a:ext>
            </a:extLst>
          </p:cNvPr>
          <p:cNvSpPr txBox="1"/>
          <p:nvPr/>
        </p:nvSpPr>
        <p:spPr>
          <a:xfrm>
            <a:off x="3048856" y="2969903"/>
            <a:ext cx="609771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Camilo Castillo, MD, MBA- Director Spinal Cord Injury Medicine &amp; Fellowship Program  </a:t>
            </a:r>
          </a:p>
          <a:p>
            <a:pPr algn="l" rtl="0" fontAlgn="base"/>
            <a:r>
              <a:rPr lang="en-US" sz="1800" b="0" i="0" u="sng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hlinkClick r:id="rId2"/>
              </a:rPr>
              <a:t>camilo.castillo@uoflhealth.org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1026" name="Picture 2" descr="Camilo Castillo - UofL Health">
            <a:extLst>
              <a:ext uri="{FF2B5EF4-FFF2-40B4-BE49-F238E27FC236}">
                <a16:creationId xmlns:a16="http://schemas.microsoft.com/office/drawing/2014/main" id="{3D742E3F-BAB7-629E-2EEF-04E1A311D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62" y="2370083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09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9D544EB-5336-1BEF-ECFE-1A68FB552F12}"/>
              </a:ext>
            </a:extLst>
          </p:cNvPr>
          <p:cNvSpPr txBox="1"/>
          <p:nvPr/>
        </p:nvSpPr>
        <p:spPr>
          <a:xfrm>
            <a:off x="3329963" y="3013810"/>
            <a:ext cx="60977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Manpreet Chopra, MS- Senior Research Scientist</a:t>
            </a:r>
          </a:p>
          <a:p>
            <a:r>
              <a:rPr lang="en-US" sz="1800" b="0" i="0" u="none" strike="noStrike" dirty="0">
                <a:effectLst/>
                <a:latin typeface="Calibri" panose="020F0502020204030204" pitchFamily="34" charset="0"/>
                <a:hlinkClick r:id="rId2"/>
              </a:rPr>
              <a:t>manpreet.chopra@louisville.edu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dirty="0"/>
          </a:p>
        </p:txBody>
      </p:sp>
      <p:pic>
        <p:nvPicPr>
          <p:cNvPr id="2050" name="Picture 2" descr="Manpreet Chopra's email &amp; phone | University of Louisville's Cinical  Research Manager email">
            <a:extLst>
              <a:ext uri="{FF2B5EF4-FFF2-40B4-BE49-F238E27FC236}">
                <a16:creationId xmlns:a16="http://schemas.microsoft.com/office/drawing/2014/main" id="{6C56003B-7159-358D-94BA-1572B1D10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45" y="2159000"/>
            <a:ext cx="254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429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FA3495-F66F-3971-5478-95F2A497B628}"/>
              </a:ext>
            </a:extLst>
          </p:cNvPr>
          <p:cNvSpPr txBox="1"/>
          <p:nvPr/>
        </p:nvSpPr>
        <p:spPr>
          <a:xfrm>
            <a:off x="3048856" y="3108403"/>
            <a:ext cx="60977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Lauren Ellis- 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Director of Clinical Operations</a:t>
            </a:r>
            <a:endParaRPr lang="en-US" sz="18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en-US" sz="18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UofL Health – Restorative Neuroscience</a:t>
            </a:r>
            <a:endParaRPr lang="en-US" sz="18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en-US" sz="18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UofL SOM – Neurosurgery &amp; PM&amp;R</a:t>
            </a:r>
            <a:endParaRPr lang="en-US" sz="1800" b="0" i="0" dirty="0">
              <a:solidFill>
                <a:srgbClr val="242424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1800" b="0" i="0" u="sng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hlinkClick r:id="rId2"/>
              </a:rPr>
              <a:t>lauren.ellis@uoflhealth.org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dirty="0"/>
          </a:p>
        </p:txBody>
      </p:sp>
      <p:pic>
        <p:nvPicPr>
          <p:cNvPr id="3074" name="Picture 2" descr="Lauren Ellis, MBA">
            <a:extLst>
              <a:ext uri="{FF2B5EF4-FFF2-40B4-BE49-F238E27FC236}">
                <a16:creationId xmlns:a16="http://schemas.microsoft.com/office/drawing/2014/main" id="{28FB31AF-71E3-1451-12AC-B9ED0D8F1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52" y="2159000"/>
            <a:ext cx="254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158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706B6E-DC1D-C970-9B80-AF8D36C6FDB1}"/>
              </a:ext>
            </a:extLst>
          </p:cNvPr>
          <p:cNvSpPr txBox="1"/>
          <p:nvPr/>
        </p:nvSpPr>
        <p:spPr>
          <a:xfrm>
            <a:off x="3048856" y="3108403"/>
            <a:ext cx="609771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Abraham “Abe” Gage, MBA- Systems and Business Intelligence VP, UofL physicians</a:t>
            </a:r>
          </a:p>
          <a:p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0" i="0" u="sng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hlinkClick r:id="rId2"/>
              </a:rPr>
              <a:t>abraham.gage@louisville.edu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</a:t>
            </a:r>
            <a:endParaRPr lang="en-US" dirty="0"/>
          </a:p>
        </p:txBody>
      </p:sp>
      <p:pic>
        <p:nvPicPr>
          <p:cNvPr id="4098" name="Picture 2" descr="Abraham Gage">
            <a:extLst>
              <a:ext uri="{FF2B5EF4-FFF2-40B4-BE49-F238E27FC236}">
                <a16:creationId xmlns:a16="http://schemas.microsoft.com/office/drawing/2014/main" id="{063258C1-9D08-26B5-8F34-C78B350FC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10" y="2159000"/>
            <a:ext cx="254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03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763F55-FCA7-ADD6-D25D-67E7BCCC5479}"/>
              </a:ext>
            </a:extLst>
          </p:cNvPr>
          <p:cNvSpPr txBox="1"/>
          <p:nvPr/>
        </p:nvSpPr>
        <p:spPr>
          <a:xfrm>
            <a:off x="3048856" y="3108403"/>
            <a:ext cx="60977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Dena Howland, PhD- Professor  </a:t>
            </a:r>
          </a:p>
          <a:p>
            <a:pPr algn="l" rtl="0" fontAlgn="base"/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2"/>
              </a:rPr>
              <a:t>dena.howland@louisville.edu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5122" name="Picture 2" descr="Dena Howland – The ISNR">
            <a:extLst>
              <a:ext uri="{FF2B5EF4-FFF2-40B4-BE49-F238E27FC236}">
                <a16:creationId xmlns:a16="http://schemas.microsoft.com/office/drawing/2014/main" id="{045788B0-DA2F-C47E-60BE-4E0964DBE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65" y="1911350"/>
            <a:ext cx="2159000" cy="303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770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A624C1-BCAE-4CE7-D510-E2FD9C09C371}"/>
              </a:ext>
            </a:extLst>
          </p:cNvPr>
          <p:cNvSpPr txBox="1"/>
          <p:nvPr/>
        </p:nvSpPr>
        <p:spPr>
          <a:xfrm>
            <a:off x="3325837" y="2828835"/>
            <a:ext cx="61001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V. Faye Jones, MD, PhD, MSPH- Senior Associate Vice President for Diversity and Equity &amp; Associate Vice President for Health Affairs/Diversity Initiatives  </a:t>
            </a:r>
          </a:p>
          <a:p>
            <a:pPr algn="l" rtl="0" fontAlgn="base"/>
            <a:r>
              <a:rPr lang="en-US" sz="1800" b="0" i="0" u="sng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hlinkClick r:id="rId2"/>
              </a:rPr>
              <a:t>vfjone01@louisville.edu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6146" name="Picture 2" descr="Office of Diversity and Equity — Office of Diversity &amp; Equity">
            <a:extLst>
              <a:ext uri="{FF2B5EF4-FFF2-40B4-BE49-F238E27FC236}">
                <a16:creationId xmlns:a16="http://schemas.microsoft.com/office/drawing/2014/main" id="{5AF3C43F-9CDA-BA5F-653C-ECC36AD38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889" y="2158999"/>
            <a:ext cx="16891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948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0A25EB-F629-B89F-0144-462C5AFC72AF}"/>
              </a:ext>
            </a:extLst>
          </p:cNvPr>
          <p:cNvSpPr txBox="1"/>
          <p:nvPr/>
        </p:nvSpPr>
        <p:spPr>
          <a:xfrm>
            <a:off x="3048856" y="3108403"/>
            <a:ext cx="60977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Ellyce Patton, MBA- Executive Director</a:t>
            </a:r>
          </a:p>
          <a:p>
            <a:r>
              <a:rPr lang="en-US" sz="1800" b="0" i="0" u="sng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hlinkClick r:id="rId2"/>
              </a:rPr>
              <a:t>ellyce.patton@uoflhealth.org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dirty="0"/>
          </a:p>
        </p:txBody>
      </p:sp>
      <p:pic>
        <p:nvPicPr>
          <p:cNvPr id="7170" name="Picture 2" descr="Ellyce Patton, MBA, MA, PMP - Director of Operations - University of  Louisville School of Medicine | LinkedIn">
            <a:extLst>
              <a:ext uri="{FF2B5EF4-FFF2-40B4-BE49-F238E27FC236}">
                <a16:creationId xmlns:a16="http://schemas.microsoft.com/office/drawing/2014/main" id="{CDADD26D-9D95-DA60-A869-A10009D5B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42" y="2159000"/>
            <a:ext cx="254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392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E88047-CD91-70A2-22C5-8F80CC41F334}"/>
              </a:ext>
            </a:extLst>
          </p:cNvPr>
          <p:cNvSpPr txBox="1"/>
          <p:nvPr/>
        </p:nvSpPr>
        <p:spPr>
          <a:xfrm>
            <a:off x="3048856" y="3108403"/>
            <a:ext cx="60977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Ryan Simpson- Program Director HSC Office of Diversity and Inclusion </a:t>
            </a:r>
            <a:r>
              <a:rPr lang="en-US" sz="1800" b="0" i="0" u="sng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hlinkClick r:id="rId2"/>
              </a:rPr>
              <a:t>ryan.simpson.1@louisville.edu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; 502-852-0709 </a:t>
            </a:r>
            <a:endParaRPr lang="en-US" dirty="0"/>
          </a:p>
        </p:txBody>
      </p:sp>
      <p:pic>
        <p:nvPicPr>
          <p:cNvPr id="8194" name="Picture 2" descr="Staff Directory — Health Sciences Center">
            <a:extLst>
              <a:ext uri="{FF2B5EF4-FFF2-40B4-BE49-F238E27FC236}">
                <a16:creationId xmlns:a16="http://schemas.microsoft.com/office/drawing/2014/main" id="{97B90FF7-F1B5-03EB-8CA1-172A189A1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69" y="1838325"/>
            <a:ext cx="2730263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095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EE7895-89A1-99AE-77A3-A78C082A7DA2}"/>
              </a:ext>
            </a:extLst>
          </p:cNvPr>
          <p:cNvSpPr txBox="1"/>
          <p:nvPr/>
        </p:nvSpPr>
        <p:spPr>
          <a:xfrm>
            <a:off x="3048856" y="3108403"/>
            <a:ext cx="60977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Nelleke van Wouwe, PhD – Associate Professor </a:t>
            </a:r>
            <a:r>
              <a:rPr lang="en-US" sz="1800" b="0" i="0" u="sng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hlinkClick r:id="rId2"/>
              </a:rPr>
              <a:t>nelleke.vanwouwe@louisville.edu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dirty="0"/>
          </a:p>
        </p:txBody>
      </p:sp>
      <p:pic>
        <p:nvPicPr>
          <p:cNvPr id="10242" name="Picture 2" descr="Nelleke van Wouwe, Ph.D., M.Sc. — School of Medicine University of  Louisville">
            <a:extLst>
              <a:ext uri="{FF2B5EF4-FFF2-40B4-BE49-F238E27FC236}">
                <a16:creationId xmlns:a16="http://schemas.microsoft.com/office/drawing/2014/main" id="{1722ABE3-6DB3-3EE0-1C07-87B7705BB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7" y="1838402"/>
            <a:ext cx="2022007" cy="2847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199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41D0886948CB4C81F613020D3DA6F9" ma:contentTypeVersion="9" ma:contentTypeDescription="Create a new document." ma:contentTypeScope="" ma:versionID="25ceb823bc08882b71795fe9db636371">
  <xsd:schema xmlns:xsd="http://www.w3.org/2001/XMLSchema" xmlns:xs="http://www.w3.org/2001/XMLSchema" xmlns:p="http://schemas.microsoft.com/office/2006/metadata/properties" xmlns:ns2="8ce18175-1911-42ff-8678-67ee757b052d" targetNamespace="http://schemas.microsoft.com/office/2006/metadata/properties" ma:root="true" ma:fieldsID="6f8954b991fbb1ff56a879599fd03bba" ns2:_="">
    <xsd:import namespace="8ce18175-1911-42ff-8678-67ee757b05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e18175-1911-42ff-8678-67ee757b05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D98AF6-9C24-4340-AC10-0CF27E8E02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C727D85-ACA8-46AC-B28D-06C5A5DAF1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e18175-1911-42ff-8678-67ee757b05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74AC49-F9CB-426F-9743-40D39479B5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178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Pitts,Teresa</dc:creator>
  <cp:lastModifiedBy>Van Wouwe, Nelleke</cp:lastModifiedBy>
  <cp:revision>15</cp:revision>
  <dcterms:created xsi:type="dcterms:W3CDTF">2022-06-07T17:00:49Z</dcterms:created>
  <dcterms:modified xsi:type="dcterms:W3CDTF">2023-08-22T19:12:22Z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0x0101009B41D0886948CB4C81F613020D3DA6F9</vt:lpwstr>
  </property>
</Properties>
</file>