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9" r:id="rId3"/>
    <p:sldId id="278" r:id="rId4"/>
    <p:sldId id="259" r:id="rId5"/>
    <p:sldId id="264" r:id="rId6"/>
    <p:sldId id="263" r:id="rId7"/>
    <p:sldId id="265" r:id="rId8"/>
    <p:sldId id="266" r:id="rId9"/>
    <p:sldId id="267" r:id="rId10"/>
    <p:sldId id="262" r:id="rId11"/>
    <p:sldId id="261" r:id="rId12"/>
    <p:sldId id="260" r:id="rId13"/>
    <p:sldId id="268" r:id="rId14"/>
    <p:sldId id="269" r:id="rId15"/>
    <p:sldId id="273" r:id="rId16"/>
    <p:sldId id="274" r:id="rId17"/>
    <p:sldId id="275" r:id="rId18"/>
    <p:sldId id="276" r:id="rId19"/>
    <p:sldId id="270" r:id="rId20"/>
    <p:sldId id="271" r:id="rId21"/>
    <p:sldId id="272" r:id="rId22"/>
    <p:sldId id="280"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96AB"/>
    <a:srgbClr val="8A0000"/>
    <a:srgbClr val="2CAE9F"/>
    <a:srgbClr val="249298"/>
    <a:srgbClr val="208388"/>
    <a:srgbClr val="6DD9FF"/>
    <a:srgbClr val="9900CC"/>
    <a:srgbClr val="FF0000"/>
    <a:srgbClr val="23AF26"/>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530" autoAdjust="0"/>
    <p:restoredTop sz="94660"/>
  </p:normalViewPr>
  <p:slideViewPr>
    <p:cSldViewPr snapToGrid="0">
      <p:cViewPr varScale="1">
        <p:scale>
          <a:sx n="58" d="100"/>
          <a:sy n="58" d="100"/>
        </p:scale>
        <p:origin x="368"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3C2A55D-77D9-4C64-9CA5-5A4F805747F1}" type="datetimeFigureOut">
              <a:rPr lang="en-US" smtClean="0"/>
              <a:t>6/22/2023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17A1F9-B35C-4004-9F1E-08EE38889DA3}" type="slidenum">
              <a:rPr lang="en-US" smtClean="0"/>
              <a:t>‹#›</a:t>
            </a:fld>
            <a:endParaRPr lang="en-US"/>
          </a:p>
        </p:txBody>
      </p:sp>
    </p:spTree>
    <p:extLst>
      <p:ext uri="{BB962C8B-B14F-4D97-AF65-F5344CB8AC3E}">
        <p14:creationId xmlns:p14="http://schemas.microsoft.com/office/powerpoint/2010/main" val="2399041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C2A55D-77D9-4C64-9CA5-5A4F805747F1}" type="datetimeFigureOut">
              <a:rPr lang="en-US" smtClean="0"/>
              <a:t>6/22/2023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17A1F9-B35C-4004-9F1E-08EE38889DA3}" type="slidenum">
              <a:rPr lang="en-US" smtClean="0"/>
              <a:t>‹#›</a:t>
            </a:fld>
            <a:endParaRPr lang="en-US"/>
          </a:p>
        </p:txBody>
      </p:sp>
    </p:spTree>
    <p:extLst>
      <p:ext uri="{BB962C8B-B14F-4D97-AF65-F5344CB8AC3E}">
        <p14:creationId xmlns:p14="http://schemas.microsoft.com/office/powerpoint/2010/main" val="3499715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C2A55D-77D9-4C64-9CA5-5A4F805747F1}" type="datetimeFigureOut">
              <a:rPr lang="en-US" smtClean="0"/>
              <a:t>6/22/2023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17A1F9-B35C-4004-9F1E-08EE38889DA3}" type="slidenum">
              <a:rPr lang="en-US" smtClean="0"/>
              <a:t>‹#›</a:t>
            </a:fld>
            <a:endParaRPr lang="en-US"/>
          </a:p>
        </p:txBody>
      </p:sp>
    </p:spTree>
    <p:extLst>
      <p:ext uri="{BB962C8B-B14F-4D97-AF65-F5344CB8AC3E}">
        <p14:creationId xmlns:p14="http://schemas.microsoft.com/office/powerpoint/2010/main" val="2938861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C2A55D-77D9-4C64-9CA5-5A4F805747F1}" type="datetimeFigureOut">
              <a:rPr lang="en-US" smtClean="0"/>
              <a:t>6/22/2023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17A1F9-B35C-4004-9F1E-08EE38889DA3}" type="slidenum">
              <a:rPr lang="en-US" smtClean="0"/>
              <a:t>‹#›</a:t>
            </a:fld>
            <a:endParaRPr lang="en-US"/>
          </a:p>
        </p:txBody>
      </p:sp>
    </p:spTree>
    <p:extLst>
      <p:ext uri="{BB962C8B-B14F-4D97-AF65-F5344CB8AC3E}">
        <p14:creationId xmlns:p14="http://schemas.microsoft.com/office/powerpoint/2010/main" val="407868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C2A55D-77D9-4C64-9CA5-5A4F805747F1}" type="datetimeFigureOut">
              <a:rPr lang="en-US" smtClean="0"/>
              <a:t>6/22/2023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17A1F9-B35C-4004-9F1E-08EE38889DA3}" type="slidenum">
              <a:rPr lang="en-US" smtClean="0"/>
              <a:t>‹#›</a:t>
            </a:fld>
            <a:endParaRPr lang="en-US"/>
          </a:p>
        </p:txBody>
      </p:sp>
    </p:spTree>
    <p:extLst>
      <p:ext uri="{BB962C8B-B14F-4D97-AF65-F5344CB8AC3E}">
        <p14:creationId xmlns:p14="http://schemas.microsoft.com/office/powerpoint/2010/main" val="3515284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3C2A55D-77D9-4C64-9CA5-5A4F805747F1}" type="datetimeFigureOut">
              <a:rPr lang="en-US" smtClean="0"/>
              <a:t>6/22/2023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17A1F9-B35C-4004-9F1E-08EE38889DA3}" type="slidenum">
              <a:rPr lang="en-US" smtClean="0"/>
              <a:t>‹#›</a:t>
            </a:fld>
            <a:endParaRPr lang="en-US"/>
          </a:p>
        </p:txBody>
      </p:sp>
    </p:spTree>
    <p:extLst>
      <p:ext uri="{BB962C8B-B14F-4D97-AF65-F5344CB8AC3E}">
        <p14:creationId xmlns:p14="http://schemas.microsoft.com/office/powerpoint/2010/main" val="2840117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3C2A55D-77D9-4C64-9CA5-5A4F805747F1}" type="datetimeFigureOut">
              <a:rPr lang="en-US" smtClean="0"/>
              <a:t>6/22/2023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17A1F9-B35C-4004-9F1E-08EE38889DA3}" type="slidenum">
              <a:rPr lang="en-US" smtClean="0"/>
              <a:t>‹#›</a:t>
            </a:fld>
            <a:endParaRPr lang="en-US"/>
          </a:p>
        </p:txBody>
      </p:sp>
    </p:spTree>
    <p:extLst>
      <p:ext uri="{BB962C8B-B14F-4D97-AF65-F5344CB8AC3E}">
        <p14:creationId xmlns:p14="http://schemas.microsoft.com/office/powerpoint/2010/main" val="1354600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3C2A55D-77D9-4C64-9CA5-5A4F805747F1}" type="datetimeFigureOut">
              <a:rPr lang="en-US" smtClean="0"/>
              <a:t>6/22/2023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17A1F9-B35C-4004-9F1E-08EE38889DA3}" type="slidenum">
              <a:rPr lang="en-US" smtClean="0"/>
              <a:t>‹#›</a:t>
            </a:fld>
            <a:endParaRPr lang="en-US"/>
          </a:p>
        </p:txBody>
      </p:sp>
    </p:spTree>
    <p:extLst>
      <p:ext uri="{BB962C8B-B14F-4D97-AF65-F5344CB8AC3E}">
        <p14:creationId xmlns:p14="http://schemas.microsoft.com/office/powerpoint/2010/main" val="3755979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C2A55D-77D9-4C64-9CA5-5A4F805747F1}" type="datetimeFigureOut">
              <a:rPr lang="en-US" smtClean="0"/>
              <a:t>6/22/2023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17A1F9-B35C-4004-9F1E-08EE38889DA3}" type="slidenum">
              <a:rPr lang="en-US" smtClean="0"/>
              <a:t>‹#›</a:t>
            </a:fld>
            <a:endParaRPr lang="en-US"/>
          </a:p>
        </p:txBody>
      </p:sp>
    </p:spTree>
    <p:extLst>
      <p:ext uri="{BB962C8B-B14F-4D97-AF65-F5344CB8AC3E}">
        <p14:creationId xmlns:p14="http://schemas.microsoft.com/office/powerpoint/2010/main" val="4284598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3C2A55D-77D9-4C64-9CA5-5A4F805747F1}" type="datetimeFigureOut">
              <a:rPr lang="en-US" smtClean="0"/>
              <a:t>6/22/2023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17A1F9-B35C-4004-9F1E-08EE38889DA3}" type="slidenum">
              <a:rPr lang="en-US" smtClean="0"/>
              <a:t>‹#›</a:t>
            </a:fld>
            <a:endParaRPr lang="en-US"/>
          </a:p>
        </p:txBody>
      </p:sp>
    </p:spTree>
    <p:extLst>
      <p:ext uri="{BB962C8B-B14F-4D97-AF65-F5344CB8AC3E}">
        <p14:creationId xmlns:p14="http://schemas.microsoft.com/office/powerpoint/2010/main" val="3773557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3C2A55D-77D9-4C64-9CA5-5A4F805747F1}" type="datetimeFigureOut">
              <a:rPr lang="en-US" smtClean="0"/>
              <a:t>6/22/2023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17A1F9-B35C-4004-9F1E-08EE38889DA3}" type="slidenum">
              <a:rPr lang="en-US" smtClean="0"/>
              <a:t>‹#›</a:t>
            </a:fld>
            <a:endParaRPr lang="en-US"/>
          </a:p>
        </p:txBody>
      </p:sp>
    </p:spTree>
    <p:extLst>
      <p:ext uri="{BB962C8B-B14F-4D97-AF65-F5344CB8AC3E}">
        <p14:creationId xmlns:p14="http://schemas.microsoft.com/office/powerpoint/2010/main" val="372989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C2A55D-77D9-4C64-9CA5-5A4F805747F1}" type="datetimeFigureOut">
              <a:rPr lang="en-US" smtClean="0"/>
              <a:t>6/22/2023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17A1F9-B35C-4004-9F1E-08EE38889DA3}" type="slidenum">
              <a:rPr lang="en-US" smtClean="0"/>
              <a:t>‹#›</a:t>
            </a:fld>
            <a:endParaRPr lang="en-US"/>
          </a:p>
        </p:txBody>
      </p:sp>
    </p:spTree>
    <p:extLst>
      <p:ext uri="{BB962C8B-B14F-4D97-AF65-F5344CB8AC3E}">
        <p14:creationId xmlns:p14="http://schemas.microsoft.com/office/powerpoint/2010/main" val="41447084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4E964-DC18-4C60-AEA5-8487978B9AA9}"/>
              </a:ext>
            </a:extLst>
          </p:cNvPr>
          <p:cNvSpPr>
            <a:spLocks noGrp="1"/>
          </p:cNvSpPr>
          <p:nvPr>
            <p:ph type="ctrTitle"/>
          </p:nvPr>
        </p:nvSpPr>
        <p:spPr/>
        <p:txBody>
          <a:bodyPr/>
          <a:lstStyle/>
          <a:p>
            <a:r>
              <a:rPr lang="en-US" dirty="0"/>
              <a:t>Diversity, Equity, and Inclusion Plan Overview</a:t>
            </a:r>
          </a:p>
        </p:txBody>
      </p:sp>
      <p:sp>
        <p:nvSpPr>
          <p:cNvPr id="3" name="Subtitle 2">
            <a:extLst>
              <a:ext uri="{FF2B5EF4-FFF2-40B4-BE49-F238E27FC236}">
                <a16:creationId xmlns:a16="http://schemas.microsoft.com/office/drawing/2014/main" id="{E0054EF1-7B52-4C0B-AEE4-01FBEA6C51EA}"/>
              </a:ext>
            </a:extLst>
          </p:cNvPr>
          <p:cNvSpPr>
            <a:spLocks noGrp="1"/>
          </p:cNvSpPr>
          <p:nvPr>
            <p:ph type="subTitle" idx="1"/>
          </p:nvPr>
        </p:nvSpPr>
        <p:spPr/>
        <p:txBody>
          <a:bodyPr/>
          <a:lstStyle/>
          <a:p>
            <a:r>
              <a:rPr lang="en-US" dirty="0"/>
              <a:t>Kent School of Social Work</a:t>
            </a:r>
          </a:p>
          <a:p>
            <a:r>
              <a:rPr lang="en-US" dirty="0"/>
              <a:t>Fall 2020-Spring 2023</a:t>
            </a:r>
          </a:p>
        </p:txBody>
      </p:sp>
    </p:spTree>
    <p:extLst>
      <p:ext uri="{BB962C8B-B14F-4D97-AF65-F5344CB8AC3E}">
        <p14:creationId xmlns:p14="http://schemas.microsoft.com/office/powerpoint/2010/main" val="3308835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5AD2E-69FC-4C10-ADDF-4426C63F2FE2}"/>
              </a:ext>
            </a:extLst>
          </p:cNvPr>
          <p:cNvSpPr>
            <a:spLocks noGrp="1"/>
          </p:cNvSpPr>
          <p:nvPr>
            <p:ph type="title"/>
          </p:nvPr>
        </p:nvSpPr>
        <p:spPr>
          <a:pattFill prst="wdUpDiag">
            <a:fgClr>
              <a:srgbClr val="C00000"/>
            </a:fgClr>
            <a:bgClr>
              <a:schemeClr val="bg2">
                <a:lumMod val="25000"/>
              </a:schemeClr>
            </a:bgClr>
          </a:pattFill>
        </p:spPr>
        <p:txBody>
          <a:bodyPr/>
          <a:lstStyle/>
          <a:p>
            <a:pPr algn="ctr"/>
            <a:r>
              <a:rPr lang="en-US" dirty="0">
                <a:solidFill>
                  <a:schemeClr val="bg1"/>
                </a:solidFill>
              </a:rPr>
              <a:t>1A.c:  Student Climate-Inclusion</a:t>
            </a:r>
          </a:p>
        </p:txBody>
      </p:sp>
      <p:sp>
        <p:nvSpPr>
          <p:cNvPr id="3" name="Content Placeholder 2">
            <a:extLst>
              <a:ext uri="{FF2B5EF4-FFF2-40B4-BE49-F238E27FC236}">
                <a16:creationId xmlns:a16="http://schemas.microsoft.com/office/drawing/2014/main" id="{50EAAC3B-6631-4563-877E-F0C008D6AB79}"/>
              </a:ext>
            </a:extLst>
          </p:cNvPr>
          <p:cNvSpPr>
            <a:spLocks noGrp="1"/>
          </p:cNvSpPr>
          <p:nvPr>
            <p:ph idx="1"/>
          </p:nvPr>
        </p:nvSpPr>
        <p:spPr/>
        <p:txBody>
          <a:bodyPr/>
          <a:lstStyle/>
          <a:p>
            <a:endParaRPr lang="en-US" dirty="0"/>
          </a:p>
        </p:txBody>
      </p:sp>
      <p:graphicFrame>
        <p:nvGraphicFramePr>
          <p:cNvPr id="4" name="Table 4">
            <a:extLst>
              <a:ext uri="{FF2B5EF4-FFF2-40B4-BE49-F238E27FC236}">
                <a16:creationId xmlns:a16="http://schemas.microsoft.com/office/drawing/2014/main" id="{3FF140E0-6D02-4241-900D-711DB10ABB82}"/>
              </a:ext>
            </a:extLst>
          </p:cNvPr>
          <p:cNvGraphicFramePr>
            <a:graphicFrameLocks noGrp="1"/>
          </p:cNvGraphicFramePr>
          <p:nvPr>
            <p:extLst>
              <p:ext uri="{D42A27DB-BD31-4B8C-83A1-F6EECF244321}">
                <p14:modId xmlns:p14="http://schemas.microsoft.com/office/powerpoint/2010/main" val="148319613"/>
              </p:ext>
            </p:extLst>
          </p:nvPr>
        </p:nvGraphicFramePr>
        <p:xfrm>
          <a:off x="1531620" y="2149221"/>
          <a:ext cx="8812530" cy="2966720"/>
        </p:xfrm>
        <a:graphic>
          <a:graphicData uri="http://schemas.openxmlformats.org/drawingml/2006/table">
            <a:tbl>
              <a:tblPr firstRow="1" bandRow="1">
                <a:tableStyleId>{073A0DAA-6AF3-43AB-8588-CEC1D06C72B9}</a:tableStyleId>
              </a:tblPr>
              <a:tblGrid>
                <a:gridCol w="6812356">
                  <a:extLst>
                    <a:ext uri="{9D8B030D-6E8A-4147-A177-3AD203B41FA5}">
                      <a16:colId xmlns:a16="http://schemas.microsoft.com/office/drawing/2014/main" val="3028787958"/>
                    </a:ext>
                  </a:extLst>
                </a:gridCol>
                <a:gridCol w="2000174">
                  <a:extLst>
                    <a:ext uri="{9D8B030D-6E8A-4147-A177-3AD203B41FA5}">
                      <a16:colId xmlns:a16="http://schemas.microsoft.com/office/drawing/2014/main" val="418928431"/>
                    </a:ext>
                  </a:extLst>
                </a:gridCol>
              </a:tblGrid>
              <a:tr h="370840">
                <a:tc>
                  <a:txBody>
                    <a:bodyPr/>
                    <a:lstStyle/>
                    <a:p>
                      <a:r>
                        <a:rPr lang="en-US" dirty="0"/>
                        <a:t>Initiative</a:t>
                      </a:r>
                    </a:p>
                  </a:txBody>
                  <a:tcPr/>
                </a:tc>
                <a:tc>
                  <a:txBody>
                    <a:bodyPr/>
                    <a:lstStyle/>
                    <a:p>
                      <a:r>
                        <a:rPr lang="en-US" dirty="0">
                          <a:solidFill>
                            <a:schemeClr val="tx1"/>
                          </a:solidFill>
                        </a:rPr>
                        <a:t>Launch</a:t>
                      </a:r>
                    </a:p>
                  </a:txBody>
                  <a:tcPr/>
                </a:tc>
                <a:extLst>
                  <a:ext uri="{0D108BD9-81ED-4DB2-BD59-A6C34878D82A}">
                    <a16:rowId xmlns:a16="http://schemas.microsoft.com/office/drawing/2014/main" val="265123353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Content-Based School-Wide Anti-Oppression Trainings </a:t>
                      </a:r>
                    </a:p>
                  </a:txBody>
                  <a:tcPr/>
                </a:tc>
                <a:tc>
                  <a:txBody>
                    <a:bodyPr/>
                    <a:lstStyle/>
                    <a:p>
                      <a:r>
                        <a:rPr lang="en-US" dirty="0">
                          <a:solidFill>
                            <a:schemeClr val="tx1"/>
                          </a:solidFill>
                        </a:rPr>
                        <a:t>Ongoing</a:t>
                      </a:r>
                    </a:p>
                  </a:txBody>
                  <a:tcPr/>
                </a:tc>
                <a:extLst>
                  <a:ext uri="{0D108BD9-81ED-4DB2-BD59-A6C34878D82A}">
                    <a16:rowId xmlns:a16="http://schemas.microsoft.com/office/drawing/2014/main" val="3537424781"/>
                  </a:ext>
                </a:extLst>
              </a:tr>
              <a:tr h="370840">
                <a:tc>
                  <a:txBody>
                    <a:bodyPr/>
                    <a:lstStyle/>
                    <a:p>
                      <a:r>
                        <a:rPr lang="en-US" dirty="0"/>
                        <a:t>AOC Restorative Solutions Sub-Committee</a:t>
                      </a:r>
                    </a:p>
                  </a:txBody>
                  <a:tcPr/>
                </a:tc>
                <a:tc>
                  <a:txBody>
                    <a:bodyPr/>
                    <a:lstStyle/>
                    <a:p>
                      <a:r>
                        <a:rPr lang="en-US" dirty="0">
                          <a:solidFill>
                            <a:schemeClr val="tx1"/>
                          </a:solidFill>
                        </a:rPr>
                        <a:t>Ongoing</a:t>
                      </a:r>
                    </a:p>
                  </a:txBody>
                  <a:tcPr/>
                </a:tc>
                <a:extLst>
                  <a:ext uri="{0D108BD9-81ED-4DB2-BD59-A6C34878D82A}">
                    <a16:rowId xmlns:a16="http://schemas.microsoft.com/office/drawing/2014/main" val="750102887"/>
                  </a:ext>
                </a:extLst>
              </a:tr>
              <a:tr h="370840">
                <a:tc>
                  <a:txBody>
                    <a:bodyPr/>
                    <a:lstStyle/>
                    <a:p>
                      <a:r>
                        <a:rPr lang="en-US" dirty="0"/>
                        <a:t>Open Forum Discussions on Racial Violence</a:t>
                      </a:r>
                    </a:p>
                  </a:txBody>
                  <a:tcPr/>
                </a:tc>
                <a:tc>
                  <a:txBody>
                    <a:bodyPr/>
                    <a:lstStyle/>
                    <a:p>
                      <a:r>
                        <a:rPr lang="en-US" dirty="0">
                          <a:solidFill>
                            <a:schemeClr val="tx1"/>
                          </a:solidFill>
                        </a:rPr>
                        <a:t>Fall 2020</a:t>
                      </a:r>
                    </a:p>
                  </a:txBody>
                  <a:tcPr/>
                </a:tc>
                <a:extLst>
                  <a:ext uri="{0D108BD9-81ED-4DB2-BD59-A6C34878D82A}">
                    <a16:rowId xmlns:a16="http://schemas.microsoft.com/office/drawing/2014/main" val="394889264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Increased Anti-Oppression Readings and Learning Activities</a:t>
                      </a:r>
                    </a:p>
                  </a:txBody>
                  <a:tcPr/>
                </a:tc>
                <a:tc>
                  <a:txBody>
                    <a:bodyPr/>
                    <a:lstStyle/>
                    <a:p>
                      <a:r>
                        <a:rPr lang="en-US" dirty="0">
                          <a:solidFill>
                            <a:schemeClr val="tx1"/>
                          </a:solidFill>
                        </a:rPr>
                        <a:t>Spring 2021</a:t>
                      </a:r>
                    </a:p>
                  </a:txBody>
                  <a:tcPr/>
                </a:tc>
                <a:extLst>
                  <a:ext uri="{0D108BD9-81ED-4DB2-BD59-A6C34878D82A}">
                    <a16:rowId xmlns:a16="http://schemas.microsoft.com/office/drawing/2014/main" val="34958057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Micro-Resistance Training</a:t>
                      </a:r>
                    </a:p>
                  </a:txBody>
                  <a:tcPr/>
                </a:tc>
                <a:tc>
                  <a:txBody>
                    <a:bodyPr/>
                    <a:lstStyle/>
                    <a:p>
                      <a:r>
                        <a:rPr lang="en-US" dirty="0">
                          <a:solidFill>
                            <a:schemeClr val="tx1"/>
                          </a:solidFill>
                        </a:rPr>
                        <a:t>Spring 2021</a:t>
                      </a:r>
                    </a:p>
                  </a:txBody>
                  <a:tcPr/>
                </a:tc>
                <a:extLst>
                  <a:ext uri="{0D108BD9-81ED-4DB2-BD59-A6C34878D82A}">
                    <a16:rowId xmlns:a16="http://schemas.microsoft.com/office/drawing/2014/main" val="300410153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KSSA Representatives Collaboration on Anti-Racist Curriculum Updates</a:t>
                      </a:r>
                    </a:p>
                  </a:txBody>
                  <a:tcPr/>
                </a:tc>
                <a:tc>
                  <a:txBody>
                    <a:bodyPr/>
                    <a:lstStyle/>
                    <a:p>
                      <a:r>
                        <a:rPr lang="en-US" dirty="0">
                          <a:solidFill>
                            <a:schemeClr val="tx1"/>
                          </a:solidFill>
                        </a:rPr>
                        <a:t>Spring 2021</a:t>
                      </a:r>
                    </a:p>
                  </a:txBody>
                  <a:tcPr/>
                </a:tc>
                <a:extLst>
                  <a:ext uri="{0D108BD9-81ED-4DB2-BD59-A6C34878D82A}">
                    <a16:rowId xmlns:a16="http://schemas.microsoft.com/office/drawing/2014/main" val="680336669"/>
                  </a:ext>
                </a:extLst>
              </a:tr>
              <a:tr h="370840">
                <a:tc>
                  <a:txBody>
                    <a:bodyPr/>
                    <a:lstStyle/>
                    <a:p>
                      <a:r>
                        <a:rPr lang="en-US" dirty="0"/>
                        <a:t>Anti-Racist Resource-in-Common</a:t>
                      </a:r>
                    </a:p>
                  </a:txBody>
                  <a:tcPr/>
                </a:tc>
                <a:tc>
                  <a:txBody>
                    <a:bodyPr/>
                    <a:lstStyle/>
                    <a:p>
                      <a:r>
                        <a:rPr lang="en-US" dirty="0">
                          <a:solidFill>
                            <a:schemeClr val="tx1"/>
                          </a:solidFill>
                        </a:rPr>
                        <a:t>Fall 2021</a:t>
                      </a:r>
                    </a:p>
                  </a:txBody>
                  <a:tcPr/>
                </a:tc>
                <a:extLst>
                  <a:ext uri="{0D108BD9-81ED-4DB2-BD59-A6C34878D82A}">
                    <a16:rowId xmlns:a16="http://schemas.microsoft.com/office/drawing/2014/main" val="3304678643"/>
                  </a:ext>
                </a:extLst>
              </a:tr>
            </a:tbl>
          </a:graphicData>
        </a:graphic>
      </p:graphicFrame>
    </p:spTree>
    <p:extLst>
      <p:ext uri="{BB962C8B-B14F-4D97-AF65-F5344CB8AC3E}">
        <p14:creationId xmlns:p14="http://schemas.microsoft.com/office/powerpoint/2010/main" val="17256732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5AD2E-69FC-4C10-ADDF-4426C63F2FE2}"/>
              </a:ext>
            </a:extLst>
          </p:cNvPr>
          <p:cNvSpPr>
            <a:spLocks noGrp="1"/>
          </p:cNvSpPr>
          <p:nvPr>
            <p:ph type="title"/>
          </p:nvPr>
        </p:nvSpPr>
        <p:spPr>
          <a:xfrm>
            <a:off x="838200" y="227965"/>
            <a:ext cx="10515600" cy="1212215"/>
          </a:xfrm>
          <a:pattFill prst="pct5">
            <a:fgClr>
              <a:srgbClr val="C00000"/>
            </a:fgClr>
            <a:bgClr>
              <a:schemeClr val="bg2">
                <a:lumMod val="25000"/>
              </a:schemeClr>
            </a:bgClr>
          </a:pattFill>
        </p:spPr>
        <p:txBody>
          <a:bodyPr/>
          <a:lstStyle/>
          <a:p>
            <a:pPr algn="ctr"/>
            <a:r>
              <a:rPr lang="en-US" dirty="0">
                <a:solidFill>
                  <a:schemeClr val="bg1"/>
                </a:solidFill>
              </a:rPr>
              <a:t>2A.c:  Faculty Climate-Inclusion</a:t>
            </a:r>
          </a:p>
        </p:txBody>
      </p:sp>
      <p:sp>
        <p:nvSpPr>
          <p:cNvPr id="3" name="Content Placeholder 2">
            <a:extLst>
              <a:ext uri="{FF2B5EF4-FFF2-40B4-BE49-F238E27FC236}">
                <a16:creationId xmlns:a16="http://schemas.microsoft.com/office/drawing/2014/main" id="{50EAAC3B-6631-4563-877E-F0C008D6AB79}"/>
              </a:ext>
            </a:extLst>
          </p:cNvPr>
          <p:cNvSpPr>
            <a:spLocks noGrp="1"/>
          </p:cNvSpPr>
          <p:nvPr>
            <p:ph idx="1"/>
          </p:nvPr>
        </p:nvSpPr>
        <p:spPr/>
        <p:txBody>
          <a:bodyPr/>
          <a:lstStyle/>
          <a:p>
            <a:endParaRPr lang="en-US" dirty="0"/>
          </a:p>
        </p:txBody>
      </p:sp>
      <p:graphicFrame>
        <p:nvGraphicFramePr>
          <p:cNvPr id="4" name="Table 4">
            <a:extLst>
              <a:ext uri="{FF2B5EF4-FFF2-40B4-BE49-F238E27FC236}">
                <a16:creationId xmlns:a16="http://schemas.microsoft.com/office/drawing/2014/main" id="{3FF140E0-6D02-4241-900D-711DB10ABB82}"/>
              </a:ext>
            </a:extLst>
          </p:cNvPr>
          <p:cNvGraphicFramePr>
            <a:graphicFrameLocks noGrp="1"/>
          </p:cNvGraphicFramePr>
          <p:nvPr>
            <p:extLst>
              <p:ext uri="{D42A27DB-BD31-4B8C-83A1-F6EECF244321}">
                <p14:modId xmlns:p14="http://schemas.microsoft.com/office/powerpoint/2010/main" val="1726850246"/>
              </p:ext>
            </p:extLst>
          </p:nvPr>
        </p:nvGraphicFramePr>
        <p:xfrm>
          <a:off x="838200" y="1083006"/>
          <a:ext cx="10515600" cy="5628510"/>
        </p:xfrm>
        <a:graphic>
          <a:graphicData uri="http://schemas.openxmlformats.org/drawingml/2006/table">
            <a:tbl>
              <a:tblPr firstRow="1" bandRow="1">
                <a:tableStyleId>{073A0DAA-6AF3-43AB-8588-CEC1D06C72B9}</a:tableStyleId>
              </a:tblPr>
              <a:tblGrid>
                <a:gridCol w="7451635">
                  <a:extLst>
                    <a:ext uri="{9D8B030D-6E8A-4147-A177-3AD203B41FA5}">
                      <a16:colId xmlns:a16="http://schemas.microsoft.com/office/drawing/2014/main" val="3028787958"/>
                    </a:ext>
                  </a:extLst>
                </a:gridCol>
                <a:gridCol w="3063965">
                  <a:extLst>
                    <a:ext uri="{9D8B030D-6E8A-4147-A177-3AD203B41FA5}">
                      <a16:colId xmlns:a16="http://schemas.microsoft.com/office/drawing/2014/main" val="418928431"/>
                    </a:ext>
                  </a:extLst>
                </a:gridCol>
              </a:tblGrid>
              <a:tr h="417131">
                <a:tc>
                  <a:txBody>
                    <a:bodyPr/>
                    <a:lstStyle/>
                    <a:p>
                      <a:r>
                        <a:rPr lang="en-US" dirty="0"/>
                        <a:t>Initiative</a:t>
                      </a:r>
                    </a:p>
                  </a:txBody>
                  <a:tcPr/>
                </a:tc>
                <a:tc>
                  <a:txBody>
                    <a:bodyPr/>
                    <a:lstStyle/>
                    <a:p>
                      <a:r>
                        <a:rPr lang="en-US" dirty="0"/>
                        <a:t>Launch</a:t>
                      </a:r>
                    </a:p>
                  </a:txBody>
                  <a:tcPr/>
                </a:tc>
                <a:extLst>
                  <a:ext uri="{0D108BD9-81ED-4DB2-BD59-A6C34878D82A}">
                    <a16:rowId xmlns:a16="http://schemas.microsoft.com/office/drawing/2014/main" val="2651233535"/>
                  </a:ext>
                </a:extLst>
              </a:tr>
              <a:tr h="411417">
                <a:tc>
                  <a:txBody>
                    <a:bodyPr/>
                    <a:lstStyle/>
                    <a:p>
                      <a:r>
                        <a:rPr lang="en-US" dirty="0"/>
                        <a:t>AOC Restorative Solutions Sub-Committee</a:t>
                      </a:r>
                    </a:p>
                  </a:txBody>
                  <a:tcPr/>
                </a:tc>
                <a:tc>
                  <a:txBody>
                    <a:bodyPr/>
                    <a:lstStyle/>
                    <a:p>
                      <a:r>
                        <a:rPr lang="en-US" dirty="0">
                          <a:solidFill>
                            <a:schemeClr val="tx1"/>
                          </a:solidFill>
                        </a:rPr>
                        <a:t>Ongoing</a:t>
                      </a:r>
                    </a:p>
                  </a:txBody>
                  <a:tcPr/>
                </a:tc>
                <a:extLst>
                  <a:ext uri="{0D108BD9-81ED-4DB2-BD59-A6C34878D82A}">
                    <a16:rowId xmlns:a16="http://schemas.microsoft.com/office/drawing/2014/main" val="301025742"/>
                  </a:ext>
                </a:extLst>
              </a:tr>
              <a:tr h="4114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Content-Based School-Wide Anti-Oppression Trainings </a:t>
                      </a:r>
                    </a:p>
                  </a:txBody>
                  <a:tcPr/>
                </a:tc>
                <a:tc>
                  <a:txBody>
                    <a:bodyPr/>
                    <a:lstStyle/>
                    <a:p>
                      <a:r>
                        <a:rPr lang="en-US" dirty="0">
                          <a:solidFill>
                            <a:schemeClr val="tx1"/>
                          </a:solidFill>
                        </a:rPr>
                        <a:t>Ongoing</a:t>
                      </a:r>
                    </a:p>
                  </a:txBody>
                  <a:tcPr/>
                </a:tc>
                <a:extLst>
                  <a:ext uri="{0D108BD9-81ED-4DB2-BD59-A6C34878D82A}">
                    <a16:rowId xmlns:a16="http://schemas.microsoft.com/office/drawing/2014/main" val="3634728541"/>
                  </a:ext>
                </a:extLst>
              </a:tr>
              <a:tr h="4114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Racial Healing Professional Development Group</a:t>
                      </a:r>
                    </a:p>
                  </a:txBody>
                  <a:tcPr/>
                </a:tc>
                <a:tc>
                  <a:txBody>
                    <a:bodyPr/>
                    <a:lstStyle/>
                    <a:p>
                      <a:r>
                        <a:rPr lang="en-US" dirty="0">
                          <a:solidFill>
                            <a:schemeClr val="tx1"/>
                          </a:solidFill>
                        </a:rPr>
                        <a:t>Spring 2021</a:t>
                      </a:r>
                    </a:p>
                  </a:txBody>
                  <a:tcPr/>
                </a:tc>
                <a:extLst>
                  <a:ext uri="{0D108BD9-81ED-4DB2-BD59-A6C34878D82A}">
                    <a16:rowId xmlns:a16="http://schemas.microsoft.com/office/drawing/2014/main" val="3495805701"/>
                  </a:ext>
                </a:extLst>
              </a:tr>
              <a:tr h="417131">
                <a:tc>
                  <a:txBody>
                    <a:bodyPr/>
                    <a:lstStyle/>
                    <a:p>
                      <a:r>
                        <a:rPr lang="en-US" dirty="0"/>
                        <a:t>CFCW Anti-Racism Psycho-Educational Groups</a:t>
                      </a:r>
                    </a:p>
                  </a:txBody>
                  <a:tcPr/>
                </a:tc>
                <a:tc>
                  <a:txBody>
                    <a:bodyPr/>
                    <a:lstStyle/>
                    <a:p>
                      <a:r>
                        <a:rPr lang="en-US" dirty="0">
                          <a:solidFill>
                            <a:schemeClr val="tx1"/>
                          </a:solidFill>
                        </a:rPr>
                        <a:t>Spring 2021</a:t>
                      </a:r>
                    </a:p>
                  </a:txBody>
                  <a:tcPr/>
                </a:tc>
                <a:extLst>
                  <a:ext uri="{0D108BD9-81ED-4DB2-BD59-A6C34878D82A}">
                    <a16:rowId xmlns:a16="http://schemas.microsoft.com/office/drawing/2014/main" val="69412618"/>
                  </a:ext>
                </a:extLst>
              </a:tr>
              <a:tr h="417131">
                <a:tc>
                  <a:txBody>
                    <a:bodyPr/>
                    <a:lstStyle/>
                    <a:p>
                      <a:r>
                        <a:rPr lang="en-US" dirty="0"/>
                        <a:t>Analysis and Reorganization of Service Responsibilities and Selection Process</a:t>
                      </a:r>
                    </a:p>
                  </a:txBody>
                  <a:tcPr/>
                </a:tc>
                <a:tc>
                  <a:txBody>
                    <a:bodyPr/>
                    <a:lstStyle/>
                    <a:p>
                      <a:r>
                        <a:rPr lang="en-US" dirty="0">
                          <a:solidFill>
                            <a:schemeClr val="tx1"/>
                          </a:solidFill>
                        </a:rPr>
                        <a:t>Fall 2021</a:t>
                      </a:r>
                    </a:p>
                  </a:txBody>
                  <a:tcPr/>
                </a:tc>
                <a:extLst>
                  <a:ext uri="{0D108BD9-81ED-4DB2-BD59-A6C34878D82A}">
                    <a16:rowId xmlns:a16="http://schemas.microsoft.com/office/drawing/2014/main" val="1268746245"/>
                  </a:ext>
                </a:extLst>
              </a:tr>
              <a:tr h="417131">
                <a:tc>
                  <a:txBody>
                    <a:bodyPr/>
                    <a:lstStyle/>
                    <a:p>
                      <a:r>
                        <a:rPr lang="en-US" dirty="0"/>
                        <a:t>Quarterly Part-Time Faculty Meetings</a:t>
                      </a:r>
                    </a:p>
                  </a:txBody>
                  <a:tcPr/>
                </a:tc>
                <a:tc>
                  <a:txBody>
                    <a:bodyPr/>
                    <a:lstStyle/>
                    <a:p>
                      <a:r>
                        <a:rPr lang="en-US" dirty="0">
                          <a:solidFill>
                            <a:schemeClr val="tx1"/>
                          </a:solidFill>
                        </a:rPr>
                        <a:t>Fall 2021</a:t>
                      </a:r>
                    </a:p>
                  </a:txBody>
                  <a:tcPr/>
                </a:tc>
                <a:extLst>
                  <a:ext uri="{0D108BD9-81ED-4DB2-BD59-A6C34878D82A}">
                    <a16:rowId xmlns:a16="http://schemas.microsoft.com/office/drawing/2014/main" val="102644625"/>
                  </a:ext>
                </a:extLst>
              </a:tr>
              <a:tr h="417131">
                <a:tc>
                  <a:txBody>
                    <a:bodyPr/>
                    <a:lstStyle/>
                    <a:p>
                      <a:r>
                        <a:rPr lang="en-US" dirty="0"/>
                        <a:t>Part-Time Faculty Handbook</a:t>
                      </a:r>
                    </a:p>
                  </a:txBody>
                  <a:tcPr/>
                </a:tc>
                <a:tc>
                  <a:txBody>
                    <a:bodyPr/>
                    <a:lstStyle/>
                    <a:p>
                      <a:r>
                        <a:rPr lang="en-US" dirty="0">
                          <a:solidFill>
                            <a:schemeClr val="tx1"/>
                          </a:solidFill>
                        </a:rPr>
                        <a:t>Fall 2021</a:t>
                      </a:r>
                    </a:p>
                  </a:txBody>
                  <a:tcPr/>
                </a:tc>
                <a:extLst>
                  <a:ext uri="{0D108BD9-81ED-4DB2-BD59-A6C34878D82A}">
                    <a16:rowId xmlns:a16="http://schemas.microsoft.com/office/drawing/2014/main" val="3856847201"/>
                  </a:ext>
                </a:extLst>
              </a:tr>
              <a:tr h="417131">
                <a:tc>
                  <a:txBody>
                    <a:bodyPr/>
                    <a:lstStyle/>
                    <a:p>
                      <a:r>
                        <a:rPr lang="en-US" dirty="0"/>
                        <a:t>Update of Faculty Teaching Evaluation Process</a:t>
                      </a:r>
                    </a:p>
                  </a:txBody>
                  <a:tcPr/>
                </a:tc>
                <a:tc>
                  <a:txBody>
                    <a:bodyPr/>
                    <a:lstStyle/>
                    <a:p>
                      <a:r>
                        <a:rPr lang="en-US" dirty="0">
                          <a:solidFill>
                            <a:schemeClr val="tx1"/>
                          </a:solidFill>
                        </a:rPr>
                        <a:t>Spring 2022</a:t>
                      </a:r>
                    </a:p>
                  </a:txBody>
                  <a:tcPr/>
                </a:tc>
                <a:extLst>
                  <a:ext uri="{0D108BD9-81ED-4DB2-BD59-A6C34878D82A}">
                    <a16:rowId xmlns:a16="http://schemas.microsoft.com/office/drawing/2014/main" val="3865633055"/>
                  </a:ext>
                </a:extLst>
              </a:tr>
              <a:tr h="4171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Anti-Racist Employee Resource Group</a:t>
                      </a:r>
                    </a:p>
                  </a:txBody>
                  <a:tcPr/>
                </a:tc>
                <a:tc>
                  <a:txBody>
                    <a:bodyPr/>
                    <a:lstStyle/>
                    <a:p>
                      <a:r>
                        <a:rPr lang="en-US" dirty="0">
                          <a:solidFill>
                            <a:schemeClr val="tx1"/>
                          </a:solidFill>
                        </a:rPr>
                        <a:t>Summer 2022</a:t>
                      </a:r>
                    </a:p>
                  </a:txBody>
                  <a:tcPr/>
                </a:tc>
                <a:extLst>
                  <a:ext uri="{0D108BD9-81ED-4DB2-BD59-A6C34878D82A}">
                    <a16:rowId xmlns:a16="http://schemas.microsoft.com/office/drawing/2014/main" val="3526344162"/>
                  </a:ext>
                </a:extLst>
              </a:tr>
              <a:tr h="4171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Monthly Trust and Community Building Workshops</a:t>
                      </a:r>
                    </a:p>
                  </a:txBody>
                  <a:tcPr/>
                </a:tc>
                <a:tc>
                  <a:txBody>
                    <a:bodyPr/>
                    <a:lstStyle/>
                    <a:p>
                      <a:r>
                        <a:rPr lang="en-US" dirty="0">
                          <a:solidFill>
                            <a:schemeClr val="tx1"/>
                          </a:solidFill>
                        </a:rPr>
                        <a:t>Fall 2022</a:t>
                      </a:r>
                    </a:p>
                  </a:txBody>
                  <a:tcPr/>
                </a:tc>
                <a:extLst>
                  <a:ext uri="{0D108BD9-81ED-4DB2-BD59-A6C34878D82A}">
                    <a16:rowId xmlns:a16="http://schemas.microsoft.com/office/drawing/2014/main" val="4207252967"/>
                  </a:ext>
                </a:extLst>
              </a:tr>
              <a:tr h="4171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Training on Inclusive Decision-Making and Collaboration</a:t>
                      </a:r>
                    </a:p>
                  </a:txBody>
                  <a:tcPr/>
                </a:tc>
                <a:tc>
                  <a:txBody>
                    <a:bodyPr/>
                    <a:lstStyle/>
                    <a:p>
                      <a:r>
                        <a:rPr lang="en-US" dirty="0">
                          <a:solidFill>
                            <a:schemeClr val="tx1"/>
                          </a:solidFill>
                        </a:rPr>
                        <a:t>Fall 2022</a:t>
                      </a:r>
                    </a:p>
                  </a:txBody>
                  <a:tcPr/>
                </a:tc>
                <a:extLst>
                  <a:ext uri="{0D108BD9-81ED-4DB2-BD59-A6C34878D82A}">
                    <a16:rowId xmlns:a16="http://schemas.microsoft.com/office/drawing/2014/main" val="2265307535"/>
                  </a:ext>
                </a:extLst>
              </a:tr>
              <a:tr h="4171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Collective Creation of Kent School Keys to Inclusivity principles to guide employees in acting inclusively</a:t>
                      </a:r>
                    </a:p>
                  </a:txBody>
                  <a:tcPr/>
                </a:tc>
                <a:tc>
                  <a:txBody>
                    <a:bodyPr/>
                    <a:lstStyle/>
                    <a:p>
                      <a:r>
                        <a:rPr lang="en-US" dirty="0">
                          <a:solidFill>
                            <a:schemeClr val="tx1"/>
                          </a:solidFill>
                        </a:rPr>
                        <a:t>Spring 2023</a:t>
                      </a:r>
                    </a:p>
                  </a:txBody>
                  <a:tcPr/>
                </a:tc>
                <a:extLst>
                  <a:ext uri="{0D108BD9-81ED-4DB2-BD59-A6C34878D82A}">
                    <a16:rowId xmlns:a16="http://schemas.microsoft.com/office/drawing/2014/main" val="1449170644"/>
                  </a:ext>
                </a:extLst>
              </a:tr>
            </a:tbl>
          </a:graphicData>
        </a:graphic>
      </p:graphicFrame>
    </p:spTree>
    <p:extLst>
      <p:ext uri="{BB962C8B-B14F-4D97-AF65-F5344CB8AC3E}">
        <p14:creationId xmlns:p14="http://schemas.microsoft.com/office/powerpoint/2010/main" val="12369654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5AD2E-69FC-4C10-ADDF-4426C63F2FE2}"/>
              </a:ext>
            </a:extLst>
          </p:cNvPr>
          <p:cNvSpPr>
            <a:spLocks noGrp="1"/>
          </p:cNvSpPr>
          <p:nvPr>
            <p:ph type="title"/>
          </p:nvPr>
        </p:nvSpPr>
        <p:spPr>
          <a:xfrm>
            <a:off x="655093" y="365125"/>
            <a:ext cx="11177515" cy="1325563"/>
          </a:xfrm>
          <a:pattFill prst="lgGrid">
            <a:fgClr>
              <a:schemeClr val="bg2">
                <a:lumMod val="25000"/>
              </a:schemeClr>
            </a:fgClr>
            <a:bgClr>
              <a:srgbClr val="8A0000"/>
            </a:bgClr>
          </a:pattFill>
        </p:spPr>
        <p:txBody>
          <a:bodyPr/>
          <a:lstStyle/>
          <a:p>
            <a:pPr algn="ctr"/>
            <a:r>
              <a:rPr lang="en-US" dirty="0">
                <a:solidFill>
                  <a:schemeClr val="bg1"/>
                </a:solidFill>
              </a:rPr>
              <a:t>3C.c:  Staff Climate-Inclusion</a:t>
            </a:r>
          </a:p>
        </p:txBody>
      </p:sp>
      <p:sp>
        <p:nvSpPr>
          <p:cNvPr id="3" name="Content Placeholder 2">
            <a:extLst>
              <a:ext uri="{FF2B5EF4-FFF2-40B4-BE49-F238E27FC236}">
                <a16:creationId xmlns:a16="http://schemas.microsoft.com/office/drawing/2014/main" id="{50EAAC3B-6631-4563-877E-F0C008D6AB79}"/>
              </a:ext>
            </a:extLst>
          </p:cNvPr>
          <p:cNvSpPr>
            <a:spLocks noGrp="1"/>
          </p:cNvSpPr>
          <p:nvPr>
            <p:ph idx="1"/>
          </p:nvPr>
        </p:nvSpPr>
        <p:spPr/>
        <p:txBody>
          <a:bodyPr/>
          <a:lstStyle/>
          <a:p>
            <a:endParaRPr lang="en-US" dirty="0"/>
          </a:p>
        </p:txBody>
      </p:sp>
      <p:graphicFrame>
        <p:nvGraphicFramePr>
          <p:cNvPr id="4" name="Table 4">
            <a:extLst>
              <a:ext uri="{FF2B5EF4-FFF2-40B4-BE49-F238E27FC236}">
                <a16:creationId xmlns:a16="http://schemas.microsoft.com/office/drawing/2014/main" id="{3FF140E0-6D02-4241-900D-711DB10ABB82}"/>
              </a:ext>
            </a:extLst>
          </p:cNvPr>
          <p:cNvGraphicFramePr>
            <a:graphicFrameLocks noGrp="1"/>
          </p:cNvGraphicFramePr>
          <p:nvPr>
            <p:extLst>
              <p:ext uri="{D42A27DB-BD31-4B8C-83A1-F6EECF244321}">
                <p14:modId xmlns:p14="http://schemas.microsoft.com/office/powerpoint/2010/main" val="1483835885"/>
              </p:ext>
            </p:extLst>
          </p:nvPr>
        </p:nvGraphicFramePr>
        <p:xfrm>
          <a:off x="655094" y="2006221"/>
          <a:ext cx="11177516" cy="4491479"/>
        </p:xfrm>
        <a:graphic>
          <a:graphicData uri="http://schemas.openxmlformats.org/drawingml/2006/table">
            <a:tbl>
              <a:tblPr firstRow="1" bandRow="1">
                <a:tableStyleId>{073A0DAA-6AF3-43AB-8588-CEC1D06C72B9}</a:tableStyleId>
              </a:tblPr>
              <a:tblGrid>
                <a:gridCol w="9660762">
                  <a:extLst>
                    <a:ext uri="{9D8B030D-6E8A-4147-A177-3AD203B41FA5}">
                      <a16:colId xmlns:a16="http://schemas.microsoft.com/office/drawing/2014/main" val="3028787958"/>
                    </a:ext>
                  </a:extLst>
                </a:gridCol>
                <a:gridCol w="1516754">
                  <a:extLst>
                    <a:ext uri="{9D8B030D-6E8A-4147-A177-3AD203B41FA5}">
                      <a16:colId xmlns:a16="http://schemas.microsoft.com/office/drawing/2014/main" val="418928431"/>
                    </a:ext>
                  </a:extLst>
                </a:gridCol>
              </a:tblGrid>
              <a:tr h="383035">
                <a:tc>
                  <a:txBody>
                    <a:bodyPr/>
                    <a:lstStyle/>
                    <a:p>
                      <a:r>
                        <a:rPr lang="en-US" dirty="0"/>
                        <a:t>Initiative</a:t>
                      </a:r>
                    </a:p>
                  </a:txBody>
                  <a:tcPr/>
                </a:tc>
                <a:tc>
                  <a:txBody>
                    <a:bodyPr/>
                    <a:lstStyle/>
                    <a:p>
                      <a:r>
                        <a:rPr lang="en-US" dirty="0">
                          <a:solidFill>
                            <a:schemeClr val="tx1"/>
                          </a:solidFill>
                        </a:rPr>
                        <a:t>Launch</a:t>
                      </a:r>
                    </a:p>
                  </a:txBody>
                  <a:tcPr/>
                </a:tc>
                <a:extLst>
                  <a:ext uri="{0D108BD9-81ED-4DB2-BD59-A6C34878D82A}">
                    <a16:rowId xmlns:a16="http://schemas.microsoft.com/office/drawing/2014/main" val="2651233535"/>
                  </a:ext>
                </a:extLst>
              </a:tr>
              <a:tr h="383035">
                <a:tc>
                  <a:txBody>
                    <a:bodyPr/>
                    <a:lstStyle/>
                    <a:p>
                      <a:r>
                        <a:rPr lang="en-US" dirty="0"/>
                        <a:t>AOC Restorative Solutions Sub-Committee</a:t>
                      </a:r>
                    </a:p>
                  </a:txBody>
                  <a:tcPr/>
                </a:tc>
                <a:tc>
                  <a:txBody>
                    <a:bodyPr/>
                    <a:lstStyle/>
                    <a:p>
                      <a:r>
                        <a:rPr lang="en-US" dirty="0">
                          <a:solidFill>
                            <a:schemeClr val="tx1"/>
                          </a:solidFill>
                        </a:rPr>
                        <a:t>Ongoing</a:t>
                      </a:r>
                    </a:p>
                  </a:txBody>
                  <a:tcPr/>
                </a:tc>
                <a:extLst>
                  <a:ext uri="{0D108BD9-81ED-4DB2-BD59-A6C34878D82A}">
                    <a16:rowId xmlns:a16="http://schemas.microsoft.com/office/drawing/2014/main" val="304653041"/>
                  </a:ext>
                </a:extLst>
              </a:tr>
              <a:tr h="3830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Content-Based School-Wide Anti-Oppression Trainings </a:t>
                      </a:r>
                    </a:p>
                  </a:txBody>
                  <a:tcPr/>
                </a:tc>
                <a:tc>
                  <a:txBody>
                    <a:bodyPr/>
                    <a:lstStyle/>
                    <a:p>
                      <a:r>
                        <a:rPr lang="en-US" dirty="0">
                          <a:solidFill>
                            <a:schemeClr val="tx1"/>
                          </a:solidFill>
                        </a:rPr>
                        <a:t>Ongoing</a:t>
                      </a:r>
                    </a:p>
                  </a:txBody>
                  <a:tcPr/>
                </a:tc>
                <a:extLst>
                  <a:ext uri="{0D108BD9-81ED-4DB2-BD59-A6C34878D82A}">
                    <a16:rowId xmlns:a16="http://schemas.microsoft.com/office/drawing/2014/main" val="2147116259"/>
                  </a:ext>
                </a:extLst>
              </a:tr>
              <a:tr h="3830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Racial Healing Professional Development Group</a:t>
                      </a:r>
                    </a:p>
                  </a:txBody>
                  <a:tcPr/>
                </a:tc>
                <a:tc>
                  <a:txBody>
                    <a:bodyPr/>
                    <a:lstStyle/>
                    <a:p>
                      <a:r>
                        <a:rPr lang="en-US" dirty="0">
                          <a:solidFill>
                            <a:schemeClr val="tx1"/>
                          </a:solidFill>
                        </a:rPr>
                        <a:t>Spring 2021</a:t>
                      </a:r>
                    </a:p>
                  </a:txBody>
                  <a:tcPr/>
                </a:tc>
                <a:extLst>
                  <a:ext uri="{0D108BD9-81ED-4DB2-BD59-A6C34878D82A}">
                    <a16:rowId xmlns:a16="http://schemas.microsoft.com/office/drawing/2014/main" val="3495805701"/>
                  </a:ext>
                </a:extLst>
              </a:tr>
              <a:tr h="3830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Micro-Resistance Training</a:t>
                      </a:r>
                    </a:p>
                  </a:txBody>
                  <a:tcPr/>
                </a:tc>
                <a:tc>
                  <a:txBody>
                    <a:bodyPr/>
                    <a:lstStyle/>
                    <a:p>
                      <a:r>
                        <a:rPr lang="en-US" dirty="0">
                          <a:solidFill>
                            <a:schemeClr val="tx1"/>
                          </a:solidFill>
                        </a:rPr>
                        <a:t>Spring 2021</a:t>
                      </a:r>
                    </a:p>
                  </a:txBody>
                  <a:tcPr/>
                </a:tc>
                <a:extLst>
                  <a:ext uri="{0D108BD9-81ED-4DB2-BD59-A6C34878D82A}">
                    <a16:rowId xmlns:a16="http://schemas.microsoft.com/office/drawing/2014/main" val="2796760719"/>
                  </a:ext>
                </a:extLst>
              </a:tr>
              <a:tr h="383035">
                <a:tc>
                  <a:txBody>
                    <a:bodyPr/>
                    <a:lstStyle/>
                    <a:p>
                      <a:r>
                        <a:rPr lang="en-US" dirty="0"/>
                        <a:t>Enhanced Orientation for Academic Program and Grant Staff</a:t>
                      </a:r>
                    </a:p>
                  </a:txBody>
                  <a:tcPr/>
                </a:tc>
                <a:tc>
                  <a:txBody>
                    <a:bodyPr/>
                    <a:lstStyle/>
                    <a:p>
                      <a:r>
                        <a:rPr lang="en-US" dirty="0">
                          <a:solidFill>
                            <a:schemeClr val="tx1"/>
                          </a:solidFill>
                        </a:rPr>
                        <a:t>July 2022</a:t>
                      </a:r>
                    </a:p>
                  </a:txBody>
                  <a:tcPr/>
                </a:tc>
                <a:extLst>
                  <a:ext uri="{0D108BD9-81ED-4DB2-BD59-A6C34878D82A}">
                    <a16:rowId xmlns:a16="http://schemas.microsoft.com/office/drawing/2014/main" val="3150020871"/>
                  </a:ext>
                </a:extLst>
              </a:tr>
              <a:tr h="383035">
                <a:tc>
                  <a:txBody>
                    <a:bodyPr/>
                    <a:lstStyle/>
                    <a:p>
                      <a:r>
                        <a:rPr lang="en-US" dirty="0"/>
                        <a:t>Staff Policy and Procedures Manual</a:t>
                      </a:r>
                    </a:p>
                  </a:txBody>
                  <a:tcPr/>
                </a:tc>
                <a:tc>
                  <a:txBody>
                    <a:bodyPr/>
                    <a:lstStyle/>
                    <a:p>
                      <a:r>
                        <a:rPr lang="en-US" dirty="0">
                          <a:solidFill>
                            <a:schemeClr val="tx1"/>
                          </a:solidFill>
                        </a:rPr>
                        <a:t>July 2022</a:t>
                      </a:r>
                    </a:p>
                  </a:txBody>
                  <a:tcPr/>
                </a:tc>
                <a:extLst>
                  <a:ext uri="{0D108BD9-81ED-4DB2-BD59-A6C34878D82A}">
                    <a16:rowId xmlns:a16="http://schemas.microsoft.com/office/drawing/2014/main" val="3304678643"/>
                  </a:ext>
                </a:extLst>
              </a:tr>
              <a:tr h="383035">
                <a:tc>
                  <a:txBody>
                    <a:bodyPr/>
                    <a:lstStyle/>
                    <a:p>
                      <a:r>
                        <a:rPr lang="en-US" dirty="0"/>
                        <a:t>Potential Creation of a School Communications Protocol</a:t>
                      </a:r>
                    </a:p>
                  </a:txBody>
                  <a:tcPr/>
                </a:tc>
                <a:tc>
                  <a:txBody>
                    <a:bodyPr/>
                    <a:lstStyle/>
                    <a:p>
                      <a:r>
                        <a:rPr lang="en-US" dirty="0">
                          <a:solidFill>
                            <a:schemeClr val="tx1"/>
                          </a:solidFill>
                        </a:rPr>
                        <a:t>Fall 2022</a:t>
                      </a:r>
                    </a:p>
                  </a:txBody>
                  <a:tcPr/>
                </a:tc>
                <a:extLst>
                  <a:ext uri="{0D108BD9-81ED-4DB2-BD59-A6C34878D82A}">
                    <a16:rowId xmlns:a16="http://schemas.microsoft.com/office/drawing/2014/main" val="423622606"/>
                  </a:ext>
                </a:extLst>
              </a:tr>
              <a:tr h="3830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Anti-Racist Employee Resource Group</a:t>
                      </a:r>
                    </a:p>
                  </a:txBody>
                  <a:tcPr/>
                </a:tc>
                <a:tc>
                  <a:txBody>
                    <a:bodyPr/>
                    <a:lstStyle/>
                    <a:p>
                      <a:r>
                        <a:rPr lang="en-US" dirty="0">
                          <a:solidFill>
                            <a:schemeClr val="tx1"/>
                          </a:solidFill>
                        </a:rPr>
                        <a:t>Summer 2022</a:t>
                      </a:r>
                    </a:p>
                  </a:txBody>
                  <a:tcPr/>
                </a:tc>
                <a:extLst>
                  <a:ext uri="{0D108BD9-81ED-4DB2-BD59-A6C34878D82A}">
                    <a16:rowId xmlns:a16="http://schemas.microsoft.com/office/drawing/2014/main" val="3413536064"/>
                  </a:ext>
                </a:extLst>
              </a:tr>
              <a:tr h="3830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Training on Inclusive Decision-Making and Collaboration</a:t>
                      </a:r>
                    </a:p>
                  </a:txBody>
                  <a:tcPr/>
                </a:tc>
                <a:tc>
                  <a:txBody>
                    <a:bodyPr/>
                    <a:lstStyle/>
                    <a:p>
                      <a:r>
                        <a:rPr lang="en-US" dirty="0">
                          <a:solidFill>
                            <a:schemeClr val="tx1"/>
                          </a:solidFill>
                        </a:rPr>
                        <a:t>Fall 2022</a:t>
                      </a:r>
                    </a:p>
                  </a:txBody>
                  <a:tcPr/>
                </a:tc>
                <a:extLst>
                  <a:ext uri="{0D108BD9-81ED-4DB2-BD59-A6C34878D82A}">
                    <a16:rowId xmlns:a16="http://schemas.microsoft.com/office/drawing/2014/main" val="1591193055"/>
                  </a:ext>
                </a:extLst>
              </a:tr>
              <a:tr h="6611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Collective creation of Kent School Keys to Inclusivity principles to guide employees in acting inclusively</a:t>
                      </a:r>
                    </a:p>
                  </a:txBody>
                  <a:tcPr/>
                </a:tc>
                <a:tc>
                  <a:txBody>
                    <a:bodyPr/>
                    <a:lstStyle/>
                    <a:p>
                      <a:r>
                        <a:rPr lang="en-US" dirty="0">
                          <a:solidFill>
                            <a:schemeClr val="tx1"/>
                          </a:solidFill>
                        </a:rPr>
                        <a:t>Spring 2023</a:t>
                      </a:r>
                    </a:p>
                  </a:txBody>
                  <a:tcPr/>
                </a:tc>
                <a:extLst>
                  <a:ext uri="{0D108BD9-81ED-4DB2-BD59-A6C34878D82A}">
                    <a16:rowId xmlns:a16="http://schemas.microsoft.com/office/drawing/2014/main" val="2235748371"/>
                  </a:ext>
                </a:extLst>
              </a:tr>
            </a:tbl>
          </a:graphicData>
        </a:graphic>
      </p:graphicFrame>
    </p:spTree>
    <p:extLst>
      <p:ext uri="{BB962C8B-B14F-4D97-AF65-F5344CB8AC3E}">
        <p14:creationId xmlns:p14="http://schemas.microsoft.com/office/powerpoint/2010/main" val="36574971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5AD2E-69FC-4C10-ADDF-4426C63F2FE2}"/>
              </a:ext>
            </a:extLst>
          </p:cNvPr>
          <p:cNvSpPr>
            <a:spLocks noGrp="1"/>
          </p:cNvSpPr>
          <p:nvPr>
            <p:ph type="title"/>
          </p:nvPr>
        </p:nvSpPr>
        <p:spPr>
          <a:pattFill prst="wdUpDiag">
            <a:fgClr>
              <a:srgbClr val="C00000"/>
            </a:fgClr>
            <a:bgClr>
              <a:schemeClr val="bg2">
                <a:lumMod val="25000"/>
              </a:schemeClr>
            </a:bgClr>
          </a:pattFill>
        </p:spPr>
        <p:txBody>
          <a:bodyPr>
            <a:normAutofit/>
          </a:bodyPr>
          <a:lstStyle/>
          <a:p>
            <a:pPr algn="ctr"/>
            <a:r>
              <a:rPr lang="en-US" sz="3600" dirty="0">
                <a:solidFill>
                  <a:schemeClr val="bg1"/>
                </a:solidFill>
              </a:rPr>
              <a:t>1B.b &amp; 1B.c:  Student Learning-Equity and Inclusion</a:t>
            </a:r>
          </a:p>
        </p:txBody>
      </p:sp>
      <p:sp>
        <p:nvSpPr>
          <p:cNvPr id="3" name="Content Placeholder 2">
            <a:extLst>
              <a:ext uri="{FF2B5EF4-FFF2-40B4-BE49-F238E27FC236}">
                <a16:creationId xmlns:a16="http://schemas.microsoft.com/office/drawing/2014/main" id="{50EAAC3B-6631-4563-877E-F0C008D6AB79}"/>
              </a:ext>
            </a:extLst>
          </p:cNvPr>
          <p:cNvSpPr>
            <a:spLocks noGrp="1"/>
          </p:cNvSpPr>
          <p:nvPr>
            <p:ph idx="1"/>
          </p:nvPr>
        </p:nvSpPr>
        <p:spPr/>
        <p:txBody>
          <a:bodyPr/>
          <a:lstStyle/>
          <a:p>
            <a:endParaRPr lang="en-US" dirty="0"/>
          </a:p>
        </p:txBody>
      </p:sp>
      <p:graphicFrame>
        <p:nvGraphicFramePr>
          <p:cNvPr id="4" name="Table 4">
            <a:extLst>
              <a:ext uri="{FF2B5EF4-FFF2-40B4-BE49-F238E27FC236}">
                <a16:creationId xmlns:a16="http://schemas.microsoft.com/office/drawing/2014/main" id="{3FF140E0-6D02-4241-900D-711DB10ABB82}"/>
              </a:ext>
            </a:extLst>
          </p:cNvPr>
          <p:cNvGraphicFramePr>
            <a:graphicFrameLocks noGrp="1"/>
          </p:cNvGraphicFramePr>
          <p:nvPr>
            <p:extLst>
              <p:ext uri="{D42A27DB-BD31-4B8C-83A1-F6EECF244321}">
                <p14:modId xmlns:p14="http://schemas.microsoft.com/office/powerpoint/2010/main" val="1763898674"/>
              </p:ext>
            </p:extLst>
          </p:nvPr>
        </p:nvGraphicFramePr>
        <p:xfrm>
          <a:off x="838200" y="2149221"/>
          <a:ext cx="10515600" cy="2214880"/>
        </p:xfrm>
        <a:graphic>
          <a:graphicData uri="http://schemas.openxmlformats.org/drawingml/2006/table">
            <a:tbl>
              <a:tblPr firstRow="1" bandRow="1">
                <a:tableStyleId>{073A0DAA-6AF3-43AB-8588-CEC1D06C72B9}</a:tableStyleId>
              </a:tblPr>
              <a:tblGrid>
                <a:gridCol w="7323161">
                  <a:extLst>
                    <a:ext uri="{9D8B030D-6E8A-4147-A177-3AD203B41FA5}">
                      <a16:colId xmlns:a16="http://schemas.microsoft.com/office/drawing/2014/main" val="3028787958"/>
                    </a:ext>
                  </a:extLst>
                </a:gridCol>
                <a:gridCol w="3192439">
                  <a:extLst>
                    <a:ext uri="{9D8B030D-6E8A-4147-A177-3AD203B41FA5}">
                      <a16:colId xmlns:a16="http://schemas.microsoft.com/office/drawing/2014/main" val="418928431"/>
                    </a:ext>
                  </a:extLst>
                </a:gridCol>
              </a:tblGrid>
              <a:tr h="370840">
                <a:tc>
                  <a:txBody>
                    <a:bodyPr/>
                    <a:lstStyle/>
                    <a:p>
                      <a:r>
                        <a:rPr lang="en-US" dirty="0"/>
                        <a:t>Initiative</a:t>
                      </a:r>
                    </a:p>
                  </a:txBody>
                  <a:tcPr/>
                </a:tc>
                <a:tc>
                  <a:txBody>
                    <a:bodyPr/>
                    <a:lstStyle/>
                    <a:p>
                      <a:r>
                        <a:rPr lang="en-US" dirty="0"/>
                        <a:t>Ongoing or Launch</a:t>
                      </a:r>
                    </a:p>
                  </a:txBody>
                  <a:tcPr/>
                </a:tc>
                <a:extLst>
                  <a:ext uri="{0D108BD9-81ED-4DB2-BD59-A6C34878D82A}">
                    <a16:rowId xmlns:a16="http://schemas.microsoft.com/office/drawing/2014/main" val="265123353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Anti-Oppression Readings and Activities</a:t>
                      </a:r>
                    </a:p>
                  </a:txBody>
                  <a:tcPr/>
                </a:tc>
                <a:tc>
                  <a:txBody>
                    <a:bodyPr/>
                    <a:lstStyle/>
                    <a:p>
                      <a:r>
                        <a:rPr lang="en-US" dirty="0">
                          <a:solidFill>
                            <a:schemeClr val="tx1"/>
                          </a:solidFill>
                        </a:rPr>
                        <a:t>Ongoing</a:t>
                      </a:r>
                    </a:p>
                  </a:txBody>
                  <a:tcPr/>
                </a:tc>
                <a:extLst>
                  <a:ext uri="{0D108BD9-81ED-4DB2-BD59-A6C34878D82A}">
                    <a16:rowId xmlns:a16="http://schemas.microsoft.com/office/drawing/2014/main" val="3872993799"/>
                  </a:ext>
                </a:extLst>
              </a:tr>
              <a:tr h="370840">
                <a:tc>
                  <a:txBody>
                    <a:bodyPr/>
                    <a:lstStyle/>
                    <a:p>
                      <a:r>
                        <a:rPr lang="en-US" dirty="0"/>
                        <a:t>Field Trips, Service Learning, International Travel</a:t>
                      </a:r>
                    </a:p>
                  </a:txBody>
                  <a:tcPr/>
                </a:tc>
                <a:tc>
                  <a:txBody>
                    <a:bodyPr/>
                    <a:lstStyle/>
                    <a:p>
                      <a:r>
                        <a:rPr lang="en-US" dirty="0">
                          <a:solidFill>
                            <a:schemeClr val="tx1"/>
                          </a:solidFill>
                        </a:rPr>
                        <a:t>Ongoing</a:t>
                      </a:r>
                    </a:p>
                  </a:txBody>
                  <a:tcPr/>
                </a:tc>
                <a:extLst>
                  <a:ext uri="{0D108BD9-81ED-4DB2-BD59-A6C34878D82A}">
                    <a16:rowId xmlns:a16="http://schemas.microsoft.com/office/drawing/2014/main" val="4021096897"/>
                  </a:ext>
                </a:extLst>
              </a:tr>
              <a:tr h="370840">
                <a:tc>
                  <a:txBody>
                    <a:bodyPr/>
                    <a:lstStyle/>
                    <a:p>
                      <a:r>
                        <a:rPr lang="en-US" dirty="0"/>
                        <a:t>DEI New Student Orientation Activity</a:t>
                      </a:r>
                    </a:p>
                  </a:txBody>
                  <a:tcPr/>
                </a:tc>
                <a:tc>
                  <a:txBody>
                    <a:bodyPr/>
                    <a:lstStyle/>
                    <a:p>
                      <a:r>
                        <a:rPr lang="en-US" dirty="0">
                          <a:solidFill>
                            <a:schemeClr val="tx1"/>
                          </a:solidFill>
                        </a:rPr>
                        <a:t>August 2021</a:t>
                      </a:r>
                    </a:p>
                  </a:txBody>
                  <a:tcPr/>
                </a:tc>
                <a:extLst>
                  <a:ext uri="{0D108BD9-81ED-4DB2-BD59-A6C34878D82A}">
                    <a16:rowId xmlns:a16="http://schemas.microsoft.com/office/drawing/2014/main" val="2796760719"/>
                  </a:ext>
                </a:extLst>
              </a:tr>
              <a:tr h="229735">
                <a:tc>
                  <a:txBody>
                    <a:bodyPr/>
                    <a:lstStyle/>
                    <a:p>
                      <a:r>
                        <a:rPr lang="en-US" dirty="0"/>
                        <a:t>Anti-Racist Resource in Common</a:t>
                      </a:r>
                    </a:p>
                  </a:txBody>
                  <a:tcPr/>
                </a:tc>
                <a:tc>
                  <a:txBody>
                    <a:bodyPr/>
                    <a:lstStyle/>
                    <a:p>
                      <a:r>
                        <a:rPr lang="en-US" dirty="0">
                          <a:solidFill>
                            <a:schemeClr val="tx1"/>
                          </a:solidFill>
                        </a:rPr>
                        <a:t>Fall 2021</a:t>
                      </a:r>
                    </a:p>
                  </a:txBody>
                  <a:tcPr/>
                </a:tc>
                <a:extLst>
                  <a:ext uri="{0D108BD9-81ED-4DB2-BD59-A6C34878D82A}">
                    <a16:rowId xmlns:a16="http://schemas.microsoft.com/office/drawing/2014/main" val="3304678643"/>
                  </a:ext>
                </a:extLst>
              </a:tr>
              <a:tr h="229735">
                <a:tc>
                  <a:txBody>
                    <a:bodyPr/>
                    <a:lstStyle/>
                    <a:p>
                      <a:r>
                        <a:rPr lang="en-US" dirty="0"/>
                        <a:t>New Tracks on Latinx Social Services at Undergraduate and Graduate Levels</a:t>
                      </a:r>
                    </a:p>
                  </a:txBody>
                  <a:tcPr/>
                </a:tc>
                <a:tc>
                  <a:txBody>
                    <a:bodyPr/>
                    <a:lstStyle/>
                    <a:p>
                      <a:r>
                        <a:rPr lang="en-US" dirty="0">
                          <a:solidFill>
                            <a:srgbClr val="2F96AB"/>
                          </a:solidFill>
                        </a:rPr>
                        <a:t>Fall 2023</a:t>
                      </a:r>
                    </a:p>
                  </a:txBody>
                  <a:tcPr/>
                </a:tc>
                <a:extLst>
                  <a:ext uri="{0D108BD9-81ED-4DB2-BD59-A6C34878D82A}">
                    <a16:rowId xmlns:a16="http://schemas.microsoft.com/office/drawing/2014/main" val="1598833236"/>
                  </a:ext>
                </a:extLst>
              </a:tr>
            </a:tbl>
          </a:graphicData>
        </a:graphic>
      </p:graphicFrame>
    </p:spTree>
    <p:extLst>
      <p:ext uri="{BB962C8B-B14F-4D97-AF65-F5344CB8AC3E}">
        <p14:creationId xmlns:p14="http://schemas.microsoft.com/office/powerpoint/2010/main" val="33468703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5AD2E-69FC-4C10-ADDF-4426C63F2FE2}"/>
              </a:ext>
            </a:extLst>
          </p:cNvPr>
          <p:cNvSpPr>
            <a:spLocks noGrp="1"/>
          </p:cNvSpPr>
          <p:nvPr>
            <p:ph type="title"/>
          </p:nvPr>
        </p:nvSpPr>
        <p:spPr>
          <a:pattFill prst="pct10">
            <a:fgClr>
              <a:srgbClr val="8A0000"/>
            </a:fgClr>
            <a:bgClr>
              <a:schemeClr val="bg2">
                <a:lumMod val="25000"/>
              </a:schemeClr>
            </a:bgClr>
          </a:pattFill>
        </p:spPr>
        <p:txBody>
          <a:bodyPr>
            <a:normAutofit/>
          </a:bodyPr>
          <a:lstStyle/>
          <a:p>
            <a:pPr algn="ctr"/>
            <a:r>
              <a:rPr lang="en-US" sz="3600" dirty="0">
                <a:solidFill>
                  <a:schemeClr val="bg1"/>
                </a:solidFill>
              </a:rPr>
              <a:t>2B.b &amp; 2B.c:  Faculty Teaching -Equity and Inclusion</a:t>
            </a:r>
          </a:p>
        </p:txBody>
      </p:sp>
      <p:sp>
        <p:nvSpPr>
          <p:cNvPr id="3" name="Content Placeholder 2">
            <a:extLst>
              <a:ext uri="{FF2B5EF4-FFF2-40B4-BE49-F238E27FC236}">
                <a16:creationId xmlns:a16="http://schemas.microsoft.com/office/drawing/2014/main" id="{50EAAC3B-6631-4563-877E-F0C008D6AB79}"/>
              </a:ext>
            </a:extLst>
          </p:cNvPr>
          <p:cNvSpPr>
            <a:spLocks noGrp="1"/>
          </p:cNvSpPr>
          <p:nvPr>
            <p:ph idx="1"/>
          </p:nvPr>
        </p:nvSpPr>
        <p:spPr/>
        <p:txBody>
          <a:bodyPr/>
          <a:lstStyle/>
          <a:p>
            <a:endParaRPr lang="en-US" dirty="0"/>
          </a:p>
        </p:txBody>
      </p:sp>
      <p:graphicFrame>
        <p:nvGraphicFramePr>
          <p:cNvPr id="4" name="Table 4">
            <a:extLst>
              <a:ext uri="{FF2B5EF4-FFF2-40B4-BE49-F238E27FC236}">
                <a16:creationId xmlns:a16="http://schemas.microsoft.com/office/drawing/2014/main" id="{3FF140E0-6D02-4241-900D-711DB10ABB82}"/>
              </a:ext>
            </a:extLst>
          </p:cNvPr>
          <p:cNvGraphicFramePr>
            <a:graphicFrameLocks noGrp="1"/>
          </p:cNvGraphicFramePr>
          <p:nvPr>
            <p:extLst>
              <p:ext uri="{D42A27DB-BD31-4B8C-83A1-F6EECF244321}">
                <p14:modId xmlns:p14="http://schemas.microsoft.com/office/powerpoint/2010/main" val="2687364794"/>
              </p:ext>
            </p:extLst>
          </p:nvPr>
        </p:nvGraphicFramePr>
        <p:xfrm>
          <a:off x="1668780" y="2149221"/>
          <a:ext cx="8698230" cy="3606800"/>
        </p:xfrm>
        <a:graphic>
          <a:graphicData uri="http://schemas.openxmlformats.org/drawingml/2006/table">
            <a:tbl>
              <a:tblPr firstRow="1" bandRow="1">
                <a:tableStyleId>{073A0DAA-6AF3-43AB-8588-CEC1D06C72B9}</a:tableStyleId>
              </a:tblPr>
              <a:tblGrid>
                <a:gridCol w="6163799">
                  <a:extLst>
                    <a:ext uri="{9D8B030D-6E8A-4147-A177-3AD203B41FA5}">
                      <a16:colId xmlns:a16="http://schemas.microsoft.com/office/drawing/2014/main" val="3028787958"/>
                    </a:ext>
                  </a:extLst>
                </a:gridCol>
                <a:gridCol w="2534431">
                  <a:extLst>
                    <a:ext uri="{9D8B030D-6E8A-4147-A177-3AD203B41FA5}">
                      <a16:colId xmlns:a16="http://schemas.microsoft.com/office/drawing/2014/main" val="418928431"/>
                    </a:ext>
                  </a:extLst>
                </a:gridCol>
              </a:tblGrid>
              <a:tr h="370840">
                <a:tc>
                  <a:txBody>
                    <a:bodyPr/>
                    <a:lstStyle/>
                    <a:p>
                      <a:r>
                        <a:rPr lang="en-US" dirty="0"/>
                        <a:t>Initiative</a:t>
                      </a:r>
                    </a:p>
                  </a:txBody>
                  <a:tcPr/>
                </a:tc>
                <a:tc>
                  <a:txBody>
                    <a:bodyPr/>
                    <a:lstStyle/>
                    <a:p>
                      <a:r>
                        <a:rPr lang="en-US" dirty="0">
                          <a:solidFill>
                            <a:schemeClr val="tx1"/>
                          </a:solidFill>
                        </a:rPr>
                        <a:t>Ongoing or Launch</a:t>
                      </a:r>
                    </a:p>
                  </a:txBody>
                  <a:tcPr/>
                </a:tc>
                <a:extLst>
                  <a:ext uri="{0D108BD9-81ED-4DB2-BD59-A6C34878D82A}">
                    <a16:rowId xmlns:a16="http://schemas.microsoft.com/office/drawing/2014/main" val="2651233535"/>
                  </a:ext>
                </a:extLst>
              </a:tr>
              <a:tr h="370840">
                <a:tc>
                  <a:txBody>
                    <a:bodyPr/>
                    <a:lstStyle/>
                    <a:p>
                      <a:r>
                        <a:rPr lang="en-US" dirty="0"/>
                        <a:t>Anti-Racist Course Enhancements Working Meetings</a:t>
                      </a:r>
                    </a:p>
                  </a:txBody>
                  <a:tcPr/>
                </a:tc>
                <a:tc>
                  <a:txBody>
                    <a:bodyPr/>
                    <a:lstStyle/>
                    <a:p>
                      <a:r>
                        <a:rPr lang="en-US" dirty="0">
                          <a:solidFill>
                            <a:schemeClr val="tx1"/>
                          </a:solidFill>
                        </a:rPr>
                        <a:t>Fall 2020</a:t>
                      </a:r>
                    </a:p>
                  </a:txBody>
                  <a:tcPr/>
                </a:tc>
                <a:extLst>
                  <a:ext uri="{0D108BD9-81ED-4DB2-BD59-A6C34878D82A}">
                    <a16:rowId xmlns:a16="http://schemas.microsoft.com/office/drawing/2014/main" val="4229781240"/>
                  </a:ext>
                </a:extLst>
              </a:tr>
              <a:tr h="370840">
                <a:tc>
                  <a:txBody>
                    <a:bodyPr/>
                    <a:lstStyle/>
                    <a:p>
                      <a:r>
                        <a:rPr lang="en-US" dirty="0"/>
                        <a:t>Teachers Loving Teaching Anti-Racist Instruction Series</a:t>
                      </a:r>
                    </a:p>
                  </a:txBody>
                  <a:tcPr/>
                </a:tc>
                <a:tc>
                  <a:txBody>
                    <a:bodyPr/>
                    <a:lstStyle/>
                    <a:p>
                      <a:r>
                        <a:rPr lang="en-US" dirty="0">
                          <a:solidFill>
                            <a:schemeClr val="tx1"/>
                          </a:solidFill>
                        </a:rPr>
                        <a:t>Spring 2021</a:t>
                      </a:r>
                    </a:p>
                  </a:txBody>
                  <a:tcPr/>
                </a:tc>
                <a:extLst>
                  <a:ext uri="{0D108BD9-81ED-4DB2-BD59-A6C34878D82A}">
                    <a16:rowId xmlns:a16="http://schemas.microsoft.com/office/drawing/2014/main" val="3495805701"/>
                  </a:ext>
                </a:extLst>
              </a:tr>
              <a:tr h="370840">
                <a:tc>
                  <a:txBody>
                    <a:bodyPr/>
                    <a:lstStyle/>
                    <a:p>
                      <a:r>
                        <a:rPr lang="en-US" dirty="0"/>
                        <a:t>Anti-Oppressive Classroom Management Training</a:t>
                      </a:r>
                    </a:p>
                  </a:txBody>
                  <a:tcPr/>
                </a:tc>
                <a:tc>
                  <a:txBody>
                    <a:bodyPr/>
                    <a:lstStyle/>
                    <a:p>
                      <a:r>
                        <a:rPr lang="en-US" dirty="0">
                          <a:solidFill>
                            <a:schemeClr val="tx1"/>
                          </a:solidFill>
                        </a:rPr>
                        <a:t>Spring and Summer 2021</a:t>
                      </a:r>
                    </a:p>
                  </a:txBody>
                  <a:tcPr/>
                </a:tc>
                <a:extLst>
                  <a:ext uri="{0D108BD9-81ED-4DB2-BD59-A6C34878D82A}">
                    <a16:rowId xmlns:a16="http://schemas.microsoft.com/office/drawing/2014/main" val="3004101538"/>
                  </a:ext>
                </a:extLst>
              </a:tr>
              <a:tr h="370840">
                <a:tc>
                  <a:txBody>
                    <a:bodyPr/>
                    <a:lstStyle/>
                    <a:p>
                      <a:r>
                        <a:rPr lang="en-US" dirty="0"/>
                        <a:t>Anti-Racist Instruction Resource Repository</a:t>
                      </a:r>
                    </a:p>
                  </a:txBody>
                  <a:tcPr/>
                </a:tc>
                <a:tc>
                  <a:txBody>
                    <a:bodyPr/>
                    <a:lstStyle/>
                    <a:p>
                      <a:r>
                        <a:rPr lang="en-US" dirty="0">
                          <a:solidFill>
                            <a:schemeClr val="tx1"/>
                          </a:solidFill>
                        </a:rPr>
                        <a:t>Spring 2021</a:t>
                      </a:r>
                    </a:p>
                  </a:txBody>
                  <a:tcPr/>
                </a:tc>
                <a:extLst>
                  <a:ext uri="{0D108BD9-81ED-4DB2-BD59-A6C34878D82A}">
                    <a16:rowId xmlns:a16="http://schemas.microsoft.com/office/drawing/2014/main" val="3150020871"/>
                  </a:ext>
                </a:extLst>
              </a:tr>
              <a:tr h="370840">
                <a:tc>
                  <a:txBody>
                    <a:bodyPr/>
                    <a:lstStyle/>
                    <a:p>
                      <a:r>
                        <a:rPr lang="en-US" dirty="0"/>
                        <a:t>Tracking of Anti-Racist Course Content</a:t>
                      </a:r>
                    </a:p>
                  </a:txBody>
                  <a:tcPr/>
                </a:tc>
                <a:tc>
                  <a:txBody>
                    <a:bodyPr/>
                    <a:lstStyle/>
                    <a:p>
                      <a:r>
                        <a:rPr lang="en-US" dirty="0">
                          <a:solidFill>
                            <a:schemeClr val="tx1"/>
                          </a:solidFill>
                        </a:rPr>
                        <a:t>Spring 2021</a:t>
                      </a:r>
                    </a:p>
                  </a:txBody>
                  <a:tcPr/>
                </a:tc>
                <a:extLst>
                  <a:ext uri="{0D108BD9-81ED-4DB2-BD59-A6C34878D82A}">
                    <a16:rowId xmlns:a16="http://schemas.microsoft.com/office/drawing/2014/main" val="3304678643"/>
                  </a:ext>
                </a:extLst>
              </a:tr>
              <a:tr h="370840">
                <a:tc>
                  <a:txBody>
                    <a:bodyPr/>
                    <a:lstStyle/>
                    <a:p>
                      <a:r>
                        <a:rPr lang="en-US" dirty="0"/>
                        <a:t>Anti-Racist Resource in Common</a:t>
                      </a:r>
                    </a:p>
                  </a:txBody>
                  <a:tcPr/>
                </a:tc>
                <a:tc>
                  <a:txBody>
                    <a:bodyPr/>
                    <a:lstStyle/>
                    <a:p>
                      <a:r>
                        <a:rPr lang="en-US" dirty="0">
                          <a:solidFill>
                            <a:schemeClr val="tx1"/>
                          </a:solidFill>
                        </a:rPr>
                        <a:t>Fall 2021</a:t>
                      </a:r>
                    </a:p>
                  </a:txBody>
                  <a:tcPr/>
                </a:tc>
                <a:extLst>
                  <a:ext uri="{0D108BD9-81ED-4DB2-BD59-A6C34878D82A}">
                    <a16:rowId xmlns:a16="http://schemas.microsoft.com/office/drawing/2014/main" val="45194527"/>
                  </a:ext>
                </a:extLst>
              </a:tr>
              <a:tr h="370840">
                <a:tc>
                  <a:txBody>
                    <a:bodyPr/>
                    <a:lstStyle/>
                    <a:p>
                      <a:r>
                        <a:rPr lang="en-US" dirty="0"/>
                        <a:t>New Anti-Racism Course</a:t>
                      </a:r>
                    </a:p>
                  </a:txBody>
                  <a:tcPr/>
                </a:tc>
                <a:tc>
                  <a:txBody>
                    <a:bodyPr/>
                    <a:lstStyle/>
                    <a:p>
                      <a:r>
                        <a:rPr lang="en-US" dirty="0">
                          <a:solidFill>
                            <a:schemeClr val="tx1"/>
                          </a:solidFill>
                        </a:rPr>
                        <a:t>Spring 2024</a:t>
                      </a:r>
                    </a:p>
                  </a:txBody>
                  <a:tcPr/>
                </a:tc>
                <a:extLst>
                  <a:ext uri="{0D108BD9-81ED-4DB2-BD59-A6C34878D82A}">
                    <a16:rowId xmlns:a16="http://schemas.microsoft.com/office/drawing/2014/main" val="3923820794"/>
                  </a:ext>
                </a:extLst>
              </a:tr>
              <a:tr h="370840">
                <a:tc>
                  <a:txBody>
                    <a:bodyPr/>
                    <a:lstStyle/>
                    <a:p>
                      <a:r>
                        <a:rPr lang="en-US" dirty="0"/>
                        <a:t>New Tracks on Latinx Social Services at Undergraduate and Graduate Levels</a:t>
                      </a:r>
                    </a:p>
                  </a:txBody>
                  <a:tcPr/>
                </a:tc>
                <a:tc>
                  <a:txBody>
                    <a:bodyPr/>
                    <a:lstStyle/>
                    <a:p>
                      <a:r>
                        <a:rPr lang="en-US" dirty="0">
                          <a:solidFill>
                            <a:schemeClr val="tx1"/>
                          </a:solidFill>
                        </a:rPr>
                        <a:t>Fall 2023</a:t>
                      </a:r>
                    </a:p>
                  </a:txBody>
                  <a:tcPr/>
                </a:tc>
                <a:extLst>
                  <a:ext uri="{0D108BD9-81ED-4DB2-BD59-A6C34878D82A}">
                    <a16:rowId xmlns:a16="http://schemas.microsoft.com/office/drawing/2014/main" val="3290895328"/>
                  </a:ext>
                </a:extLst>
              </a:tr>
            </a:tbl>
          </a:graphicData>
        </a:graphic>
      </p:graphicFrame>
    </p:spTree>
    <p:extLst>
      <p:ext uri="{BB962C8B-B14F-4D97-AF65-F5344CB8AC3E}">
        <p14:creationId xmlns:p14="http://schemas.microsoft.com/office/powerpoint/2010/main" val="6434323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5AD2E-69FC-4C10-ADDF-4426C63F2FE2}"/>
              </a:ext>
            </a:extLst>
          </p:cNvPr>
          <p:cNvSpPr>
            <a:spLocks noGrp="1"/>
          </p:cNvSpPr>
          <p:nvPr>
            <p:ph type="title"/>
          </p:nvPr>
        </p:nvSpPr>
        <p:spPr>
          <a:pattFill prst="wdUpDiag">
            <a:fgClr>
              <a:srgbClr val="C00000"/>
            </a:fgClr>
            <a:bgClr>
              <a:schemeClr val="tx2">
                <a:lumMod val="75000"/>
              </a:schemeClr>
            </a:bgClr>
          </a:pattFill>
        </p:spPr>
        <p:txBody>
          <a:bodyPr>
            <a:normAutofit/>
          </a:bodyPr>
          <a:lstStyle/>
          <a:p>
            <a:pPr algn="ctr"/>
            <a:r>
              <a:rPr lang="en-US" sz="3000" dirty="0">
                <a:solidFill>
                  <a:schemeClr val="bg1"/>
                </a:solidFill>
              </a:rPr>
              <a:t>1C.a, 1C.b, 1C.c:  Student Research-Diversity, Equity and Inclusion</a:t>
            </a:r>
          </a:p>
        </p:txBody>
      </p:sp>
      <p:sp>
        <p:nvSpPr>
          <p:cNvPr id="3" name="Content Placeholder 2">
            <a:extLst>
              <a:ext uri="{FF2B5EF4-FFF2-40B4-BE49-F238E27FC236}">
                <a16:creationId xmlns:a16="http://schemas.microsoft.com/office/drawing/2014/main" id="{50EAAC3B-6631-4563-877E-F0C008D6AB79}"/>
              </a:ext>
            </a:extLst>
          </p:cNvPr>
          <p:cNvSpPr>
            <a:spLocks noGrp="1"/>
          </p:cNvSpPr>
          <p:nvPr>
            <p:ph idx="1"/>
          </p:nvPr>
        </p:nvSpPr>
        <p:spPr/>
        <p:txBody>
          <a:bodyPr/>
          <a:lstStyle/>
          <a:p>
            <a:endParaRPr lang="en-US" dirty="0"/>
          </a:p>
        </p:txBody>
      </p:sp>
      <p:graphicFrame>
        <p:nvGraphicFramePr>
          <p:cNvPr id="4" name="Table 4">
            <a:extLst>
              <a:ext uri="{FF2B5EF4-FFF2-40B4-BE49-F238E27FC236}">
                <a16:creationId xmlns:a16="http://schemas.microsoft.com/office/drawing/2014/main" id="{3FF140E0-6D02-4241-900D-711DB10ABB82}"/>
              </a:ext>
            </a:extLst>
          </p:cNvPr>
          <p:cNvGraphicFramePr>
            <a:graphicFrameLocks noGrp="1"/>
          </p:cNvGraphicFramePr>
          <p:nvPr>
            <p:extLst>
              <p:ext uri="{D42A27DB-BD31-4B8C-83A1-F6EECF244321}">
                <p14:modId xmlns:p14="http://schemas.microsoft.com/office/powerpoint/2010/main" val="585149843"/>
              </p:ext>
            </p:extLst>
          </p:nvPr>
        </p:nvGraphicFramePr>
        <p:xfrm>
          <a:off x="1481071" y="2149221"/>
          <a:ext cx="9247030" cy="2225040"/>
        </p:xfrm>
        <a:graphic>
          <a:graphicData uri="http://schemas.openxmlformats.org/drawingml/2006/table">
            <a:tbl>
              <a:tblPr firstRow="1" bandRow="1">
                <a:tableStyleId>{073A0DAA-6AF3-43AB-8588-CEC1D06C72B9}</a:tableStyleId>
              </a:tblPr>
              <a:tblGrid>
                <a:gridCol w="6297768">
                  <a:extLst>
                    <a:ext uri="{9D8B030D-6E8A-4147-A177-3AD203B41FA5}">
                      <a16:colId xmlns:a16="http://schemas.microsoft.com/office/drawing/2014/main" val="3028787958"/>
                    </a:ext>
                  </a:extLst>
                </a:gridCol>
                <a:gridCol w="2949262">
                  <a:extLst>
                    <a:ext uri="{9D8B030D-6E8A-4147-A177-3AD203B41FA5}">
                      <a16:colId xmlns:a16="http://schemas.microsoft.com/office/drawing/2014/main" val="418928431"/>
                    </a:ext>
                  </a:extLst>
                </a:gridCol>
              </a:tblGrid>
              <a:tr h="370840">
                <a:tc>
                  <a:txBody>
                    <a:bodyPr/>
                    <a:lstStyle/>
                    <a:p>
                      <a:r>
                        <a:rPr lang="en-US" dirty="0"/>
                        <a:t>Initiative</a:t>
                      </a:r>
                    </a:p>
                  </a:txBody>
                  <a:tcPr/>
                </a:tc>
                <a:tc>
                  <a:txBody>
                    <a:bodyPr/>
                    <a:lstStyle/>
                    <a:p>
                      <a:r>
                        <a:rPr lang="en-US" dirty="0"/>
                        <a:t>Ongoing or Launch</a:t>
                      </a:r>
                    </a:p>
                  </a:txBody>
                  <a:tcPr/>
                </a:tc>
                <a:extLst>
                  <a:ext uri="{0D108BD9-81ED-4DB2-BD59-A6C34878D82A}">
                    <a16:rowId xmlns:a16="http://schemas.microsoft.com/office/drawing/2014/main" val="2651233535"/>
                  </a:ext>
                </a:extLst>
              </a:tr>
              <a:tr h="370840">
                <a:tc>
                  <a:txBody>
                    <a:bodyPr/>
                    <a:lstStyle/>
                    <a:p>
                      <a:r>
                        <a:rPr lang="en-US" dirty="0"/>
                        <a:t>Anti-Racist Research Colloquium</a:t>
                      </a:r>
                    </a:p>
                  </a:txBody>
                  <a:tcPr/>
                </a:tc>
                <a:tc>
                  <a:txBody>
                    <a:bodyPr/>
                    <a:lstStyle/>
                    <a:p>
                      <a:r>
                        <a:rPr lang="en-US" dirty="0"/>
                        <a:t>Spring 2021</a:t>
                      </a:r>
                    </a:p>
                  </a:txBody>
                  <a:tcPr/>
                </a:tc>
                <a:extLst>
                  <a:ext uri="{0D108BD9-81ED-4DB2-BD59-A6C34878D82A}">
                    <a16:rowId xmlns:a16="http://schemas.microsoft.com/office/drawing/2014/main" val="3495805701"/>
                  </a:ext>
                </a:extLst>
              </a:tr>
              <a:tr h="370840">
                <a:tc>
                  <a:txBody>
                    <a:bodyPr/>
                    <a:lstStyle/>
                    <a:p>
                      <a:r>
                        <a:rPr lang="en-US" dirty="0"/>
                        <a:t>Increased Anti-Racism Content in Research Courses</a:t>
                      </a:r>
                    </a:p>
                  </a:txBody>
                  <a:tcPr/>
                </a:tc>
                <a:tc>
                  <a:txBody>
                    <a:bodyPr/>
                    <a:lstStyle/>
                    <a:p>
                      <a:r>
                        <a:rPr lang="en-US" dirty="0">
                          <a:solidFill>
                            <a:schemeClr val="tx1"/>
                          </a:solidFill>
                        </a:rPr>
                        <a:t>Fall 2021</a:t>
                      </a:r>
                    </a:p>
                  </a:txBody>
                  <a:tcPr/>
                </a:tc>
                <a:extLst>
                  <a:ext uri="{0D108BD9-81ED-4DB2-BD59-A6C34878D82A}">
                    <a16:rowId xmlns:a16="http://schemas.microsoft.com/office/drawing/2014/main" val="279676071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endParaRPr lang="en-US" dirty="0"/>
                    </a:p>
                  </a:txBody>
                  <a:tcPr/>
                </a:tc>
                <a:extLst>
                  <a:ext uri="{0D108BD9-81ED-4DB2-BD59-A6C34878D82A}">
                    <a16:rowId xmlns:a16="http://schemas.microsoft.com/office/drawing/2014/main" val="3004101538"/>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150020871"/>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304678643"/>
                  </a:ext>
                </a:extLst>
              </a:tr>
            </a:tbl>
          </a:graphicData>
        </a:graphic>
      </p:graphicFrame>
    </p:spTree>
    <p:extLst>
      <p:ext uri="{BB962C8B-B14F-4D97-AF65-F5344CB8AC3E}">
        <p14:creationId xmlns:p14="http://schemas.microsoft.com/office/powerpoint/2010/main" val="12466634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EAAC3B-6631-4563-877E-F0C008D6AB79}"/>
              </a:ext>
            </a:extLst>
          </p:cNvPr>
          <p:cNvSpPr>
            <a:spLocks noGrp="1"/>
          </p:cNvSpPr>
          <p:nvPr>
            <p:ph idx="1"/>
          </p:nvPr>
        </p:nvSpPr>
        <p:spPr/>
        <p:txBody>
          <a:bodyPr/>
          <a:lstStyle/>
          <a:p>
            <a:endParaRPr lang="en-US" dirty="0"/>
          </a:p>
        </p:txBody>
      </p:sp>
      <p:graphicFrame>
        <p:nvGraphicFramePr>
          <p:cNvPr id="4" name="Table 4">
            <a:extLst>
              <a:ext uri="{FF2B5EF4-FFF2-40B4-BE49-F238E27FC236}">
                <a16:creationId xmlns:a16="http://schemas.microsoft.com/office/drawing/2014/main" id="{3FF140E0-6D02-4241-900D-711DB10ABB82}"/>
              </a:ext>
            </a:extLst>
          </p:cNvPr>
          <p:cNvGraphicFramePr>
            <a:graphicFrameLocks noGrp="1"/>
          </p:cNvGraphicFramePr>
          <p:nvPr>
            <p:extLst>
              <p:ext uri="{D42A27DB-BD31-4B8C-83A1-F6EECF244321}">
                <p14:modId xmlns:p14="http://schemas.microsoft.com/office/powerpoint/2010/main" val="4177015259"/>
              </p:ext>
            </p:extLst>
          </p:nvPr>
        </p:nvGraphicFramePr>
        <p:xfrm>
          <a:off x="1481071" y="2149221"/>
          <a:ext cx="9247030" cy="1854200"/>
        </p:xfrm>
        <a:graphic>
          <a:graphicData uri="http://schemas.openxmlformats.org/drawingml/2006/table">
            <a:tbl>
              <a:tblPr firstRow="1" bandRow="1">
                <a:tableStyleId>{073A0DAA-6AF3-43AB-8588-CEC1D06C72B9}</a:tableStyleId>
              </a:tblPr>
              <a:tblGrid>
                <a:gridCol w="6297768">
                  <a:extLst>
                    <a:ext uri="{9D8B030D-6E8A-4147-A177-3AD203B41FA5}">
                      <a16:colId xmlns:a16="http://schemas.microsoft.com/office/drawing/2014/main" val="3028787958"/>
                    </a:ext>
                  </a:extLst>
                </a:gridCol>
                <a:gridCol w="2949262">
                  <a:extLst>
                    <a:ext uri="{9D8B030D-6E8A-4147-A177-3AD203B41FA5}">
                      <a16:colId xmlns:a16="http://schemas.microsoft.com/office/drawing/2014/main" val="418928431"/>
                    </a:ext>
                  </a:extLst>
                </a:gridCol>
              </a:tblGrid>
              <a:tr h="370840">
                <a:tc>
                  <a:txBody>
                    <a:bodyPr/>
                    <a:lstStyle/>
                    <a:p>
                      <a:r>
                        <a:rPr lang="en-US" dirty="0"/>
                        <a:t>Initiative</a:t>
                      </a:r>
                    </a:p>
                  </a:txBody>
                  <a:tcPr/>
                </a:tc>
                <a:tc>
                  <a:txBody>
                    <a:bodyPr/>
                    <a:lstStyle/>
                    <a:p>
                      <a:r>
                        <a:rPr lang="en-US" dirty="0"/>
                        <a:t>Ongoing or Launch</a:t>
                      </a:r>
                    </a:p>
                  </a:txBody>
                  <a:tcPr/>
                </a:tc>
                <a:extLst>
                  <a:ext uri="{0D108BD9-81ED-4DB2-BD59-A6C34878D82A}">
                    <a16:rowId xmlns:a16="http://schemas.microsoft.com/office/drawing/2014/main" val="2651233535"/>
                  </a:ext>
                </a:extLst>
              </a:tr>
              <a:tr h="370840">
                <a:tc>
                  <a:txBody>
                    <a:bodyPr/>
                    <a:lstStyle/>
                    <a:p>
                      <a:r>
                        <a:rPr lang="en-US" dirty="0"/>
                        <a:t>Anti-Racist Research Colloquium</a:t>
                      </a:r>
                    </a:p>
                  </a:txBody>
                  <a:tcPr/>
                </a:tc>
                <a:tc>
                  <a:txBody>
                    <a:bodyPr/>
                    <a:lstStyle/>
                    <a:p>
                      <a:r>
                        <a:rPr lang="en-US" dirty="0"/>
                        <a:t>Spring 2021</a:t>
                      </a:r>
                    </a:p>
                  </a:txBody>
                  <a:tcPr/>
                </a:tc>
                <a:extLst>
                  <a:ext uri="{0D108BD9-81ED-4DB2-BD59-A6C34878D82A}">
                    <a16:rowId xmlns:a16="http://schemas.microsoft.com/office/drawing/2014/main" val="3495805701"/>
                  </a:ext>
                </a:extLst>
              </a:tr>
              <a:tr h="370840">
                <a:tc>
                  <a:txBody>
                    <a:bodyPr/>
                    <a:lstStyle/>
                    <a:p>
                      <a:r>
                        <a:rPr lang="en-US" dirty="0"/>
                        <a:t>Anti-Oppressive Research Spotlight</a:t>
                      </a:r>
                    </a:p>
                  </a:txBody>
                  <a:tcPr/>
                </a:tc>
                <a:tc>
                  <a:txBody>
                    <a:bodyPr/>
                    <a:lstStyle/>
                    <a:p>
                      <a:r>
                        <a:rPr lang="en-US" dirty="0">
                          <a:solidFill>
                            <a:schemeClr val="tx1"/>
                          </a:solidFill>
                        </a:rPr>
                        <a:t>Spring 2022</a:t>
                      </a:r>
                    </a:p>
                  </a:txBody>
                  <a:tcPr/>
                </a:tc>
                <a:extLst>
                  <a:ext uri="{0D108BD9-81ED-4DB2-BD59-A6C34878D82A}">
                    <a16:rowId xmlns:a16="http://schemas.microsoft.com/office/drawing/2014/main" val="279676071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endParaRPr lang="en-US" dirty="0"/>
                    </a:p>
                  </a:txBody>
                  <a:tcPr/>
                </a:tc>
                <a:extLst>
                  <a:ext uri="{0D108BD9-81ED-4DB2-BD59-A6C34878D82A}">
                    <a16:rowId xmlns:a16="http://schemas.microsoft.com/office/drawing/2014/main" val="3004101538"/>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150020871"/>
                  </a:ext>
                </a:extLst>
              </a:tr>
            </a:tbl>
          </a:graphicData>
        </a:graphic>
      </p:graphicFrame>
      <p:sp>
        <p:nvSpPr>
          <p:cNvPr id="5" name="Title 1">
            <a:extLst>
              <a:ext uri="{FF2B5EF4-FFF2-40B4-BE49-F238E27FC236}">
                <a16:creationId xmlns:a16="http://schemas.microsoft.com/office/drawing/2014/main" id="{FE76B75E-6302-4D9A-A01C-5EA358DE7B72}"/>
              </a:ext>
            </a:extLst>
          </p:cNvPr>
          <p:cNvSpPr txBox="1">
            <a:spLocks/>
          </p:cNvSpPr>
          <p:nvPr/>
        </p:nvSpPr>
        <p:spPr>
          <a:xfrm>
            <a:off x="838200" y="231077"/>
            <a:ext cx="10515600" cy="1325563"/>
          </a:xfrm>
          <a:prstGeom prst="rect">
            <a:avLst/>
          </a:prstGeom>
          <a:pattFill prst="pct10">
            <a:fgClr>
              <a:srgbClr val="C00000"/>
            </a:fgClr>
            <a:bgClr>
              <a:schemeClr val="tx2">
                <a:lumMod val="75000"/>
              </a:schemeClr>
            </a:bgClr>
          </a:patt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000" dirty="0">
                <a:solidFill>
                  <a:schemeClr val="bg1"/>
                </a:solidFill>
              </a:rPr>
              <a:t>2C.a, 2C.b, 2C.c:  Faculty Research-Diversity, Equity and Inclusion</a:t>
            </a:r>
          </a:p>
        </p:txBody>
      </p:sp>
    </p:spTree>
    <p:extLst>
      <p:ext uri="{BB962C8B-B14F-4D97-AF65-F5344CB8AC3E}">
        <p14:creationId xmlns:p14="http://schemas.microsoft.com/office/powerpoint/2010/main" val="20723818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5AD2E-69FC-4C10-ADDF-4426C63F2FE2}"/>
              </a:ext>
            </a:extLst>
          </p:cNvPr>
          <p:cNvSpPr>
            <a:spLocks noGrp="1"/>
          </p:cNvSpPr>
          <p:nvPr>
            <p:ph type="title"/>
          </p:nvPr>
        </p:nvSpPr>
        <p:spPr>
          <a:pattFill prst="pct10">
            <a:fgClr>
              <a:schemeClr val="bg2">
                <a:lumMod val="25000"/>
              </a:schemeClr>
            </a:fgClr>
            <a:bgClr>
              <a:srgbClr val="8A0000"/>
            </a:bgClr>
          </a:pattFill>
        </p:spPr>
        <p:txBody>
          <a:bodyPr>
            <a:normAutofit/>
          </a:bodyPr>
          <a:lstStyle/>
          <a:p>
            <a:pPr algn="ctr"/>
            <a:r>
              <a:rPr lang="en-US" sz="3200" dirty="0">
                <a:solidFill>
                  <a:schemeClr val="bg1"/>
                </a:solidFill>
              </a:rPr>
              <a:t>2D.b &amp; 2D.c:  Faculty Administration-Equity and Inclusion</a:t>
            </a:r>
          </a:p>
        </p:txBody>
      </p:sp>
      <p:sp>
        <p:nvSpPr>
          <p:cNvPr id="3" name="Content Placeholder 2">
            <a:extLst>
              <a:ext uri="{FF2B5EF4-FFF2-40B4-BE49-F238E27FC236}">
                <a16:creationId xmlns:a16="http://schemas.microsoft.com/office/drawing/2014/main" id="{50EAAC3B-6631-4563-877E-F0C008D6AB79}"/>
              </a:ext>
            </a:extLst>
          </p:cNvPr>
          <p:cNvSpPr>
            <a:spLocks noGrp="1"/>
          </p:cNvSpPr>
          <p:nvPr>
            <p:ph idx="1"/>
          </p:nvPr>
        </p:nvSpPr>
        <p:spPr/>
        <p:txBody>
          <a:bodyPr/>
          <a:lstStyle/>
          <a:p>
            <a:endParaRPr lang="en-US" dirty="0"/>
          </a:p>
        </p:txBody>
      </p:sp>
      <p:graphicFrame>
        <p:nvGraphicFramePr>
          <p:cNvPr id="4" name="Table 4">
            <a:extLst>
              <a:ext uri="{FF2B5EF4-FFF2-40B4-BE49-F238E27FC236}">
                <a16:creationId xmlns:a16="http://schemas.microsoft.com/office/drawing/2014/main" id="{3FF140E0-6D02-4241-900D-711DB10ABB82}"/>
              </a:ext>
            </a:extLst>
          </p:cNvPr>
          <p:cNvGraphicFramePr>
            <a:graphicFrameLocks noGrp="1"/>
          </p:cNvGraphicFramePr>
          <p:nvPr>
            <p:extLst>
              <p:ext uri="{D42A27DB-BD31-4B8C-83A1-F6EECF244321}">
                <p14:modId xmlns:p14="http://schemas.microsoft.com/office/powerpoint/2010/main" val="2582700956"/>
              </p:ext>
            </p:extLst>
          </p:nvPr>
        </p:nvGraphicFramePr>
        <p:xfrm>
          <a:off x="1481071" y="2149221"/>
          <a:ext cx="9247030" cy="2225040"/>
        </p:xfrm>
        <a:graphic>
          <a:graphicData uri="http://schemas.openxmlformats.org/drawingml/2006/table">
            <a:tbl>
              <a:tblPr firstRow="1" bandRow="1">
                <a:tableStyleId>{073A0DAA-6AF3-43AB-8588-CEC1D06C72B9}</a:tableStyleId>
              </a:tblPr>
              <a:tblGrid>
                <a:gridCol w="6297768">
                  <a:extLst>
                    <a:ext uri="{9D8B030D-6E8A-4147-A177-3AD203B41FA5}">
                      <a16:colId xmlns:a16="http://schemas.microsoft.com/office/drawing/2014/main" val="3028787958"/>
                    </a:ext>
                  </a:extLst>
                </a:gridCol>
                <a:gridCol w="2949262">
                  <a:extLst>
                    <a:ext uri="{9D8B030D-6E8A-4147-A177-3AD203B41FA5}">
                      <a16:colId xmlns:a16="http://schemas.microsoft.com/office/drawing/2014/main" val="418928431"/>
                    </a:ext>
                  </a:extLst>
                </a:gridCol>
              </a:tblGrid>
              <a:tr h="370840">
                <a:tc>
                  <a:txBody>
                    <a:bodyPr/>
                    <a:lstStyle/>
                    <a:p>
                      <a:r>
                        <a:rPr lang="en-US" dirty="0"/>
                        <a:t>Initiative</a:t>
                      </a:r>
                    </a:p>
                  </a:txBody>
                  <a:tcPr/>
                </a:tc>
                <a:tc>
                  <a:txBody>
                    <a:bodyPr/>
                    <a:lstStyle/>
                    <a:p>
                      <a:r>
                        <a:rPr lang="en-US" dirty="0"/>
                        <a:t>Ongoing or Launch</a:t>
                      </a:r>
                    </a:p>
                  </a:txBody>
                  <a:tcPr/>
                </a:tc>
                <a:extLst>
                  <a:ext uri="{0D108BD9-81ED-4DB2-BD59-A6C34878D82A}">
                    <a16:rowId xmlns:a16="http://schemas.microsoft.com/office/drawing/2014/main" val="2651233535"/>
                  </a:ext>
                </a:extLst>
              </a:tr>
              <a:tr h="370840">
                <a:tc>
                  <a:txBody>
                    <a:bodyPr/>
                    <a:lstStyle/>
                    <a:p>
                      <a:r>
                        <a:rPr lang="en-US" dirty="0"/>
                        <a:t>Anti-Oppressive Methods for Teaching Evaluation Training</a:t>
                      </a:r>
                    </a:p>
                  </a:txBody>
                  <a:tcPr/>
                </a:tc>
                <a:tc>
                  <a:txBody>
                    <a:bodyPr/>
                    <a:lstStyle/>
                    <a:p>
                      <a:r>
                        <a:rPr lang="en-US" dirty="0">
                          <a:solidFill>
                            <a:schemeClr val="tx1"/>
                          </a:solidFill>
                        </a:rPr>
                        <a:t>Summer 2021</a:t>
                      </a:r>
                    </a:p>
                  </a:txBody>
                  <a:tcPr/>
                </a:tc>
                <a:extLst>
                  <a:ext uri="{0D108BD9-81ED-4DB2-BD59-A6C34878D82A}">
                    <a16:rowId xmlns:a16="http://schemas.microsoft.com/office/drawing/2014/main" val="2796760719"/>
                  </a:ext>
                </a:extLst>
              </a:tr>
              <a:tr h="370840">
                <a:tc>
                  <a:txBody>
                    <a:bodyPr/>
                    <a:lstStyle/>
                    <a:p>
                      <a:r>
                        <a:rPr lang="en-US" dirty="0"/>
                        <a:t>Anti-Oppressive Supervision and Management Training</a:t>
                      </a:r>
                    </a:p>
                  </a:txBody>
                  <a:tcPr/>
                </a:tc>
                <a:tc>
                  <a:txBody>
                    <a:bodyPr/>
                    <a:lstStyle/>
                    <a:p>
                      <a:r>
                        <a:rPr lang="en-US" dirty="0">
                          <a:solidFill>
                            <a:schemeClr val="tx1"/>
                          </a:solidFill>
                        </a:rPr>
                        <a:t>Fall 2021</a:t>
                      </a:r>
                    </a:p>
                  </a:txBody>
                  <a:tcPr/>
                </a:tc>
                <a:extLst>
                  <a:ext uri="{0D108BD9-81ED-4DB2-BD59-A6C34878D82A}">
                    <a16:rowId xmlns:a16="http://schemas.microsoft.com/office/drawing/2014/main" val="31500208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Anti-Oppression Activities Discussed as part of Annual Review</a:t>
                      </a:r>
                    </a:p>
                  </a:txBody>
                  <a:tcPr/>
                </a:tc>
                <a:tc>
                  <a:txBody>
                    <a:bodyPr/>
                    <a:lstStyle/>
                    <a:p>
                      <a:r>
                        <a:rPr lang="en-US" dirty="0">
                          <a:solidFill>
                            <a:schemeClr val="tx1"/>
                          </a:solidFill>
                        </a:rPr>
                        <a:t>Spring 2022</a:t>
                      </a:r>
                    </a:p>
                  </a:txBody>
                  <a:tcPr/>
                </a:tc>
                <a:extLst>
                  <a:ext uri="{0D108BD9-81ED-4DB2-BD59-A6C34878D82A}">
                    <a16:rowId xmlns:a16="http://schemas.microsoft.com/office/drawing/2014/main" val="330467864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Workshop on Enacting Kent School Keys to Inclusivity</a:t>
                      </a:r>
                    </a:p>
                  </a:txBody>
                  <a:tcPr/>
                </a:tc>
                <a:tc>
                  <a:txBody>
                    <a:bodyPr/>
                    <a:lstStyle/>
                    <a:p>
                      <a:r>
                        <a:rPr lang="en-US" dirty="0">
                          <a:solidFill>
                            <a:schemeClr val="tx1"/>
                          </a:solidFill>
                        </a:rPr>
                        <a:t>Spring 2023</a:t>
                      </a:r>
                    </a:p>
                  </a:txBody>
                  <a:tcPr/>
                </a:tc>
                <a:extLst>
                  <a:ext uri="{0D108BD9-81ED-4DB2-BD59-A6C34878D82A}">
                    <a16:rowId xmlns:a16="http://schemas.microsoft.com/office/drawing/2014/main" val="84142866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endParaRPr lang="en-US" dirty="0">
                        <a:solidFill>
                          <a:srgbClr val="2F96AB"/>
                        </a:solidFill>
                      </a:endParaRPr>
                    </a:p>
                  </a:txBody>
                  <a:tcPr/>
                </a:tc>
                <a:extLst>
                  <a:ext uri="{0D108BD9-81ED-4DB2-BD59-A6C34878D82A}">
                    <a16:rowId xmlns:a16="http://schemas.microsoft.com/office/drawing/2014/main" val="721160858"/>
                  </a:ext>
                </a:extLst>
              </a:tr>
            </a:tbl>
          </a:graphicData>
        </a:graphic>
      </p:graphicFrame>
    </p:spTree>
    <p:extLst>
      <p:ext uri="{BB962C8B-B14F-4D97-AF65-F5344CB8AC3E}">
        <p14:creationId xmlns:p14="http://schemas.microsoft.com/office/powerpoint/2010/main" val="31409009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5AD2E-69FC-4C10-ADDF-4426C63F2FE2}"/>
              </a:ext>
            </a:extLst>
          </p:cNvPr>
          <p:cNvSpPr>
            <a:spLocks noGrp="1"/>
          </p:cNvSpPr>
          <p:nvPr>
            <p:ph type="title"/>
          </p:nvPr>
        </p:nvSpPr>
        <p:spPr>
          <a:pattFill prst="lgGrid">
            <a:fgClr>
              <a:schemeClr val="bg2">
                <a:lumMod val="25000"/>
              </a:schemeClr>
            </a:fgClr>
            <a:bgClr>
              <a:srgbClr val="8A0000"/>
            </a:bgClr>
          </a:pattFill>
        </p:spPr>
        <p:txBody>
          <a:bodyPr>
            <a:normAutofit/>
          </a:bodyPr>
          <a:lstStyle/>
          <a:p>
            <a:pPr algn="ctr"/>
            <a:r>
              <a:rPr lang="en-US" sz="3200" dirty="0">
                <a:solidFill>
                  <a:schemeClr val="bg1"/>
                </a:solidFill>
              </a:rPr>
              <a:t>3D.b &amp; 3D.c:  Staff Administration/Support-Equity and Inclusion</a:t>
            </a:r>
          </a:p>
        </p:txBody>
      </p:sp>
      <p:sp>
        <p:nvSpPr>
          <p:cNvPr id="3" name="Content Placeholder 2">
            <a:extLst>
              <a:ext uri="{FF2B5EF4-FFF2-40B4-BE49-F238E27FC236}">
                <a16:creationId xmlns:a16="http://schemas.microsoft.com/office/drawing/2014/main" id="{50EAAC3B-6631-4563-877E-F0C008D6AB79}"/>
              </a:ext>
            </a:extLst>
          </p:cNvPr>
          <p:cNvSpPr>
            <a:spLocks noGrp="1"/>
          </p:cNvSpPr>
          <p:nvPr>
            <p:ph idx="1"/>
          </p:nvPr>
        </p:nvSpPr>
        <p:spPr/>
        <p:txBody>
          <a:bodyPr/>
          <a:lstStyle/>
          <a:p>
            <a:endParaRPr lang="en-US" dirty="0"/>
          </a:p>
        </p:txBody>
      </p:sp>
      <p:graphicFrame>
        <p:nvGraphicFramePr>
          <p:cNvPr id="4" name="Table 4">
            <a:extLst>
              <a:ext uri="{FF2B5EF4-FFF2-40B4-BE49-F238E27FC236}">
                <a16:creationId xmlns:a16="http://schemas.microsoft.com/office/drawing/2014/main" id="{3FF140E0-6D02-4241-900D-711DB10ABB82}"/>
              </a:ext>
            </a:extLst>
          </p:cNvPr>
          <p:cNvGraphicFramePr>
            <a:graphicFrameLocks noGrp="1"/>
          </p:cNvGraphicFramePr>
          <p:nvPr>
            <p:extLst>
              <p:ext uri="{D42A27DB-BD31-4B8C-83A1-F6EECF244321}">
                <p14:modId xmlns:p14="http://schemas.microsoft.com/office/powerpoint/2010/main" val="4115751218"/>
              </p:ext>
            </p:extLst>
          </p:nvPr>
        </p:nvGraphicFramePr>
        <p:xfrm>
          <a:off x="1375606" y="1829909"/>
          <a:ext cx="9440788" cy="2171385"/>
        </p:xfrm>
        <a:graphic>
          <a:graphicData uri="http://schemas.openxmlformats.org/drawingml/2006/table">
            <a:tbl>
              <a:tblPr firstRow="1" bandRow="1">
                <a:tableStyleId>{073A0DAA-6AF3-43AB-8588-CEC1D06C72B9}</a:tableStyleId>
              </a:tblPr>
              <a:tblGrid>
                <a:gridCol w="6632025">
                  <a:extLst>
                    <a:ext uri="{9D8B030D-6E8A-4147-A177-3AD203B41FA5}">
                      <a16:colId xmlns:a16="http://schemas.microsoft.com/office/drawing/2014/main" val="3028787958"/>
                    </a:ext>
                  </a:extLst>
                </a:gridCol>
                <a:gridCol w="2808763">
                  <a:extLst>
                    <a:ext uri="{9D8B030D-6E8A-4147-A177-3AD203B41FA5}">
                      <a16:colId xmlns:a16="http://schemas.microsoft.com/office/drawing/2014/main" val="418928431"/>
                    </a:ext>
                  </a:extLst>
                </a:gridCol>
              </a:tblGrid>
              <a:tr h="434277">
                <a:tc>
                  <a:txBody>
                    <a:bodyPr/>
                    <a:lstStyle/>
                    <a:p>
                      <a:r>
                        <a:rPr lang="en-US" dirty="0"/>
                        <a:t>Initiative</a:t>
                      </a:r>
                    </a:p>
                  </a:txBody>
                  <a:tcPr/>
                </a:tc>
                <a:tc>
                  <a:txBody>
                    <a:bodyPr/>
                    <a:lstStyle/>
                    <a:p>
                      <a:r>
                        <a:rPr lang="en-US" dirty="0">
                          <a:solidFill>
                            <a:schemeClr val="tx1"/>
                          </a:solidFill>
                        </a:rPr>
                        <a:t>Ongoing or Launch</a:t>
                      </a:r>
                    </a:p>
                  </a:txBody>
                  <a:tcPr/>
                </a:tc>
                <a:extLst>
                  <a:ext uri="{0D108BD9-81ED-4DB2-BD59-A6C34878D82A}">
                    <a16:rowId xmlns:a16="http://schemas.microsoft.com/office/drawing/2014/main" val="2651233535"/>
                  </a:ext>
                </a:extLst>
              </a:tr>
              <a:tr h="434277">
                <a:tc>
                  <a:txBody>
                    <a:bodyPr/>
                    <a:lstStyle/>
                    <a:p>
                      <a:r>
                        <a:rPr lang="en-US" dirty="0"/>
                        <a:t>Anti-Oppressive Supervision and Management Training</a:t>
                      </a:r>
                    </a:p>
                  </a:txBody>
                  <a:tcPr/>
                </a:tc>
                <a:tc>
                  <a:txBody>
                    <a:bodyPr/>
                    <a:lstStyle/>
                    <a:p>
                      <a:r>
                        <a:rPr lang="en-US" dirty="0">
                          <a:solidFill>
                            <a:schemeClr val="tx1"/>
                          </a:solidFill>
                        </a:rPr>
                        <a:t>Fall 2021</a:t>
                      </a:r>
                    </a:p>
                  </a:txBody>
                  <a:tcPr/>
                </a:tc>
                <a:extLst>
                  <a:ext uri="{0D108BD9-81ED-4DB2-BD59-A6C34878D82A}">
                    <a16:rowId xmlns:a16="http://schemas.microsoft.com/office/drawing/2014/main" val="3495805701"/>
                  </a:ext>
                </a:extLst>
              </a:tr>
              <a:tr h="43427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Anti-Oppression Activities Discussed as part of Annual Review</a:t>
                      </a:r>
                    </a:p>
                  </a:txBody>
                  <a:tcPr/>
                </a:tc>
                <a:tc>
                  <a:txBody>
                    <a:bodyPr/>
                    <a:lstStyle/>
                    <a:p>
                      <a:r>
                        <a:rPr lang="en-US" dirty="0">
                          <a:solidFill>
                            <a:schemeClr val="tx1"/>
                          </a:solidFill>
                        </a:rPr>
                        <a:t>Spring 2022</a:t>
                      </a:r>
                    </a:p>
                  </a:txBody>
                  <a:tcPr/>
                </a:tc>
                <a:extLst>
                  <a:ext uri="{0D108BD9-81ED-4DB2-BD59-A6C34878D82A}">
                    <a16:rowId xmlns:a16="http://schemas.microsoft.com/office/drawing/2014/main" val="2796760719"/>
                  </a:ext>
                </a:extLst>
              </a:tr>
              <a:tr h="43427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endParaRPr lang="en-US" dirty="0"/>
                    </a:p>
                  </a:txBody>
                  <a:tcPr/>
                </a:tc>
                <a:extLst>
                  <a:ext uri="{0D108BD9-81ED-4DB2-BD59-A6C34878D82A}">
                    <a16:rowId xmlns:a16="http://schemas.microsoft.com/office/drawing/2014/main" val="3004101538"/>
                  </a:ext>
                </a:extLst>
              </a:tr>
              <a:tr h="434277">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150020871"/>
                  </a:ext>
                </a:extLst>
              </a:tr>
            </a:tbl>
          </a:graphicData>
        </a:graphic>
      </p:graphicFrame>
    </p:spTree>
    <p:extLst>
      <p:ext uri="{BB962C8B-B14F-4D97-AF65-F5344CB8AC3E}">
        <p14:creationId xmlns:p14="http://schemas.microsoft.com/office/powerpoint/2010/main" val="39367133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5AD2E-69FC-4C10-ADDF-4426C63F2FE2}"/>
              </a:ext>
            </a:extLst>
          </p:cNvPr>
          <p:cNvSpPr>
            <a:spLocks noGrp="1"/>
          </p:cNvSpPr>
          <p:nvPr>
            <p:ph type="title"/>
          </p:nvPr>
        </p:nvSpPr>
        <p:spPr>
          <a:pattFill prst="wdUpDiag">
            <a:fgClr>
              <a:srgbClr val="C00000"/>
            </a:fgClr>
            <a:bgClr>
              <a:schemeClr val="bg2">
                <a:lumMod val="25000"/>
              </a:schemeClr>
            </a:bgClr>
          </a:pattFill>
        </p:spPr>
        <p:txBody>
          <a:bodyPr>
            <a:normAutofit/>
          </a:bodyPr>
          <a:lstStyle/>
          <a:p>
            <a:pPr algn="ctr"/>
            <a:r>
              <a:rPr lang="en-US" sz="3600" dirty="0">
                <a:solidFill>
                  <a:schemeClr val="bg1"/>
                </a:solidFill>
              </a:rPr>
              <a:t>1E.a &amp; 1E.b:  Student Service-Equity and Inclusion</a:t>
            </a:r>
          </a:p>
        </p:txBody>
      </p:sp>
      <p:sp>
        <p:nvSpPr>
          <p:cNvPr id="3" name="Content Placeholder 2">
            <a:extLst>
              <a:ext uri="{FF2B5EF4-FFF2-40B4-BE49-F238E27FC236}">
                <a16:creationId xmlns:a16="http://schemas.microsoft.com/office/drawing/2014/main" id="{50EAAC3B-6631-4563-877E-F0C008D6AB79}"/>
              </a:ext>
            </a:extLst>
          </p:cNvPr>
          <p:cNvSpPr>
            <a:spLocks noGrp="1"/>
          </p:cNvSpPr>
          <p:nvPr>
            <p:ph idx="1"/>
          </p:nvPr>
        </p:nvSpPr>
        <p:spPr/>
        <p:txBody>
          <a:bodyPr/>
          <a:lstStyle/>
          <a:p>
            <a:endParaRPr lang="en-US" dirty="0"/>
          </a:p>
        </p:txBody>
      </p:sp>
      <p:graphicFrame>
        <p:nvGraphicFramePr>
          <p:cNvPr id="4" name="Table 4">
            <a:extLst>
              <a:ext uri="{FF2B5EF4-FFF2-40B4-BE49-F238E27FC236}">
                <a16:creationId xmlns:a16="http://schemas.microsoft.com/office/drawing/2014/main" id="{3FF140E0-6D02-4241-900D-711DB10ABB82}"/>
              </a:ext>
            </a:extLst>
          </p:cNvPr>
          <p:cNvGraphicFramePr>
            <a:graphicFrameLocks noGrp="1"/>
          </p:cNvGraphicFramePr>
          <p:nvPr>
            <p:extLst>
              <p:ext uri="{D42A27DB-BD31-4B8C-83A1-F6EECF244321}">
                <p14:modId xmlns:p14="http://schemas.microsoft.com/office/powerpoint/2010/main" val="278722688"/>
              </p:ext>
            </p:extLst>
          </p:nvPr>
        </p:nvGraphicFramePr>
        <p:xfrm>
          <a:off x="1159498" y="1825625"/>
          <a:ext cx="9907570" cy="1854200"/>
        </p:xfrm>
        <a:graphic>
          <a:graphicData uri="http://schemas.openxmlformats.org/drawingml/2006/table">
            <a:tbl>
              <a:tblPr firstRow="1" bandRow="1">
                <a:tableStyleId>{073A0DAA-6AF3-43AB-8588-CEC1D06C72B9}</a:tableStyleId>
              </a:tblPr>
              <a:tblGrid>
                <a:gridCol w="6381962">
                  <a:extLst>
                    <a:ext uri="{9D8B030D-6E8A-4147-A177-3AD203B41FA5}">
                      <a16:colId xmlns:a16="http://schemas.microsoft.com/office/drawing/2014/main" val="3028787958"/>
                    </a:ext>
                  </a:extLst>
                </a:gridCol>
                <a:gridCol w="3525608">
                  <a:extLst>
                    <a:ext uri="{9D8B030D-6E8A-4147-A177-3AD203B41FA5}">
                      <a16:colId xmlns:a16="http://schemas.microsoft.com/office/drawing/2014/main" val="418928431"/>
                    </a:ext>
                  </a:extLst>
                </a:gridCol>
              </a:tblGrid>
              <a:tr h="370840">
                <a:tc>
                  <a:txBody>
                    <a:bodyPr/>
                    <a:lstStyle/>
                    <a:p>
                      <a:r>
                        <a:rPr lang="en-US" dirty="0"/>
                        <a:t>Initiative</a:t>
                      </a:r>
                    </a:p>
                  </a:txBody>
                  <a:tcPr/>
                </a:tc>
                <a:tc>
                  <a:txBody>
                    <a:bodyPr/>
                    <a:lstStyle/>
                    <a:p>
                      <a:r>
                        <a:rPr lang="en-US" dirty="0"/>
                        <a:t>Ongoing or Launch</a:t>
                      </a:r>
                    </a:p>
                  </a:txBody>
                  <a:tcPr/>
                </a:tc>
                <a:extLst>
                  <a:ext uri="{0D108BD9-81ED-4DB2-BD59-A6C34878D82A}">
                    <a16:rowId xmlns:a16="http://schemas.microsoft.com/office/drawing/2014/main" val="2651233535"/>
                  </a:ext>
                </a:extLst>
              </a:tr>
              <a:tr h="370840">
                <a:tc>
                  <a:txBody>
                    <a:bodyPr/>
                    <a:lstStyle/>
                    <a:p>
                      <a:r>
                        <a:rPr lang="en-US" dirty="0"/>
                        <a:t>AOC Social Action Sub-Committee </a:t>
                      </a:r>
                    </a:p>
                  </a:txBody>
                  <a:tcPr/>
                </a:tc>
                <a:tc>
                  <a:txBody>
                    <a:bodyPr/>
                    <a:lstStyle/>
                    <a:p>
                      <a:r>
                        <a:rPr lang="en-US" dirty="0"/>
                        <a:t>Ongoing</a:t>
                      </a:r>
                    </a:p>
                  </a:txBody>
                  <a:tcPr/>
                </a:tc>
                <a:extLst>
                  <a:ext uri="{0D108BD9-81ED-4DB2-BD59-A6C34878D82A}">
                    <a16:rowId xmlns:a16="http://schemas.microsoft.com/office/drawing/2014/main" val="3495805701"/>
                  </a:ext>
                </a:extLst>
              </a:tr>
              <a:tr h="370840">
                <a:tc>
                  <a:txBody>
                    <a:bodyPr/>
                    <a:lstStyle/>
                    <a:p>
                      <a:r>
                        <a:rPr lang="en-US" dirty="0"/>
                        <a:t>Kent School Student Association Social Action Caucus</a:t>
                      </a:r>
                    </a:p>
                  </a:txBody>
                  <a:tcPr/>
                </a:tc>
                <a:tc>
                  <a:txBody>
                    <a:bodyPr/>
                    <a:lstStyle/>
                    <a:p>
                      <a:r>
                        <a:rPr lang="en-US" dirty="0"/>
                        <a:t>Ongoing</a:t>
                      </a:r>
                    </a:p>
                  </a:txBody>
                  <a:tcPr/>
                </a:tc>
                <a:extLst>
                  <a:ext uri="{0D108BD9-81ED-4DB2-BD59-A6C34878D82A}">
                    <a16:rowId xmlns:a16="http://schemas.microsoft.com/office/drawing/2014/main" val="279676071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endParaRPr lang="en-US" dirty="0"/>
                    </a:p>
                  </a:txBody>
                  <a:tcPr/>
                </a:tc>
                <a:extLst>
                  <a:ext uri="{0D108BD9-81ED-4DB2-BD59-A6C34878D82A}">
                    <a16:rowId xmlns:a16="http://schemas.microsoft.com/office/drawing/2014/main" val="3004101538"/>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150020871"/>
                  </a:ext>
                </a:extLst>
              </a:tr>
            </a:tbl>
          </a:graphicData>
        </a:graphic>
      </p:graphicFrame>
    </p:spTree>
    <p:extLst>
      <p:ext uri="{BB962C8B-B14F-4D97-AF65-F5344CB8AC3E}">
        <p14:creationId xmlns:p14="http://schemas.microsoft.com/office/powerpoint/2010/main" val="3160489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3DE63-244F-4F9A-B2AE-76DBCE8921FA}"/>
              </a:ext>
            </a:extLst>
          </p:cNvPr>
          <p:cNvSpPr>
            <a:spLocks noGrp="1"/>
          </p:cNvSpPr>
          <p:nvPr>
            <p:ph type="title"/>
          </p:nvPr>
        </p:nvSpPr>
        <p:spPr/>
        <p:txBody>
          <a:bodyPr/>
          <a:lstStyle/>
          <a:p>
            <a:pPr algn="ctr"/>
            <a:r>
              <a:rPr lang="en-US" dirty="0"/>
              <a:t>Summary</a:t>
            </a:r>
          </a:p>
        </p:txBody>
      </p:sp>
      <p:sp>
        <p:nvSpPr>
          <p:cNvPr id="3" name="Content Placeholder 2">
            <a:extLst>
              <a:ext uri="{FF2B5EF4-FFF2-40B4-BE49-F238E27FC236}">
                <a16:creationId xmlns:a16="http://schemas.microsoft.com/office/drawing/2014/main" id="{A00A63EE-91D9-4028-B445-60D5C0D07E8A}"/>
              </a:ext>
            </a:extLst>
          </p:cNvPr>
          <p:cNvSpPr>
            <a:spLocks noGrp="1"/>
          </p:cNvSpPr>
          <p:nvPr>
            <p:ph idx="1"/>
          </p:nvPr>
        </p:nvSpPr>
        <p:spPr/>
        <p:txBody>
          <a:bodyPr/>
          <a:lstStyle/>
          <a:p>
            <a:pPr marL="0" indent="0">
              <a:buNone/>
            </a:pPr>
            <a:r>
              <a:rPr lang="en-US" dirty="0"/>
              <a:t>Consistent with its focus on anti-oppression, the Kent School of Social Work seeks to promote diversity, equity, and inclusion among Students, Faculty, Staff.  This priority spans all aspects of the school, from its overall climate, to the various activities in which the Kent School is engaged, including education, research, administration/support, and service.  This Diversity, Equity, and Inclusion plan spans from Fall 2020, when Dean David Jenkins charged the School with becoming more anti-racist through Spring 2023.</a:t>
            </a:r>
          </a:p>
        </p:txBody>
      </p:sp>
    </p:spTree>
    <p:extLst>
      <p:ext uri="{BB962C8B-B14F-4D97-AF65-F5344CB8AC3E}">
        <p14:creationId xmlns:p14="http://schemas.microsoft.com/office/powerpoint/2010/main" val="22672972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5AD2E-69FC-4C10-ADDF-4426C63F2FE2}"/>
              </a:ext>
            </a:extLst>
          </p:cNvPr>
          <p:cNvSpPr>
            <a:spLocks noGrp="1"/>
          </p:cNvSpPr>
          <p:nvPr>
            <p:ph type="title"/>
          </p:nvPr>
        </p:nvSpPr>
        <p:spPr>
          <a:pattFill prst="pct5">
            <a:fgClr>
              <a:srgbClr val="C00000"/>
            </a:fgClr>
            <a:bgClr>
              <a:schemeClr val="bg2">
                <a:lumMod val="25000"/>
              </a:schemeClr>
            </a:bgClr>
          </a:pattFill>
        </p:spPr>
        <p:txBody>
          <a:bodyPr>
            <a:normAutofit/>
          </a:bodyPr>
          <a:lstStyle/>
          <a:p>
            <a:pPr algn="ctr"/>
            <a:r>
              <a:rPr lang="en-US" sz="3600" dirty="0">
                <a:solidFill>
                  <a:schemeClr val="bg1"/>
                </a:solidFill>
              </a:rPr>
              <a:t>2E.a &amp; 2E.b:  Faculty Service-Equity and Inclusion</a:t>
            </a:r>
          </a:p>
        </p:txBody>
      </p:sp>
      <p:sp>
        <p:nvSpPr>
          <p:cNvPr id="3" name="Content Placeholder 2">
            <a:extLst>
              <a:ext uri="{FF2B5EF4-FFF2-40B4-BE49-F238E27FC236}">
                <a16:creationId xmlns:a16="http://schemas.microsoft.com/office/drawing/2014/main" id="{50EAAC3B-6631-4563-877E-F0C008D6AB79}"/>
              </a:ext>
            </a:extLst>
          </p:cNvPr>
          <p:cNvSpPr>
            <a:spLocks noGrp="1"/>
          </p:cNvSpPr>
          <p:nvPr>
            <p:ph idx="1"/>
          </p:nvPr>
        </p:nvSpPr>
        <p:spPr/>
        <p:txBody>
          <a:bodyPr/>
          <a:lstStyle/>
          <a:p>
            <a:endParaRPr lang="en-US" dirty="0"/>
          </a:p>
        </p:txBody>
      </p:sp>
      <p:graphicFrame>
        <p:nvGraphicFramePr>
          <p:cNvPr id="4" name="Table 4">
            <a:extLst>
              <a:ext uri="{FF2B5EF4-FFF2-40B4-BE49-F238E27FC236}">
                <a16:creationId xmlns:a16="http://schemas.microsoft.com/office/drawing/2014/main" id="{3FF140E0-6D02-4241-900D-711DB10ABB82}"/>
              </a:ext>
            </a:extLst>
          </p:cNvPr>
          <p:cNvGraphicFramePr>
            <a:graphicFrameLocks noGrp="1"/>
          </p:cNvGraphicFramePr>
          <p:nvPr>
            <p:extLst>
              <p:ext uri="{D42A27DB-BD31-4B8C-83A1-F6EECF244321}">
                <p14:modId xmlns:p14="http://schemas.microsoft.com/office/powerpoint/2010/main" val="350355178"/>
              </p:ext>
            </p:extLst>
          </p:nvPr>
        </p:nvGraphicFramePr>
        <p:xfrm>
          <a:off x="950259" y="1808537"/>
          <a:ext cx="10403541" cy="4333240"/>
        </p:xfrm>
        <a:graphic>
          <a:graphicData uri="http://schemas.openxmlformats.org/drawingml/2006/table">
            <a:tbl>
              <a:tblPr firstRow="1" bandRow="1">
                <a:tableStyleId>{073A0DAA-6AF3-43AB-8588-CEC1D06C72B9}</a:tableStyleId>
              </a:tblPr>
              <a:tblGrid>
                <a:gridCol w="8254111">
                  <a:extLst>
                    <a:ext uri="{9D8B030D-6E8A-4147-A177-3AD203B41FA5}">
                      <a16:colId xmlns:a16="http://schemas.microsoft.com/office/drawing/2014/main" val="3028787958"/>
                    </a:ext>
                  </a:extLst>
                </a:gridCol>
                <a:gridCol w="2149430">
                  <a:extLst>
                    <a:ext uri="{9D8B030D-6E8A-4147-A177-3AD203B41FA5}">
                      <a16:colId xmlns:a16="http://schemas.microsoft.com/office/drawing/2014/main" val="418928431"/>
                    </a:ext>
                  </a:extLst>
                </a:gridCol>
              </a:tblGrid>
              <a:tr h="370840">
                <a:tc>
                  <a:txBody>
                    <a:bodyPr/>
                    <a:lstStyle/>
                    <a:p>
                      <a:r>
                        <a:rPr lang="en-US" dirty="0"/>
                        <a:t>Initiative</a:t>
                      </a:r>
                    </a:p>
                  </a:txBody>
                  <a:tcPr/>
                </a:tc>
                <a:tc>
                  <a:txBody>
                    <a:bodyPr/>
                    <a:lstStyle/>
                    <a:p>
                      <a:r>
                        <a:rPr lang="en-US" dirty="0"/>
                        <a:t>Ongoing or Launch</a:t>
                      </a:r>
                    </a:p>
                  </a:txBody>
                  <a:tcPr/>
                </a:tc>
                <a:extLst>
                  <a:ext uri="{0D108BD9-81ED-4DB2-BD59-A6C34878D82A}">
                    <a16:rowId xmlns:a16="http://schemas.microsoft.com/office/drawing/2014/main" val="2651233535"/>
                  </a:ext>
                </a:extLst>
              </a:tr>
              <a:tr h="370840">
                <a:tc>
                  <a:txBody>
                    <a:bodyPr/>
                    <a:lstStyle/>
                    <a:p>
                      <a:r>
                        <a:rPr lang="en-US" dirty="0"/>
                        <a:t>AOC Social Action Sub-Committee </a:t>
                      </a:r>
                    </a:p>
                  </a:txBody>
                  <a:tcPr/>
                </a:tc>
                <a:tc>
                  <a:txBody>
                    <a:bodyPr/>
                    <a:lstStyle/>
                    <a:p>
                      <a:r>
                        <a:rPr lang="en-US" dirty="0"/>
                        <a:t>Ongoing</a:t>
                      </a:r>
                    </a:p>
                  </a:txBody>
                  <a:tcPr/>
                </a:tc>
                <a:extLst>
                  <a:ext uri="{0D108BD9-81ED-4DB2-BD59-A6C34878D82A}">
                    <a16:rowId xmlns:a16="http://schemas.microsoft.com/office/drawing/2014/main" val="3495805701"/>
                  </a:ext>
                </a:extLst>
              </a:tr>
              <a:tr h="370840">
                <a:tc>
                  <a:txBody>
                    <a:bodyPr/>
                    <a:lstStyle/>
                    <a:p>
                      <a:r>
                        <a:rPr lang="en-US" dirty="0"/>
                        <a:t>AOC Restorative Solutions Sub-Committee</a:t>
                      </a:r>
                    </a:p>
                  </a:txBody>
                  <a:tcPr/>
                </a:tc>
                <a:tc>
                  <a:txBody>
                    <a:bodyPr/>
                    <a:lstStyle/>
                    <a:p>
                      <a:r>
                        <a:rPr lang="en-US" dirty="0"/>
                        <a:t>Ongoing</a:t>
                      </a:r>
                    </a:p>
                  </a:txBody>
                  <a:tcPr/>
                </a:tc>
                <a:extLst>
                  <a:ext uri="{0D108BD9-81ED-4DB2-BD59-A6C34878D82A}">
                    <a16:rowId xmlns:a16="http://schemas.microsoft.com/office/drawing/2014/main" val="2796760719"/>
                  </a:ext>
                </a:extLst>
              </a:tr>
              <a:tr h="370840">
                <a:tc>
                  <a:txBody>
                    <a:bodyPr/>
                    <a:lstStyle/>
                    <a:p>
                      <a:r>
                        <a:rPr lang="en-US" dirty="0"/>
                        <a:t>CODRE Committee</a:t>
                      </a:r>
                    </a:p>
                  </a:txBody>
                  <a:tcPr/>
                </a:tc>
                <a:tc>
                  <a:txBody>
                    <a:bodyPr/>
                    <a:lstStyle/>
                    <a:p>
                      <a:r>
                        <a:rPr lang="en-US" dirty="0"/>
                        <a:t>Ongoing</a:t>
                      </a:r>
                    </a:p>
                  </a:txBody>
                  <a:tcPr/>
                </a:tc>
                <a:extLst>
                  <a:ext uri="{0D108BD9-81ED-4DB2-BD59-A6C34878D82A}">
                    <a16:rowId xmlns:a16="http://schemas.microsoft.com/office/drawing/2014/main" val="3150020871"/>
                  </a:ext>
                </a:extLst>
              </a:tr>
              <a:tr h="370840">
                <a:tc>
                  <a:txBody>
                    <a:bodyPr/>
                    <a:lstStyle/>
                    <a:p>
                      <a:r>
                        <a:rPr lang="en-US" dirty="0"/>
                        <a:t>CARA Committee</a:t>
                      </a:r>
                    </a:p>
                  </a:txBody>
                  <a:tcPr/>
                </a:tc>
                <a:tc>
                  <a:txBody>
                    <a:bodyPr/>
                    <a:lstStyle/>
                    <a:p>
                      <a:r>
                        <a:rPr lang="en-US" dirty="0"/>
                        <a:t>Ongoing</a:t>
                      </a:r>
                    </a:p>
                  </a:txBody>
                  <a:tcPr/>
                </a:tc>
                <a:extLst>
                  <a:ext uri="{0D108BD9-81ED-4DB2-BD59-A6C34878D82A}">
                    <a16:rowId xmlns:a16="http://schemas.microsoft.com/office/drawing/2014/main" val="3304678643"/>
                  </a:ext>
                </a:extLst>
              </a:tr>
              <a:tr h="370840">
                <a:tc>
                  <a:txBody>
                    <a:bodyPr/>
                    <a:lstStyle/>
                    <a:p>
                      <a:r>
                        <a:rPr lang="en-US" dirty="0"/>
                        <a:t>Commission on the Status of Women</a:t>
                      </a:r>
                    </a:p>
                  </a:txBody>
                  <a:tcPr/>
                </a:tc>
                <a:tc>
                  <a:txBody>
                    <a:bodyPr/>
                    <a:lstStyle/>
                    <a:p>
                      <a:r>
                        <a:rPr lang="en-US" dirty="0"/>
                        <a:t>Ongoing</a:t>
                      </a:r>
                    </a:p>
                  </a:txBody>
                  <a:tcPr/>
                </a:tc>
                <a:extLst>
                  <a:ext uri="{0D108BD9-81ED-4DB2-BD59-A6C34878D82A}">
                    <a16:rowId xmlns:a16="http://schemas.microsoft.com/office/drawing/2014/main" val="206335249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Community-Based Service, Advocacy, and Activism</a:t>
                      </a:r>
                    </a:p>
                  </a:txBody>
                  <a:tcPr/>
                </a:tc>
                <a:tc>
                  <a:txBody>
                    <a:bodyPr/>
                    <a:lstStyle/>
                    <a:p>
                      <a:r>
                        <a:rPr lang="en-US" dirty="0"/>
                        <a:t>Ongoing</a:t>
                      </a:r>
                    </a:p>
                  </a:txBody>
                  <a:tcPr/>
                </a:tc>
                <a:extLst>
                  <a:ext uri="{0D108BD9-81ED-4DB2-BD59-A6C34878D82A}">
                    <a16:rowId xmlns:a16="http://schemas.microsoft.com/office/drawing/2014/main" val="277638452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ADEI Appointment or Representation on University-Wide Initiatives (Diversity Council, </a:t>
                      </a:r>
                      <a:r>
                        <a:rPr lang="en-US" dirty="0" err="1"/>
                        <a:t>ResearchLouisville</a:t>
                      </a:r>
                      <a:r>
                        <a:rPr lang="en-US" dirty="0"/>
                        <a:t>! Anti-Racist Research Symposium Planning Committee, Advising for Anti-Racism Organizational Change Committee, SACSOCS Re-Accreditation Committee, University Diversity Plan Revision Workgroup, Development of Student Wellness Advocates Program, University Representative for Kentucky Science Center Uniquely Human Exhibit Advisory Board)</a:t>
                      </a:r>
                    </a:p>
                  </a:txBody>
                  <a:tcPr/>
                </a:tc>
                <a:tc>
                  <a:txBody>
                    <a:bodyPr/>
                    <a:lstStyle/>
                    <a:p>
                      <a:r>
                        <a:rPr lang="en-US" dirty="0"/>
                        <a:t>Summer 2021</a:t>
                      </a:r>
                    </a:p>
                  </a:txBody>
                  <a:tcPr/>
                </a:tc>
                <a:extLst>
                  <a:ext uri="{0D108BD9-81ED-4DB2-BD59-A6C34878D82A}">
                    <a16:rowId xmlns:a16="http://schemas.microsoft.com/office/drawing/2014/main" val="2255202753"/>
                  </a:ext>
                </a:extLst>
              </a:tr>
            </a:tbl>
          </a:graphicData>
        </a:graphic>
      </p:graphicFrame>
    </p:spTree>
    <p:extLst>
      <p:ext uri="{BB962C8B-B14F-4D97-AF65-F5344CB8AC3E}">
        <p14:creationId xmlns:p14="http://schemas.microsoft.com/office/powerpoint/2010/main" val="14733566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5AD2E-69FC-4C10-ADDF-4426C63F2FE2}"/>
              </a:ext>
            </a:extLst>
          </p:cNvPr>
          <p:cNvSpPr>
            <a:spLocks noGrp="1"/>
          </p:cNvSpPr>
          <p:nvPr>
            <p:ph type="title"/>
          </p:nvPr>
        </p:nvSpPr>
        <p:spPr>
          <a:pattFill prst="lgGrid">
            <a:fgClr>
              <a:schemeClr val="bg2">
                <a:lumMod val="25000"/>
              </a:schemeClr>
            </a:fgClr>
            <a:bgClr>
              <a:srgbClr val="8A0000"/>
            </a:bgClr>
          </a:pattFill>
        </p:spPr>
        <p:txBody>
          <a:bodyPr>
            <a:normAutofit/>
          </a:bodyPr>
          <a:lstStyle/>
          <a:p>
            <a:pPr algn="ctr"/>
            <a:r>
              <a:rPr lang="en-US" sz="3600" dirty="0">
                <a:solidFill>
                  <a:schemeClr val="bg1"/>
                </a:solidFill>
              </a:rPr>
              <a:t>3E.b &amp; 3E.c:  Staff Service-Equity and Inclusion</a:t>
            </a:r>
          </a:p>
        </p:txBody>
      </p:sp>
      <p:sp>
        <p:nvSpPr>
          <p:cNvPr id="3" name="Content Placeholder 2">
            <a:extLst>
              <a:ext uri="{FF2B5EF4-FFF2-40B4-BE49-F238E27FC236}">
                <a16:creationId xmlns:a16="http://schemas.microsoft.com/office/drawing/2014/main" id="{50EAAC3B-6631-4563-877E-F0C008D6AB79}"/>
              </a:ext>
            </a:extLst>
          </p:cNvPr>
          <p:cNvSpPr>
            <a:spLocks noGrp="1"/>
          </p:cNvSpPr>
          <p:nvPr>
            <p:ph idx="1"/>
          </p:nvPr>
        </p:nvSpPr>
        <p:spPr/>
        <p:txBody>
          <a:bodyPr/>
          <a:lstStyle/>
          <a:p>
            <a:endParaRPr lang="en-US" dirty="0"/>
          </a:p>
        </p:txBody>
      </p:sp>
      <p:graphicFrame>
        <p:nvGraphicFramePr>
          <p:cNvPr id="4" name="Table 4">
            <a:extLst>
              <a:ext uri="{FF2B5EF4-FFF2-40B4-BE49-F238E27FC236}">
                <a16:creationId xmlns:a16="http://schemas.microsoft.com/office/drawing/2014/main" id="{3FF140E0-6D02-4241-900D-711DB10ABB82}"/>
              </a:ext>
            </a:extLst>
          </p:cNvPr>
          <p:cNvGraphicFramePr>
            <a:graphicFrameLocks noGrp="1"/>
          </p:cNvGraphicFramePr>
          <p:nvPr>
            <p:extLst>
              <p:ext uri="{D42A27DB-BD31-4B8C-83A1-F6EECF244321}">
                <p14:modId xmlns:p14="http://schemas.microsoft.com/office/powerpoint/2010/main" val="3433063370"/>
              </p:ext>
            </p:extLst>
          </p:nvPr>
        </p:nvGraphicFramePr>
        <p:xfrm>
          <a:off x="1481071" y="2149221"/>
          <a:ext cx="9247030" cy="1854200"/>
        </p:xfrm>
        <a:graphic>
          <a:graphicData uri="http://schemas.openxmlformats.org/drawingml/2006/table">
            <a:tbl>
              <a:tblPr firstRow="1" bandRow="1">
                <a:tableStyleId>{073A0DAA-6AF3-43AB-8588-CEC1D06C72B9}</a:tableStyleId>
              </a:tblPr>
              <a:tblGrid>
                <a:gridCol w="5956475">
                  <a:extLst>
                    <a:ext uri="{9D8B030D-6E8A-4147-A177-3AD203B41FA5}">
                      <a16:colId xmlns:a16="http://schemas.microsoft.com/office/drawing/2014/main" val="3028787958"/>
                    </a:ext>
                  </a:extLst>
                </a:gridCol>
                <a:gridCol w="3290555">
                  <a:extLst>
                    <a:ext uri="{9D8B030D-6E8A-4147-A177-3AD203B41FA5}">
                      <a16:colId xmlns:a16="http://schemas.microsoft.com/office/drawing/2014/main" val="418928431"/>
                    </a:ext>
                  </a:extLst>
                </a:gridCol>
              </a:tblGrid>
              <a:tr h="370840">
                <a:tc>
                  <a:txBody>
                    <a:bodyPr/>
                    <a:lstStyle/>
                    <a:p>
                      <a:r>
                        <a:rPr lang="en-US" dirty="0"/>
                        <a:t>Initiative</a:t>
                      </a:r>
                    </a:p>
                  </a:txBody>
                  <a:tcPr/>
                </a:tc>
                <a:tc>
                  <a:txBody>
                    <a:bodyPr/>
                    <a:lstStyle/>
                    <a:p>
                      <a:r>
                        <a:rPr lang="en-US" dirty="0"/>
                        <a:t>Ongoing or Launch</a:t>
                      </a:r>
                    </a:p>
                  </a:txBody>
                  <a:tcPr/>
                </a:tc>
                <a:extLst>
                  <a:ext uri="{0D108BD9-81ED-4DB2-BD59-A6C34878D82A}">
                    <a16:rowId xmlns:a16="http://schemas.microsoft.com/office/drawing/2014/main" val="2651233535"/>
                  </a:ext>
                </a:extLst>
              </a:tr>
              <a:tr h="370840">
                <a:tc>
                  <a:txBody>
                    <a:bodyPr/>
                    <a:lstStyle/>
                    <a:p>
                      <a:r>
                        <a:rPr lang="en-US" dirty="0"/>
                        <a:t>AOC Social Action Sub-Committee </a:t>
                      </a:r>
                    </a:p>
                  </a:txBody>
                  <a:tcPr/>
                </a:tc>
                <a:tc>
                  <a:txBody>
                    <a:bodyPr/>
                    <a:lstStyle/>
                    <a:p>
                      <a:r>
                        <a:rPr lang="en-US" dirty="0"/>
                        <a:t>Ongoing</a:t>
                      </a:r>
                    </a:p>
                  </a:txBody>
                  <a:tcPr/>
                </a:tc>
                <a:extLst>
                  <a:ext uri="{0D108BD9-81ED-4DB2-BD59-A6C34878D82A}">
                    <a16:rowId xmlns:a16="http://schemas.microsoft.com/office/drawing/2014/main" val="3495805701"/>
                  </a:ext>
                </a:extLst>
              </a:tr>
              <a:tr h="370840">
                <a:tc>
                  <a:txBody>
                    <a:bodyPr/>
                    <a:lstStyle/>
                    <a:p>
                      <a:r>
                        <a:rPr lang="en-US" dirty="0"/>
                        <a:t>AOC Restorative Solutions Sub-Committee</a:t>
                      </a:r>
                    </a:p>
                  </a:txBody>
                  <a:tcPr/>
                </a:tc>
                <a:tc>
                  <a:txBody>
                    <a:bodyPr/>
                    <a:lstStyle/>
                    <a:p>
                      <a:r>
                        <a:rPr lang="en-US" dirty="0"/>
                        <a:t>Ongoing</a:t>
                      </a:r>
                    </a:p>
                  </a:txBody>
                  <a:tcPr/>
                </a:tc>
                <a:extLst>
                  <a:ext uri="{0D108BD9-81ED-4DB2-BD59-A6C34878D82A}">
                    <a16:rowId xmlns:a16="http://schemas.microsoft.com/office/drawing/2014/main" val="279676071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endParaRPr lang="en-US" dirty="0"/>
                    </a:p>
                  </a:txBody>
                  <a:tcPr/>
                </a:tc>
                <a:extLst>
                  <a:ext uri="{0D108BD9-81ED-4DB2-BD59-A6C34878D82A}">
                    <a16:rowId xmlns:a16="http://schemas.microsoft.com/office/drawing/2014/main" val="3004101538"/>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150020871"/>
                  </a:ext>
                </a:extLst>
              </a:tr>
            </a:tbl>
          </a:graphicData>
        </a:graphic>
      </p:graphicFrame>
    </p:spTree>
    <p:extLst>
      <p:ext uri="{BB962C8B-B14F-4D97-AF65-F5344CB8AC3E}">
        <p14:creationId xmlns:p14="http://schemas.microsoft.com/office/powerpoint/2010/main" val="33771036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C0253-B3CC-4D81-8266-DAE5174F723C}"/>
              </a:ext>
            </a:extLst>
          </p:cNvPr>
          <p:cNvSpPr>
            <a:spLocks noGrp="1"/>
          </p:cNvSpPr>
          <p:nvPr>
            <p:ph type="title"/>
          </p:nvPr>
        </p:nvSpPr>
        <p:spPr>
          <a:xfrm>
            <a:off x="838200" y="365126"/>
            <a:ext cx="10515600" cy="864068"/>
          </a:xfrm>
          <a:gradFill>
            <a:gsLst>
              <a:gs pos="0">
                <a:srgbClr val="C00000"/>
              </a:gs>
              <a:gs pos="100000">
                <a:schemeClr val="bg1"/>
              </a:gs>
              <a:gs pos="60000">
                <a:schemeClr val="bg1"/>
              </a:gs>
            </a:gsLst>
            <a:lin ang="5400000" scaled="1"/>
          </a:gradFill>
        </p:spPr>
        <p:txBody>
          <a:bodyPr/>
          <a:lstStyle/>
          <a:p>
            <a:pPr algn="ctr"/>
            <a:r>
              <a:rPr lang="en-US" b="1" dirty="0"/>
              <a:t>Timeline</a:t>
            </a:r>
          </a:p>
        </p:txBody>
      </p:sp>
      <p:cxnSp>
        <p:nvCxnSpPr>
          <p:cNvPr id="5" name="Straight Connector 4">
            <a:extLst>
              <a:ext uri="{FF2B5EF4-FFF2-40B4-BE49-F238E27FC236}">
                <a16:creationId xmlns:a16="http://schemas.microsoft.com/office/drawing/2014/main" id="{1EE15F52-F499-4D82-A7DD-7689321769D9}"/>
              </a:ext>
            </a:extLst>
          </p:cNvPr>
          <p:cNvCxnSpPr>
            <a:cxnSpLocks/>
          </p:cNvCxnSpPr>
          <p:nvPr/>
        </p:nvCxnSpPr>
        <p:spPr>
          <a:xfrm>
            <a:off x="838200" y="4256127"/>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0235EE2B-A0B1-4F17-807E-3B6038FC9CD2}"/>
              </a:ext>
            </a:extLst>
          </p:cNvPr>
          <p:cNvSpPr/>
          <p:nvPr/>
        </p:nvSpPr>
        <p:spPr>
          <a:xfrm>
            <a:off x="2817031" y="5997449"/>
            <a:ext cx="1255247" cy="4952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Summer 2021</a:t>
            </a:r>
          </a:p>
        </p:txBody>
      </p:sp>
      <p:sp>
        <p:nvSpPr>
          <p:cNvPr id="7" name="Rectangle 6">
            <a:extLst>
              <a:ext uri="{FF2B5EF4-FFF2-40B4-BE49-F238E27FC236}">
                <a16:creationId xmlns:a16="http://schemas.microsoft.com/office/drawing/2014/main" id="{E20AFEED-FC80-47F8-BE4F-78DE527849A8}"/>
              </a:ext>
            </a:extLst>
          </p:cNvPr>
          <p:cNvSpPr/>
          <p:nvPr/>
        </p:nvSpPr>
        <p:spPr>
          <a:xfrm>
            <a:off x="4628557" y="6061136"/>
            <a:ext cx="876300" cy="4589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Fall 2021</a:t>
            </a:r>
          </a:p>
        </p:txBody>
      </p:sp>
      <p:sp>
        <p:nvSpPr>
          <p:cNvPr id="9" name="Rectangle 8">
            <a:extLst>
              <a:ext uri="{FF2B5EF4-FFF2-40B4-BE49-F238E27FC236}">
                <a16:creationId xmlns:a16="http://schemas.microsoft.com/office/drawing/2014/main" id="{C864E57C-0C06-485B-93DE-52A2CDD32E24}"/>
              </a:ext>
            </a:extLst>
          </p:cNvPr>
          <p:cNvSpPr/>
          <p:nvPr/>
        </p:nvSpPr>
        <p:spPr>
          <a:xfrm>
            <a:off x="1147060" y="6044331"/>
            <a:ext cx="1111337" cy="4953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Spring 2021</a:t>
            </a:r>
          </a:p>
        </p:txBody>
      </p:sp>
      <p:sp>
        <p:nvSpPr>
          <p:cNvPr id="10" name="Rectangle 9">
            <a:extLst>
              <a:ext uri="{FF2B5EF4-FFF2-40B4-BE49-F238E27FC236}">
                <a16:creationId xmlns:a16="http://schemas.microsoft.com/office/drawing/2014/main" id="{48D3ABA4-C340-4FE1-84BB-D61701AAF918}"/>
              </a:ext>
            </a:extLst>
          </p:cNvPr>
          <p:cNvSpPr/>
          <p:nvPr/>
        </p:nvSpPr>
        <p:spPr>
          <a:xfrm>
            <a:off x="6037031" y="6034821"/>
            <a:ext cx="1105829" cy="4953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Spring 2022</a:t>
            </a:r>
          </a:p>
        </p:txBody>
      </p:sp>
      <p:sp>
        <p:nvSpPr>
          <p:cNvPr id="11" name="Rectangle 10">
            <a:extLst>
              <a:ext uri="{FF2B5EF4-FFF2-40B4-BE49-F238E27FC236}">
                <a16:creationId xmlns:a16="http://schemas.microsoft.com/office/drawing/2014/main" id="{14934237-EAE8-4E9C-9DC0-66026D824591}"/>
              </a:ext>
            </a:extLst>
          </p:cNvPr>
          <p:cNvSpPr/>
          <p:nvPr/>
        </p:nvSpPr>
        <p:spPr>
          <a:xfrm>
            <a:off x="7437122" y="6034821"/>
            <a:ext cx="1400616" cy="4953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Summer 2022</a:t>
            </a:r>
          </a:p>
        </p:txBody>
      </p:sp>
      <p:sp>
        <p:nvSpPr>
          <p:cNvPr id="12" name="Rectangle 11">
            <a:extLst>
              <a:ext uri="{FF2B5EF4-FFF2-40B4-BE49-F238E27FC236}">
                <a16:creationId xmlns:a16="http://schemas.microsoft.com/office/drawing/2014/main" id="{25D9D07E-497E-4646-9238-63A2B8371D5F}"/>
              </a:ext>
            </a:extLst>
          </p:cNvPr>
          <p:cNvSpPr/>
          <p:nvPr/>
        </p:nvSpPr>
        <p:spPr>
          <a:xfrm>
            <a:off x="9012871" y="6035173"/>
            <a:ext cx="876300" cy="4953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Fall 2022</a:t>
            </a:r>
          </a:p>
        </p:txBody>
      </p:sp>
      <p:sp>
        <p:nvSpPr>
          <p:cNvPr id="13" name="Rectangle 12">
            <a:extLst>
              <a:ext uri="{FF2B5EF4-FFF2-40B4-BE49-F238E27FC236}">
                <a16:creationId xmlns:a16="http://schemas.microsoft.com/office/drawing/2014/main" id="{C8FA76A3-9869-4F8E-A3BB-9B828C3FAC3E}"/>
              </a:ext>
            </a:extLst>
          </p:cNvPr>
          <p:cNvSpPr/>
          <p:nvPr/>
        </p:nvSpPr>
        <p:spPr>
          <a:xfrm>
            <a:off x="10229223" y="6061114"/>
            <a:ext cx="1081560" cy="4953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Spring 2023</a:t>
            </a:r>
          </a:p>
        </p:txBody>
      </p:sp>
      <p:sp>
        <p:nvSpPr>
          <p:cNvPr id="4" name="Rectangle 3">
            <a:extLst>
              <a:ext uri="{FF2B5EF4-FFF2-40B4-BE49-F238E27FC236}">
                <a16:creationId xmlns:a16="http://schemas.microsoft.com/office/drawing/2014/main" id="{CD429ABD-3EC0-45DA-9359-E6B47A1E2AE5}"/>
              </a:ext>
            </a:extLst>
          </p:cNvPr>
          <p:cNvSpPr/>
          <p:nvPr/>
        </p:nvSpPr>
        <p:spPr>
          <a:xfrm>
            <a:off x="3581060" y="1327337"/>
            <a:ext cx="3711471" cy="4960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AOC Social Action Sub-Committee</a:t>
            </a:r>
          </a:p>
        </p:txBody>
      </p:sp>
      <p:sp>
        <p:nvSpPr>
          <p:cNvPr id="14" name="Rectangle 13">
            <a:extLst>
              <a:ext uri="{FF2B5EF4-FFF2-40B4-BE49-F238E27FC236}">
                <a16:creationId xmlns:a16="http://schemas.microsoft.com/office/drawing/2014/main" id="{4948896B-BEF2-47E3-A1B8-5586615A77FD}"/>
              </a:ext>
            </a:extLst>
          </p:cNvPr>
          <p:cNvSpPr/>
          <p:nvPr/>
        </p:nvSpPr>
        <p:spPr>
          <a:xfrm>
            <a:off x="3543300" y="1643103"/>
            <a:ext cx="4146186" cy="5246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AOC Restorative Solutions Sub-Committee</a:t>
            </a:r>
          </a:p>
        </p:txBody>
      </p:sp>
      <p:cxnSp>
        <p:nvCxnSpPr>
          <p:cNvPr id="15" name="Straight Arrow Connector 14">
            <a:extLst>
              <a:ext uri="{FF2B5EF4-FFF2-40B4-BE49-F238E27FC236}">
                <a16:creationId xmlns:a16="http://schemas.microsoft.com/office/drawing/2014/main" id="{BBBD6D2E-6EC3-47FF-987C-89098D2A2722}"/>
              </a:ext>
            </a:extLst>
          </p:cNvPr>
          <p:cNvCxnSpPr/>
          <p:nvPr/>
        </p:nvCxnSpPr>
        <p:spPr>
          <a:xfrm>
            <a:off x="7289800" y="1575380"/>
            <a:ext cx="40640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84CD02C7-3696-4A28-809A-2ED9759ECB09}"/>
              </a:ext>
            </a:extLst>
          </p:cNvPr>
          <p:cNvCxnSpPr>
            <a:cxnSpLocks/>
          </p:cNvCxnSpPr>
          <p:nvPr/>
        </p:nvCxnSpPr>
        <p:spPr>
          <a:xfrm flipV="1">
            <a:off x="7689486" y="1930822"/>
            <a:ext cx="3645799" cy="1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4EEB3003-982D-4BFD-BEF2-900B1CFC85F5}"/>
              </a:ext>
            </a:extLst>
          </p:cNvPr>
          <p:cNvSpPr/>
          <p:nvPr/>
        </p:nvSpPr>
        <p:spPr>
          <a:xfrm>
            <a:off x="2960414" y="1975851"/>
            <a:ext cx="4841355" cy="5246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Targeted Recruitment of Ethnic Minority Students</a:t>
            </a:r>
          </a:p>
        </p:txBody>
      </p:sp>
      <p:cxnSp>
        <p:nvCxnSpPr>
          <p:cNvPr id="22" name="Straight Arrow Connector 21">
            <a:extLst>
              <a:ext uri="{FF2B5EF4-FFF2-40B4-BE49-F238E27FC236}">
                <a16:creationId xmlns:a16="http://schemas.microsoft.com/office/drawing/2014/main" id="{F86E8E49-AA42-4A60-BBDB-C4B349781F32}"/>
              </a:ext>
            </a:extLst>
          </p:cNvPr>
          <p:cNvCxnSpPr/>
          <p:nvPr/>
        </p:nvCxnSpPr>
        <p:spPr>
          <a:xfrm flipH="1">
            <a:off x="900432" y="2238178"/>
            <a:ext cx="200993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0E59A58D-885B-4BE1-B0EC-254684409B68}"/>
              </a:ext>
            </a:extLst>
          </p:cNvPr>
          <p:cNvCxnSpPr>
            <a:cxnSpLocks/>
          </p:cNvCxnSpPr>
          <p:nvPr/>
        </p:nvCxnSpPr>
        <p:spPr>
          <a:xfrm>
            <a:off x="7838580" y="2238178"/>
            <a:ext cx="349670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D36A8B4-9694-4C8D-A131-FA8A90DCD5DE}"/>
              </a:ext>
            </a:extLst>
          </p:cNvPr>
          <p:cNvCxnSpPr>
            <a:cxnSpLocks/>
          </p:cNvCxnSpPr>
          <p:nvPr/>
        </p:nvCxnSpPr>
        <p:spPr>
          <a:xfrm flipV="1">
            <a:off x="4524335" y="3914163"/>
            <a:ext cx="0" cy="341964"/>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A7739C47-5417-47E8-A991-21E8BE0D3190}"/>
              </a:ext>
            </a:extLst>
          </p:cNvPr>
          <p:cNvCxnSpPr>
            <a:cxnSpLocks/>
          </p:cNvCxnSpPr>
          <p:nvPr/>
        </p:nvCxnSpPr>
        <p:spPr>
          <a:xfrm flipV="1">
            <a:off x="5341024" y="3981882"/>
            <a:ext cx="0" cy="281674"/>
          </a:xfrm>
          <a:prstGeom prst="line">
            <a:avLst/>
          </a:prstGeom>
        </p:spPr>
        <p:style>
          <a:lnRef idx="1">
            <a:schemeClr val="accent1"/>
          </a:lnRef>
          <a:fillRef idx="0">
            <a:schemeClr val="accent1"/>
          </a:fillRef>
          <a:effectRef idx="0">
            <a:schemeClr val="accent1"/>
          </a:effectRef>
          <a:fontRef idx="minor">
            <a:schemeClr val="tx1"/>
          </a:fontRef>
        </p:style>
      </p:cxnSp>
      <p:sp>
        <p:nvSpPr>
          <p:cNvPr id="31" name="Rectangle 30">
            <a:extLst>
              <a:ext uri="{FF2B5EF4-FFF2-40B4-BE49-F238E27FC236}">
                <a16:creationId xmlns:a16="http://schemas.microsoft.com/office/drawing/2014/main" id="{D2790378-70AB-4B7B-B8D5-5327AF73BA1E}"/>
              </a:ext>
            </a:extLst>
          </p:cNvPr>
          <p:cNvSpPr/>
          <p:nvPr/>
        </p:nvSpPr>
        <p:spPr>
          <a:xfrm>
            <a:off x="4991276" y="2747005"/>
            <a:ext cx="957210" cy="12412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Analysis of KS Student Admission and Retention</a:t>
            </a:r>
          </a:p>
        </p:txBody>
      </p:sp>
      <p:cxnSp>
        <p:nvCxnSpPr>
          <p:cNvPr id="35" name="Straight Connector 34">
            <a:extLst>
              <a:ext uri="{FF2B5EF4-FFF2-40B4-BE49-F238E27FC236}">
                <a16:creationId xmlns:a16="http://schemas.microsoft.com/office/drawing/2014/main" id="{CE2C1EF7-2DE1-4B3F-9CDE-59EED0E9CF0D}"/>
              </a:ext>
            </a:extLst>
          </p:cNvPr>
          <p:cNvCxnSpPr/>
          <p:nvPr/>
        </p:nvCxnSpPr>
        <p:spPr>
          <a:xfrm>
            <a:off x="8307623" y="4262134"/>
            <a:ext cx="0" cy="401340"/>
          </a:xfrm>
          <a:prstGeom prst="line">
            <a:avLst/>
          </a:prstGeom>
        </p:spPr>
        <p:style>
          <a:lnRef idx="1">
            <a:schemeClr val="accent1"/>
          </a:lnRef>
          <a:fillRef idx="0">
            <a:schemeClr val="accent1"/>
          </a:fillRef>
          <a:effectRef idx="0">
            <a:schemeClr val="accent1"/>
          </a:effectRef>
          <a:fontRef idx="minor">
            <a:schemeClr val="tx1"/>
          </a:fontRef>
        </p:style>
      </p:cxnSp>
      <p:sp>
        <p:nvSpPr>
          <p:cNvPr id="36" name="Rectangle 35">
            <a:extLst>
              <a:ext uri="{FF2B5EF4-FFF2-40B4-BE49-F238E27FC236}">
                <a16:creationId xmlns:a16="http://schemas.microsoft.com/office/drawing/2014/main" id="{6C6FBAA5-ED49-466F-9537-CF1C35670A71}"/>
              </a:ext>
            </a:extLst>
          </p:cNvPr>
          <p:cNvSpPr/>
          <p:nvPr/>
        </p:nvSpPr>
        <p:spPr>
          <a:xfrm>
            <a:off x="7883455" y="4641092"/>
            <a:ext cx="1069630" cy="8325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Analysis of KS Faculty Hiring and Retention</a:t>
            </a:r>
          </a:p>
        </p:txBody>
      </p:sp>
      <p:cxnSp>
        <p:nvCxnSpPr>
          <p:cNvPr id="38" name="Straight Connector 37">
            <a:extLst>
              <a:ext uri="{FF2B5EF4-FFF2-40B4-BE49-F238E27FC236}">
                <a16:creationId xmlns:a16="http://schemas.microsoft.com/office/drawing/2014/main" id="{5E67DDF9-E829-41BC-9F08-E1755D2A9E5E}"/>
              </a:ext>
            </a:extLst>
          </p:cNvPr>
          <p:cNvCxnSpPr>
            <a:cxnSpLocks/>
          </p:cNvCxnSpPr>
          <p:nvPr/>
        </p:nvCxnSpPr>
        <p:spPr>
          <a:xfrm flipH="1">
            <a:off x="4935639" y="4251654"/>
            <a:ext cx="954" cy="1136398"/>
          </a:xfrm>
          <a:prstGeom prst="line">
            <a:avLst/>
          </a:prstGeom>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C7A8894D-156D-458E-AD29-A98C511F5A22}"/>
              </a:ext>
            </a:extLst>
          </p:cNvPr>
          <p:cNvSpPr/>
          <p:nvPr/>
        </p:nvSpPr>
        <p:spPr>
          <a:xfrm>
            <a:off x="4407427" y="5392525"/>
            <a:ext cx="1408474" cy="72375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Kent HR Training on Diversity in Searches</a:t>
            </a:r>
          </a:p>
        </p:txBody>
      </p:sp>
      <p:cxnSp>
        <p:nvCxnSpPr>
          <p:cNvPr id="41" name="Straight Connector 40">
            <a:extLst>
              <a:ext uri="{FF2B5EF4-FFF2-40B4-BE49-F238E27FC236}">
                <a16:creationId xmlns:a16="http://schemas.microsoft.com/office/drawing/2014/main" id="{7938690F-5B8F-4355-B2C9-27B1A1658E58}"/>
              </a:ext>
            </a:extLst>
          </p:cNvPr>
          <p:cNvCxnSpPr>
            <a:cxnSpLocks/>
          </p:cNvCxnSpPr>
          <p:nvPr/>
        </p:nvCxnSpPr>
        <p:spPr>
          <a:xfrm flipV="1">
            <a:off x="8015896" y="4012684"/>
            <a:ext cx="0" cy="227068"/>
          </a:xfrm>
          <a:prstGeom prst="line">
            <a:avLst/>
          </a:prstGeom>
        </p:spPr>
        <p:style>
          <a:lnRef idx="1">
            <a:schemeClr val="accent1"/>
          </a:lnRef>
          <a:fillRef idx="0">
            <a:schemeClr val="accent1"/>
          </a:fillRef>
          <a:effectRef idx="0">
            <a:schemeClr val="accent1"/>
          </a:effectRef>
          <a:fontRef idx="minor">
            <a:schemeClr val="tx1"/>
          </a:fontRef>
        </p:style>
      </p:cxnSp>
      <p:sp>
        <p:nvSpPr>
          <p:cNvPr id="42" name="Rectangle 41">
            <a:extLst>
              <a:ext uri="{FF2B5EF4-FFF2-40B4-BE49-F238E27FC236}">
                <a16:creationId xmlns:a16="http://schemas.microsoft.com/office/drawing/2014/main" id="{0F5215B0-919E-4D17-9B36-E37153BD0F20}"/>
              </a:ext>
            </a:extLst>
          </p:cNvPr>
          <p:cNvSpPr/>
          <p:nvPr/>
        </p:nvSpPr>
        <p:spPr>
          <a:xfrm>
            <a:off x="7327222" y="2904732"/>
            <a:ext cx="1277562" cy="10920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Analysis of KS Student Achievement and Discipline</a:t>
            </a:r>
          </a:p>
        </p:txBody>
      </p:sp>
      <p:cxnSp>
        <p:nvCxnSpPr>
          <p:cNvPr id="44" name="Straight Connector 43">
            <a:extLst>
              <a:ext uri="{FF2B5EF4-FFF2-40B4-BE49-F238E27FC236}">
                <a16:creationId xmlns:a16="http://schemas.microsoft.com/office/drawing/2014/main" id="{5975BE4A-1D6D-47A1-8324-102985F07E6F}"/>
              </a:ext>
            </a:extLst>
          </p:cNvPr>
          <p:cNvCxnSpPr>
            <a:cxnSpLocks/>
            <a:endCxn id="45" idx="0"/>
          </p:cNvCxnSpPr>
          <p:nvPr/>
        </p:nvCxnSpPr>
        <p:spPr>
          <a:xfrm>
            <a:off x="7164500" y="4239752"/>
            <a:ext cx="0" cy="259819"/>
          </a:xfrm>
          <a:prstGeom prst="line">
            <a:avLst/>
          </a:prstGeom>
        </p:spPr>
        <p:style>
          <a:lnRef idx="1">
            <a:schemeClr val="accent1"/>
          </a:lnRef>
          <a:fillRef idx="0">
            <a:schemeClr val="accent1"/>
          </a:fillRef>
          <a:effectRef idx="0">
            <a:schemeClr val="accent1"/>
          </a:effectRef>
          <a:fontRef idx="minor">
            <a:schemeClr val="tx1"/>
          </a:fontRef>
        </p:style>
      </p:cxnSp>
      <p:sp>
        <p:nvSpPr>
          <p:cNvPr id="45" name="Rectangle 44">
            <a:extLst>
              <a:ext uri="{FF2B5EF4-FFF2-40B4-BE49-F238E27FC236}">
                <a16:creationId xmlns:a16="http://schemas.microsoft.com/office/drawing/2014/main" id="{9E57110D-7417-430D-9F72-2CF6D2325A2B}"/>
              </a:ext>
            </a:extLst>
          </p:cNvPr>
          <p:cNvSpPr/>
          <p:nvPr/>
        </p:nvSpPr>
        <p:spPr>
          <a:xfrm>
            <a:off x="6629685" y="4499571"/>
            <a:ext cx="1069629" cy="148137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Update of Faculty Teaching,  Research, and Service, Evaluation Process</a:t>
            </a:r>
          </a:p>
        </p:txBody>
      </p:sp>
      <p:sp>
        <p:nvSpPr>
          <p:cNvPr id="46" name="Rectangle 45">
            <a:extLst>
              <a:ext uri="{FF2B5EF4-FFF2-40B4-BE49-F238E27FC236}">
                <a16:creationId xmlns:a16="http://schemas.microsoft.com/office/drawing/2014/main" id="{3A2ACCD0-0768-485E-A558-475453D14C37}"/>
              </a:ext>
            </a:extLst>
          </p:cNvPr>
          <p:cNvSpPr/>
          <p:nvPr/>
        </p:nvSpPr>
        <p:spPr>
          <a:xfrm>
            <a:off x="6115987" y="2849607"/>
            <a:ext cx="1048026" cy="10682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Review of KS Staff Pay and Promotion Data</a:t>
            </a:r>
          </a:p>
        </p:txBody>
      </p:sp>
      <p:cxnSp>
        <p:nvCxnSpPr>
          <p:cNvPr id="48" name="Straight Connector 47">
            <a:extLst>
              <a:ext uri="{FF2B5EF4-FFF2-40B4-BE49-F238E27FC236}">
                <a16:creationId xmlns:a16="http://schemas.microsoft.com/office/drawing/2014/main" id="{A4623538-6132-4A8D-95B4-12C5CBF5CA98}"/>
              </a:ext>
            </a:extLst>
          </p:cNvPr>
          <p:cNvCxnSpPr/>
          <p:nvPr/>
        </p:nvCxnSpPr>
        <p:spPr>
          <a:xfrm flipV="1">
            <a:off x="1263545" y="3958078"/>
            <a:ext cx="0" cy="281674"/>
          </a:xfrm>
          <a:prstGeom prst="line">
            <a:avLst/>
          </a:prstGeom>
        </p:spPr>
        <p:style>
          <a:lnRef idx="1">
            <a:schemeClr val="accent1"/>
          </a:lnRef>
          <a:fillRef idx="0">
            <a:schemeClr val="accent1"/>
          </a:fillRef>
          <a:effectRef idx="0">
            <a:schemeClr val="accent1"/>
          </a:effectRef>
          <a:fontRef idx="minor">
            <a:schemeClr val="tx1"/>
          </a:fontRef>
        </p:style>
      </p:cxnSp>
      <p:sp>
        <p:nvSpPr>
          <p:cNvPr id="49" name="Rectangle 48">
            <a:extLst>
              <a:ext uri="{FF2B5EF4-FFF2-40B4-BE49-F238E27FC236}">
                <a16:creationId xmlns:a16="http://schemas.microsoft.com/office/drawing/2014/main" id="{E44023C2-7BB7-4C51-B36D-02C126D46667}"/>
              </a:ext>
            </a:extLst>
          </p:cNvPr>
          <p:cNvSpPr/>
          <p:nvPr/>
        </p:nvSpPr>
        <p:spPr>
          <a:xfrm>
            <a:off x="689550" y="2850493"/>
            <a:ext cx="1369320" cy="109982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ADEI Listening Sessions with Staff, Faculty, and Administrators</a:t>
            </a:r>
          </a:p>
        </p:txBody>
      </p:sp>
      <p:cxnSp>
        <p:nvCxnSpPr>
          <p:cNvPr id="51" name="Straight Connector 50">
            <a:extLst>
              <a:ext uri="{FF2B5EF4-FFF2-40B4-BE49-F238E27FC236}">
                <a16:creationId xmlns:a16="http://schemas.microsoft.com/office/drawing/2014/main" id="{CA311DB9-A8AD-46A9-9904-AEA15BF5ABDF}"/>
              </a:ext>
            </a:extLst>
          </p:cNvPr>
          <p:cNvCxnSpPr/>
          <p:nvPr/>
        </p:nvCxnSpPr>
        <p:spPr>
          <a:xfrm>
            <a:off x="1428437" y="4263556"/>
            <a:ext cx="0" cy="389438"/>
          </a:xfrm>
          <a:prstGeom prst="line">
            <a:avLst/>
          </a:prstGeom>
        </p:spPr>
        <p:style>
          <a:lnRef idx="1">
            <a:schemeClr val="accent1"/>
          </a:lnRef>
          <a:fillRef idx="0">
            <a:schemeClr val="accent1"/>
          </a:fillRef>
          <a:effectRef idx="0">
            <a:schemeClr val="accent1"/>
          </a:effectRef>
          <a:fontRef idx="minor">
            <a:schemeClr val="tx1"/>
          </a:fontRef>
        </p:style>
      </p:cxnSp>
      <p:sp>
        <p:nvSpPr>
          <p:cNvPr id="52" name="Rectangle 51">
            <a:extLst>
              <a:ext uri="{FF2B5EF4-FFF2-40B4-BE49-F238E27FC236}">
                <a16:creationId xmlns:a16="http://schemas.microsoft.com/office/drawing/2014/main" id="{BFCE3E12-9BA1-40F0-BDEC-0F8C745BC987}"/>
              </a:ext>
            </a:extLst>
          </p:cNvPr>
          <p:cNvSpPr/>
          <p:nvPr/>
        </p:nvSpPr>
        <p:spPr>
          <a:xfrm>
            <a:off x="1993728" y="4525532"/>
            <a:ext cx="1022077" cy="12780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Student Listening Session and Climate Survey</a:t>
            </a:r>
          </a:p>
        </p:txBody>
      </p:sp>
      <p:cxnSp>
        <p:nvCxnSpPr>
          <p:cNvPr id="54" name="Straight Connector 53">
            <a:extLst>
              <a:ext uri="{FF2B5EF4-FFF2-40B4-BE49-F238E27FC236}">
                <a16:creationId xmlns:a16="http://schemas.microsoft.com/office/drawing/2014/main" id="{007D6881-C9C7-4AE7-B581-0CCEE940A4F0}"/>
              </a:ext>
            </a:extLst>
          </p:cNvPr>
          <p:cNvCxnSpPr/>
          <p:nvPr/>
        </p:nvCxnSpPr>
        <p:spPr>
          <a:xfrm>
            <a:off x="2452991" y="4251654"/>
            <a:ext cx="0" cy="266817"/>
          </a:xfrm>
          <a:prstGeom prst="line">
            <a:avLst/>
          </a:prstGeom>
        </p:spPr>
        <p:style>
          <a:lnRef idx="1">
            <a:schemeClr val="accent1"/>
          </a:lnRef>
          <a:fillRef idx="0">
            <a:schemeClr val="accent1"/>
          </a:fillRef>
          <a:effectRef idx="0">
            <a:schemeClr val="accent1"/>
          </a:effectRef>
          <a:fontRef idx="minor">
            <a:schemeClr val="tx1"/>
          </a:fontRef>
        </p:style>
      </p:cxnSp>
      <p:sp>
        <p:nvSpPr>
          <p:cNvPr id="55" name="Rectangle 54">
            <a:extLst>
              <a:ext uri="{FF2B5EF4-FFF2-40B4-BE49-F238E27FC236}">
                <a16:creationId xmlns:a16="http://schemas.microsoft.com/office/drawing/2014/main" id="{A7155425-F6AD-4E2F-9B31-0A947D9F0B8D}"/>
              </a:ext>
            </a:extLst>
          </p:cNvPr>
          <p:cNvSpPr/>
          <p:nvPr/>
        </p:nvSpPr>
        <p:spPr>
          <a:xfrm>
            <a:off x="833978" y="4667210"/>
            <a:ext cx="1059189" cy="107974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KS Staff and Faculty Racial Healing PD Group</a:t>
            </a:r>
          </a:p>
        </p:txBody>
      </p:sp>
      <p:cxnSp>
        <p:nvCxnSpPr>
          <p:cNvPr id="57" name="Straight Connector 56">
            <a:extLst>
              <a:ext uri="{FF2B5EF4-FFF2-40B4-BE49-F238E27FC236}">
                <a16:creationId xmlns:a16="http://schemas.microsoft.com/office/drawing/2014/main" id="{78B881DF-40B3-4634-A745-2FC9512AF26A}"/>
              </a:ext>
            </a:extLst>
          </p:cNvPr>
          <p:cNvCxnSpPr/>
          <p:nvPr/>
        </p:nvCxnSpPr>
        <p:spPr>
          <a:xfrm flipV="1">
            <a:off x="2848131" y="3868858"/>
            <a:ext cx="0" cy="394698"/>
          </a:xfrm>
          <a:prstGeom prst="line">
            <a:avLst/>
          </a:prstGeom>
        </p:spPr>
        <p:style>
          <a:lnRef idx="1">
            <a:schemeClr val="accent1"/>
          </a:lnRef>
          <a:fillRef idx="0">
            <a:schemeClr val="accent1"/>
          </a:fillRef>
          <a:effectRef idx="0">
            <a:schemeClr val="accent1"/>
          </a:effectRef>
          <a:fontRef idx="minor">
            <a:schemeClr val="tx1"/>
          </a:fontRef>
        </p:style>
      </p:cxnSp>
      <p:sp>
        <p:nvSpPr>
          <p:cNvPr id="58" name="Rectangle 57">
            <a:extLst>
              <a:ext uri="{FF2B5EF4-FFF2-40B4-BE49-F238E27FC236}">
                <a16:creationId xmlns:a16="http://schemas.microsoft.com/office/drawing/2014/main" id="{48362A17-94D7-48F0-9C19-3A7D5CF74E1B}"/>
              </a:ext>
            </a:extLst>
          </p:cNvPr>
          <p:cNvSpPr/>
          <p:nvPr/>
        </p:nvSpPr>
        <p:spPr>
          <a:xfrm>
            <a:off x="2186220" y="2985593"/>
            <a:ext cx="1120949" cy="8640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Anti-Racist Curriculum Revisions</a:t>
            </a:r>
          </a:p>
        </p:txBody>
      </p:sp>
      <p:sp>
        <p:nvSpPr>
          <p:cNvPr id="59" name="Rectangle 58">
            <a:extLst>
              <a:ext uri="{FF2B5EF4-FFF2-40B4-BE49-F238E27FC236}">
                <a16:creationId xmlns:a16="http://schemas.microsoft.com/office/drawing/2014/main" id="{FEFB2478-FCD0-4BB0-BB70-16BCD17AF8F9}"/>
              </a:ext>
            </a:extLst>
          </p:cNvPr>
          <p:cNvSpPr/>
          <p:nvPr/>
        </p:nvSpPr>
        <p:spPr>
          <a:xfrm>
            <a:off x="10433161" y="2695033"/>
            <a:ext cx="1092885" cy="111295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Launch of Latinx Social Services UG and Grad Tracks</a:t>
            </a:r>
          </a:p>
        </p:txBody>
      </p:sp>
      <p:cxnSp>
        <p:nvCxnSpPr>
          <p:cNvPr id="71" name="Straight Connector 70">
            <a:extLst>
              <a:ext uri="{FF2B5EF4-FFF2-40B4-BE49-F238E27FC236}">
                <a16:creationId xmlns:a16="http://schemas.microsoft.com/office/drawing/2014/main" id="{45B0406A-3A44-492D-A319-E1163585B1DA}"/>
              </a:ext>
            </a:extLst>
          </p:cNvPr>
          <p:cNvCxnSpPr/>
          <p:nvPr/>
        </p:nvCxnSpPr>
        <p:spPr>
          <a:xfrm>
            <a:off x="3796163" y="4275671"/>
            <a:ext cx="0" cy="397174"/>
          </a:xfrm>
          <a:prstGeom prst="line">
            <a:avLst/>
          </a:prstGeom>
        </p:spPr>
        <p:style>
          <a:lnRef idx="1">
            <a:schemeClr val="accent1"/>
          </a:lnRef>
          <a:fillRef idx="0">
            <a:schemeClr val="accent1"/>
          </a:fillRef>
          <a:effectRef idx="0">
            <a:schemeClr val="accent1"/>
          </a:effectRef>
          <a:fontRef idx="minor">
            <a:schemeClr val="tx1"/>
          </a:fontRef>
        </p:style>
      </p:cxnSp>
      <p:sp>
        <p:nvSpPr>
          <p:cNvPr id="72" name="Rectangle 71">
            <a:extLst>
              <a:ext uri="{FF2B5EF4-FFF2-40B4-BE49-F238E27FC236}">
                <a16:creationId xmlns:a16="http://schemas.microsoft.com/office/drawing/2014/main" id="{354D072B-E1F1-469B-9714-4BED50FF1842}"/>
              </a:ext>
            </a:extLst>
          </p:cNvPr>
          <p:cNvSpPr/>
          <p:nvPr/>
        </p:nvSpPr>
        <p:spPr>
          <a:xfrm>
            <a:off x="3153106" y="4667210"/>
            <a:ext cx="1166540" cy="113639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Anti-Oppressive Course Management Training</a:t>
            </a:r>
          </a:p>
        </p:txBody>
      </p:sp>
      <p:cxnSp>
        <p:nvCxnSpPr>
          <p:cNvPr id="74" name="Straight Connector 73">
            <a:extLst>
              <a:ext uri="{FF2B5EF4-FFF2-40B4-BE49-F238E27FC236}">
                <a16:creationId xmlns:a16="http://schemas.microsoft.com/office/drawing/2014/main" id="{DDAE6EC0-3665-4716-81AB-DD16419A9926}"/>
              </a:ext>
            </a:extLst>
          </p:cNvPr>
          <p:cNvCxnSpPr/>
          <p:nvPr/>
        </p:nvCxnSpPr>
        <p:spPr>
          <a:xfrm flipV="1">
            <a:off x="6614694" y="3914163"/>
            <a:ext cx="0" cy="337491"/>
          </a:xfrm>
          <a:prstGeom prst="line">
            <a:avLst/>
          </a:prstGeom>
        </p:spPr>
        <p:style>
          <a:lnRef idx="1">
            <a:schemeClr val="accent1"/>
          </a:lnRef>
          <a:fillRef idx="0">
            <a:schemeClr val="accent1"/>
          </a:fillRef>
          <a:effectRef idx="0">
            <a:schemeClr val="accent1"/>
          </a:effectRef>
          <a:fontRef idx="minor">
            <a:schemeClr val="tx1"/>
          </a:fontRef>
        </p:style>
      </p:cxnSp>
      <p:sp>
        <p:nvSpPr>
          <p:cNvPr id="75" name="Rectangle 74">
            <a:extLst>
              <a:ext uri="{FF2B5EF4-FFF2-40B4-BE49-F238E27FC236}">
                <a16:creationId xmlns:a16="http://schemas.microsoft.com/office/drawing/2014/main" id="{D7AEFB24-FA74-4CC3-8C2B-B03081DA61C7}"/>
              </a:ext>
            </a:extLst>
          </p:cNvPr>
          <p:cNvSpPr/>
          <p:nvPr/>
        </p:nvSpPr>
        <p:spPr>
          <a:xfrm>
            <a:off x="3742978" y="2824425"/>
            <a:ext cx="1120949" cy="108750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Exploration of Creating KS Employee Resource Groups</a:t>
            </a:r>
          </a:p>
        </p:txBody>
      </p:sp>
      <p:cxnSp>
        <p:nvCxnSpPr>
          <p:cNvPr id="82" name="Straight Connector 81">
            <a:extLst>
              <a:ext uri="{FF2B5EF4-FFF2-40B4-BE49-F238E27FC236}">
                <a16:creationId xmlns:a16="http://schemas.microsoft.com/office/drawing/2014/main" id="{13EC737B-A704-4C85-B2DD-665122C3700E}"/>
              </a:ext>
            </a:extLst>
          </p:cNvPr>
          <p:cNvCxnSpPr>
            <a:cxnSpLocks/>
          </p:cNvCxnSpPr>
          <p:nvPr/>
        </p:nvCxnSpPr>
        <p:spPr>
          <a:xfrm>
            <a:off x="5902167" y="4275671"/>
            <a:ext cx="0" cy="164751"/>
          </a:xfrm>
          <a:prstGeom prst="line">
            <a:avLst/>
          </a:prstGeom>
        </p:spPr>
        <p:style>
          <a:lnRef idx="1">
            <a:schemeClr val="accent1"/>
          </a:lnRef>
          <a:fillRef idx="0">
            <a:schemeClr val="accent1"/>
          </a:fillRef>
          <a:effectRef idx="0">
            <a:schemeClr val="accent1"/>
          </a:effectRef>
          <a:fontRef idx="minor">
            <a:schemeClr val="tx1"/>
          </a:fontRef>
        </p:style>
      </p:cxnSp>
      <p:sp>
        <p:nvSpPr>
          <p:cNvPr id="83" name="Rectangle 82">
            <a:extLst>
              <a:ext uri="{FF2B5EF4-FFF2-40B4-BE49-F238E27FC236}">
                <a16:creationId xmlns:a16="http://schemas.microsoft.com/office/drawing/2014/main" id="{DE1824D3-816B-4EC5-8DE3-450B5F943614}"/>
              </a:ext>
            </a:extLst>
          </p:cNvPr>
          <p:cNvSpPr/>
          <p:nvPr/>
        </p:nvSpPr>
        <p:spPr>
          <a:xfrm>
            <a:off x="5406153" y="4458275"/>
            <a:ext cx="1105829" cy="8325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Anti-Oppressive Supervision Training</a:t>
            </a:r>
          </a:p>
        </p:txBody>
      </p:sp>
      <p:cxnSp>
        <p:nvCxnSpPr>
          <p:cNvPr id="102" name="Straight Connector 101">
            <a:extLst>
              <a:ext uri="{FF2B5EF4-FFF2-40B4-BE49-F238E27FC236}">
                <a16:creationId xmlns:a16="http://schemas.microsoft.com/office/drawing/2014/main" id="{A1918C17-165A-45B9-B0FA-B3E5906C9DD3}"/>
              </a:ext>
            </a:extLst>
          </p:cNvPr>
          <p:cNvCxnSpPr/>
          <p:nvPr/>
        </p:nvCxnSpPr>
        <p:spPr>
          <a:xfrm flipV="1">
            <a:off x="10969309" y="3826704"/>
            <a:ext cx="0" cy="401993"/>
          </a:xfrm>
          <a:prstGeom prst="line">
            <a:avLst/>
          </a:prstGeom>
        </p:spPr>
        <p:style>
          <a:lnRef idx="1">
            <a:schemeClr val="accent1"/>
          </a:lnRef>
          <a:fillRef idx="0">
            <a:schemeClr val="accent1"/>
          </a:fillRef>
          <a:effectRef idx="0">
            <a:schemeClr val="accent1"/>
          </a:effectRef>
          <a:fontRef idx="minor">
            <a:schemeClr val="tx1"/>
          </a:fontRef>
        </p:style>
      </p:cxnSp>
      <p:sp>
        <p:nvSpPr>
          <p:cNvPr id="103" name="Rectangle 102">
            <a:extLst>
              <a:ext uri="{FF2B5EF4-FFF2-40B4-BE49-F238E27FC236}">
                <a16:creationId xmlns:a16="http://schemas.microsoft.com/office/drawing/2014/main" id="{779BFDE8-FBB1-4A03-8882-2C61EC96CB9A}"/>
              </a:ext>
            </a:extLst>
          </p:cNvPr>
          <p:cNvSpPr/>
          <p:nvPr/>
        </p:nvSpPr>
        <p:spPr>
          <a:xfrm>
            <a:off x="10453422" y="4628675"/>
            <a:ext cx="1069630" cy="6621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Anti-Racism Course Offered</a:t>
            </a:r>
          </a:p>
        </p:txBody>
      </p:sp>
      <p:sp>
        <p:nvSpPr>
          <p:cNvPr id="105" name="Rectangle 104">
            <a:extLst>
              <a:ext uri="{FF2B5EF4-FFF2-40B4-BE49-F238E27FC236}">
                <a16:creationId xmlns:a16="http://schemas.microsoft.com/office/drawing/2014/main" id="{B9584018-EAB0-4F36-AB72-C3A3AE03B2D2}"/>
              </a:ext>
            </a:extLst>
          </p:cNvPr>
          <p:cNvSpPr/>
          <p:nvPr/>
        </p:nvSpPr>
        <p:spPr>
          <a:xfrm>
            <a:off x="8814163" y="2775485"/>
            <a:ext cx="1092885" cy="10682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New Staff Orientation and Procedures Manuals</a:t>
            </a:r>
          </a:p>
        </p:txBody>
      </p:sp>
      <p:cxnSp>
        <p:nvCxnSpPr>
          <p:cNvPr id="107" name="Straight Connector 106">
            <a:extLst>
              <a:ext uri="{FF2B5EF4-FFF2-40B4-BE49-F238E27FC236}">
                <a16:creationId xmlns:a16="http://schemas.microsoft.com/office/drawing/2014/main" id="{F61154A3-426A-45B2-930D-86B20E95C81F}"/>
              </a:ext>
            </a:extLst>
          </p:cNvPr>
          <p:cNvCxnSpPr>
            <a:cxnSpLocks/>
            <a:stCxn id="105" idx="2"/>
          </p:cNvCxnSpPr>
          <p:nvPr/>
        </p:nvCxnSpPr>
        <p:spPr>
          <a:xfrm>
            <a:off x="9360606" y="3843728"/>
            <a:ext cx="1" cy="407926"/>
          </a:xfrm>
          <a:prstGeom prst="line">
            <a:avLst/>
          </a:prstGeom>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44272494-85E5-1384-F9FC-D0114A701A2A}"/>
              </a:ext>
            </a:extLst>
          </p:cNvPr>
          <p:cNvSpPr/>
          <p:nvPr/>
        </p:nvSpPr>
        <p:spPr>
          <a:xfrm>
            <a:off x="9100389" y="4743702"/>
            <a:ext cx="1186413" cy="12635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Employee Workshops on Trust, Community-Building, and Collaboration</a:t>
            </a:r>
          </a:p>
        </p:txBody>
      </p:sp>
      <p:cxnSp>
        <p:nvCxnSpPr>
          <p:cNvPr id="18" name="Straight Connector 17">
            <a:extLst>
              <a:ext uri="{FF2B5EF4-FFF2-40B4-BE49-F238E27FC236}">
                <a16:creationId xmlns:a16="http://schemas.microsoft.com/office/drawing/2014/main" id="{3E6E6D82-CE4A-4626-D6AA-56E85849AFF1}"/>
              </a:ext>
            </a:extLst>
          </p:cNvPr>
          <p:cNvCxnSpPr>
            <a:cxnSpLocks/>
          </p:cNvCxnSpPr>
          <p:nvPr/>
        </p:nvCxnSpPr>
        <p:spPr>
          <a:xfrm>
            <a:off x="10780463" y="4214293"/>
            <a:ext cx="1" cy="408054"/>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11037A85-D509-B3B1-51A1-7B37FB2B0BCA}"/>
              </a:ext>
            </a:extLst>
          </p:cNvPr>
          <p:cNvCxnSpPr>
            <a:cxnSpLocks/>
          </p:cNvCxnSpPr>
          <p:nvPr/>
        </p:nvCxnSpPr>
        <p:spPr>
          <a:xfrm>
            <a:off x="9586659" y="4281810"/>
            <a:ext cx="1" cy="40805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899747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3768FD4-8275-4F99-8B35-074A44F0DA96}"/>
              </a:ext>
            </a:extLst>
          </p:cNvPr>
          <p:cNvSpPr/>
          <p:nvPr/>
        </p:nvSpPr>
        <p:spPr>
          <a:xfrm>
            <a:off x="880468" y="2423470"/>
            <a:ext cx="4294157" cy="3998542"/>
          </a:xfrm>
          <a:prstGeom prst="rect">
            <a:avLst/>
          </a:prstGeom>
          <a:solidFill>
            <a:schemeClr val="accent1">
              <a:lumMod val="75000"/>
            </a:schemeClr>
          </a:solidFill>
          <a:ln>
            <a:solidFill>
              <a:srgbClr val="B6B6B6"/>
            </a:solidFill>
          </a:ln>
          <a:scene3d>
            <a:camera prst="perspectiveContrastingLeftFacing" fov="2700000">
              <a:rot lat="1798017" lon="3300000" rev="600000"/>
            </a:camera>
            <a:lightRig rig="sunset" dir="t">
              <a:rot lat="0" lon="0" rev="2400000"/>
            </a:lightRig>
          </a:scene3d>
          <a:sp3d extrusionH="8572500" contourW="12700">
            <a:extrusionClr>
              <a:srgbClr val="C00000"/>
            </a:extrusionClr>
            <a:contourClr>
              <a:schemeClr val="tx1"/>
            </a:contourClr>
          </a:sp3d>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1600" dirty="0"/>
              <a:t> </a:t>
            </a:r>
            <a:r>
              <a:rPr lang="en-US" sz="1600" dirty="0" err="1"/>
              <a:t>a.Diversity</a:t>
            </a:r>
            <a:r>
              <a:rPr lang="en-US" sz="1600" dirty="0"/>
              <a:t>         </a:t>
            </a:r>
            <a:r>
              <a:rPr lang="en-US" sz="1600" dirty="0" err="1"/>
              <a:t>b.Equity</a:t>
            </a:r>
            <a:r>
              <a:rPr lang="en-US" sz="1600" dirty="0"/>
              <a:t>          </a:t>
            </a:r>
            <a:r>
              <a:rPr lang="en-US" sz="1600" dirty="0" err="1"/>
              <a:t>c.Inclusion</a:t>
            </a:r>
            <a:endParaRPr lang="en-US" sz="1600" dirty="0"/>
          </a:p>
          <a:p>
            <a:endParaRPr lang="en-US" sz="1600" dirty="0"/>
          </a:p>
          <a:p>
            <a:endParaRPr lang="en-US" sz="1600" dirty="0"/>
          </a:p>
          <a:p>
            <a:r>
              <a:rPr lang="en-US" sz="1600" dirty="0"/>
              <a:t> Students</a:t>
            </a:r>
          </a:p>
          <a:p>
            <a:endParaRPr lang="en-US" sz="1600" dirty="0"/>
          </a:p>
          <a:p>
            <a:endParaRPr lang="en-US" sz="1600" dirty="0"/>
          </a:p>
          <a:p>
            <a:endParaRPr lang="en-US" sz="1600" dirty="0"/>
          </a:p>
          <a:p>
            <a:r>
              <a:rPr lang="en-US" sz="1600" dirty="0"/>
              <a:t>Faculty</a:t>
            </a:r>
          </a:p>
          <a:p>
            <a:endParaRPr lang="en-US" sz="1600" dirty="0"/>
          </a:p>
          <a:p>
            <a:endParaRPr lang="en-US" sz="1600" dirty="0"/>
          </a:p>
          <a:p>
            <a:endParaRPr lang="en-US" sz="1600" dirty="0"/>
          </a:p>
          <a:p>
            <a:r>
              <a:rPr lang="en-US" sz="1600" dirty="0"/>
              <a:t>   Staff</a:t>
            </a:r>
          </a:p>
          <a:p>
            <a:endParaRPr lang="en-US" sz="1600" dirty="0"/>
          </a:p>
          <a:p>
            <a:endParaRPr lang="en-US" sz="1600" dirty="0"/>
          </a:p>
        </p:txBody>
      </p:sp>
      <p:sp>
        <p:nvSpPr>
          <p:cNvPr id="3" name="TextBox 2">
            <a:extLst>
              <a:ext uri="{FF2B5EF4-FFF2-40B4-BE49-F238E27FC236}">
                <a16:creationId xmlns:a16="http://schemas.microsoft.com/office/drawing/2014/main" id="{AED5470D-E715-4689-8F0C-7C76C62AACC7}"/>
              </a:ext>
            </a:extLst>
          </p:cNvPr>
          <p:cNvSpPr txBox="1"/>
          <p:nvPr/>
        </p:nvSpPr>
        <p:spPr>
          <a:xfrm rot="20513940">
            <a:off x="4640524" y="3571588"/>
            <a:ext cx="1195916" cy="1815882"/>
          </a:xfrm>
          <a:prstGeom prst="rect">
            <a:avLst/>
          </a:prstGeom>
          <a:noFill/>
        </p:spPr>
        <p:txBody>
          <a:bodyPr wrap="square" rtlCol="0">
            <a:spAutoFit/>
          </a:bodyPr>
          <a:lstStyle/>
          <a:p>
            <a:r>
              <a:rPr lang="en-US" sz="1400" dirty="0">
                <a:solidFill>
                  <a:schemeClr val="bg1"/>
                </a:solidFill>
              </a:rPr>
              <a:t>1. Students</a:t>
            </a:r>
          </a:p>
          <a:p>
            <a:endParaRPr lang="en-US" sz="1400" dirty="0">
              <a:solidFill>
                <a:schemeClr val="bg1"/>
              </a:solidFill>
            </a:endParaRPr>
          </a:p>
          <a:p>
            <a:endParaRPr lang="en-US" sz="1400" dirty="0">
              <a:solidFill>
                <a:schemeClr val="bg1"/>
              </a:solidFill>
            </a:endParaRPr>
          </a:p>
          <a:p>
            <a:r>
              <a:rPr lang="en-US" sz="1400" dirty="0">
                <a:solidFill>
                  <a:schemeClr val="bg1"/>
                </a:solidFill>
              </a:rPr>
              <a:t>2. Faculty</a:t>
            </a:r>
          </a:p>
          <a:p>
            <a:endParaRPr lang="en-US" sz="1400" dirty="0">
              <a:solidFill>
                <a:schemeClr val="bg1"/>
              </a:solidFill>
            </a:endParaRPr>
          </a:p>
          <a:p>
            <a:endParaRPr lang="en-US" sz="1400" dirty="0">
              <a:solidFill>
                <a:schemeClr val="bg1"/>
              </a:solidFill>
            </a:endParaRPr>
          </a:p>
          <a:p>
            <a:endParaRPr lang="en-US" sz="1400" dirty="0">
              <a:solidFill>
                <a:schemeClr val="bg1"/>
              </a:solidFill>
            </a:endParaRPr>
          </a:p>
          <a:p>
            <a:r>
              <a:rPr lang="en-US" sz="1400" dirty="0">
                <a:solidFill>
                  <a:schemeClr val="bg1"/>
                </a:solidFill>
              </a:rPr>
              <a:t>3. Staff</a:t>
            </a:r>
          </a:p>
        </p:txBody>
      </p:sp>
      <p:sp>
        <p:nvSpPr>
          <p:cNvPr id="4" name="TextBox 3">
            <a:extLst>
              <a:ext uri="{FF2B5EF4-FFF2-40B4-BE49-F238E27FC236}">
                <a16:creationId xmlns:a16="http://schemas.microsoft.com/office/drawing/2014/main" id="{433B4FF1-744A-4E50-950B-A9CD5A244E90}"/>
              </a:ext>
            </a:extLst>
          </p:cNvPr>
          <p:cNvSpPr txBox="1"/>
          <p:nvPr/>
        </p:nvSpPr>
        <p:spPr>
          <a:xfrm rot="306880">
            <a:off x="6709669" y="96328"/>
            <a:ext cx="2876550" cy="307777"/>
          </a:xfrm>
          <a:prstGeom prst="rect">
            <a:avLst/>
          </a:prstGeom>
          <a:noFill/>
        </p:spPr>
        <p:txBody>
          <a:bodyPr wrap="square" rtlCol="0">
            <a:spAutoFit/>
          </a:bodyPr>
          <a:lstStyle/>
          <a:p>
            <a:r>
              <a:rPr lang="en-US" sz="1400" dirty="0" err="1">
                <a:solidFill>
                  <a:schemeClr val="bg1"/>
                </a:solidFill>
              </a:rPr>
              <a:t>a.Diversity</a:t>
            </a:r>
            <a:r>
              <a:rPr lang="en-US" sz="1400" dirty="0">
                <a:solidFill>
                  <a:schemeClr val="bg1"/>
                </a:solidFill>
              </a:rPr>
              <a:t>    </a:t>
            </a:r>
            <a:r>
              <a:rPr lang="en-US" sz="1400" dirty="0" err="1">
                <a:solidFill>
                  <a:schemeClr val="bg1"/>
                </a:solidFill>
              </a:rPr>
              <a:t>b.Equity</a:t>
            </a:r>
            <a:r>
              <a:rPr lang="en-US" sz="1400" dirty="0">
                <a:solidFill>
                  <a:schemeClr val="bg1"/>
                </a:solidFill>
              </a:rPr>
              <a:t>      </a:t>
            </a:r>
            <a:r>
              <a:rPr lang="en-US" sz="1400" dirty="0" err="1">
                <a:solidFill>
                  <a:schemeClr val="bg1"/>
                </a:solidFill>
              </a:rPr>
              <a:t>c.Inclusion</a:t>
            </a:r>
            <a:endParaRPr lang="en-US" sz="1400" dirty="0">
              <a:solidFill>
                <a:schemeClr val="bg1"/>
              </a:solidFill>
            </a:endParaRPr>
          </a:p>
        </p:txBody>
      </p:sp>
      <p:sp>
        <p:nvSpPr>
          <p:cNvPr id="27" name="TextBox 26">
            <a:extLst>
              <a:ext uri="{FF2B5EF4-FFF2-40B4-BE49-F238E27FC236}">
                <a16:creationId xmlns:a16="http://schemas.microsoft.com/office/drawing/2014/main" id="{1F2B8C3A-88F1-4340-91F3-DE4C0735358C}"/>
              </a:ext>
            </a:extLst>
          </p:cNvPr>
          <p:cNvSpPr txBox="1"/>
          <p:nvPr/>
        </p:nvSpPr>
        <p:spPr>
          <a:xfrm rot="19891895">
            <a:off x="4205715" y="1722724"/>
            <a:ext cx="5657174" cy="307777"/>
          </a:xfrm>
          <a:prstGeom prst="rect">
            <a:avLst/>
          </a:prstGeom>
          <a:noFill/>
          <a:scene3d>
            <a:camera prst="orthographicFront">
              <a:rot lat="0" lon="0" rev="0"/>
            </a:camera>
            <a:lightRig rig="threePt" dir="t"/>
          </a:scene3d>
        </p:spPr>
        <p:txBody>
          <a:bodyPr wrap="square" rtlCol="0">
            <a:spAutoFit/>
          </a:bodyPr>
          <a:lstStyle/>
          <a:p>
            <a:r>
              <a:rPr lang="en-US" sz="1400" dirty="0" err="1">
                <a:solidFill>
                  <a:schemeClr val="bg1"/>
                </a:solidFill>
              </a:rPr>
              <a:t>A.Climate</a:t>
            </a:r>
            <a:r>
              <a:rPr lang="en-US" sz="1400" dirty="0">
                <a:solidFill>
                  <a:schemeClr val="bg1"/>
                </a:solidFill>
              </a:rPr>
              <a:t>   </a:t>
            </a:r>
            <a:r>
              <a:rPr lang="en-US" sz="1400" dirty="0" err="1">
                <a:solidFill>
                  <a:schemeClr val="bg1"/>
                </a:solidFill>
              </a:rPr>
              <a:t>B.Teaching</a:t>
            </a:r>
            <a:r>
              <a:rPr lang="en-US" sz="1400" dirty="0">
                <a:solidFill>
                  <a:schemeClr val="bg1"/>
                </a:solidFill>
              </a:rPr>
              <a:t>/Learning   </a:t>
            </a:r>
            <a:r>
              <a:rPr lang="en-US" sz="1400" dirty="0" err="1">
                <a:solidFill>
                  <a:schemeClr val="bg1"/>
                </a:solidFill>
              </a:rPr>
              <a:t>C.Research</a:t>
            </a:r>
            <a:r>
              <a:rPr lang="en-US" sz="1400" dirty="0">
                <a:solidFill>
                  <a:schemeClr val="bg1"/>
                </a:solidFill>
              </a:rPr>
              <a:t>   </a:t>
            </a:r>
            <a:r>
              <a:rPr lang="en-US" sz="1400" dirty="0" err="1">
                <a:solidFill>
                  <a:schemeClr val="bg1"/>
                </a:solidFill>
              </a:rPr>
              <a:t>D.Admin</a:t>
            </a:r>
            <a:r>
              <a:rPr lang="en-US" sz="1400" dirty="0">
                <a:solidFill>
                  <a:schemeClr val="bg1"/>
                </a:solidFill>
              </a:rPr>
              <a:t>./Support   </a:t>
            </a:r>
            <a:r>
              <a:rPr lang="en-US" sz="1400" dirty="0" err="1">
                <a:solidFill>
                  <a:schemeClr val="bg1"/>
                </a:solidFill>
              </a:rPr>
              <a:t>E.Service</a:t>
            </a:r>
            <a:endParaRPr lang="en-US" sz="1400" dirty="0">
              <a:solidFill>
                <a:schemeClr val="bg1"/>
              </a:solidFill>
            </a:endParaRPr>
          </a:p>
        </p:txBody>
      </p:sp>
      <p:sp>
        <p:nvSpPr>
          <p:cNvPr id="28" name="TextBox 27">
            <a:extLst>
              <a:ext uri="{FF2B5EF4-FFF2-40B4-BE49-F238E27FC236}">
                <a16:creationId xmlns:a16="http://schemas.microsoft.com/office/drawing/2014/main" id="{09495E81-9846-48C4-B4CA-FB6DF8510CD4}"/>
              </a:ext>
            </a:extLst>
          </p:cNvPr>
          <p:cNvSpPr txBox="1"/>
          <p:nvPr/>
        </p:nvSpPr>
        <p:spPr>
          <a:xfrm rot="20235046">
            <a:off x="1426426" y="977064"/>
            <a:ext cx="5657174" cy="307777"/>
          </a:xfrm>
          <a:prstGeom prst="rect">
            <a:avLst/>
          </a:prstGeom>
          <a:noFill/>
          <a:scene3d>
            <a:camera prst="orthographicFront">
              <a:rot lat="0" lon="0" rev="0"/>
            </a:camera>
            <a:lightRig rig="threePt" dir="t"/>
          </a:scene3d>
        </p:spPr>
        <p:txBody>
          <a:bodyPr wrap="square" rtlCol="0">
            <a:spAutoFit/>
          </a:bodyPr>
          <a:lstStyle/>
          <a:p>
            <a:r>
              <a:rPr lang="en-US" sz="1400" dirty="0" err="1">
                <a:solidFill>
                  <a:schemeClr val="bg1"/>
                </a:solidFill>
              </a:rPr>
              <a:t>A.Climate</a:t>
            </a:r>
            <a:r>
              <a:rPr lang="en-US" sz="1400" dirty="0">
                <a:solidFill>
                  <a:schemeClr val="bg1"/>
                </a:solidFill>
              </a:rPr>
              <a:t>   </a:t>
            </a:r>
            <a:r>
              <a:rPr lang="en-US" sz="1400" dirty="0" err="1">
                <a:solidFill>
                  <a:schemeClr val="bg1"/>
                </a:solidFill>
              </a:rPr>
              <a:t>B.Teaching</a:t>
            </a:r>
            <a:r>
              <a:rPr lang="en-US" sz="1400" dirty="0">
                <a:solidFill>
                  <a:schemeClr val="bg1"/>
                </a:solidFill>
              </a:rPr>
              <a:t>/Learning   </a:t>
            </a:r>
            <a:r>
              <a:rPr lang="en-US" sz="1400" dirty="0" err="1">
                <a:solidFill>
                  <a:schemeClr val="bg1"/>
                </a:solidFill>
              </a:rPr>
              <a:t>C.Research</a:t>
            </a:r>
            <a:r>
              <a:rPr lang="en-US" sz="1400" dirty="0">
                <a:solidFill>
                  <a:schemeClr val="bg1"/>
                </a:solidFill>
              </a:rPr>
              <a:t>   </a:t>
            </a:r>
            <a:r>
              <a:rPr lang="en-US" sz="1400" dirty="0" err="1">
                <a:solidFill>
                  <a:schemeClr val="bg1"/>
                </a:solidFill>
              </a:rPr>
              <a:t>D.Admin</a:t>
            </a:r>
            <a:r>
              <a:rPr lang="en-US" sz="1400" dirty="0">
                <a:solidFill>
                  <a:schemeClr val="bg1"/>
                </a:solidFill>
              </a:rPr>
              <a:t>./Support   </a:t>
            </a:r>
            <a:r>
              <a:rPr lang="en-US" sz="1400" dirty="0" err="1">
                <a:solidFill>
                  <a:schemeClr val="bg1"/>
                </a:solidFill>
              </a:rPr>
              <a:t>E.Service</a:t>
            </a:r>
            <a:endParaRPr lang="en-US" sz="1400" dirty="0">
              <a:solidFill>
                <a:schemeClr val="bg1"/>
              </a:solidFill>
            </a:endParaRPr>
          </a:p>
        </p:txBody>
      </p:sp>
      <p:sp>
        <p:nvSpPr>
          <p:cNvPr id="7" name="Rectangle 6">
            <a:extLst>
              <a:ext uri="{FF2B5EF4-FFF2-40B4-BE49-F238E27FC236}">
                <a16:creationId xmlns:a16="http://schemas.microsoft.com/office/drawing/2014/main" id="{B85400E3-7E23-4F20-8B97-487C8460C39F}"/>
              </a:ext>
            </a:extLst>
          </p:cNvPr>
          <p:cNvSpPr/>
          <p:nvPr/>
        </p:nvSpPr>
        <p:spPr>
          <a:xfrm rot="1139372">
            <a:off x="2150526" y="3347128"/>
            <a:ext cx="2227897" cy="291767"/>
          </a:xfrm>
          <a:prstGeom prst="rect">
            <a:avLst/>
          </a:prstGeom>
          <a:pattFill prst="wdUpDiag">
            <a:fgClr>
              <a:schemeClr val="tx1"/>
            </a:fgClr>
            <a:bgClr>
              <a:schemeClr val="tx2">
                <a:lumMod val="75000"/>
              </a:schemeClr>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CA9DF5A5-6F36-4B91-B6E9-E3C9217DCA0C}"/>
              </a:ext>
            </a:extLst>
          </p:cNvPr>
          <p:cNvSpPr/>
          <p:nvPr/>
        </p:nvSpPr>
        <p:spPr>
          <a:xfrm rot="19953511">
            <a:off x="5213348" y="2844858"/>
            <a:ext cx="2875321" cy="271952"/>
          </a:xfrm>
          <a:prstGeom prst="rect">
            <a:avLst/>
          </a:prstGeom>
          <a:pattFill prst="wdUpDiag">
            <a:fgClr>
              <a:schemeClr val="tx1"/>
            </a:fgClr>
            <a:bgClr>
              <a:srgbClr val="8A0000"/>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B0CCBE39-A06E-43A4-8CF8-08E8C2DC6E8E}"/>
              </a:ext>
            </a:extLst>
          </p:cNvPr>
          <p:cNvSpPr/>
          <p:nvPr/>
        </p:nvSpPr>
        <p:spPr>
          <a:xfrm rot="1139372">
            <a:off x="2214415" y="4104317"/>
            <a:ext cx="2243586" cy="291767"/>
          </a:xfrm>
          <a:prstGeom prst="rect">
            <a:avLst/>
          </a:prstGeom>
          <a:pattFill prst="pct5">
            <a:fgClr>
              <a:schemeClr val="tx1"/>
            </a:fgClr>
            <a:bgClr>
              <a:schemeClr val="tx2">
                <a:lumMod val="75000"/>
              </a:schemeClr>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BBE14BB2-AEB0-4F03-A60C-120FFBAA542D}"/>
              </a:ext>
            </a:extLst>
          </p:cNvPr>
          <p:cNvSpPr/>
          <p:nvPr/>
        </p:nvSpPr>
        <p:spPr>
          <a:xfrm rot="19962442">
            <a:off x="5451910" y="3160574"/>
            <a:ext cx="4138256" cy="331871"/>
          </a:xfrm>
          <a:prstGeom prst="rect">
            <a:avLst/>
          </a:prstGeom>
          <a:pattFill prst="pct5">
            <a:fgClr>
              <a:schemeClr val="tx1"/>
            </a:fgClr>
            <a:bgClr>
              <a:srgbClr val="8A0000"/>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162A2565-A00E-45C5-8085-83E8D4382D4D}"/>
              </a:ext>
            </a:extLst>
          </p:cNvPr>
          <p:cNvSpPr/>
          <p:nvPr/>
        </p:nvSpPr>
        <p:spPr>
          <a:xfrm rot="1139372">
            <a:off x="2333948" y="4864898"/>
            <a:ext cx="2202075" cy="291767"/>
          </a:xfrm>
          <a:prstGeom prst="rect">
            <a:avLst/>
          </a:prstGeom>
          <a:pattFill prst="lgGrid">
            <a:fgClr>
              <a:schemeClr val="tx1"/>
            </a:fgClr>
            <a:bgClr>
              <a:schemeClr val="tx2">
                <a:lumMod val="75000"/>
              </a:schemeClr>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80F74C3E-178B-4C07-BA98-8925F1FBE9A2}"/>
              </a:ext>
            </a:extLst>
          </p:cNvPr>
          <p:cNvSpPr/>
          <p:nvPr/>
        </p:nvSpPr>
        <p:spPr>
          <a:xfrm rot="19908824">
            <a:off x="5900567" y="4707026"/>
            <a:ext cx="596135" cy="265929"/>
          </a:xfrm>
          <a:prstGeom prst="rect">
            <a:avLst/>
          </a:prstGeom>
          <a:pattFill prst="lgGrid">
            <a:fgClr>
              <a:schemeClr val="tx1"/>
            </a:fgClr>
            <a:bgClr>
              <a:srgbClr val="8A0000"/>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8CA6172C-9B4E-428E-B667-DCBCE0B8B334}"/>
              </a:ext>
            </a:extLst>
          </p:cNvPr>
          <p:cNvSpPr/>
          <p:nvPr/>
        </p:nvSpPr>
        <p:spPr>
          <a:xfrm rot="20152643">
            <a:off x="9037391" y="1525443"/>
            <a:ext cx="422876" cy="259100"/>
          </a:xfrm>
          <a:prstGeom prst="rect">
            <a:avLst/>
          </a:prstGeom>
          <a:pattFill prst="wdUpDiag">
            <a:fgClr>
              <a:schemeClr val="tx1"/>
            </a:fgClr>
            <a:bgClr>
              <a:srgbClr val="8A0000"/>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9615FAFA-74FE-43D3-BEAC-CEB4BCA85781}"/>
              </a:ext>
            </a:extLst>
          </p:cNvPr>
          <p:cNvSpPr/>
          <p:nvPr/>
        </p:nvSpPr>
        <p:spPr>
          <a:xfrm rot="19973813">
            <a:off x="8332140" y="3293878"/>
            <a:ext cx="1097606" cy="225171"/>
          </a:xfrm>
          <a:prstGeom prst="rect">
            <a:avLst/>
          </a:prstGeom>
          <a:pattFill prst="lgGrid">
            <a:fgClr>
              <a:schemeClr val="tx1"/>
            </a:fgClr>
            <a:bgClr>
              <a:srgbClr val="8A0000"/>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22503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5AD2E-69FC-4C10-ADDF-4426C63F2FE2}"/>
              </a:ext>
            </a:extLst>
          </p:cNvPr>
          <p:cNvSpPr>
            <a:spLocks noGrp="1"/>
          </p:cNvSpPr>
          <p:nvPr>
            <p:ph type="title"/>
          </p:nvPr>
        </p:nvSpPr>
        <p:spPr>
          <a:pattFill prst="wdUpDiag">
            <a:fgClr>
              <a:srgbClr val="C00000"/>
            </a:fgClr>
            <a:bgClr>
              <a:schemeClr val="bg2">
                <a:lumMod val="25000"/>
              </a:schemeClr>
            </a:bgClr>
          </a:pattFill>
        </p:spPr>
        <p:txBody>
          <a:bodyPr/>
          <a:lstStyle/>
          <a:p>
            <a:pPr algn="ctr"/>
            <a:r>
              <a:rPr lang="en-US" dirty="0">
                <a:solidFill>
                  <a:schemeClr val="bg1"/>
                </a:solidFill>
              </a:rPr>
              <a:t>1A.a:  Student Climate-Diversity</a:t>
            </a:r>
          </a:p>
        </p:txBody>
      </p:sp>
      <p:sp>
        <p:nvSpPr>
          <p:cNvPr id="3" name="Content Placeholder 2">
            <a:extLst>
              <a:ext uri="{FF2B5EF4-FFF2-40B4-BE49-F238E27FC236}">
                <a16:creationId xmlns:a16="http://schemas.microsoft.com/office/drawing/2014/main" id="{50EAAC3B-6631-4563-877E-F0C008D6AB79}"/>
              </a:ext>
            </a:extLst>
          </p:cNvPr>
          <p:cNvSpPr>
            <a:spLocks noGrp="1"/>
          </p:cNvSpPr>
          <p:nvPr>
            <p:ph idx="1"/>
          </p:nvPr>
        </p:nvSpPr>
        <p:spPr/>
        <p:txBody>
          <a:bodyPr/>
          <a:lstStyle/>
          <a:p>
            <a:endParaRPr lang="en-US" dirty="0"/>
          </a:p>
        </p:txBody>
      </p:sp>
      <p:graphicFrame>
        <p:nvGraphicFramePr>
          <p:cNvPr id="4" name="Table 4">
            <a:extLst>
              <a:ext uri="{FF2B5EF4-FFF2-40B4-BE49-F238E27FC236}">
                <a16:creationId xmlns:a16="http://schemas.microsoft.com/office/drawing/2014/main" id="{3FF140E0-6D02-4241-900D-711DB10ABB82}"/>
              </a:ext>
            </a:extLst>
          </p:cNvPr>
          <p:cNvGraphicFramePr>
            <a:graphicFrameLocks noGrp="1"/>
          </p:cNvGraphicFramePr>
          <p:nvPr>
            <p:extLst>
              <p:ext uri="{D42A27DB-BD31-4B8C-83A1-F6EECF244321}">
                <p14:modId xmlns:p14="http://schemas.microsoft.com/office/powerpoint/2010/main" val="3727407053"/>
              </p:ext>
            </p:extLst>
          </p:nvPr>
        </p:nvGraphicFramePr>
        <p:xfrm>
          <a:off x="1566420" y="2007819"/>
          <a:ext cx="9059159" cy="2763520"/>
        </p:xfrm>
        <a:graphic>
          <a:graphicData uri="http://schemas.openxmlformats.org/drawingml/2006/table">
            <a:tbl>
              <a:tblPr firstRow="1" bandRow="1">
                <a:tableStyleId>{073A0DAA-6AF3-43AB-8588-CEC1D06C72B9}</a:tableStyleId>
              </a:tblPr>
              <a:tblGrid>
                <a:gridCol w="6768485">
                  <a:extLst>
                    <a:ext uri="{9D8B030D-6E8A-4147-A177-3AD203B41FA5}">
                      <a16:colId xmlns:a16="http://schemas.microsoft.com/office/drawing/2014/main" val="3028787958"/>
                    </a:ext>
                  </a:extLst>
                </a:gridCol>
                <a:gridCol w="2290674">
                  <a:extLst>
                    <a:ext uri="{9D8B030D-6E8A-4147-A177-3AD203B41FA5}">
                      <a16:colId xmlns:a16="http://schemas.microsoft.com/office/drawing/2014/main" val="418928431"/>
                    </a:ext>
                  </a:extLst>
                </a:gridCol>
              </a:tblGrid>
              <a:tr h="370840">
                <a:tc>
                  <a:txBody>
                    <a:bodyPr/>
                    <a:lstStyle/>
                    <a:p>
                      <a:r>
                        <a:rPr lang="en-US" dirty="0"/>
                        <a:t>Initiative</a:t>
                      </a:r>
                    </a:p>
                  </a:txBody>
                  <a:tcPr/>
                </a:tc>
                <a:tc>
                  <a:txBody>
                    <a:bodyPr/>
                    <a:lstStyle/>
                    <a:p>
                      <a:r>
                        <a:rPr lang="en-US" dirty="0"/>
                        <a:t>Ongoing or Launch</a:t>
                      </a:r>
                    </a:p>
                  </a:txBody>
                  <a:tcPr/>
                </a:tc>
                <a:extLst>
                  <a:ext uri="{0D108BD9-81ED-4DB2-BD59-A6C34878D82A}">
                    <a16:rowId xmlns:a16="http://schemas.microsoft.com/office/drawing/2014/main" val="2651233535"/>
                  </a:ext>
                </a:extLst>
              </a:tr>
              <a:tr h="370840">
                <a:tc>
                  <a:txBody>
                    <a:bodyPr/>
                    <a:lstStyle/>
                    <a:p>
                      <a:r>
                        <a:rPr lang="en-US" dirty="0"/>
                        <a:t>Cardinal Express to Success</a:t>
                      </a:r>
                    </a:p>
                  </a:txBody>
                  <a:tcPr/>
                </a:tc>
                <a:tc>
                  <a:txBody>
                    <a:bodyPr/>
                    <a:lstStyle/>
                    <a:p>
                      <a:r>
                        <a:rPr lang="en-US" dirty="0"/>
                        <a:t>Ongoing</a:t>
                      </a:r>
                    </a:p>
                  </a:txBody>
                  <a:tcPr/>
                </a:tc>
                <a:extLst>
                  <a:ext uri="{0D108BD9-81ED-4DB2-BD59-A6C34878D82A}">
                    <a16:rowId xmlns:a16="http://schemas.microsoft.com/office/drawing/2014/main" val="3495805701"/>
                  </a:ext>
                </a:extLst>
              </a:tr>
              <a:tr h="370840">
                <a:tc>
                  <a:txBody>
                    <a:bodyPr/>
                    <a:lstStyle/>
                    <a:p>
                      <a:r>
                        <a:rPr lang="en-US" dirty="0"/>
                        <a:t>HBCU Recruitment</a:t>
                      </a:r>
                    </a:p>
                  </a:txBody>
                  <a:tcPr/>
                </a:tc>
                <a:tc>
                  <a:txBody>
                    <a:bodyPr/>
                    <a:lstStyle/>
                    <a:p>
                      <a:r>
                        <a:rPr lang="en-US" dirty="0"/>
                        <a:t>Ongoing</a:t>
                      </a:r>
                    </a:p>
                  </a:txBody>
                  <a:tcPr/>
                </a:tc>
                <a:extLst>
                  <a:ext uri="{0D108BD9-81ED-4DB2-BD59-A6C34878D82A}">
                    <a16:rowId xmlns:a16="http://schemas.microsoft.com/office/drawing/2014/main" val="279676071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Culture-Related Majors Recruitment</a:t>
                      </a:r>
                    </a:p>
                  </a:txBody>
                  <a:tcPr/>
                </a:tc>
                <a:tc>
                  <a:txBody>
                    <a:bodyPr/>
                    <a:lstStyle/>
                    <a:p>
                      <a:r>
                        <a:rPr lang="en-US" dirty="0"/>
                        <a:t>Ongoing</a:t>
                      </a:r>
                    </a:p>
                  </a:txBody>
                  <a:tcPr/>
                </a:tc>
                <a:extLst>
                  <a:ext uri="{0D108BD9-81ED-4DB2-BD59-A6C34878D82A}">
                    <a16:rowId xmlns:a16="http://schemas.microsoft.com/office/drawing/2014/main" val="3004101538"/>
                  </a:ext>
                </a:extLst>
              </a:tr>
              <a:tr h="370840">
                <a:tc>
                  <a:txBody>
                    <a:bodyPr/>
                    <a:lstStyle/>
                    <a:p>
                      <a:r>
                        <a:rPr lang="en-US" dirty="0"/>
                        <a:t>Scholarships Focused on Racial/Ethnic Minority Concerns, *All students are eligible to apply</a:t>
                      </a:r>
                    </a:p>
                  </a:txBody>
                  <a:tcPr/>
                </a:tc>
                <a:tc>
                  <a:txBody>
                    <a:bodyPr/>
                    <a:lstStyle/>
                    <a:p>
                      <a:r>
                        <a:rPr lang="en-US" dirty="0"/>
                        <a:t>Ongoing</a:t>
                      </a:r>
                    </a:p>
                  </a:txBody>
                  <a:tcPr/>
                </a:tc>
                <a:extLst>
                  <a:ext uri="{0D108BD9-81ED-4DB2-BD59-A6C34878D82A}">
                    <a16:rowId xmlns:a16="http://schemas.microsoft.com/office/drawing/2014/main" val="3150020871"/>
                  </a:ext>
                </a:extLst>
              </a:tr>
              <a:tr h="370840">
                <a:tc>
                  <a:txBody>
                    <a:bodyPr/>
                    <a:lstStyle/>
                    <a:p>
                      <a:r>
                        <a:rPr lang="en-US" dirty="0"/>
                        <a:t>Analysis of Application, Admission, and Enrollment Data by Cultural Identity</a:t>
                      </a:r>
                    </a:p>
                  </a:txBody>
                  <a:tcPr/>
                </a:tc>
                <a:tc>
                  <a:txBody>
                    <a:bodyPr/>
                    <a:lstStyle/>
                    <a:p>
                      <a:r>
                        <a:rPr lang="en-US" dirty="0">
                          <a:solidFill>
                            <a:schemeClr val="tx1"/>
                          </a:solidFill>
                        </a:rPr>
                        <a:t>Ongoing</a:t>
                      </a:r>
                    </a:p>
                  </a:txBody>
                  <a:tcPr/>
                </a:tc>
                <a:extLst>
                  <a:ext uri="{0D108BD9-81ED-4DB2-BD59-A6C34878D82A}">
                    <a16:rowId xmlns:a16="http://schemas.microsoft.com/office/drawing/2014/main" val="3304678643"/>
                  </a:ext>
                </a:extLst>
              </a:tr>
            </a:tbl>
          </a:graphicData>
        </a:graphic>
      </p:graphicFrame>
    </p:spTree>
    <p:extLst>
      <p:ext uri="{BB962C8B-B14F-4D97-AF65-F5344CB8AC3E}">
        <p14:creationId xmlns:p14="http://schemas.microsoft.com/office/powerpoint/2010/main" val="3312472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5AD2E-69FC-4C10-ADDF-4426C63F2FE2}"/>
              </a:ext>
            </a:extLst>
          </p:cNvPr>
          <p:cNvSpPr>
            <a:spLocks noGrp="1"/>
          </p:cNvSpPr>
          <p:nvPr>
            <p:ph type="title"/>
          </p:nvPr>
        </p:nvSpPr>
        <p:spPr>
          <a:pattFill prst="pct5">
            <a:fgClr>
              <a:srgbClr val="C00000"/>
            </a:fgClr>
            <a:bgClr>
              <a:schemeClr val="bg2">
                <a:lumMod val="25000"/>
              </a:schemeClr>
            </a:bgClr>
          </a:pattFill>
        </p:spPr>
        <p:txBody>
          <a:bodyPr/>
          <a:lstStyle/>
          <a:p>
            <a:pPr algn="ctr"/>
            <a:r>
              <a:rPr lang="en-US" dirty="0">
                <a:solidFill>
                  <a:schemeClr val="bg1"/>
                </a:solidFill>
              </a:rPr>
              <a:t>2A.a:  Faculty Climate-Diversity</a:t>
            </a:r>
          </a:p>
        </p:txBody>
      </p:sp>
      <p:sp>
        <p:nvSpPr>
          <p:cNvPr id="3" name="Content Placeholder 2">
            <a:extLst>
              <a:ext uri="{FF2B5EF4-FFF2-40B4-BE49-F238E27FC236}">
                <a16:creationId xmlns:a16="http://schemas.microsoft.com/office/drawing/2014/main" id="{50EAAC3B-6631-4563-877E-F0C008D6AB79}"/>
              </a:ext>
            </a:extLst>
          </p:cNvPr>
          <p:cNvSpPr>
            <a:spLocks noGrp="1"/>
          </p:cNvSpPr>
          <p:nvPr>
            <p:ph idx="1"/>
          </p:nvPr>
        </p:nvSpPr>
        <p:spPr/>
        <p:txBody>
          <a:bodyPr/>
          <a:lstStyle/>
          <a:p>
            <a:endParaRPr lang="en-US" dirty="0"/>
          </a:p>
        </p:txBody>
      </p:sp>
      <p:graphicFrame>
        <p:nvGraphicFramePr>
          <p:cNvPr id="4" name="Table 4">
            <a:extLst>
              <a:ext uri="{FF2B5EF4-FFF2-40B4-BE49-F238E27FC236}">
                <a16:creationId xmlns:a16="http://schemas.microsoft.com/office/drawing/2014/main" id="{3FF140E0-6D02-4241-900D-711DB10ABB82}"/>
              </a:ext>
            </a:extLst>
          </p:cNvPr>
          <p:cNvGraphicFramePr>
            <a:graphicFrameLocks noGrp="1"/>
          </p:cNvGraphicFramePr>
          <p:nvPr>
            <p:extLst>
              <p:ext uri="{D42A27DB-BD31-4B8C-83A1-F6EECF244321}">
                <p14:modId xmlns:p14="http://schemas.microsoft.com/office/powerpoint/2010/main" val="351850029"/>
              </p:ext>
            </p:extLst>
          </p:nvPr>
        </p:nvGraphicFramePr>
        <p:xfrm>
          <a:off x="1326524" y="2149221"/>
          <a:ext cx="9118242" cy="2392680"/>
        </p:xfrm>
        <a:graphic>
          <a:graphicData uri="http://schemas.openxmlformats.org/drawingml/2006/table">
            <a:tbl>
              <a:tblPr firstRow="1" bandRow="1">
                <a:tableStyleId>{073A0DAA-6AF3-43AB-8588-CEC1D06C72B9}</a:tableStyleId>
              </a:tblPr>
              <a:tblGrid>
                <a:gridCol w="6722772">
                  <a:extLst>
                    <a:ext uri="{9D8B030D-6E8A-4147-A177-3AD203B41FA5}">
                      <a16:colId xmlns:a16="http://schemas.microsoft.com/office/drawing/2014/main" val="3028787958"/>
                    </a:ext>
                  </a:extLst>
                </a:gridCol>
                <a:gridCol w="2395470">
                  <a:extLst>
                    <a:ext uri="{9D8B030D-6E8A-4147-A177-3AD203B41FA5}">
                      <a16:colId xmlns:a16="http://schemas.microsoft.com/office/drawing/2014/main" val="418928431"/>
                    </a:ext>
                  </a:extLst>
                </a:gridCol>
              </a:tblGrid>
              <a:tr h="370840">
                <a:tc>
                  <a:txBody>
                    <a:bodyPr/>
                    <a:lstStyle/>
                    <a:p>
                      <a:r>
                        <a:rPr lang="en-US" dirty="0"/>
                        <a:t>Initiative</a:t>
                      </a:r>
                    </a:p>
                  </a:txBody>
                  <a:tcPr/>
                </a:tc>
                <a:tc>
                  <a:txBody>
                    <a:bodyPr/>
                    <a:lstStyle/>
                    <a:p>
                      <a:r>
                        <a:rPr lang="en-US" dirty="0"/>
                        <a:t>Ongoing or Launch</a:t>
                      </a:r>
                    </a:p>
                  </a:txBody>
                  <a:tcPr/>
                </a:tc>
                <a:extLst>
                  <a:ext uri="{0D108BD9-81ED-4DB2-BD59-A6C34878D82A}">
                    <a16:rowId xmlns:a16="http://schemas.microsoft.com/office/drawing/2014/main" val="2651233535"/>
                  </a:ext>
                </a:extLst>
              </a:tr>
              <a:tr h="370840">
                <a:tc>
                  <a:txBody>
                    <a:bodyPr/>
                    <a:lstStyle/>
                    <a:p>
                      <a:r>
                        <a:rPr lang="en-US" dirty="0"/>
                        <a:t>Search Committee Members Attend HR Training on Increasing Diversity in the Candidate Pool for Faculty Searches</a:t>
                      </a:r>
                    </a:p>
                  </a:txBody>
                  <a:tcPr/>
                </a:tc>
                <a:tc>
                  <a:txBody>
                    <a:bodyPr/>
                    <a:lstStyle/>
                    <a:p>
                      <a:r>
                        <a:rPr lang="en-US" dirty="0">
                          <a:solidFill>
                            <a:schemeClr val="tx1"/>
                          </a:solidFill>
                        </a:rPr>
                        <a:t>Ongoing</a:t>
                      </a:r>
                    </a:p>
                  </a:txBody>
                  <a:tcPr/>
                </a:tc>
                <a:extLst>
                  <a:ext uri="{0D108BD9-81ED-4DB2-BD59-A6C34878D82A}">
                    <a16:rowId xmlns:a16="http://schemas.microsoft.com/office/drawing/2014/main" val="279676071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Analysis of Application, Interview, and Selection Data</a:t>
                      </a:r>
                    </a:p>
                  </a:txBody>
                  <a:tcPr/>
                </a:tc>
                <a:tc>
                  <a:txBody>
                    <a:bodyPr/>
                    <a:lstStyle/>
                    <a:p>
                      <a:r>
                        <a:rPr lang="en-US" dirty="0">
                          <a:solidFill>
                            <a:schemeClr val="tx1"/>
                          </a:solidFill>
                        </a:rPr>
                        <a:t>Ongoing</a:t>
                      </a:r>
                    </a:p>
                  </a:txBody>
                  <a:tcPr/>
                </a:tc>
                <a:extLst>
                  <a:ext uri="{0D108BD9-81ED-4DB2-BD59-A6C34878D82A}">
                    <a16:rowId xmlns:a16="http://schemas.microsoft.com/office/drawing/2014/main" val="3004101538"/>
                  </a:ext>
                </a:extLst>
              </a:tr>
              <a:tr h="370840">
                <a:tc>
                  <a:txBody>
                    <a:bodyPr/>
                    <a:lstStyle/>
                    <a:p>
                      <a:r>
                        <a:rPr lang="en-US" dirty="0"/>
                        <a:t>Dean Search Committee Members Attend HR Training on Increasing Diversity in the Candidate Pool for Dean Searches</a:t>
                      </a:r>
                    </a:p>
                  </a:txBody>
                  <a:tcPr/>
                </a:tc>
                <a:tc>
                  <a:txBody>
                    <a:bodyPr/>
                    <a:lstStyle/>
                    <a:p>
                      <a:r>
                        <a:rPr lang="en-US" dirty="0"/>
                        <a:t>Fall 2022</a:t>
                      </a:r>
                    </a:p>
                  </a:txBody>
                  <a:tcPr/>
                </a:tc>
                <a:extLst>
                  <a:ext uri="{0D108BD9-81ED-4DB2-BD59-A6C34878D82A}">
                    <a16:rowId xmlns:a16="http://schemas.microsoft.com/office/drawing/2014/main" val="3150020871"/>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3304678643"/>
                  </a:ext>
                </a:extLst>
              </a:tr>
            </a:tbl>
          </a:graphicData>
        </a:graphic>
      </p:graphicFrame>
    </p:spTree>
    <p:extLst>
      <p:ext uri="{BB962C8B-B14F-4D97-AF65-F5344CB8AC3E}">
        <p14:creationId xmlns:p14="http://schemas.microsoft.com/office/powerpoint/2010/main" val="20720555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5AD2E-69FC-4C10-ADDF-4426C63F2FE2}"/>
              </a:ext>
            </a:extLst>
          </p:cNvPr>
          <p:cNvSpPr>
            <a:spLocks noGrp="1"/>
          </p:cNvSpPr>
          <p:nvPr>
            <p:ph type="title"/>
          </p:nvPr>
        </p:nvSpPr>
        <p:spPr>
          <a:pattFill prst="lgGrid">
            <a:fgClr>
              <a:srgbClr val="C00000"/>
            </a:fgClr>
            <a:bgClr>
              <a:schemeClr val="bg2">
                <a:lumMod val="25000"/>
              </a:schemeClr>
            </a:bgClr>
          </a:pattFill>
        </p:spPr>
        <p:txBody>
          <a:bodyPr/>
          <a:lstStyle/>
          <a:p>
            <a:pPr algn="ctr"/>
            <a:r>
              <a:rPr lang="en-US" dirty="0">
                <a:solidFill>
                  <a:schemeClr val="bg1"/>
                </a:solidFill>
              </a:rPr>
              <a:t>3A.a:  Staff Climate-Diversity</a:t>
            </a:r>
          </a:p>
        </p:txBody>
      </p:sp>
      <p:sp>
        <p:nvSpPr>
          <p:cNvPr id="3" name="Content Placeholder 2">
            <a:extLst>
              <a:ext uri="{FF2B5EF4-FFF2-40B4-BE49-F238E27FC236}">
                <a16:creationId xmlns:a16="http://schemas.microsoft.com/office/drawing/2014/main" id="{50EAAC3B-6631-4563-877E-F0C008D6AB79}"/>
              </a:ext>
            </a:extLst>
          </p:cNvPr>
          <p:cNvSpPr>
            <a:spLocks noGrp="1"/>
          </p:cNvSpPr>
          <p:nvPr>
            <p:ph idx="1"/>
          </p:nvPr>
        </p:nvSpPr>
        <p:spPr/>
        <p:txBody>
          <a:bodyPr/>
          <a:lstStyle/>
          <a:p>
            <a:endParaRPr lang="en-US" dirty="0"/>
          </a:p>
        </p:txBody>
      </p:sp>
      <p:graphicFrame>
        <p:nvGraphicFramePr>
          <p:cNvPr id="4" name="Table 4">
            <a:extLst>
              <a:ext uri="{FF2B5EF4-FFF2-40B4-BE49-F238E27FC236}">
                <a16:creationId xmlns:a16="http://schemas.microsoft.com/office/drawing/2014/main" id="{3FF140E0-6D02-4241-900D-711DB10ABB82}"/>
              </a:ext>
            </a:extLst>
          </p:cNvPr>
          <p:cNvGraphicFramePr>
            <a:graphicFrameLocks noGrp="1"/>
          </p:cNvGraphicFramePr>
          <p:nvPr>
            <p:extLst>
              <p:ext uri="{D42A27DB-BD31-4B8C-83A1-F6EECF244321}">
                <p14:modId xmlns:p14="http://schemas.microsoft.com/office/powerpoint/2010/main" val="3321473491"/>
              </p:ext>
            </p:extLst>
          </p:nvPr>
        </p:nvGraphicFramePr>
        <p:xfrm>
          <a:off x="1326524" y="2149220"/>
          <a:ext cx="9359674" cy="2873156"/>
        </p:xfrm>
        <a:graphic>
          <a:graphicData uri="http://schemas.openxmlformats.org/drawingml/2006/table">
            <a:tbl>
              <a:tblPr firstRow="1" bandRow="1">
                <a:tableStyleId>{073A0DAA-6AF3-43AB-8588-CEC1D06C72B9}</a:tableStyleId>
              </a:tblPr>
              <a:tblGrid>
                <a:gridCol w="7416225">
                  <a:extLst>
                    <a:ext uri="{9D8B030D-6E8A-4147-A177-3AD203B41FA5}">
                      <a16:colId xmlns:a16="http://schemas.microsoft.com/office/drawing/2014/main" val="3028787958"/>
                    </a:ext>
                  </a:extLst>
                </a:gridCol>
                <a:gridCol w="1943449">
                  <a:extLst>
                    <a:ext uri="{9D8B030D-6E8A-4147-A177-3AD203B41FA5}">
                      <a16:colId xmlns:a16="http://schemas.microsoft.com/office/drawing/2014/main" val="418928431"/>
                    </a:ext>
                  </a:extLst>
                </a:gridCol>
              </a:tblGrid>
              <a:tr h="904570">
                <a:tc>
                  <a:txBody>
                    <a:bodyPr/>
                    <a:lstStyle/>
                    <a:p>
                      <a:r>
                        <a:rPr lang="en-US" dirty="0"/>
                        <a:t>Initiative</a:t>
                      </a:r>
                    </a:p>
                  </a:txBody>
                  <a:tcPr/>
                </a:tc>
                <a:tc>
                  <a:txBody>
                    <a:bodyPr/>
                    <a:lstStyle/>
                    <a:p>
                      <a:r>
                        <a:rPr lang="en-US" dirty="0"/>
                        <a:t>Ongoing or Launch</a:t>
                      </a:r>
                    </a:p>
                  </a:txBody>
                  <a:tcPr/>
                </a:tc>
                <a:extLst>
                  <a:ext uri="{0D108BD9-81ED-4DB2-BD59-A6C34878D82A}">
                    <a16:rowId xmlns:a16="http://schemas.microsoft.com/office/drawing/2014/main" val="2651233535"/>
                  </a:ext>
                </a:extLst>
              </a:tr>
              <a:tr h="5283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Retention Efforts (ex. Mentoring/Support Meetings with Supervisors)</a:t>
                      </a:r>
                    </a:p>
                  </a:txBody>
                  <a:tcPr/>
                </a:tc>
                <a:tc>
                  <a:txBody>
                    <a:bodyPr/>
                    <a:lstStyle/>
                    <a:p>
                      <a:r>
                        <a:rPr lang="en-US" dirty="0"/>
                        <a:t>Ongoing</a:t>
                      </a:r>
                    </a:p>
                  </a:txBody>
                  <a:tcPr/>
                </a:tc>
                <a:extLst>
                  <a:ext uri="{0D108BD9-81ED-4DB2-BD59-A6C34878D82A}">
                    <a16:rowId xmlns:a16="http://schemas.microsoft.com/office/drawing/2014/main" val="3004101538"/>
                  </a:ext>
                </a:extLst>
              </a:tr>
              <a:tr h="911918">
                <a:tc>
                  <a:txBody>
                    <a:bodyPr/>
                    <a:lstStyle/>
                    <a:p>
                      <a:r>
                        <a:rPr lang="en-US" dirty="0"/>
                        <a:t>Search Committee Members Attend HR Trainings on Increasing Diversity in the Candidate Pool for Staff Searches</a:t>
                      </a:r>
                    </a:p>
                  </a:txBody>
                  <a:tcPr/>
                </a:tc>
                <a:tc>
                  <a:txBody>
                    <a:bodyPr/>
                    <a:lstStyle/>
                    <a:p>
                      <a:r>
                        <a:rPr lang="en-US" dirty="0"/>
                        <a:t>Ongoing</a:t>
                      </a:r>
                    </a:p>
                  </a:txBody>
                  <a:tcPr/>
                </a:tc>
                <a:extLst>
                  <a:ext uri="{0D108BD9-81ED-4DB2-BD59-A6C34878D82A}">
                    <a16:rowId xmlns:a16="http://schemas.microsoft.com/office/drawing/2014/main" val="3150020871"/>
                  </a:ext>
                </a:extLst>
              </a:tr>
              <a:tr h="528334">
                <a:tc>
                  <a:txBody>
                    <a:bodyPr/>
                    <a:lstStyle/>
                    <a:p>
                      <a:endParaRPr lang="en-US"/>
                    </a:p>
                  </a:txBody>
                  <a:tcPr/>
                </a:tc>
                <a:tc>
                  <a:txBody>
                    <a:bodyPr/>
                    <a:lstStyle/>
                    <a:p>
                      <a:endParaRPr lang="en-US" dirty="0"/>
                    </a:p>
                  </a:txBody>
                  <a:tcPr/>
                </a:tc>
                <a:extLst>
                  <a:ext uri="{0D108BD9-81ED-4DB2-BD59-A6C34878D82A}">
                    <a16:rowId xmlns:a16="http://schemas.microsoft.com/office/drawing/2014/main" val="3304678643"/>
                  </a:ext>
                </a:extLst>
              </a:tr>
            </a:tbl>
          </a:graphicData>
        </a:graphic>
      </p:graphicFrame>
    </p:spTree>
    <p:extLst>
      <p:ext uri="{BB962C8B-B14F-4D97-AF65-F5344CB8AC3E}">
        <p14:creationId xmlns:p14="http://schemas.microsoft.com/office/powerpoint/2010/main" val="1116840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5AD2E-69FC-4C10-ADDF-4426C63F2FE2}"/>
              </a:ext>
            </a:extLst>
          </p:cNvPr>
          <p:cNvSpPr>
            <a:spLocks noGrp="1"/>
          </p:cNvSpPr>
          <p:nvPr>
            <p:ph type="title"/>
          </p:nvPr>
        </p:nvSpPr>
        <p:spPr>
          <a:pattFill prst="wdUpDiag">
            <a:fgClr>
              <a:srgbClr val="C00000"/>
            </a:fgClr>
            <a:bgClr>
              <a:schemeClr val="bg2">
                <a:lumMod val="25000"/>
              </a:schemeClr>
            </a:bgClr>
          </a:pattFill>
        </p:spPr>
        <p:txBody>
          <a:bodyPr/>
          <a:lstStyle/>
          <a:p>
            <a:pPr algn="ctr"/>
            <a:r>
              <a:rPr lang="en-US" dirty="0">
                <a:solidFill>
                  <a:schemeClr val="bg1"/>
                </a:solidFill>
              </a:rPr>
              <a:t>1A.b:  Student Climate-Equity</a:t>
            </a:r>
          </a:p>
        </p:txBody>
      </p:sp>
      <p:sp>
        <p:nvSpPr>
          <p:cNvPr id="3" name="Content Placeholder 2">
            <a:extLst>
              <a:ext uri="{FF2B5EF4-FFF2-40B4-BE49-F238E27FC236}">
                <a16:creationId xmlns:a16="http://schemas.microsoft.com/office/drawing/2014/main" id="{50EAAC3B-6631-4563-877E-F0C008D6AB79}"/>
              </a:ext>
            </a:extLst>
          </p:cNvPr>
          <p:cNvSpPr>
            <a:spLocks noGrp="1"/>
          </p:cNvSpPr>
          <p:nvPr>
            <p:ph idx="1"/>
          </p:nvPr>
        </p:nvSpPr>
        <p:spPr/>
        <p:txBody>
          <a:bodyPr/>
          <a:lstStyle/>
          <a:p>
            <a:endParaRPr lang="en-US" dirty="0"/>
          </a:p>
        </p:txBody>
      </p:sp>
      <p:graphicFrame>
        <p:nvGraphicFramePr>
          <p:cNvPr id="4" name="Table 4">
            <a:extLst>
              <a:ext uri="{FF2B5EF4-FFF2-40B4-BE49-F238E27FC236}">
                <a16:creationId xmlns:a16="http://schemas.microsoft.com/office/drawing/2014/main" id="{3FF140E0-6D02-4241-900D-711DB10ABB82}"/>
              </a:ext>
            </a:extLst>
          </p:cNvPr>
          <p:cNvGraphicFramePr>
            <a:graphicFrameLocks noGrp="1"/>
          </p:cNvGraphicFramePr>
          <p:nvPr>
            <p:extLst>
              <p:ext uri="{D42A27DB-BD31-4B8C-83A1-F6EECF244321}">
                <p14:modId xmlns:p14="http://schemas.microsoft.com/office/powerpoint/2010/main" val="1615786696"/>
              </p:ext>
            </p:extLst>
          </p:nvPr>
        </p:nvGraphicFramePr>
        <p:xfrm>
          <a:off x="1854558" y="2149221"/>
          <a:ext cx="8163774" cy="1854200"/>
        </p:xfrm>
        <a:graphic>
          <a:graphicData uri="http://schemas.openxmlformats.org/drawingml/2006/table">
            <a:tbl>
              <a:tblPr firstRow="1" bandRow="1">
                <a:tableStyleId>{073A0DAA-6AF3-43AB-8588-CEC1D06C72B9}</a:tableStyleId>
              </a:tblPr>
              <a:tblGrid>
                <a:gridCol w="5795492">
                  <a:extLst>
                    <a:ext uri="{9D8B030D-6E8A-4147-A177-3AD203B41FA5}">
                      <a16:colId xmlns:a16="http://schemas.microsoft.com/office/drawing/2014/main" val="3028787958"/>
                    </a:ext>
                  </a:extLst>
                </a:gridCol>
                <a:gridCol w="2368282">
                  <a:extLst>
                    <a:ext uri="{9D8B030D-6E8A-4147-A177-3AD203B41FA5}">
                      <a16:colId xmlns:a16="http://schemas.microsoft.com/office/drawing/2014/main" val="418928431"/>
                    </a:ext>
                  </a:extLst>
                </a:gridCol>
              </a:tblGrid>
              <a:tr h="370840">
                <a:tc>
                  <a:txBody>
                    <a:bodyPr/>
                    <a:lstStyle/>
                    <a:p>
                      <a:r>
                        <a:rPr lang="en-US" dirty="0"/>
                        <a:t>Initiative</a:t>
                      </a:r>
                    </a:p>
                  </a:txBody>
                  <a:tcPr/>
                </a:tc>
                <a:tc>
                  <a:txBody>
                    <a:bodyPr/>
                    <a:lstStyle/>
                    <a:p>
                      <a:r>
                        <a:rPr lang="en-US" dirty="0"/>
                        <a:t>Ongoing or Launch</a:t>
                      </a:r>
                    </a:p>
                  </a:txBody>
                  <a:tcPr/>
                </a:tc>
                <a:extLst>
                  <a:ext uri="{0D108BD9-81ED-4DB2-BD59-A6C34878D82A}">
                    <a16:rowId xmlns:a16="http://schemas.microsoft.com/office/drawing/2014/main" val="2651233535"/>
                  </a:ext>
                </a:extLst>
              </a:tr>
              <a:tr h="370840">
                <a:tc>
                  <a:txBody>
                    <a:bodyPr/>
                    <a:lstStyle/>
                    <a:p>
                      <a:r>
                        <a:rPr lang="en-US" dirty="0"/>
                        <a:t>Analysis of Grades, Graduation, and Discipline Data</a:t>
                      </a:r>
                    </a:p>
                  </a:txBody>
                  <a:tcPr/>
                </a:tc>
                <a:tc>
                  <a:txBody>
                    <a:bodyPr/>
                    <a:lstStyle/>
                    <a:p>
                      <a:r>
                        <a:rPr lang="en-US" dirty="0">
                          <a:solidFill>
                            <a:schemeClr val="tx1"/>
                          </a:solidFill>
                        </a:rPr>
                        <a:t>Ongoing</a:t>
                      </a:r>
                    </a:p>
                  </a:txBody>
                  <a:tcPr/>
                </a:tc>
                <a:extLst>
                  <a:ext uri="{0D108BD9-81ED-4DB2-BD59-A6C34878D82A}">
                    <a16:rowId xmlns:a16="http://schemas.microsoft.com/office/drawing/2014/main" val="3495805701"/>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79676071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endParaRPr lang="en-US" dirty="0"/>
                    </a:p>
                  </a:txBody>
                  <a:tcPr/>
                </a:tc>
                <a:extLst>
                  <a:ext uri="{0D108BD9-81ED-4DB2-BD59-A6C34878D82A}">
                    <a16:rowId xmlns:a16="http://schemas.microsoft.com/office/drawing/2014/main" val="3004101538"/>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150020871"/>
                  </a:ext>
                </a:extLst>
              </a:tr>
            </a:tbl>
          </a:graphicData>
        </a:graphic>
      </p:graphicFrame>
    </p:spTree>
    <p:extLst>
      <p:ext uri="{BB962C8B-B14F-4D97-AF65-F5344CB8AC3E}">
        <p14:creationId xmlns:p14="http://schemas.microsoft.com/office/powerpoint/2010/main" val="17636343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5AD2E-69FC-4C10-ADDF-4426C63F2FE2}"/>
              </a:ext>
            </a:extLst>
          </p:cNvPr>
          <p:cNvSpPr>
            <a:spLocks noGrp="1"/>
          </p:cNvSpPr>
          <p:nvPr>
            <p:ph type="title"/>
          </p:nvPr>
        </p:nvSpPr>
        <p:spPr>
          <a:pattFill prst="pct5">
            <a:fgClr>
              <a:srgbClr val="C00000"/>
            </a:fgClr>
            <a:bgClr>
              <a:schemeClr val="bg2">
                <a:lumMod val="25000"/>
              </a:schemeClr>
            </a:bgClr>
          </a:pattFill>
        </p:spPr>
        <p:txBody>
          <a:bodyPr/>
          <a:lstStyle/>
          <a:p>
            <a:pPr algn="ctr"/>
            <a:r>
              <a:rPr lang="en-US" dirty="0">
                <a:solidFill>
                  <a:schemeClr val="bg1"/>
                </a:solidFill>
              </a:rPr>
              <a:t>2A.b:  Faculty Climate-Equity</a:t>
            </a:r>
          </a:p>
        </p:txBody>
      </p:sp>
      <p:sp>
        <p:nvSpPr>
          <p:cNvPr id="3" name="Content Placeholder 2">
            <a:extLst>
              <a:ext uri="{FF2B5EF4-FFF2-40B4-BE49-F238E27FC236}">
                <a16:creationId xmlns:a16="http://schemas.microsoft.com/office/drawing/2014/main" id="{50EAAC3B-6631-4563-877E-F0C008D6AB79}"/>
              </a:ext>
            </a:extLst>
          </p:cNvPr>
          <p:cNvSpPr>
            <a:spLocks noGrp="1"/>
          </p:cNvSpPr>
          <p:nvPr>
            <p:ph idx="1"/>
          </p:nvPr>
        </p:nvSpPr>
        <p:spPr/>
        <p:txBody>
          <a:bodyPr/>
          <a:lstStyle/>
          <a:p>
            <a:endParaRPr lang="en-US" dirty="0"/>
          </a:p>
        </p:txBody>
      </p:sp>
      <p:graphicFrame>
        <p:nvGraphicFramePr>
          <p:cNvPr id="4" name="Table 4">
            <a:extLst>
              <a:ext uri="{FF2B5EF4-FFF2-40B4-BE49-F238E27FC236}">
                <a16:creationId xmlns:a16="http://schemas.microsoft.com/office/drawing/2014/main" id="{3FF140E0-6D02-4241-900D-711DB10ABB82}"/>
              </a:ext>
            </a:extLst>
          </p:cNvPr>
          <p:cNvGraphicFramePr>
            <a:graphicFrameLocks noGrp="1"/>
          </p:cNvGraphicFramePr>
          <p:nvPr>
            <p:extLst>
              <p:ext uri="{D42A27DB-BD31-4B8C-83A1-F6EECF244321}">
                <p14:modId xmlns:p14="http://schemas.microsoft.com/office/powerpoint/2010/main" val="3252379526"/>
              </p:ext>
            </p:extLst>
          </p:nvPr>
        </p:nvGraphicFramePr>
        <p:xfrm>
          <a:off x="1447800" y="2149221"/>
          <a:ext cx="9093200" cy="1752600"/>
        </p:xfrm>
        <a:graphic>
          <a:graphicData uri="http://schemas.openxmlformats.org/drawingml/2006/table">
            <a:tbl>
              <a:tblPr firstRow="1" bandRow="1">
                <a:tableStyleId>{073A0DAA-6AF3-43AB-8588-CEC1D06C72B9}</a:tableStyleId>
              </a:tblPr>
              <a:tblGrid>
                <a:gridCol w="6985000">
                  <a:extLst>
                    <a:ext uri="{9D8B030D-6E8A-4147-A177-3AD203B41FA5}">
                      <a16:colId xmlns:a16="http://schemas.microsoft.com/office/drawing/2014/main" val="3028787958"/>
                    </a:ext>
                  </a:extLst>
                </a:gridCol>
                <a:gridCol w="2108200">
                  <a:extLst>
                    <a:ext uri="{9D8B030D-6E8A-4147-A177-3AD203B41FA5}">
                      <a16:colId xmlns:a16="http://schemas.microsoft.com/office/drawing/2014/main" val="418928431"/>
                    </a:ext>
                  </a:extLst>
                </a:gridCol>
              </a:tblGrid>
              <a:tr h="370840">
                <a:tc>
                  <a:txBody>
                    <a:bodyPr/>
                    <a:lstStyle/>
                    <a:p>
                      <a:r>
                        <a:rPr lang="en-US" dirty="0"/>
                        <a:t>Initiative</a:t>
                      </a:r>
                    </a:p>
                  </a:txBody>
                  <a:tcPr/>
                </a:tc>
                <a:tc>
                  <a:txBody>
                    <a:bodyPr/>
                    <a:lstStyle/>
                    <a:p>
                      <a:r>
                        <a:rPr lang="en-US" dirty="0"/>
                        <a:t>Ongoing or Launch</a:t>
                      </a:r>
                    </a:p>
                  </a:txBody>
                  <a:tcPr/>
                </a:tc>
                <a:extLst>
                  <a:ext uri="{0D108BD9-81ED-4DB2-BD59-A6C34878D82A}">
                    <a16:rowId xmlns:a16="http://schemas.microsoft.com/office/drawing/2014/main" val="2651233535"/>
                  </a:ext>
                </a:extLst>
              </a:tr>
              <a:tr h="370840">
                <a:tc>
                  <a:txBody>
                    <a:bodyPr/>
                    <a:lstStyle/>
                    <a:p>
                      <a:r>
                        <a:rPr lang="en-US" dirty="0"/>
                        <a:t>Analysis and Potential Reorganization of Service Responsibilities and Selection Process</a:t>
                      </a:r>
                    </a:p>
                  </a:txBody>
                  <a:tcPr/>
                </a:tc>
                <a:tc>
                  <a:txBody>
                    <a:bodyPr/>
                    <a:lstStyle/>
                    <a:p>
                      <a:r>
                        <a:rPr lang="en-US" dirty="0">
                          <a:solidFill>
                            <a:schemeClr val="tx1"/>
                          </a:solidFill>
                        </a:rPr>
                        <a:t>Fall 2021</a:t>
                      </a:r>
                    </a:p>
                  </a:txBody>
                  <a:tcPr/>
                </a:tc>
                <a:extLst>
                  <a:ext uri="{0D108BD9-81ED-4DB2-BD59-A6C34878D82A}">
                    <a16:rowId xmlns:a16="http://schemas.microsoft.com/office/drawing/2014/main" val="2796760719"/>
                  </a:ext>
                </a:extLst>
              </a:tr>
              <a:tr h="370840">
                <a:tc>
                  <a:txBody>
                    <a:bodyPr/>
                    <a:lstStyle/>
                    <a:p>
                      <a:r>
                        <a:rPr lang="en-US" dirty="0"/>
                        <a:t>Update of Faculty Teaching Evaluation Process</a:t>
                      </a:r>
                    </a:p>
                  </a:txBody>
                  <a:tcPr/>
                </a:tc>
                <a:tc>
                  <a:txBody>
                    <a:bodyPr/>
                    <a:lstStyle/>
                    <a:p>
                      <a:r>
                        <a:rPr lang="en-US" dirty="0">
                          <a:solidFill>
                            <a:schemeClr val="tx1"/>
                          </a:solidFill>
                        </a:rPr>
                        <a:t>Spring 2022</a:t>
                      </a:r>
                    </a:p>
                  </a:txBody>
                  <a:tcPr/>
                </a:tc>
                <a:extLst>
                  <a:ext uri="{0D108BD9-81ED-4DB2-BD59-A6C34878D82A}">
                    <a16:rowId xmlns:a16="http://schemas.microsoft.com/office/drawing/2014/main" val="2088905087"/>
                  </a:ext>
                </a:extLst>
              </a:tr>
              <a:tr h="370840">
                <a:tc>
                  <a:txBody>
                    <a:bodyPr/>
                    <a:lstStyle/>
                    <a:p>
                      <a:r>
                        <a:rPr lang="en-US" dirty="0"/>
                        <a:t>Analysis of Pay and Promotion Data</a:t>
                      </a:r>
                    </a:p>
                  </a:txBody>
                  <a:tcPr/>
                </a:tc>
                <a:tc>
                  <a:txBody>
                    <a:bodyPr/>
                    <a:lstStyle/>
                    <a:p>
                      <a:r>
                        <a:rPr lang="en-US" dirty="0">
                          <a:solidFill>
                            <a:schemeClr val="tx1"/>
                          </a:solidFill>
                        </a:rPr>
                        <a:t>Ongoing</a:t>
                      </a:r>
                    </a:p>
                  </a:txBody>
                  <a:tcPr/>
                </a:tc>
                <a:extLst>
                  <a:ext uri="{0D108BD9-81ED-4DB2-BD59-A6C34878D82A}">
                    <a16:rowId xmlns:a16="http://schemas.microsoft.com/office/drawing/2014/main" val="3004101538"/>
                  </a:ext>
                </a:extLst>
              </a:tr>
            </a:tbl>
          </a:graphicData>
        </a:graphic>
      </p:graphicFrame>
    </p:spTree>
    <p:extLst>
      <p:ext uri="{BB962C8B-B14F-4D97-AF65-F5344CB8AC3E}">
        <p14:creationId xmlns:p14="http://schemas.microsoft.com/office/powerpoint/2010/main" val="14702453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5AD2E-69FC-4C10-ADDF-4426C63F2FE2}"/>
              </a:ext>
            </a:extLst>
          </p:cNvPr>
          <p:cNvSpPr>
            <a:spLocks noGrp="1"/>
          </p:cNvSpPr>
          <p:nvPr>
            <p:ph type="title"/>
          </p:nvPr>
        </p:nvSpPr>
        <p:spPr>
          <a:pattFill prst="lgGrid">
            <a:fgClr>
              <a:srgbClr val="C00000"/>
            </a:fgClr>
            <a:bgClr>
              <a:schemeClr val="bg2">
                <a:lumMod val="25000"/>
              </a:schemeClr>
            </a:bgClr>
          </a:pattFill>
        </p:spPr>
        <p:txBody>
          <a:bodyPr/>
          <a:lstStyle/>
          <a:p>
            <a:pPr algn="ctr"/>
            <a:r>
              <a:rPr lang="en-US" dirty="0">
                <a:solidFill>
                  <a:schemeClr val="bg1"/>
                </a:solidFill>
              </a:rPr>
              <a:t>3A.b:  Staff Climate-Equity</a:t>
            </a:r>
          </a:p>
        </p:txBody>
      </p:sp>
      <p:sp>
        <p:nvSpPr>
          <p:cNvPr id="3" name="Content Placeholder 2">
            <a:extLst>
              <a:ext uri="{FF2B5EF4-FFF2-40B4-BE49-F238E27FC236}">
                <a16:creationId xmlns:a16="http://schemas.microsoft.com/office/drawing/2014/main" id="{50EAAC3B-6631-4563-877E-F0C008D6AB79}"/>
              </a:ext>
            </a:extLst>
          </p:cNvPr>
          <p:cNvSpPr>
            <a:spLocks noGrp="1"/>
          </p:cNvSpPr>
          <p:nvPr>
            <p:ph idx="1"/>
          </p:nvPr>
        </p:nvSpPr>
        <p:spPr/>
        <p:txBody>
          <a:bodyPr/>
          <a:lstStyle/>
          <a:p>
            <a:endParaRPr lang="en-US" dirty="0"/>
          </a:p>
        </p:txBody>
      </p:sp>
      <p:graphicFrame>
        <p:nvGraphicFramePr>
          <p:cNvPr id="4" name="Table 4">
            <a:extLst>
              <a:ext uri="{FF2B5EF4-FFF2-40B4-BE49-F238E27FC236}">
                <a16:creationId xmlns:a16="http://schemas.microsoft.com/office/drawing/2014/main" id="{3FF140E0-6D02-4241-900D-711DB10ABB82}"/>
              </a:ext>
            </a:extLst>
          </p:cNvPr>
          <p:cNvGraphicFramePr>
            <a:graphicFrameLocks noGrp="1"/>
          </p:cNvGraphicFramePr>
          <p:nvPr>
            <p:extLst>
              <p:ext uri="{D42A27DB-BD31-4B8C-83A1-F6EECF244321}">
                <p14:modId xmlns:p14="http://schemas.microsoft.com/office/powerpoint/2010/main" val="3817910155"/>
              </p:ext>
            </p:extLst>
          </p:nvPr>
        </p:nvGraphicFramePr>
        <p:xfrm>
          <a:off x="1854558" y="2149221"/>
          <a:ext cx="8163774" cy="1854200"/>
        </p:xfrm>
        <a:graphic>
          <a:graphicData uri="http://schemas.openxmlformats.org/drawingml/2006/table">
            <a:tbl>
              <a:tblPr firstRow="1" bandRow="1">
                <a:tableStyleId>{073A0DAA-6AF3-43AB-8588-CEC1D06C72B9}</a:tableStyleId>
              </a:tblPr>
              <a:tblGrid>
                <a:gridCol w="5795492">
                  <a:extLst>
                    <a:ext uri="{9D8B030D-6E8A-4147-A177-3AD203B41FA5}">
                      <a16:colId xmlns:a16="http://schemas.microsoft.com/office/drawing/2014/main" val="3028787958"/>
                    </a:ext>
                  </a:extLst>
                </a:gridCol>
                <a:gridCol w="2368282">
                  <a:extLst>
                    <a:ext uri="{9D8B030D-6E8A-4147-A177-3AD203B41FA5}">
                      <a16:colId xmlns:a16="http://schemas.microsoft.com/office/drawing/2014/main" val="418928431"/>
                    </a:ext>
                  </a:extLst>
                </a:gridCol>
              </a:tblGrid>
              <a:tr h="370840">
                <a:tc>
                  <a:txBody>
                    <a:bodyPr/>
                    <a:lstStyle/>
                    <a:p>
                      <a:r>
                        <a:rPr lang="en-US" dirty="0"/>
                        <a:t>Initiative</a:t>
                      </a:r>
                    </a:p>
                  </a:txBody>
                  <a:tcPr/>
                </a:tc>
                <a:tc>
                  <a:txBody>
                    <a:bodyPr/>
                    <a:lstStyle/>
                    <a:p>
                      <a:r>
                        <a:rPr lang="en-US" dirty="0"/>
                        <a:t>Ongoing or Launch</a:t>
                      </a:r>
                    </a:p>
                  </a:txBody>
                  <a:tcPr/>
                </a:tc>
                <a:extLst>
                  <a:ext uri="{0D108BD9-81ED-4DB2-BD59-A6C34878D82A}">
                    <a16:rowId xmlns:a16="http://schemas.microsoft.com/office/drawing/2014/main" val="2651233535"/>
                  </a:ext>
                </a:extLst>
              </a:tr>
              <a:tr h="370840">
                <a:tc>
                  <a:txBody>
                    <a:bodyPr/>
                    <a:lstStyle/>
                    <a:p>
                      <a:r>
                        <a:rPr lang="en-US" dirty="0"/>
                        <a:t>Analysis of Pay and Promotion Data</a:t>
                      </a:r>
                    </a:p>
                  </a:txBody>
                  <a:tcPr/>
                </a:tc>
                <a:tc>
                  <a:txBody>
                    <a:bodyPr/>
                    <a:lstStyle/>
                    <a:p>
                      <a:r>
                        <a:rPr lang="en-US" dirty="0">
                          <a:solidFill>
                            <a:schemeClr val="tx1"/>
                          </a:solidFill>
                        </a:rPr>
                        <a:t>Ongoing</a:t>
                      </a:r>
                    </a:p>
                  </a:txBody>
                  <a:tcPr/>
                </a:tc>
                <a:extLst>
                  <a:ext uri="{0D108BD9-81ED-4DB2-BD59-A6C34878D82A}">
                    <a16:rowId xmlns:a16="http://schemas.microsoft.com/office/drawing/2014/main" val="3495805701"/>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79676071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endParaRPr lang="en-US" dirty="0"/>
                    </a:p>
                  </a:txBody>
                  <a:tcPr/>
                </a:tc>
                <a:extLst>
                  <a:ext uri="{0D108BD9-81ED-4DB2-BD59-A6C34878D82A}">
                    <a16:rowId xmlns:a16="http://schemas.microsoft.com/office/drawing/2014/main" val="3004101538"/>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150020871"/>
                  </a:ext>
                </a:extLst>
              </a:tr>
            </a:tbl>
          </a:graphicData>
        </a:graphic>
      </p:graphicFrame>
    </p:spTree>
    <p:extLst>
      <p:ext uri="{BB962C8B-B14F-4D97-AF65-F5344CB8AC3E}">
        <p14:creationId xmlns:p14="http://schemas.microsoft.com/office/powerpoint/2010/main" val="314999968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510</TotalTime>
  <Words>1233</Words>
  <Application>Microsoft Office PowerPoint</Application>
  <PresentationFormat>Widescreen</PresentationFormat>
  <Paragraphs>266</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Diversity, Equity, and Inclusion Plan Overview</vt:lpstr>
      <vt:lpstr>Summary</vt:lpstr>
      <vt:lpstr>PowerPoint Presentation</vt:lpstr>
      <vt:lpstr>1A.a:  Student Climate-Diversity</vt:lpstr>
      <vt:lpstr>2A.a:  Faculty Climate-Diversity</vt:lpstr>
      <vt:lpstr>3A.a:  Staff Climate-Diversity</vt:lpstr>
      <vt:lpstr>1A.b:  Student Climate-Equity</vt:lpstr>
      <vt:lpstr>2A.b:  Faculty Climate-Equity</vt:lpstr>
      <vt:lpstr>3A.b:  Staff Climate-Equity</vt:lpstr>
      <vt:lpstr>1A.c:  Student Climate-Inclusion</vt:lpstr>
      <vt:lpstr>2A.c:  Faculty Climate-Inclusion</vt:lpstr>
      <vt:lpstr>3C.c:  Staff Climate-Inclusion</vt:lpstr>
      <vt:lpstr>1B.b &amp; 1B.c:  Student Learning-Equity and Inclusion</vt:lpstr>
      <vt:lpstr>2B.b &amp; 2B.c:  Faculty Teaching -Equity and Inclusion</vt:lpstr>
      <vt:lpstr>1C.a, 1C.b, 1C.c:  Student Research-Diversity, Equity and Inclusion</vt:lpstr>
      <vt:lpstr>PowerPoint Presentation</vt:lpstr>
      <vt:lpstr>2D.b &amp; 2D.c:  Faculty Administration-Equity and Inclusion</vt:lpstr>
      <vt:lpstr>3D.b &amp; 3D.c:  Staff Administration/Support-Equity and Inclusion</vt:lpstr>
      <vt:lpstr>1E.a &amp; 1E.b:  Student Service-Equity and Inclusion</vt:lpstr>
      <vt:lpstr>2E.a &amp; 2E.b:  Faculty Service-Equity and Inclusion</vt:lpstr>
      <vt:lpstr>3E.b &amp; 3E.c:  Staff Service-Equity and Inclusion</vt:lpstr>
      <vt:lpstr>Timeline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Diversity, Equity, and Inclusion Overview</dc:title>
  <dc:creator>Sterrett,Emma Maria</dc:creator>
  <cp:lastModifiedBy>Sterrett, Emma</cp:lastModifiedBy>
  <cp:revision>50</cp:revision>
  <dcterms:created xsi:type="dcterms:W3CDTF">2021-07-06T20:02:33Z</dcterms:created>
  <dcterms:modified xsi:type="dcterms:W3CDTF">2023-06-22T17:28:38Z</dcterms:modified>
</cp:coreProperties>
</file>