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56" r:id="rId3"/>
    <p:sldMasterId id="2147483662" r:id="rId4"/>
    <p:sldMasterId id="2147483664" r:id="rId5"/>
  </p:sldMasterIdLst>
  <p:notesMasterIdLst>
    <p:notesMasterId r:id="rId36"/>
  </p:notesMasterIdLst>
  <p:handoutMasterIdLst>
    <p:handoutMasterId r:id="rId37"/>
  </p:handoutMasterIdLst>
  <p:sldIdLst>
    <p:sldId id="256" r:id="rId6"/>
    <p:sldId id="307" r:id="rId7"/>
    <p:sldId id="293" r:id="rId8"/>
    <p:sldId id="260" r:id="rId9"/>
    <p:sldId id="262" r:id="rId10"/>
    <p:sldId id="315" r:id="rId11"/>
    <p:sldId id="316" r:id="rId12"/>
    <p:sldId id="317" r:id="rId13"/>
    <p:sldId id="318" r:id="rId14"/>
    <p:sldId id="319" r:id="rId15"/>
    <p:sldId id="320" r:id="rId16"/>
    <p:sldId id="295" r:id="rId17"/>
    <p:sldId id="311" r:id="rId18"/>
    <p:sldId id="312" r:id="rId19"/>
    <p:sldId id="308" r:id="rId20"/>
    <p:sldId id="291" r:id="rId21"/>
    <p:sldId id="314" r:id="rId22"/>
    <p:sldId id="313" r:id="rId23"/>
    <p:sldId id="300" r:id="rId24"/>
    <p:sldId id="301" r:id="rId25"/>
    <p:sldId id="303" r:id="rId26"/>
    <p:sldId id="304" r:id="rId27"/>
    <p:sldId id="302" r:id="rId28"/>
    <p:sldId id="305" r:id="rId29"/>
    <p:sldId id="309" r:id="rId30"/>
    <p:sldId id="310" r:id="rId31"/>
    <p:sldId id="323" r:id="rId32"/>
    <p:sldId id="322" r:id="rId33"/>
    <p:sldId id="306" r:id="rId34"/>
    <p:sldId id="297"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0000"/>
    <a:srgbClr val="3E3E3E"/>
    <a:srgbClr val="000000"/>
    <a:srgbClr val="323232"/>
    <a:srgbClr val="B2B2B2"/>
    <a:srgbClr val="5F0000"/>
    <a:srgbClr val="740000"/>
    <a:srgbClr val="7E0000"/>
    <a:srgbClr val="890000"/>
    <a:srgbClr val="9B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22" autoAdjust="0"/>
    <p:restoredTop sz="86036" autoAdjust="0"/>
  </p:normalViewPr>
  <p:slideViewPr>
    <p:cSldViewPr snapToObjects="1">
      <p:cViewPr>
        <p:scale>
          <a:sx n="70" d="100"/>
          <a:sy n="70" d="100"/>
        </p:scale>
        <p:origin x="-1662" y="19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gif"/><Relationship Id="rId1" Type="http://schemas.openxmlformats.org/officeDocument/2006/relationships/image" Target="../media/image21.png"/><Relationship Id="rId4" Type="http://schemas.openxmlformats.org/officeDocument/2006/relationships/image" Target="../media/image2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gif"/><Relationship Id="rId1" Type="http://schemas.openxmlformats.org/officeDocument/2006/relationships/image" Target="../media/image21.png"/><Relationship Id="rId4"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A66951-3DB1-40E0-AAB8-5C070905BC6B}" type="doc">
      <dgm:prSet loTypeId="urn:microsoft.com/office/officeart/2005/8/layout/pList2" loCatId="list" qsTypeId="urn:microsoft.com/office/officeart/2005/8/quickstyle/simple1" qsCatId="simple" csTypeId="urn:microsoft.com/office/officeart/2005/8/colors/colorful1" csCatId="colorful" phldr="1"/>
      <dgm:spPr/>
    </dgm:pt>
    <dgm:pt modelId="{B0B511A0-D9C3-48AC-9231-48AC03BC5018}">
      <dgm:prSet phldrT="[Text]" custT="1"/>
      <dgm:spPr/>
      <dgm:t>
        <a:bodyPr/>
        <a:lstStyle/>
        <a:p>
          <a:r>
            <a:rPr lang="en-US" sz="1800" u="sng" dirty="0" smtClean="0">
              <a:latin typeface="Helvetica Neue"/>
            </a:rPr>
            <a:t>Refugee</a:t>
          </a:r>
          <a:endParaRPr lang="en-US" sz="1800" u="sng" dirty="0">
            <a:latin typeface="Helvetica Neue"/>
          </a:endParaRPr>
        </a:p>
      </dgm:t>
    </dgm:pt>
    <dgm:pt modelId="{AEB49B8E-D033-479A-BA6D-A6F5FB5977A6}" type="parTrans" cxnId="{A7564113-E6C9-47A3-96B9-D1AAAF3DEF4C}">
      <dgm:prSet/>
      <dgm:spPr/>
      <dgm:t>
        <a:bodyPr/>
        <a:lstStyle/>
        <a:p>
          <a:endParaRPr lang="en-US" sz="1600">
            <a:latin typeface="Helvetica Neue"/>
          </a:endParaRPr>
        </a:p>
      </dgm:t>
    </dgm:pt>
    <dgm:pt modelId="{D8267309-3150-46F6-9F82-53B7AD8B95B4}" type="sibTrans" cxnId="{A7564113-E6C9-47A3-96B9-D1AAAF3DEF4C}">
      <dgm:prSet/>
      <dgm:spPr/>
      <dgm:t>
        <a:bodyPr/>
        <a:lstStyle/>
        <a:p>
          <a:endParaRPr lang="en-US" sz="1600">
            <a:latin typeface="Helvetica Neue"/>
          </a:endParaRPr>
        </a:p>
      </dgm:t>
    </dgm:pt>
    <dgm:pt modelId="{4C93A82B-DE7D-4C21-89D4-E928034CC67F}">
      <dgm:prSet phldrT="[Text]" custT="1"/>
      <dgm:spPr/>
      <dgm:t>
        <a:bodyPr/>
        <a:lstStyle/>
        <a:p>
          <a:r>
            <a:rPr lang="en-US" sz="1800" u="sng" dirty="0" err="1" smtClean="0">
              <a:latin typeface="Helvetica Neue"/>
            </a:rPr>
            <a:t>Asylees</a:t>
          </a:r>
          <a:endParaRPr lang="en-US" sz="1800" u="sng" dirty="0">
            <a:latin typeface="Helvetica Neue"/>
          </a:endParaRPr>
        </a:p>
      </dgm:t>
    </dgm:pt>
    <dgm:pt modelId="{C894E166-4D1E-4206-B087-22DE56CC395D}" type="parTrans" cxnId="{E0A5CC9C-F87B-43EB-9A62-15223A410B85}">
      <dgm:prSet/>
      <dgm:spPr/>
      <dgm:t>
        <a:bodyPr/>
        <a:lstStyle/>
        <a:p>
          <a:endParaRPr lang="en-US" sz="1600">
            <a:latin typeface="Helvetica Neue"/>
          </a:endParaRPr>
        </a:p>
      </dgm:t>
    </dgm:pt>
    <dgm:pt modelId="{5CE32B27-1744-4329-9D1F-84D6D2E5C209}" type="sibTrans" cxnId="{E0A5CC9C-F87B-43EB-9A62-15223A410B85}">
      <dgm:prSet/>
      <dgm:spPr/>
      <dgm:t>
        <a:bodyPr/>
        <a:lstStyle/>
        <a:p>
          <a:endParaRPr lang="en-US" sz="1600">
            <a:latin typeface="Helvetica Neue"/>
          </a:endParaRPr>
        </a:p>
      </dgm:t>
    </dgm:pt>
    <dgm:pt modelId="{6E7971F8-5B3A-44C3-AE89-CCF20B7207AD}">
      <dgm:prSet phldrT="[Text]" custT="1"/>
      <dgm:spPr/>
      <dgm:t>
        <a:bodyPr/>
        <a:lstStyle/>
        <a:p>
          <a:r>
            <a:rPr lang="en-US" sz="1800" u="sng" dirty="0" smtClean="0">
              <a:latin typeface="Helvetica Neue"/>
            </a:rPr>
            <a:t>Immigrant </a:t>
          </a:r>
          <a:endParaRPr lang="en-US" sz="1800" u="sng" dirty="0">
            <a:latin typeface="Helvetica Neue"/>
          </a:endParaRPr>
        </a:p>
      </dgm:t>
    </dgm:pt>
    <dgm:pt modelId="{4972977E-E2FB-4DC0-AD79-862A02EA58C3}" type="parTrans" cxnId="{B9A71B17-733E-4647-A676-93ECEC4EE0E5}">
      <dgm:prSet/>
      <dgm:spPr/>
      <dgm:t>
        <a:bodyPr/>
        <a:lstStyle/>
        <a:p>
          <a:endParaRPr lang="en-US" sz="1600">
            <a:latin typeface="Helvetica Neue"/>
          </a:endParaRPr>
        </a:p>
      </dgm:t>
    </dgm:pt>
    <dgm:pt modelId="{2ED1DF07-785D-433A-BF3B-892BB452DAE5}" type="sibTrans" cxnId="{B9A71B17-733E-4647-A676-93ECEC4EE0E5}">
      <dgm:prSet/>
      <dgm:spPr/>
      <dgm:t>
        <a:bodyPr/>
        <a:lstStyle/>
        <a:p>
          <a:endParaRPr lang="en-US" sz="1600">
            <a:latin typeface="Helvetica Neue"/>
          </a:endParaRPr>
        </a:p>
      </dgm:t>
    </dgm:pt>
    <dgm:pt modelId="{EC48AD67-46D8-4382-A142-C33219F40B4E}">
      <dgm:prSet phldrT="[Text]" custT="1"/>
      <dgm:spPr/>
      <dgm:t>
        <a:bodyPr/>
        <a:lstStyle/>
        <a:p>
          <a:r>
            <a:rPr lang="en-US" sz="1800" u="sng" dirty="0" smtClean="0">
              <a:latin typeface="Helvetica Neue"/>
            </a:rPr>
            <a:t>SIV</a:t>
          </a:r>
          <a:endParaRPr lang="en-US" sz="1800" u="sng" dirty="0">
            <a:latin typeface="Helvetica Neue"/>
          </a:endParaRPr>
        </a:p>
      </dgm:t>
    </dgm:pt>
    <dgm:pt modelId="{2FF5D481-41A6-4675-97E2-FBB204F91D15}" type="parTrans" cxnId="{61695F6D-206C-4AF1-9965-41AEE342AA08}">
      <dgm:prSet/>
      <dgm:spPr/>
      <dgm:t>
        <a:bodyPr/>
        <a:lstStyle/>
        <a:p>
          <a:endParaRPr lang="en-US" sz="1600">
            <a:latin typeface="Helvetica Neue"/>
          </a:endParaRPr>
        </a:p>
      </dgm:t>
    </dgm:pt>
    <dgm:pt modelId="{BAFC827D-0CAC-4D02-9842-911613559DF4}" type="sibTrans" cxnId="{61695F6D-206C-4AF1-9965-41AEE342AA08}">
      <dgm:prSet/>
      <dgm:spPr/>
      <dgm:t>
        <a:bodyPr/>
        <a:lstStyle/>
        <a:p>
          <a:endParaRPr lang="en-US" sz="1600">
            <a:latin typeface="Helvetica Neue"/>
          </a:endParaRPr>
        </a:p>
      </dgm:t>
    </dgm:pt>
    <dgm:pt modelId="{2D514AA4-E9CD-4C80-B0EB-F4E89262F83A}">
      <dgm:prSet phldrT="[Text]" custT="1"/>
      <dgm:spPr/>
      <dgm:t>
        <a:bodyPr/>
        <a:lstStyle/>
        <a:p>
          <a:r>
            <a:rPr lang="en-US" sz="1600" dirty="0" smtClean="0">
              <a:latin typeface="Helvetica Neue"/>
            </a:rPr>
            <a:t>Fled due to fear of persecution; identified oversees</a:t>
          </a:r>
          <a:endParaRPr lang="en-US" sz="1600" dirty="0">
            <a:latin typeface="Helvetica Neue"/>
          </a:endParaRPr>
        </a:p>
      </dgm:t>
    </dgm:pt>
    <dgm:pt modelId="{1A641673-5604-4A64-A93F-93E857653C0D}" type="parTrans" cxnId="{7F0AF729-C1D0-43AB-8F98-C02A1AABBE9A}">
      <dgm:prSet/>
      <dgm:spPr/>
      <dgm:t>
        <a:bodyPr/>
        <a:lstStyle/>
        <a:p>
          <a:endParaRPr lang="en-US" sz="1600">
            <a:latin typeface="Helvetica Neue"/>
          </a:endParaRPr>
        </a:p>
      </dgm:t>
    </dgm:pt>
    <dgm:pt modelId="{720A2883-FCAB-4EA9-A6C8-D5AEC9525402}" type="sibTrans" cxnId="{7F0AF729-C1D0-43AB-8F98-C02A1AABBE9A}">
      <dgm:prSet/>
      <dgm:spPr/>
      <dgm:t>
        <a:bodyPr/>
        <a:lstStyle/>
        <a:p>
          <a:endParaRPr lang="en-US" sz="1600">
            <a:latin typeface="Helvetica Neue"/>
          </a:endParaRPr>
        </a:p>
      </dgm:t>
    </dgm:pt>
    <dgm:pt modelId="{B7E22329-5DA1-4A28-84BA-B1AE3DAFFCC6}">
      <dgm:prSet phldrT="[Text]" custT="1"/>
      <dgm:spPr/>
      <dgm:t>
        <a:bodyPr/>
        <a:lstStyle/>
        <a:p>
          <a:r>
            <a:rPr lang="en-US" sz="1600" dirty="0" smtClean="0">
              <a:latin typeface="Helvetica Neue"/>
            </a:rPr>
            <a:t>Third country </a:t>
          </a:r>
          <a:r>
            <a:rPr lang="en-US" sz="1500" dirty="0" smtClean="0">
              <a:latin typeface="Helvetica Neue"/>
            </a:rPr>
            <a:t>resettlement</a:t>
          </a:r>
          <a:endParaRPr lang="en-US" sz="1500" dirty="0">
            <a:latin typeface="Helvetica Neue"/>
          </a:endParaRPr>
        </a:p>
      </dgm:t>
    </dgm:pt>
    <dgm:pt modelId="{EE9E15C4-46D0-4EE8-AB94-D58C21AC7E10}" type="parTrans" cxnId="{6D40808D-0373-436E-9736-A9B286618DD1}">
      <dgm:prSet/>
      <dgm:spPr/>
      <dgm:t>
        <a:bodyPr/>
        <a:lstStyle/>
        <a:p>
          <a:endParaRPr lang="en-US" sz="1600">
            <a:latin typeface="Helvetica Neue"/>
          </a:endParaRPr>
        </a:p>
      </dgm:t>
    </dgm:pt>
    <dgm:pt modelId="{6530FA7F-9B3F-444E-A958-BE65D8A62965}" type="sibTrans" cxnId="{6D40808D-0373-436E-9736-A9B286618DD1}">
      <dgm:prSet/>
      <dgm:spPr/>
      <dgm:t>
        <a:bodyPr/>
        <a:lstStyle/>
        <a:p>
          <a:endParaRPr lang="en-US" sz="1600">
            <a:latin typeface="Helvetica Neue"/>
          </a:endParaRPr>
        </a:p>
      </dgm:t>
    </dgm:pt>
    <dgm:pt modelId="{2870B1BB-B18F-4670-9F0B-0F9CA7D48506}">
      <dgm:prSet phldrT="[Text]" custT="1"/>
      <dgm:spPr/>
      <dgm:t>
        <a:bodyPr/>
        <a:lstStyle/>
        <a:p>
          <a:r>
            <a:rPr lang="en-US" sz="1600" dirty="0" smtClean="0">
              <a:latin typeface="Helvetica Neue"/>
            </a:rPr>
            <a:t>Same as refugee but identified at U.S. port of entry</a:t>
          </a:r>
          <a:endParaRPr lang="en-US" sz="1600" dirty="0">
            <a:latin typeface="Helvetica Neue"/>
          </a:endParaRPr>
        </a:p>
      </dgm:t>
    </dgm:pt>
    <dgm:pt modelId="{BBEA67FA-3E76-4B7A-B13F-66FB33175406}" type="parTrans" cxnId="{4FC107FB-7F3B-484B-8B76-53C8CD96A43A}">
      <dgm:prSet/>
      <dgm:spPr/>
      <dgm:t>
        <a:bodyPr/>
        <a:lstStyle/>
        <a:p>
          <a:endParaRPr lang="en-US" sz="1600">
            <a:latin typeface="Helvetica Neue"/>
          </a:endParaRPr>
        </a:p>
      </dgm:t>
    </dgm:pt>
    <dgm:pt modelId="{6AF8C4E7-BC31-4AD1-B78F-057D5CC4EAB0}" type="sibTrans" cxnId="{4FC107FB-7F3B-484B-8B76-53C8CD96A43A}">
      <dgm:prSet/>
      <dgm:spPr/>
      <dgm:t>
        <a:bodyPr/>
        <a:lstStyle/>
        <a:p>
          <a:endParaRPr lang="en-US" sz="1600">
            <a:latin typeface="Helvetica Neue"/>
          </a:endParaRPr>
        </a:p>
      </dgm:t>
    </dgm:pt>
    <dgm:pt modelId="{D186AB3A-466D-4A58-A11B-D64228FB004A}">
      <dgm:prSet phldrT="[Text]" custT="1"/>
      <dgm:spPr/>
      <dgm:t>
        <a:bodyPr/>
        <a:lstStyle/>
        <a:p>
          <a:r>
            <a:rPr lang="en-US" sz="1600" dirty="0" smtClean="0">
              <a:latin typeface="Helvetica Neue"/>
            </a:rPr>
            <a:t>Voluntarily come to U.S.</a:t>
          </a:r>
          <a:endParaRPr lang="en-US" sz="1600" dirty="0">
            <a:latin typeface="Helvetica Neue"/>
          </a:endParaRPr>
        </a:p>
      </dgm:t>
    </dgm:pt>
    <dgm:pt modelId="{62C87794-D24F-444B-A11D-677BCD3D9467}" type="parTrans" cxnId="{AFFD8462-4679-480E-BFDE-3D793373B449}">
      <dgm:prSet/>
      <dgm:spPr/>
      <dgm:t>
        <a:bodyPr/>
        <a:lstStyle/>
        <a:p>
          <a:endParaRPr lang="en-US" sz="1600">
            <a:latin typeface="Helvetica Neue"/>
          </a:endParaRPr>
        </a:p>
      </dgm:t>
    </dgm:pt>
    <dgm:pt modelId="{338A8AB8-25B4-4C0E-B7A0-CD08483A5316}" type="sibTrans" cxnId="{AFFD8462-4679-480E-BFDE-3D793373B449}">
      <dgm:prSet/>
      <dgm:spPr/>
      <dgm:t>
        <a:bodyPr/>
        <a:lstStyle/>
        <a:p>
          <a:endParaRPr lang="en-US" sz="1600">
            <a:latin typeface="Helvetica Neue"/>
          </a:endParaRPr>
        </a:p>
      </dgm:t>
    </dgm:pt>
    <dgm:pt modelId="{509B53B5-D29D-4B5B-8E3E-C2A06A536547}">
      <dgm:prSet phldrT="[Text]" custT="1"/>
      <dgm:spPr/>
      <dgm:t>
        <a:bodyPr/>
        <a:lstStyle/>
        <a:p>
          <a:r>
            <a:rPr lang="en-US" sz="1600" dirty="0" smtClean="0">
              <a:latin typeface="Helvetica Neue"/>
            </a:rPr>
            <a:t>Family </a:t>
          </a:r>
          <a:r>
            <a:rPr lang="en-US" sz="1500" dirty="0" smtClean="0">
              <a:latin typeface="Helvetica Neue"/>
            </a:rPr>
            <a:t>reunification</a:t>
          </a:r>
          <a:endParaRPr lang="en-US" sz="1500" dirty="0">
            <a:latin typeface="Helvetica Neue"/>
          </a:endParaRPr>
        </a:p>
      </dgm:t>
    </dgm:pt>
    <dgm:pt modelId="{229F75D4-31A5-4324-A1B6-236196AD0185}" type="parTrans" cxnId="{FA3A19EC-EA17-4B26-8779-8DFF703AD1B8}">
      <dgm:prSet/>
      <dgm:spPr/>
      <dgm:t>
        <a:bodyPr/>
        <a:lstStyle/>
        <a:p>
          <a:endParaRPr lang="en-US" sz="1600">
            <a:latin typeface="Helvetica Neue"/>
          </a:endParaRPr>
        </a:p>
      </dgm:t>
    </dgm:pt>
    <dgm:pt modelId="{53437A99-237C-4A86-A816-CC1215C5A7A0}" type="sibTrans" cxnId="{FA3A19EC-EA17-4B26-8779-8DFF703AD1B8}">
      <dgm:prSet/>
      <dgm:spPr/>
      <dgm:t>
        <a:bodyPr/>
        <a:lstStyle/>
        <a:p>
          <a:endParaRPr lang="en-US" sz="1600">
            <a:latin typeface="Helvetica Neue"/>
          </a:endParaRPr>
        </a:p>
      </dgm:t>
    </dgm:pt>
    <dgm:pt modelId="{0AD24C60-F5BC-4D04-B9FD-F8118CD22188}">
      <dgm:prSet phldrT="[Text]" custT="1"/>
      <dgm:spPr/>
      <dgm:t>
        <a:bodyPr/>
        <a:lstStyle/>
        <a:p>
          <a:r>
            <a:rPr lang="en-US" sz="1600" dirty="0" smtClean="0">
              <a:latin typeface="Helvetica Neue"/>
            </a:rPr>
            <a:t>Work/study</a:t>
          </a:r>
          <a:endParaRPr lang="en-US" sz="1600" dirty="0">
            <a:latin typeface="Helvetica Neue"/>
          </a:endParaRPr>
        </a:p>
      </dgm:t>
    </dgm:pt>
    <dgm:pt modelId="{85E06E50-6781-4794-9F40-69926B9C96F1}" type="parTrans" cxnId="{94F81B1C-1C6A-4D07-872F-EC5A9D1A5058}">
      <dgm:prSet/>
      <dgm:spPr/>
      <dgm:t>
        <a:bodyPr/>
        <a:lstStyle/>
        <a:p>
          <a:endParaRPr lang="en-US" sz="1600">
            <a:latin typeface="Helvetica Neue"/>
          </a:endParaRPr>
        </a:p>
      </dgm:t>
    </dgm:pt>
    <dgm:pt modelId="{5001C01C-AE0F-4ADC-8959-380BD053173E}" type="sibTrans" cxnId="{94F81B1C-1C6A-4D07-872F-EC5A9D1A5058}">
      <dgm:prSet/>
      <dgm:spPr/>
      <dgm:t>
        <a:bodyPr/>
        <a:lstStyle/>
        <a:p>
          <a:endParaRPr lang="en-US" sz="1600">
            <a:latin typeface="Helvetica Neue"/>
          </a:endParaRPr>
        </a:p>
      </dgm:t>
    </dgm:pt>
    <dgm:pt modelId="{31FE9FE8-CB34-4462-BBD7-4C386466D8A4}">
      <dgm:prSet phldrT="[Text]" custT="1"/>
      <dgm:spPr/>
      <dgm:t>
        <a:bodyPr/>
        <a:lstStyle/>
        <a:p>
          <a:r>
            <a:rPr lang="en-US" sz="1600" dirty="0" smtClean="0">
              <a:latin typeface="Helvetica Neue"/>
            </a:rPr>
            <a:t>Special Immigrant Visa</a:t>
          </a:r>
          <a:endParaRPr lang="en-US" sz="1600" dirty="0">
            <a:latin typeface="Helvetica Neue"/>
          </a:endParaRPr>
        </a:p>
      </dgm:t>
    </dgm:pt>
    <dgm:pt modelId="{A85BE993-27C1-4845-9DE0-F01E90C1D8FB}" type="parTrans" cxnId="{66098DEA-F24D-4CE7-82DB-5BF3A7EFB775}">
      <dgm:prSet/>
      <dgm:spPr/>
      <dgm:t>
        <a:bodyPr/>
        <a:lstStyle/>
        <a:p>
          <a:endParaRPr lang="en-US" sz="1600">
            <a:latin typeface="Helvetica Neue"/>
          </a:endParaRPr>
        </a:p>
      </dgm:t>
    </dgm:pt>
    <dgm:pt modelId="{2E856E33-43B7-4312-90F3-1E96AD24AF36}" type="sibTrans" cxnId="{66098DEA-F24D-4CE7-82DB-5BF3A7EFB775}">
      <dgm:prSet/>
      <dgm:spPr/>
      <dgm:t>
        <a:bodyPr/>
        <a:lstStyle/>
        <a:p>
          <a:endParaRPr lang="en-US" sz="1600">
            <a:latin typeface="Helvetica Neue"/>
          </a:endParaRPr>
        </a:p>
      </dgm:t>
    </dgm:pt>
    <dgm:pt modelId="{A768960F-3B10-4CAC-BD33-D19BBC3DCD04}">
      <dgm:prSet phldrT="[Text]" custT="1"/>
      <dgm:spPr/>
      <dgm:t>
        <a:bodyPr/>
        <a:lstStyle/>
        <a:p>
          <a:r>
            <a:rPr lang="en-US" sz="1600" dirty="0" smtClean="0">
              <a:latin typeface="Helvetica Neue"/>
            </a:rPr>
            <a:t>Translator interpreter working with Armed Forces</a:t>
          </a:r>
          <a:endParaRPr lang="en-US" sz="1600" dirty="0">
            <a:latin typeface="Helvetica Neue"/>
          </a:endParaRPr>
        </a:p>
      </dgm:t>
    </dgm:pt>
    <dgm:pt modelId="{28104CB2-5136-4143-B301-1DA66A782D31}" type="parTrans" cxnId="{9FE2FDD5-E111-4853-AB26-3FFAC7545456}">
      <dgm:prSet/>
      <dgm:spPr/>
      <dgm:t>
        <a:bodyPr/>
        <a:lstStyle/>
        <a:p>
          <a:endParaRPr lang="en-US" sz="1600">
            <a:latin typeface="Helvetica Neue"/>
          </a:endParaRPr>
        </a:p>
      </dgm:t>
    </dgm:pt>
    <dgm:pt modelId="{9D2E5B6A-D831-4463-AEF5-D6C6450FFBC2}" type="sibTrans" cxnId="{9FE2FDD5-E111-4853-AB26-3FFAC7545456}">
      <dgm:prSet/>
      <dgm:spPr/>
      <dgm:t>
        <a:bodyPr/>
        <a:lstStyle/>
        <a:p>
          <a:endParaRPr lang="en-US" sz="1600">
            <a:latin typeface="Helvetica Neue"/>
          </a:endParaRPr>
        </a:p>
      </dgm:t>
    </dgm:pt>
    <dgm:pt modelId="{20FBE44F-5382-406F-89D3-B54C3F8C378D}" type="pres">
      <dgm:prSet presAssocID="{1FA66951-3DB1-40E0-AAB8-5C070905BC6B}" presName="Name0" presStyleCnt="0">
        <dgm:presLayoutVars>
          <dgm:dir/>
          <dgm:resizeHandles val="exact"/>
        </dgm:presLayoutVars>
      </dgm:prSet>
      <dgm:spPr/>
    </dgm:pt>
    <dgm:pt modelId="{E6A506FF-D3A0-41AF-A323-00ACBCE86AF6}" type="pres">
      <dgm:prSet presAssocID="{1FA66951-3DB1-40E0-AAB8-5C070905BC6B}" presName="bkgdShp" presStyleLbl="alignAccFollowNode1" presStyleIdx="0" presStyleCnt="1" custScaleY="80467" custLinFactNeighborX="1086"/>
      <dgm:spPr/>
    </dgm:pt>
    <dgm:pt modelId="{97294BC6-8860-466D-ABBD-EE574462D24E}" type="pres">
      <dgm:prSet presAssocID="{1FA66951-3DB1-40E0-AAB8-5C070905BC6B}" presName="linComp" presStyleCnt="0"/>
      <dgm:spPr/>
    </dgm:pt>
    <dgm:pt modelId="{04B754B3-24AF-45CB-8C53-9315CEE2FB16}" type="pres">
      <dgm:prSet presAssocID="{B0B511A0-D9C3-48AC-9231-48AC03BC5018}" presName="compNode" presStyleCnt="0"/>
      <dgm:spPr/>
    </dgm:pt>
    <dgm:pt modelId="{C5892F75-13CD-4147-B8C7-E458B42D23CF}" type="pres">
      <dgm:prSet presAssocID="{B0B511A0-D9C3-48AC-9231-48AC03BC5018}" presName="node" presStyleLbl="node1" presStyleIdx="0" presStyleCnt="4" custScaleX="141418" custScaleY="98863">
        <dgm:presLayoutVars>
          <dgm:bulletEnabled val="1"/>
        </dgm:presLayoutVars>
      </dgm:prSet>
      <dgm:spPr/>
      <dgm:t>
        <a:bodyPr/>
        <a:lstStyle/>
        <a:p>
          <a:endParaRPr lang="en-US"/>
        </a:p>
      </dgm:t>
    </dgm:pt>
    <dgm:pt modelId="{BB52B6AB-8A62-4A03-B4E5-A3F7262D6490}" type="pres">
      <dgm:prSet presAssocID="{B0B511A0-D9C3-48AC-9231-48AC03BC5018}" presName="invisiNode" presStyleLbl="node1" presStyleIdx="0" presStyleCnt="4"/>
      <dgm:spPr/>
    </dgm:pt>
    <dgm:pt modelId="{28321D67-8AEF-4624-9F58-FD1D503CA732}" type="pres">
      <dgm:prSet presAssocID="{B0B511A0-D9C3-48AC-9231-48AC03BC5018}" presName="imagNode"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dgm:spPr>
    </dgm:pt>
    <dgm:pt modelId="{F18D8C2F-2A63-4CD0-A2CB-A228A2EF664B}" type="pres">
      <dgm:prSet presAssocID="{D8267309-3150-46F6-9F82-53B7AD8B95B4}" presName="sibTrans" presStyleLbl="sibTrans2D1" presStyleIdx="0" presStyleCnt="0"/>
      <dgm:spPr/>
      <dgm:t>
        <a:bodyPr/>
        <a:lstStyle/>
        <a:p>
          <a:endParaRPr lang="en-US"/>
        </a:p>
      </dgm:t>
    </dgm:pt>
    <dgm:pt modelId="{F93272C8-74B8-4B0A-9156-00115B962910}" type="pres">
      <dgm:prSet presAssocID="{4C93A82B-DE7D-4C21-89D4-E928034CC67F}" presName="compNode" presStyleCnt="0"/>
      <dgm:spPr/>
    </dgm:pt>
    <dgm:pt modelId="{1DF739DB-2623-40C4-A1FD-D376234D34DC}" type="pres">
      <dgm:prSet presAssocID="{4C93A82B-DE7D-4C21-89D4-E928034CC67F}" presName="node" presStyleLbl="node1" presStyleIdx="1" presStyleCnt="4" custScaleX="123057">
        <dgm:presLayoutVars>
          <dgm:bulletEnabled val="1"/>
        </dgm:presLayoutVars>
      </dgm:prSet>
      <dgm:spPr/>
      <dgm:t>
        <a:bodyPr/>
        <a:lstStyle/>
        <a:p>
          <a:endParaRPr lang="en-US"/>
        </a:p>
      </dgm:t>
    </dgm:pt>
    <dgm:pt modelId="{83BE47A1-7B32-41E1-A49F-FA5322600B93}" type="pres">
      <dgm:prSet presAssocID="{4C93A82B-DE7D-4C21-89D4-E928034CC67F}" presName="invisiNode" presStyleLbl="node1" presStyleIdx="1" presStyleCnt="4"/>
      <dgm:spPr/>
    </dgm:pt>
    <dgm:pt modelId="{026B9B83-37E1-4E89-94EC-00864520BFFE}" type="pres">
      <dgm:prSet presAssocID="{4C93A82B-DE7D-4C21-89D4-E928034CC67F}"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4000" r="-4000"/>
          </a:stretch>
        </a:blipFill>
      </dgm:spPr>
    </dgm:pt>
    <dgm:pt modelId="{B0823FCF-2A0D-4922-9EC5-C0E083DCA038}" type="pres">
      <dgm:prSet presAssocID="{5CE32B27-1744-4329-9D1F-84D6D2E5C209}" presName="sibTrans" presStyleLbl="sibTrans2D1" presStyleIdx="0" presStyleCnt="0"/>
      <dgm:spPr/>
      <dgm:t>
        <a:bodyPr/>
        <a:lstStyle/>
        <a:p>
          <a:endParaRPr lang="en-US"/>
        </a:p>
      </dgm:t>
    </dgm:pt>
    <dgm:pt modelId="{17D5C4D0-C9D5-46E3-ABB7-295633C16329}" type="pres">
      <dgm:prSet presAssocID="{6E7971F8-5B3A-44C3-AE89-CCF20B7207AD}" presName="compNode" presStyleCnt="0"/>
      <dgm:spPr/>
    </dgm:pt>
    <dgm:pt modelId="{6AA0D414-13CA-40F0-822D-1D3A686A76D2}" type="pres">
      <dgm:prSet presAssocID="{6E7971F8-5B3A-44C3-AE89-CCF20B7207AD}" presName="node" presStyleLbl="node1" presStyleIdx="2" presStyleCnt="4" custScaleX="137452">
        <dgm:presLayoutVars>
          <dgm:bulletEnabled val="1"/>
        </dgm:presLayoutVars>
      </dgm:prSet>
      <dgm:spPr/>
      <dgm:t>
        <a:bodyPr/>
        <a:lstStyle/>
        <a:p>
          <a:endParaRPr lang="en-US"/>
        </a:p>
      </dgm:t>
    </dgm:pt>
    <dgm:pt modelId="{9E85989A-E562-4048-91F9-C91AA40D8516}" type="pres">
      <dgm:prSet presAssocID="{6E7971F8-5B3A-44C3-AE89-CCF20B7207AD}" presName="invisiNode" presStyleLbl="node1" presStyleIdx="2" presStyleCnt="4"/>
      <dgm:spPr/>
    </dgm:pt>
    <dgm:pt modelId="{C829A31C-C174-4B83-86F7-34F1B0FD2E76}" type="pres">
      <dgm:prSet presAssocID="{6E7971F8-5B3A-44C3-AE89-CCF20B7207AD}"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12000" r="-12000"/>
          </a:stretch>
        </a:blipFill>
      </dgm:spPr>
    </dgm:pt>
    <dgm:pt modelId="{50E75CE8-8E8D-41AF-939A-392913794D02}" type="pres">
      <dgm:prSet presAssocID="{2ED1DF07-785D-433A-BF3B-892BB452DAE5}" presName="sibTrans" presStyleLbl="sibTrans2D1" presStyleIdx="0" presStyleCnt="0"/>
      <dgm:spPr/>
      <dgm:t>
        <a:bodyPr/>
        <a:lstStyle/>
        <a:p>
          <a:endParaRPr lang="en-US"/>
        </a:p>
      </dgm:t>
    </dgm:pt>
    <dgm:pt modelId="{7B473A09-C569-4FB0-8D69-86EE6B57D6E2}" type="pres">
      <dgm:prSet presAssocID="{EC48AD67-46D8-4382-A142-C33219F40B4E}" presName="compNode" presStyleCnt="0"/>
      <dgm:spPr/>
    </dgm:pt>
    <dgm:pt modelId="{266329F9-9880-4B01-BBF8-D2272E41A3CA}" type="pres">
      <dgm:prSet presAssocID="{EC48AD67-46D8-4382-A142-C33219F40B4E}" presName="node" presStyleLbl="node1" presStyleIdx="3" presStyleCnt="4" custScaleX="133811">
        <dgm:presLayoutVars>
          <dgm:bulletEnabled val="1"/>
        </dgm:presLayoutVars>
      </dgm:prSet>
      <dgm:spPr/>
      <dgm:t>
        <a:bodyPr/>
        <a:lstStyle/>
        <a:p>
          <a:endParaRPr lang="en-US"/>
        </a:p>
      </dgm:t>
    </dgm:pt>
    <dgm:pt modelId="{77BE652C-17F3-4C09-952D-87235716938C}" type="pres">
      <dgm:prSet presAssocID="{EC48AD67-46D8-4382-A142-C33219F40B4E}" presName="invisiNode" presStyleLbl="node1" presStyleIdx="3" presStyleCnt="4"/>
      <dgm:spPr/>
    </dgm:pt>
    <dgm:pt modelId="{5DBD9E1E-002D-48C8-9C47-DF25313CB625}" type="pres">
      <dgm:prSet presAssocID="{EC48AD67-46D8-4382-A142-C33219F40B4E}" presName="imagNode"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3000" r="-23000"/>
          </a:stretch>
        </a:blipFill>
      </dgm:spPr>
    </dgm:pt>
  </dgm:ptLst>
  <dgm:cxnLst>
    <dgm:cxn modelId="{6E2A6A0C-82FC-45D3-BE4D-42A879B318D3}" type="presOf" srcId="{2ED1DF07-785D-433A-BF3B-892BB452DAE5}" destId="{50E75CE8-8E8D-41AF-939A-392913794D02}" srcOrd="0" destOrd="0" presId="urn:microsoft.com/office/officeart/2005/8/layout/pList2"/>
    <dgm:cxn modelId="{42A6840D-7BFE-4962-9014-ED4872388341}" type="presOf" srcId="{B0B511A0-D9C3-48AC-9231-48AC03BC5018}" destId="{C5892F75-13CD-4147-B8C7-E458B42D23CF}" srcOrd="0" destOrd="0" presId="urn:microsoft.com/office/officeart/2005/8/layout/pList2"/>
    <dgm:cxn modelId="{6C1A79AE-D5D8-4D0F-B5D6-9FC263566979}" type="presOf" srcId="{2870B1BB-B18F-4670-9F0B-0F9CA7D48506}" destId="{1DF739DB-2623-40C4-A1FD-D376234D34DC}" srcOrd="0" destOrd="1" presId="urn:microsoft.com/office/officeart/2005/8/layout/pList2"/>
    <dgm:cxn modelId="{94F81B1C-1C6A-4D07-872F-EC5A9D1A5058}" srcId="{6E7971F8-5B3A-44C3-AE89-CCF20B7207AD}" destId="{0AD24C60-F5BC-4D04-B9FD-F8118CD22188}" srcOrd="2" destOrd="0" parTransId="{85E06E50-6781-4794-9F40-69926B9C96F1}" sibTransId="{5001C01C-AE0F-4ADC-8959-380BD053173E}"/>
    <dgm:cxn modelId="{5314AE4F-3463-4857-AA5D-C11135EB4EE3}" type="presOf" srcId="{4C93A82B-DE7D-4C21-89D4-E928034CC67F}" destId="{1DF739DB-2623-40C4-A1FD-D376234D34DC}" srcOrd="0" destOrd="0" presId="urn:microsoft.com/office/officeart/2005/8/layout/pList2"/>
    <dgm:cxn modelId="{FA3A19EC-EA17-4B26-8779-8DFF703AD1B8}" srcId="{6E7971F8-5B3A-44C3-AE89-CCF20B7207AD}" destId="{509B53B5-D29D-4B5B-8E3E-C2A06A536547}" srcOrd="1" destOrd="0" parTransId="{229F75D4-31A5-4324-A1B6-236196AD0185}" sibTransId="{53437A99-237C-4A86-A816-CC1215C5A7A0}"/>
    <dgm:cxn modelId="{C104C474-0745-4894-9862-58914BFB3BF6}" type="presOf" srcId="{2D514AA4-E9CD-4C80-B0EB-F4E89262F83A}" destId="{C5892F75-13CD-4147-B8C7-E458B42D23CF}" srcOrd="0" destOrd="1" presId="urn:microsoft.com/office/officeart/2005/8/layout/pList2"/>
    <dgm:cxn modelId="{6D40808D-0373-436E-9736-A9B286618DD1}" srcId="{B0B511A0-D9C3-48AC-9231-48AC03BC5018}" destId="{B7E22329-5DA1-4A28-84BA-B1AE3DAFFCC6}" srcOrd="1" destOrd="0" parTransId="{EE9E15C4-46D0-4EE8-AB94-D58C21AC7E10}" sibTransId="{6530FA7F-9B3F-444E-A958-BE65D8A62965}"/>
    <dgm:cxn modelId="{ED14FC9B-C30F-4342-B0C6-1FA83EA0E9CE}" type="presOf" srcId="{6E7971F8-5B3A-44C3-AE89-CCF20B7207AD}" destId="{6AA0D414-13CA-40F0-822D-1D3A686A76D2}" srcOrd="0" destOrd="0" presId="urn:microsoft.com/office/officeart/2005/8/layout/pList2"/>
    <dgm:cxn modelId="{7F0AF729-C1D0-43AB-8F98-C02A1AABBE9A}" srcId="{B0B511A0-D9C3-48AC-9231-48AC03BC5018}" destId="{2D514AA4-E9CD-4C80-B0EB-F4E89262F83A}" srcOrd="0" destOrd="0" parTransId="{1A641673-5604-4A64-A93F-93E857653C0D}" sibTransId="{720A2883-FCAB-4EA9-A6C8-D5AEC9525402}"/>
    <dgm:cxn modelId="{66098DEA-F24D-4CE7-82DB-5BF3A7EFB775}" srcId="{EC48AD67-46D8-4382-A142-C33219F40B4E}" destId="{31FE9FE8-CB34-4462-BBD7-4C386466D8A4}" srcOrd="0" destOrd="0" parTransId="{A85BE993-27C1-4845-9DE0-F01E90C1D8FB}" sibTransId="{2E856E33-43B7-4312-90F3-1E96AD24AF36}"/>
    <dgm:cxn modelId="{4FC107FB-7F3B-484B-8B76-53C8CD96A43A}" srcId="{4C93A82B-DE7D-4C21-89D4-E928034CC67F}" destId="{2870B1BB-B18F-4670-9F0B-0F9CA7D48506}" srcOrd="0" destOrd="0" parTransId="{BBEA67FA-3E76-4B7A-B13F-66FB33175406}" sibTransId="{6AF8C4E7-BC31-4AD1-B78F-057D5CC4EAB0}"/>
    <dgm:cxn modelId="{88DEB998-878D-46BB-9E38-991BD94529EE}" type="presOf" srcId="{31FE9FE8-CB34-4462-BBD7-4C386466D8A4}" destId="{266329F9-9880-4B01-BBF8-D2272E41A3CA}" srcOrd="0" destOrd="1" presId="urn:microsoft.com/office/officeart/2005/8/layout/pList2"/>
    <dgm:cxn modelId="{9FE2FDD5-E111-4853-AB26-3FFAC7545456}" srcId="{EC48AD67-46D8-4382-A142-C33219F40B4E}" destId="{A768960F-3B10-4CAC-BD33-D19BBC3DCD04}" srcOrd="1" destOrd="0" parTransId="{28104CB2-5136-4143-B301-1DA66A782D31}" sibTransId="{9D2E5B6A-D831-4463-AEF5-D6C6450FFBC2}"/>
    <dgm:cxn modelId="{A7564113-E6C9-47A3-96B9-D1AAAF3DEF4C}" srcId="{1FA66951-3DB1-40E0-AAB8-5C070905BC6B}" destId="{B0B511A0-D9C3-48AC-9231-48AC03BC5018}" srcOrd="0" destOrd="0" parTransId="{AEB49B8E-D033-479A-BA6D-A6F5FB5977A6}" sibTransId="{D8267309-3150-46F6-9F82-53B7AD8B95B4}"/>
    <dgm:cxn modelId="{E0A5CC9C-F87B-43EB-9A62-15223A410B85}" srcId="{1FA66951-3DB1-40E0-AAB8-5C070905BC6B}" destId="{4C93A82B-DE7D-4C21-89D4-E928034CC67F}" srcOrd="1" destOrd="0" parTransId="{C894E166-4D1E-4206-B087-22DE56CC395D}" sibTransId="{5CE32B27-1744-4329-9D1F-84D6D2E5C209}"/>
    <dgm:cxn modelId="{30CB20FC-6485-46E6-8306-D737EEA916D2}" type="presOf" srcId="{A768960F-3B10-4CAC-BD33-D19BBC3DCD04}" destId="{266329F9-9880-4B01-BBF8-D2272E41A3CA}" srcOrd="0" destOrd="2" presId="urn:microsoft.com/office/officeart/2005/8/layout/pList2"/>
    <dgm:cxn modelId="{A7F5C2B0-B5C8-4AA7-B085-76CFBA782CA6}" type="presOf" srcId="{5CE32B27-1744-4329-9D1F-84D6D2E5C209}" destId="{B0823FCF-2A0D-4922-9EC5-C0E083DCA038}" srcOrd="0" destOrd="0" presId="urn:microsoft.com/office/officeart/2005/8/layout/pList2"/>
    <dgm:cxn modelId="{61695F6D-206C-4AF1-9965-41AEE342AA08}" srcId="{1FA66951-3DB1-40E0-AAB8-5C070905BC6B}" destId="{EC48AD67-46D8-4382-A142-C33219F40B4E}" srcOrd="3" destOrd="0" parTransId="{2FF5D481-41A6-4675-97E2-FBB204F91D15}" sibTransId="{BAFC827D-0CAC-4D02-9842-911613559DF4}"/>
    <dgm:cxn modelId="{50918F77-8CE2-4F82-B31A-6DD44FF16CE7}" type="presOf" srcId="{509B53B5-D29D-4B5B-8E3E-C2A06A536547}" destId="{6AA0D414-13CA-40F0-822D-1D3A686A76D2}" srcOrd="0" destOrd="2" presId="urn:microsoft.com/office/officeart/2005/8/layout/pList2"/>
    <dgm:cxn modelId="{D6D1D5DF-B57C-46E5-AE29-C478462A8028}" type="presOf" srcId="{B7E22329-5DA1-4A28-84BA-B1AE3DAFFCC6}" destId="{C5892F75-13CD-4147-B8C7-E458B42D23CF}" srcOrd="0" destOrd="2" presId="urn:microsoft.com/office/officeart/2005/8/layout/pList2"/>
    <dgm:cxn modelId="{B9A71B17-733E-4647-A676-93ECEC4EE0E5}" srcId="{1FA66951-3DB1-40E0-AAB8-5C070905BC6B}" destId="{6E7971F8-5B3A-44C3-AE89-CCF20B7207AD}" srcOrd="2" destOrd="0" parTransId="{4972977E-E2FB-4DC0-AD79-862A02EA58C3}" sibTransId="{2ED1DF07-785D-433A-BF3B-892BB452DAE5}"/>
    <dgm:cxn modelId="{ED8DD297-DE5F-428E-8A3D-C6E37955272C}" type="presOf" srcId="{D186AB3A-466D-4A58-A11B-D64228FB004A}" destId="{6AA0D414-13CA-40F0-822D-1D3A686A76D2}" srcOrd="0" destOrd="1" presId="urn:microsoft.com/office/officeart/2005/8/layout/pList2"/>
    <dgm:cxn modelId="{79FCF89C-849D-4899-A952-087E2D6B18B7}" type="presOf" srcId="{1FA66951-3DB1-40E0-AAB8-5C070905BC6B}" destId="{20FBE44F-5382-406F-89D3-B54C3F8C378D}" srcOrd="0" destOrd="0" presId="urn:microsoft.com/office/officeart/2005/8/layout/pList2"/>
    <dgm:cxn modelId="{05D45A61-6737-4941-9EE3-14C926324590}" type="presOf" srcId="{D8267309-3150-46F6-9F82-53B7AD8B95B4}" destId="{F18D8C2F-2A63-4CD0-A2CB-A228A2EF664B}" srcOrd="0" destOrd="0" presId="urn:microsoft.com/office/officeart/2005/8/layout/pList2"/>
    <dgm:cxn modelId="{AFFD8462-4679-480E-BFDE-3D793373B449}" srcId="{6E7971F8-5B3A-44C3-AE89-CCF20B7207AD}" destId="{D186AB3A-466D-4A58-A11B-D64228FB004A}" srcOrd="0" destOrd="0" parTransId="{62C87794-D24F-444B-A11D-677BCD3D9467}" sibTransId="{338A8AB8-25B4-4C0E-B7A0-CD08483A5316}"/>
    <dgm:cxn modelId="{519FC8D2-8012-4AEA-BFE3-9DD4E5A185DD}" type="presOf" srcId="{0AD24C60-F5BC-4D04-B9FD-F8118CD22188}" destId="{6AA0D414-13CA-40F0-822D-1D3A686A76D2}" srcOrd="0" destOrd="3" presId="urn:microsoft.com/office/officeart/2005/8/layout/pList2"/>
    <dgm:cxn modelId="{1B85102C-1C58-40D5-9600-022E9DDC25FE}" type="presOf" srcId="{EC48AD67-46D8-4382-A142-C33219F40B4E}" destId="{266329F9-9880-4B01-BBF8-D2272E41A3CA}" srcOrd="0" destOrd="0" presId="urn:microsoft.com/office/officeart/2005/8/layout/pList2"/>
    <dgm:cxn modelId="{15558470-50DB-44A3-B252-A864EB3533C1}" type="presParOf" srcId="{20FBE44F-5382-406F-89D3-B54C3F8C378D}" destId="{E6A506FF-D3A0-41AF-A323-00ACBCE86AF6}" srcOrd="0" destOrd="0" presId="urn:microsoft.com/office/officeart/2005/8/layout/pList2"/>
    <dgm:cxn modelId="{92C808D2-59B9-4521-AB51-FE30D6178D06}" type="presParOf" srcId="{20FBE44F-5382-406F-89D3-B54C3F8C378D}" destId="{97294BC6-8860-466D-ABBD-EE574462D24E}" srcOrd="1" destOrd="0" presId="urn:microsoft.com/office/officeart/2005/8/layout/pList2"/>
    <dgm:cxn modelId="{C283579E-477E-4484-AE0E-BBD729FD43CE}" type="presParOf" srcId="{97294BC6-8860-466D-ABBD-EE574462D24E}" destId="{04B754B3-24AF-45CB-8C53-9315CEE2FB16}" srcOrd="0" destOrd="0" presId="urn:microsoft.com/office/officeart/2005/8/layout/pList2"/>
    <dgm:cxn modelId="{EBF28043-FFBA-4474-A431-38A806EAB7C0}" type="presParOf" srcId="{04B754B3-24AF-45CB-8C53-9315CEE2FB16}" destId="{C5892F75-13CD-4147-B8C7-E458B42D23CF}" srcOrd="0" destOrd="0" presId="urn:microsoft.com/office/officeart/2005/8/layout/pList2"/>
    <dgm:cxn modelId="{D15409D5-0534-4089-990A-59A05B30F751}" type="presParOf" srcId="{04B754B3-24AF-45CB-8C53-9315CEE2FB16}" destId="{BB52B6AB-8A62-4A03-B4E5-A3F7262D6490}" srcOrd="1" destOrd="0" presId="urn:microsoft.com/office/officeart/2005/8/layout/pList2"/>
    <dgm:cxn modelId="{131FA580-3BE7-443A-99DD-A48E6404E4BD}" type="presParOf" srcId="{04B754B3-24AF-45CB-8C53-9315CEE2FB16}" destId="{28321D67-8AEF-4624-9F58-FD1D503CA732}" srcOrd="2" destOrd="0" presId="urn:microsoft.com/office/officeart/2005/8/layout/pList2"/>
    <dgm:cxn modelId="{06809563-3DD1-4710-8ED6-C6EB05EB4EDA}" type="presParOf" srcId="{97294BC6-8860-466D-ABBD-EE574462D24E}" destId="{F18D8C2F-2A63-4CD0-A2CB-A228A2EF664B}" srcOrd="1" destOrd="0" presId="urn:microsoft.com/office/officeart/2005/8/layout/pList2"/>
    <dgm:cxn modelId="{D190F850-4E05-4C2E-9278-5A614E6EEF42}" type="presParOf" srcId="{97294BC6-8860-466D-ABBD-EE574462D24E}" destId="{F93272C8-74B8-4B0A-9156-00115B962910}" srcOrd="2" destOrd="0" presId="urn:microsoft.com/office/officeart/2005/8/layout/pList2"/>
    <dgm:cxn modelId="{89CD9A1B-22E7-4246-BEF3-3BDA30E0EA90}" type="presParOf" srcId="{F93272C8-74B8-4B0A-9156-00115B962910}" destId="{1DF739DB-2623-40C4-A1FD-D376234D34DC}" srcOrd="0" destOrd="0" presId="urn:microsoft.com/office/officeart/2005/8/layout/pList2"/>
    <dgm:cxn modelId="{AC286F6C-5AFA-42F4-8058-443108D210EC}" type="presParOf" srcId="{F93272C8-74B8-4B0A-9156-00115B962910}" destId="{83BE47A1-7B32-41E1-A49F-FA5322600B93}" srcOrd="1" destOrd="0" presId="urn:microsoft.com/office/officeart/2005/8/layout/pList2"/>
    <dgm:cxn modelId="{6DC17817-C345-4A27-9C5A-9B77A4C079D6}" type="presParOf" srcId="{F93272C8-74B8-4B0A-9156-00115B962910}" destId="{026B9B83-37E1-4E89-94EC-00864520BFFE}" srcOrd="2" destOrd="0" presId="urn:microsoft.com/office/officeart/2005/8/layout/pList2"/>
    <dgm:cxn modelId="{31DA4F8D-07CE-48C9-9E33-320F13DCD58A}" type="presParOf" srcId="{97294BC6-8860-466D-ABBD-EE574462D24E}" destId="{B0823FCF-2A0D-4922-9EC5-C0E083DCA038}" srcOrd="3" destOrd="0" presId="urn:microsoft.com/office/officeart/2005/8/layout/pList2"/>
    <dgm:cxn modelId="{51695D22-FDD8-45F7-8EE4-D8437E183DA1}" type="presParOf" srcId="{97294BC6-8860-466D-ABBD-EE574462D24E}" destId="{17D5C4D0-C9D5-46E3-ABB7-295633C16329}" srcOrd="4" destOrd="0" presId="urn:microsoft.com/office/officeart/2005/8/layout/pList2"/>
    <dgm:cxn modelId="{BCA42C72-C357-4054-9E16-046FF0736752}" type="presParOf" srcId="{17D5C4D0-C9D5-46E3-ABB7-295633C16329}" destId="{6AA0D414-13CA-40F0-822D-1D3A686A76D2}" srcOrd="0" destOrd="0" presId="urn:microsoft.com/office/officeart/2005/8/layout/pList2"/>
    <dgm:cxn modelId="{07EF5FEF-B14D-4C35-8B33-3D8CAEE77064}" type="presParOf" srcId="{17D5C4D0-C9D5-46E3-ABB7-295633C16329}" destId="{9E85989A-E562-4048-91F9-C91AA40D8516}" srcOrd="1" destOrd="0" presId="urn:microsoft.com/office/officeart/2005/8/layout/pList2"/>
    <dgm:cxn modelId="{5D13F88F-420F-46AF-9FC3-09BC8203FE15}" type="presParOf" srcId="{17D5C4D0-C9D5-46E3-ABB7-295633C16329}" destId="{C829A31C-C174-4B83-86F7-34F1B0FD2E76}" srcOrd="2" destOrd="0" presId="urn:microsoft.com/office/officeart/2005/8/layout/pList2"/>
    <dgm:cxn modelId="{488C2F9A-D93C-4F7E-B680-96F8888DF5DB}" type="presParOf" srcId="{97294BC6-8860-466D-ABBD-EE574462D24E}" destId="{50E75CE8-8E8D-41AF-939A-392913794D02}" srcOrd="5" destOrd="0" presId="urn:microsoft.com/office/officeart/2005/8/layout/pList2"/>
    <dgm:cxn modelId="{9F51174A-336D-4E2D-93D4-349AEB58F805}" type="presParOf" srcId="{97294BC6-8860-466D-ABBD-EE574462D24E}" destId="{7B473A09-C569-4FB0-8D69-86EE6B57D6E2}" srcOrd="6" destOrd="0" presId="urn:microsoft.com/office/officeart/2005/8/layout/pList2"/>
    <dgm:cxn modelId="{2D1B7D24-F2DE-4B95-8F44-E3B74EFACFF0}" type="presParOf" srcId="{7B473A09-C569-4FB0-8D69-86EE6B57D6E2}" destId="{266329F9-9880-4B01-BBF8-D2272E41A3CA}" srcOrd="0" destOrd="0" presId="urn:microsoft.com/office/officeart/2005/8/layout/pList2"/>
    <dgm:cxn modelId="{39D7B74E-D527-4288-8CCD-25EFC374F2EE}" type="presParOf" srcId="{7B473A09-C569-4FB0-8D69-86EE6B57D6E2}" destId="{77BE652C-17F3-4C09-952D-87235716938C}" srcOrd="1" destOrd="0" presId="urn:microsoft.com/office/officeart/2005/8/layout/pList2"/>
    <dgm:cxn modelId="{4263E7CE-6C8C-4316-8D73-F03F8E22FE30}" type="presParOf" srcId="{7B473A09-C569-4FB0-8D69-86EE6B57D6E2}" destId="{5DBD9E1E-002D-48C8-9C47-DF25313CB625}"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F706D8-E48D-4125-81B4-D6A9266ACD3F}" type="doc">
      <dgm:prSet loTypeId="urn:microsoft.com/office/officeart/2005/8/layout/process5" loCatId="process" qsTypeId="urn:microsoft.com/office/officeart/2005/8/quickstyle/simple1" qsCatId="simple" csTypeId="urn:microsoft.com/office/officeart/2005/8/colors/colorful1" csCatId="colorful" phldr="1"/>
      <dgm:spPr/>
    </dgm:pt>
    <dgm:pt modelId="{81FF2C0E-F669-41FD-B27E-5F34DC2E1911}">
      <dgm:prSet phldrT="[Text]" custT="1"/>
      <dgm:spPr>
        <a:xfrm>
          <a:off x="694433" y="1805"/>
          <a:ext cx="3900682" cy="642802"/>
        </a:xfrm>
      </dgm:spPr>
      <dgm:t>
        <a:bodyPr/>
        <a:lstStyle/>
        <a:p>
          <a:r>
            <a:rPr lang="en-US" sz="1600" smtClean="0">
              <a:latin typeface="Helvetica Neue"/>
              <a:ea typeface="+mn-ea"/>
              <a:cs typeface="+mn-cs"/>
            </a:rPr>
            <a:t>1. </a:t>
          </a:r>
          <a:r>
            <a:rPr lang="en-US" sz="1600" smtClean="0">
              <a:latin typeface="Helvetica Neue"/>
              <a:ea typeface="+mn-ea"/>
              <a:cs typeface="Times New Roman" panose="02020603050405020304" pitchFamily="18" charset="0"/>
            </a:rPr>
            <a:t>Refugee</a:t>
          </a:r>
          <a:r>
            <a:rPr lang="en-US" sz="1600" smtClean="0">
              <a:latin typeface="Helvetica Neue"/>
              <a:ea typeface="+mn-ea"/>
              <a:cs typeface="+mn-cs"/>
            </a:rPr>
            <a:t> </a:t>
          </a:r>
          <a:r>
            <a:rPr lang="en-US" sz="1600" smtClean="0">
              <a:latin typeface="Helvetica Neue"/>
              <a:ea typeface="+mn-ea"/>
              <a:cs typeface="Times New Roman" panose="02020603050405020304" pitchFamily="18" charset="0"/>
            </a:rPr>
            <a:t>registration</a:t>
          </a:r>
          <a:r>
            <a:rPr lang="en-US" sz="1600" smtClean="0">
              <a:latin typeface="Helvetica Neue"/>
              <a:ea typeface="+mn-ea"/>
              <a:cs typeface="+mn-cs"/>
            </a:rPr>
            <a:t> </a:t>
          </a:r>
          <a:r>
            <a:rPr lang="en-US" sz="1600" smtClean="0">
              <a:latin typeface="Helvetica Neue"/>
              <a:ea typeface="+mn-ea"/>
              <a:cs typeface="Times New Roman" panose="02020603050405020304" pitchFamily="18" charset="0"/>
            </a:rPr>
            <a:t>with</a:t>
          </a:r>
          <a:r>
            <a:rPr lang="en-US" sz="1600" smtClean="0">
              <a:latin typeface="Helvetica Neue"/>
              <a:ea typeface="+mn-ea"/>
              <a:cs typeface="+mn-cs"/>
            </a:rPr>
            <a:t> </a:t>
          </a:r>
          <a:r>
            <a:rPr lang="en-US" sz="1600" smtClean="0">
              <a:latin typeface="Helvetica Neue"/>
              <a:ea typeface="+mn-ea"/>
              <a:cs typeface="Times New Roman" panose="02020603050405020304" pitchFamily="18" charset="0"/>
            </a:rPr>
            <a:t>UNHCR</a:t>
          </a:r>
          <a:endParaRPr lang="en-US" sz="1600" dirty="0">
            <a:latin typeface="Helvetica Neue"/>
            <a:ea typeface="+mn-ea"/>
            <a:cs typeface="Times New Roman" panose="02020603050405020304" pitchFamily="18" charset="0"/>
          </a:endParaRPr>
        </a:p>
      </dgm:t>
    </dgm:pt>
    <dgm:pt modelId="{EFAEFD27-A78E-4AF8-8B8E-D8C4B9326E71}" type="parTrans" cxnId="{4CFF119F-225D-4B74-BE14-9637714DC493}">
      <dgm:prSet/>
      <dgm:spPr/>
      <dgm:t>
        <a:bodyPr/>
        <a:lstStyle/>
        <a:p>
          <a:endParaRPr lang="en-US" sz="1600">
            <a:latin typeface="Helvetica Neue"/>
          </a:endParaRPr>
        </a:p>
      </dgm:t>
    </dgm:pt>
    <dgm:pt modelId="{8ABA30A6-2CB8-4C83-AA3E-4653A08FC64D}" type="sibTrans" cxnId="{4CFF119F-225D-4B74-BE14-9637714DC493}">
      <dgm:prSet custT="1"/>
      <dgm:spPr>
        <a:xfrm rot="5400000">
          <a:off x="2524249" y="660678"/>
          <a:ext cx="241051" cy="289261"/>
        </a:xfrm>
      </dgm:spPr>
      <dgm:t>
        <a:bodyPr/>
        <a:lstStyle/>
        <a:p>
          <a:endParaRPr lang="en-US" sz="1600">
            <a:solidFill>
              <a:srgbClr val="FFC000"/>
            </a:solidFill>
            <a:latin typeface="Helvetica Neue"/>
            <a:ea typeface="+mn-ea"/>
            <a:cs typeface="+mn-cs"/>
          </a:endParaRPr>
        </a:p>
      </dgm:t>
    </dgm:pt>
    <dgm:pt modelId="{9EEB92C7-A361-4CB8-B566-A3DA99AFB219}">
      <dgm:prSet phldrT="[Text]" custT="1"/>
      <dgm:spPr>
        <a:xfrm>
          <a:off x="694433" y="966010"/>
          <a:ext cx="3900682" cy="642802"/>
        </a:xfrm>
      </dgm:spPr>
      <dgm:t>
        <a:bodyPr/>
        <a:lstStyle/>
        <a:p>
          <a:r>
            <a:rPr lang="en-US" sz="1600" dirty="0" smtClean="0">
              <a:latin typeface="Helvetica Neue"/>
              <a:ea typeface="+mn-ea"/>
              <a:cs typeface="+mn-cs"/>
            </a:rPr>
            <a:t>2. </a:t>
          </a:r>
          <a:r>
            <a:rPr lang="en-US" sz="1600" dirty="0" smtClean="0">
              <a:latin typeface="Helvetica Neue"/>
              <a:ea typeface="+mn-ea"/>
              <a:cs typeface="Times New Roman" panose="02020603050405020304" pitchFamily="18" charset="0"/>
            </a:rPr>
            <a:t>UNHCR verifies refugee status, approves resettlement </a:t>
          </a:r>
          <a:endParaRPr lang="en-US" sz="1600" dirty="0">
            <a:latin typeface="Helvetica Neue"/>
            <a:ea typeface="+mn-ea"/>
            <a:cs typeface="Times New Roman" panose="02020603050405020304" pitchFamily="18" charset="0"/>
          </a:endParaRPr>
        </a:p>
      </dgm:t>
    </dgm:pt>
    <dgm:pt modelId="{718A1783-8821-4C9C-902F-38B30321D29F}" type="parTrans" cxnId="{C2252821-F717-49A8-A20A-720EFC955AE6}">
      <dgm:prSet/>
      <dgm:spPr/>
      <dgm:t>
        <a:bodyPr/>
        <a:lstStyle/>
        <a:p>
          <a:endParaRPr lang="en-US" sz="1600">
            <a:latin typeface="Helvetica Neue"/>
          </a:endParaRPr>
        </a:p>
      </dgm:t>
    </dgm:pt>
    <dgm:pt modelId="{1CBA6249-BCEE-4DAB-AFF1-2C1DAB7AA88E}" type="sibTrans" cxnId="{C2252821-F717-49A8-A20A-720EFC955AE6}">
      <dgm:prSet custT="1"/>
      <dgm:spPr>
        <a:xfrm rot="5400000">
          <a:off x="2524249" y="1624883"/>
          <a:ext cx="241051" cy="289261"/>
        </a:xfrm>
      </dgm:spPr>
      <dgm:t>
        <a:bodyPr/>
        <a:lstStyle/>
        <a:p>
          <a:endParaRPr lang="en-US" sz="1600">
            <a:solidFill>
              <a:sysClr val="window" lastClr="FFFFFF"/>
            </a:solidFill>
            <a:latin typeface="Helvetica Neue"/>
            <a:ea typeface="+mn-ea"/>
            <a:cs typeface="+mn-cs"/>
          </a:endParaRPr>
        </a:p>
      </dgm:t>
    </dgm:pt>
    <dgm:pt modelId="{003DC79E-893A-4C7F-8935-5278B1D3DA54}">
      <dgm:prSet phldrT="[Text]" custT="1"/>
      <dgm:spPr>
        <a:xfrm>
          <a:off x="709976" y="1930214"/>
          <a:ext cx="3869596" cy="642802"/>
        </a:xfrm>
      </dgm:spPr>
      <dgm:t>
        <a:bodyPr/>
        <a:lstStyle/>
        <a:p>
          <a:r>
            <a:rPr lang="en-US" sz="1600" dirty="0" smtClean="0">
              <a:latin typeface="Helvetica Neue"/>
              <a:ea typeface="+mn-ea"/>
              <a:cs typeface="+mn-cs"/>
            </a:rPr>
            <a:t>3</a:t>
          </a:r>
          <a:r>
            <a:rPr lang="en-US" sz="1600" dirty="0" smtClean="0">
              <a:latin typeface="Helvetica Neue"/>
              <a:ea typeface="+mn-ea"/>
              <a:cs typeface="Times New Roman" panose="02020603050405020304" pitchFamily="18" charset="0"/>
            </a:rPr>
            <a:t>. Case file is prepared, individual or family</a:t>
          </a:r>
          <a:endParaRPr lang="en-US" sz="1600" dirty="0">
            <a:latin typeface="Helvetica Neue"/>
            <a:ea typeface="+mn-ea"/>
            <a:cs typeface="Times New Roman" panose="02020603050405020304" pitchFamily="18" charset="0"/>
          </a:endParaRPr>
        </a:p>
      </dgm:t>
    </dgm:pt>
    <dgm:pt modelId="{C3267633-2556-4B96-BD09-A855DCF1EDE6}" type="parTrans" cxnId="{94174311-7D58-41E1-AF20-45A08886BD22}">
      <dgm:prSet/>
      <dgm:spPr/>
      <dgm:t>
        <a:bodyPr/>
        <a:lstStyle/>
        <a:p>
          <a:endParaRPr lang="en-US" sz="1600">
            <a:latin typeface="Helvetica Neue"/>
          </a:endParaRPr>
        </a:p>
      </dgm:t>
    </dgm:pt>
    <dgm:pt modelId="{6EB78CFC-D373-4A48-8BEA-21FB0D9B90C8}" type="sibTrans" cxnId="{94174311-7D58-41E1-AF20-45A08886BD22}">
      <dgm:prSet custT="1"/>
      <dgm:spPr>
        <a:xfrm rot="5400000">
          <a:off x="2524249" y="2589087"/>
          <a:ext cx="241051" cy="289261"/>
        </a:xfrm>
      </dgm:spPr>
      <dgm:t>
        <a:bodyPr/>
        <a:lstStyle/>
        <a:p>
          <a:endParaRPr lang="en-US" sz="1600">
            <a:solidFill>
              <a:sysClr val="window" lastClr="FFFFFF"/>
            </a:solidFill>
            <a:latin typeface="Helvetica Neue"/>
            <a:ea typeface="+mn-ea"/>
            <a:cs typeface="+mn-cs"/>
          </a:endParaRPr>
        </a:p>
      </dgm:t>
    </dgm:pt>
    <dgm:pt modelId="{796C90F9-3360-48C0-BF53-3CCED7181111}">
      <dgm:prSet phldrT="[Text]" custT="1"/>
      <dgm:spPr>
        <a:xfrm>
          <a:off x="709976" y="2894418"/>
          <a:ext cx="3869596" cy="642802"/>
        </a:xfrm>
      </dgm:spPr>
      <dgm:t>
        <a:bodyPr/>
        <a:lstStyle/>
        <a:p>
          <a:r>
            <a:rPr lang="en-US" sz="1600" smtClean="0">
              <a:latin typeface="Helvetica Neue"/>
              <a:ea typeface="+mn-ea"/>
              <a:cs typeface="+mn-cs"/>
            </a:rPr>
            <a:t>4. </a:t>
          </a:r>
          <a:r>
            <a:rPr lang="en-US" sz="1600" smtClean="0">
              <a:latin typeface="Helvetica Neue"/>
              <a:ea typeface="+mn-ea"/>
              <a:cs typeface="Times New Roman" panose="02020603050405020304" pitchFamily="18" charset="0"/>
            </a:rPr>
            <a:t>Interviews</a:t>
          </a:r>
          <a:endParaRPr lang="en-US" sz="1600" dirty="0">
            <a:latin typeface="Helvetica Neue"/>
            <a:ea typeface="+mn-ea"/>
            <a:cs typeface="Times New Roman" panose="02020603050405020304" pitchFamily="18" charset="0"/>
          </a:endParaRPr>
        </a:p>
      </dgm:t>
    </dgm:pt>
    <dgm:pt modelId="{87AD3016-0225-4C2E-9B72-38B5C5E47EC1}" type="parTrans" cxnId="{6A0BF95D-9272-46B8-A5F1-0E7B931218DD}">
      <dgm:prSet/>
      <dgm:spPr/>
      <dgm:t>
        <a:bodyPr/>
        <a:lstStyle/>
        <a:p>
          <a:endParaRPr lang="en-US" sz="1600">
            <a:latin typeface="Helvetica Neue"/>
          </a:endParaRPr>
        </a:p>
      </dgm:t>
    </dgm:pt>
    <dgm:pt modelId="{620BE541-04C9-4660-BC00-CC896D70FBAC}" type="sibTrans" cxnId="{6A0BF95D-9272-46B8-A5F1-0E7B931218DD}">
      <dgm:prSet custT="1"/>
      <dgm:spPr>
        <a:xfrm rot="5400000">
          <a:off x="2524249" y="3553291"/>
          <a:ext cx="241051" cy="289261"/>
        </a:xfrm>
      </dgm:spPr>
      <dgm:t>
        <a:bodyPr/>
        <a:lstStyle/>
        <a:p>
          <a:endParaRPr lang="en-US" sz="1600">
            <a:solidFill>
              <a:sysClr val="window" lastClr="FFFFFF"/>
            </a:solidFill>
            <a:latin typeface="Helvetica Neue"/>
            <a:ea typeface="+mn-ea"/>
            <a:cs typeface="+mn-cs"/>
          </a:endParaRPr>
        </a:p>
      </dgm:t>
    </dgm:pt>
    <dgm:pt modelId="{ED177E5C-BCFF-42EE-B017-B53E536FF849}">
      <dgm:prSet phldrT="[Text]" custT="1"/>
      <dgm:spPr>
        <a:xfrm>
          <a:off x="694433" y="3858623"/>
          <a:ext cx="3900682" cy="642802"/>
        </a:xfrm>
      </dgm:spPr>
      <dgm:t>
        <a:bodyPr/>
        <a:lstStyle/>
        <a:p>
          <a:r>
            <a:rPr lang="en-US" sz="1600" smtClean="0">
              <a:latin typeface="Helvetica Neue"/>
              <a:ea typeface="+mn-ea"/>
              <a:cs typeface="+mn-cs"/>
            </a:rPr>
            <a:t>5. </a:t>
          </a:r>
          <a:r>
            <a:rPr lang="en-US" sz="1600" smtClean="0">
              <a:latin typeface="Helvetica Neue"/>
              <a:ea typeface="+mn-ea"/>
              <a:cs typeface="Times New Roman" panose="02020603050405020304" pitchFamily="18" charset="0"/>
            </a:rPr>
            <a:t>Sponsorship</a:t>
          </a:r>
          <a:endParaRPr lang="en-US" sz="1600" dirty="0">
            <a:latin typeface="Helvetica Neue"/>
            <a:ea typeface="+mn-ea"/>
            <a:cs typeface="Times New Roman" panose="02020603050405020304" pitchFamily="18" charset="0"/>
          </a:endParaRPr>
        </a:p>
      </dgm:t>
    </dgm:pt>
    <dgm:pt modelId="{EE574E5E-78CC-4C7A-AF78-25CF0FD81CCE}" type="parTrans" cxnId="{C8FD4A8A-443A-4B32-AE09-4EDFBD76B9D8}">
      <dgm:prSet/>
      <dgm:spPr/>
      <dgm:t>
        <a:bodyPr/>
        <a:lstStyle/>
        <a:p>
          <a:endParaRPr lang="en-US" sz="1600">
            <a:latin typeface="Helvetica Neue"/>
          </a:endParaRPr>
        </a:p>
      </dgm:t>
    </dgm:pt>
    <dgm:pt modelId="{42F5E335-D8B4-41C6-A16F-84C8ACCCF9CB}" type="sibTrans" cxnId="{C8FD4A8A-443A-4B32-AE09-4EDFBD76B9D8}">
      <dgm:prSet custT="1"/>
      <dgm:spPr>
        <a:xfrm rot="5400000">
          <a:off x="2524249" y="4517496"/>
          <a:ext cx="241051" cy="289261"/>
        </a:xfrm>
      </dgm:spPr>
      <dgm:t>
        <a:bodyPr/>
        <a:lstStyle/>
        <a:p>
          <a:endParaRPr lang="en-US" sz="1600">
            <a:solidFill>
              <a:sysClr val="window" lastClr="FFFFFF"/>
            </a:solidFill>
            <a:latin typeface="Helvetica Neue"/>
            <a:ea typeface="+mn-ea"/>
            <a:cs typeface="+mn-cs"/>
          </a:endParaRPr>
        </a:p>
      </dgm:t>
    </dgm:pt>
    <dgm:pt modelId="{529DE3CE-D674-4DBA-A84D-E65481822215}">
      <dgm:prSet phldrT="[Text]" custT="1"/>
      <dgm:spPr>
        <a:xfrm>
          <a:off x="678890" y="4822827"/>
          <a:ext cx="3931768" cy="642802"/>
        </a:xfrm>
      </dgm:spPr>
      <dgm:t>
        <a:bodyPr/>
        <a:lstStyle/>
        <a:p>
          <a:r>
            <a:rPr lang="en-US" sz="1600" smtClean="0">
              <a:latin typeface="Helvetica Neue"/>
              <a:ea typeface="+mn-ea"/>
              <a:cs typeface="+mn-cs"/>
            </a:rPr>
            <a:t>6. </a:t>
          </a:r>
          <a:r>
            <a:rPr lang="en-US" sz="1600" smtClean="0">
              <a:latin typeface="Helvetica Neue"/>
              <a:ea typeface="+mn-ea"/>
              <a:cs typeface="Times New Roman" panose="02020603050405020304" pitchFamily="18" charset="0"/>
            </a:rPr>
            <a:t>Medical screenings and pre-departure cultural orientations</a:t>
          </a:r>
          <a:endParaRPr lang="en-US" sz="1600" dirty="0">
            <a:latin typeface="Helvetica Neue"/>
            <a:ea typeface="+mn-ea"/>
            <a:cs typeface="Times New Roman" panose="02020603050405020304" pitchFamily="18" charset="0"/>
          </a:endParaRPr>
        </a:p>
      </dgm:t>
    </dgm:pt>
    <dgm:pt modelId="{66B4DF06-6317-4CA5-99EC-6ADE4B87CD98}" type="parTrans" cxnId="{6E9D9411-0EA8-48BB-9372-3A38661B52B4}">
      <dgm:prSet/>
      <dgm:spPr/>
      <dgm:t>
        <a:bodyPr/>
        <a:lstStyle/>
        <a:p>
          <a:endParaRPr lang="en-US" sz="1600">
            <a:latin typeface="Helvetica Neue"/>
          </a:endParaRPr>
        </a:p>
      </dgm:t>
    </dgm:pt>
    <dgm:pt modelId="{BBD6003A-E283-42C1-BB32-83BFF59A0857}" type="sibTrans" cxnId="{6E9D9411-0EA8-48BB-9372-3A38661B52B4}">
      <dgm:prSet custT="1"/>
      <dgm:spPr>
        <a:xfrm rot="5400000">
          <a:off x="2524249" y="5481700"/>
          <a:ext cx="241051" cy="289261"/>
        </a:xfrm>
      </dgm:spPr>
      <dgm:t>
        <a:bodyPr/>
        <a:lstStyle/>
        <a:p>
          <a:endParaRPr lang="en-US" sz="1600">
            <a:solidFill>
              <a:sysClr val="window" lastClr="FFFFFF"/>
            </a:solidFill>
            <a:latin typeface="Helvetica Neue"/>
            <a:ea typeface="+mn-ea"/>
            <a:cs typeface="+mn-cs"/>
          </a:endParaRPr>
        </a:p>
      </dgm:t>
    </dgm:pt>
    <dgm:pt modelId="{CE5EE5FE-047E-456D-9958-BF7469FA868E}">
      <dgm:prSet phldrT="[Text]" custT="1"/>
      <dgm:spPr>
        <a:xfrm>
          <a:off x="647817" y="5787032"/>
          <a:ext cx="3993914" cy="642802"/>
        </a:xfrm>
      </dgm:spPr>
      <dgm:t>
        <a:bodyPr/>
        <a:lstStyle/>
        <a:p>
          <a:r>
            <a:rPr lang="en-US" sz="1600" smtClean="0">
              <a:latin typeface="Helvetica Neue"/>
              <a:ea typeface="+mn-ea"/>
              <a:cs typeface="+mn-cs"/>
            </a:rPr>
            <a:t>7. </a:t>
          </a:r>
          <a:r>
            <a:rPr lang="en-US" sz="1600" smtClean="0">
              <a:latin typeface="Helvetica Neue"/>
              <a:ea typeface="+mn-ea"/>
              <a:cs typeface="Times New Roman" panose="02020603050405020304" pitchFamily="18" charset="0"/>
            </a:rPr>
            <a:t>State refugee office collaborates with local refugee agencies</a:t>
          </a:r>
          <a:endParaRPr lang="en-US" sz="1600" dirty="0">
            <a:latin typeface="Helvetica Neue"/>
            <a:ea typeface="+mn-ea"/>
            <a:cs typeface="Times New Roman" panose="02020603050405020304" pitchFamily="18" charset="0"/>
          </a:endParaRPr>
        </a:p>
      </dgm:t>
    </dgm:pt>
    <dgm:pt modelId="{7B0E0842-2FBA-4011-9A41-17D031F74860}" type="parTrans" cxnId="{20CF1F27-6A56-4BC3-8609-225613F9EF7C}">
      <dgm:prSet/>
      <dgm:spPr/>
      <dgm:t>
        <a:bodyPr/>
        <a:lstStyle/>
        <a:p>
          <a:endParaRPr lang="en-US" sz="1600">
            <a:latin typeface="Helvetica Neue"/>
          </a:endParaRPr>
        </a:p>
      </dgm:t>
    </dgm:pt>
    <dgm:pt modelId="{24FB542A-E168-4B31-A453-9E9109B1C65A}" type="sibTrans" cxnId="{20CF1F27-6A56-4BC3-8609-225613F9EF7C}">
      <dgm:prSet custT="1"/>
      <dgm:spPr>
        <a:xfrm rot="5400000">
          <a:off x="2524249" y="6445905"/>
          <a:ext cx="241051" cy="289261"/>
        </a:xfrm>
      </dgm:spPr>
      <dgm:t>
        <a:bodyPr/>
        <a:lstStyle/>
        <a:p>
          <a:endParaRPr lang="en-US" sz="1600">
            <a:solidFill>
              <a:sysClr val="window" lastClr="FFFFFF"/>
            </a:solidFill>
            <a:latin typeface="Helvetica Neue"/>
            <a:ea typeface="+mn-ea"/>
            <a:cs typeface="+mn-cs"/>
          </a:endParaRPr>
        </a:p>
      </dgm:t>
    </dgm:pt>
    <dgm:pt modelId="{DE7E02B6-A20B-42CE-A6D5-FCCB5526B6BD}">
      <dgm:prSet phldrT="[Text]" custT="1"/>
      <dgm:spPr>
        <a:xfrm>
          <a:off x="632274" y="6751236"/>
          <a:ext cx="4025000" cy="642802"/>
        </a:xfrm>
      </dgm:spPr>
      <dgm:t>
        <a:bodyPr/>
        <a:lstStyle/>
        <a:p>
          <a:r>
            <a:rPr lang="en-US" sz="1600" smtClean="0">
              <a:latin typeface="Helvetica Neue"/>
              <a:ea typeface="+mn-ea"/>
              <a:cs typeface="+mn-cs"/>
            </a:rPr>
            <a:t>8. </a:t>
          </a:r>
          <a:r>
            <a:rPr lang="en-US" sz="1600" smtClean="0">
              <a:latin typeface="Helvetica Neue"/>
              <a:ea typeface="+mn-ea"/>
              <a:cs typeface="Times New Roman" panose="02020603050405020304" pitchFamily="18" charset="0"/>
            </a:rPr>
            <a:t>In KY, refugee is placed with either KY Refugee Ministries or Catholic Charities</a:t>
          </a:r>
          <a:endParaRPr lang="en-US" sz="1600" dirty="0">
            <a:latin typeface="Helvetica Neue"/>
            <a:ea typeface="+mn-ea"/>
            <a:cs typeface="Times New Roman" panose="02020603050405020304" pitchFamily="18" charset="0"/>
          </a:endParaRPr>
        </a:p>
      </dgm:t>
    </dgm:pt>
    <dgm:pt modelId="{4560046A-F0B2-41D2-80C0-6C456991B1D4}" type="parTrans" cxnId="{5B19CF55-659F-4B29-8F30-4DF3E3F752E2}">
      <dgm:prSet/>
      <dgm:spPr/>
      <dgm:t>
        <a:bodyPr/>
        <a:lstStyle/>
        <a:p>
          <a:endParaRPr lang="en-US" sz="1600">
            <a:latin typeface="Helvetica Neue"/>
          </a:endParaRPr>
        </a:p>
      </dgm:t>
    </dgm:pt>
    <dgm:pt modelId="{695A7195-8351-41BB-AC42-3A45F6D09A04}" type="sibTrans" cxnId="{5B19CF55-659F-4B29-8F30-4DF3E3F752E2}">
      <dgm:prSet/>
      <dgm:spPr/>
      <dgm:t>
        <a:bodyPr/>
        <a:lstStyle/>
        <a:p>
          <a:endParaRPr lang="en-US" sz="1600">
            <a:latin typeface="Helvetica Neue"/>
          </a:endParaRPr>
        </a:p>
      </dgm:t>
    </dgm:pt>
    <dgm:pt modelId="{282413F6-1EDC-422B-B8BA-DA8029D2B86B}" type="pres">
      <dgm:prSet presAssocID="{BFF706D8-E48D-4125-81B4-D6A9266ACD3F}" presName="diagram" presStyleCnt="0">
        <dgm:presLayoutVars>
          <dgm:dir/>
          <dgm:resizeHandles val="exact"/>
        </dgm:presLayoutVars>
      </dgm:prSet>
      <dgm:spPr/>
    </dgm:pt>
    <dgm:pt modelId="{A2E7870C-813E-4815-B1DD-D91ADCB5B62E}" type="pres">
      <dgm:prSet presAssocID="{81FF2C0E-F669-41FD-B27E-5F34DC2E1911}" presName="node" presStyleLbl="node1" presStyleIdx="0" presStyleCnt="8">
        <dgm:presLayoutVars>
          <dgm:bulletEnabled val="1"/>
        </dgm:presLayoutVars>
      </dgm:prSet>
      <dgm:spPr/>
      <dgm:t>
        <a:bodyPr/>
        <a:lstStyle/>
        <a:p>
          <a:endParaRPr lang="en-US"/>
        </a:p>
      </dgm:t>
    </dgm:pt>
    <dgm:pt modelId="{78B49B5F-5E8C-4873-8AC4-93B860ED5E5D}" type="pres">
      <dgm:prSet presAssocID="{8ABA30A6-2CB8-4C83-AA3E-4653A08FC64D}" presName="sibTrans" presStyleLbl="sibTrans2D1" presStyleIdx="0" presStyleCnt="7"/>
      <dgm:spPr/>
      <dgm:t>
        <a:bodyPr/>
        <a:lstStyle/>
        <a:p>
          <a:endParaRPr lang="en-US"/>
        </a:p>
      </dgm:t>
    </dgm:pt>
    <dgm:pt modelId="{E9D4FE9F-E47A-46A4-A4A9-7980ECE0927A}" type="pres">
      <dgm:prSet presAssocID="{8ABA30A6-2CB8-4C83-AA3E-4653A08FC64D}" presName="connectorText" presStyleLbl="sibTrans2D1" presStyleIdx="0" presStyleCnt="7"/>
      <dgm:spPr/>
      <dgm:t>
        <a:bodyPr/>
        <a:lstStyle/>
        <a:p>
          <a:endParaRPr lang="en-US"/>
        </a:p>
      </dgm:t>
    </dgm:pt>
    <dgm:pt modelId="{7DF21FBD-B6B8-44BE-8838-9FD5118B7A38}" type="pres">
      <dgm:prSet presAssocID="{9EEB92C7-A361-4CB8-B566-A3DA99AFB219}" presName="node" presStyleLbl="node1" presStyleIdx="1" presStyleCnt="8">
        <dgm:presLayoutVars>
          <dgm:bulletEnabled val="1"/>
        </dgm:presLayoutVars>
      </dgm:prSet>
      <dgm:spPr/>
      <dgm:t>
        <a:bodyPr/>
        <a:lstStyle/>
        <a:p>
          <a:endParaRPr lang="en-US"/>
        </a:p>
      </dgm:t>
    </dgm:pt>
    <dgm:pt modelId="{22A2C4B6-323F-4EB8-8A9D-DD4E59FC004B}" type="pres">
      <dgm:prSet presAssocID="{1CBA6249-BCEE-4DAB-AFF1-2C1DAB7AA88E}" presName="sibTrans" presStyleLbl="sibTrans2D1" presStyleIdx="1" presStyleCnt="7"/>
      <dgm:spPr/>
      <dgm:t>
        <a:bodyPr/>
        <a:lstStyle/>
        <a:p>
          <a:endParaRPr lang="en-US"/>
        </a:p>
      </dgm:t>
    </dgm:pt>
    <dgm:pt modelId="{936D7D9D-30A4-475B-BF20-953367B937BB}" type="pres">
      <dgm:prSet presAssocID="{1CBA6249-BCEE-4DAB-AFF1-2C1DAB7AA88E}" presName="connectorText" presStyleLbl="sibTrans2D1" presStyleIdx="1" presStyleCnt="7"/>
      <dgm:spPr/>
      <dgm:t>
        <a:bodyPr/>
        <a:lstStyle/>
        <a:p>
          <a:endParaRPr lang="en-US"/>
        </a:p>
      </dgm:t>
    </dgm:pt>
    <dgm:pt modelId="{8E56EF8D-B1C4-4595-9C45-DAF357400496}" type="pres">
      <dgm:prSet presAssocID="{003DC79E-893A-4C7F-8935-5278B1D3DA54}" presName="node" presStyleLbl="node1" presStyleIdx="2" presStyleCnt="8">
        <dgm:presLayoutVars>
          <dgm:bulletEnabled val="1"/>
        </dgm:presLayoutVars>
      </dgm:prSet>
      <dgm:spPr/>
      <dgm:t>
        <a:bodyPr/>
        <a:lstStyle/>
        <a:p>
          <a:endParaRPr lang="en-US"/>
        </a:p>
      </dgm:t>
    </dgm:pt>
    <dgm:pt modelId="{DB805B8B-2424-4B50-9A9C-832F596AE9CD}" type="pres">
      <dgm:prSet presAssocID="{6EB78CFC-D373-4A48-8BEA-21FB0D9B90C8}" presName="sibTrans" presStyleLbl="sibTrans2D1" presStyleIdx="2" presStyleCnt="7"/>
      <dgm:spPr/>
      <dgm:t>
        <a:bodyPr/>
        <a:lstStyle/>
        <a:p>
          <a:endParaRPr lang="en-US"/>
        </a:p>
      </dgm:t>
    </dgm:pt>
    <dgm:pt modelId="{66B842E1-243E-4B1B-BCF1-DC616BB56FE1}" type="pres">
      <dgm:prSet presAssocID="{6EB78CFC-D373-4A48-8BEA-21FB0D9B90C8}" presName="connectorText" presStyleLbl="sibTrans2D1" presStyleIdx="2" presStyleCnt="7"/>
      <dgm:spPr/>
      <dgm:t>
        <a:bodyPr/>
        <a:lstStyle/>
        <a:p>
          <a:endParaRPr lang="en-US"/>
        </a:p>
      </dgm:t>
    </dgm:pt>
    <dgm:pt modelId="{53AC983D-3CCD-401F-844D-D52E92EAEC61}" type="pres">
      <dgm:prSet presAssocID="{796C90F9-3360-48C0-BF53-3CCED7181111}" presName="node" presStyleLbl="node1" presStyleIdx="3" presStyleCnt="8">
        <dgm:presLayoutVars>
          <dgm:bulletEnabled val="1"/>
        </dgm:presLayoutVars>
      </dgm:prSet>
      <dgm:spPr/>
      <dgm:t>
        <a:bodyPr/>
        <a:lstStyle/>
        <a:p>
          <a:endParaRPr lang="en-US"/>
        </a:p>
      </dgm:t>
    </dgm:pt>
    <dgm:pt modelId="{2462E80C-BA89-47DB-8F83-9A800772E8F8}" type="pres">
      <dgm:prSet presAssocID="{620BE541-04C9-4660-BC00-CC896D70FBAC}" presName="sibTrans" presStyleLbl="sibTrans2D1" presStyleIdx="3" presStyleCnt="7"/>
      <dgm:spPr/>
      <dgm:t>
        <a:bodyPr/>
        <a:lstStyle/>
        <a:p>
          <a:endParaRPr lang="en-US"/>
        </a:p>
      </dgm:t>
    </dgm:pt>
    <dgm:pt modelId="{1629C2C7-6031-47F9-BAE1-15B35AC3519D}" type="pres">
      <dgm:prSet presAssocID="{620BE541-04C9-4660-BC00-CC896D70FBAC}" presName="connectorText" presStyleLbl="sibTrans2D1" presStyleIdx="3" presStyleCnt="7"/>
      <dgm:spPr/>
      <dgm:t>
        <a:bodyPr/>
        <a:lstStyle/>
        <a:p>
          <a:endParaRPr lang="en-US"/>
        </a:p>
      </dgm:t>
    </dgm:pt>
    <dgm:pt modelId="{08480C3D-4E30-4F71-830C-6FFB88B79BAA}" type="pres">
      <dgm:prSet presAssocID="{ED177E5C-BCFF-42EE-B017-B53E536FF849}" presName="node" presStyleLbl="node1" presStyleIdx="4" presStyleCnt="8">
        <dgm:presLayoutVars>
          <dgm:bulletEnabled val="1"/>
        </dgm:presLayoutVars>
      </dgm:prSet>
      <dgm:spPr/>
      <dgm:t>
        <a:bodyPr/>
        <a:lstStyle/>
        <a:p>
          <a:endParaRPr lang="en-US"/>
        </a:p>
      </dgm:t>
    </dgm:pt>
    <dgm:pt modelId="{38B1291E-C7B8-4610-AB62-70D30E63FC1D}" type="pres">
      <dgm:prSet presAssocID="{42F5E335-D8B4-41C6-A16F-84C8ACCCF9CB}" presName="sibTrans" presStyleLbl="sibTrans2D1" presStyleIdx="4" presStyleCnt="7"/>
      <dgm:spPr/>
      <dgm:t>
        <a:bodyPr/>
        <a:lstStyle/>
        <a:p>
          <a:endParaRPr lang="en-US"/>
        </a:p>
      </dgm:t>
    </dgm:pt>
    <dgm:pt modelId="{5B9FFC76-F0C6-4F1D-9360-A996DC9CBB16}" type="pres">
      <dgm:prSet presAssocID="{42F5E335-D8B4-41C6-A16F-84C8ACCCF9CB}" presName="connectorText" presStyleLbl="sibTrans2D1" presStyleIdx="4" presStyleCnt="7"/>
      <dgm:spPr/>
      <dgm:t>
        <a:bodyPr/>
        <a:lstStyle/>
        <a:p>
          <a:endParaRPr lang="en-US"/>
        </a:p>
      </dgm:t>
    </dgm:pt>
    <dgm:pt modelId="{AB743571-8B95-4B6A-B11B-600088077A67}" type="pres">
      <dgm:prSet presAssocID="{529DE3CE-D674-4DBA-A84D-E65481822215}" presName="node" presStyleLbl="node1" presStyleIdx="5" presStyleCnt="8">
        <dgm:presLayoutVars>
          <dgm:bulletEnabled val="1"/>
        </dgm:presLayoutVars>
      </dgm:prSet>
      <dgm:spPr/>
      <dgm:t>
        <a:bodyPr/>
        <a:lstStyle/>
        <a:p>
          <a:endParaRPr lang="en-US"/>
        </a:p>
      </dgm:t>
    </dgm:pt>
    <dgm:pt modelId="{5C2D02EE-C6DB-4638-BC25-2243BF5D8AEE}" type="pres">
      <dgm:prSet presAssocID="{BBD6003A-E283-42C1-BB32-83BFF59A0857}" presName="sibTrans" presStyleLbl="sibTrans2D1" presStyleIdx="5" presStyleCnt="7"/>
      <dgm:spPr/>
      <dgm:t>
        <a:bodyPr/>
        <a:lstStyle/>
        <a:p>
          <a:endParaRPr lang="en-US"/>
        </a:p>
      </dgm:t>
    </dgm:pt>
    <dgm:pt modelId="{FCE1736D-F3A9-46C6-9D0E-7EE89C06DE14}" type="pres">
      <dgm:prSet presAssocID="{BBD6003A-E283-42C1-BB32-83BFF59A0857}" presName="connectorText" presStyleLbl="sibTrans2D1" presStyleIdx="5" presStyleCnt="7"/>
      <dgm:spPr/>
      <dgm:t>
        <a:bodyPr/>
        <a:lstStyle/>
        <a:p>
          <a:endParaRPr lang="en-US"/>
        </a:p>
      </dgm:t>
    </dgm:pt>
    <dgm:pt modelId="{F5CCD895-D497-4F06-A9FA-1771550575F0}" type="pres">
      <dgm:prSet presAssocID="{CE5EE5FE-047E-456D-9958-BF7469FA868E}" presName="node" presStyleLbl="node1" presStyleIdx="6" presStyleCnt="8">
        <dgm:presLayoutVars>
          <dgm:bulletEnabled val="1"/>
        </dgm:presLayoutVars>
      </dgm:prSet>
      <dgm:spPr/>
      <dgm:t>
        <a:bodyPr/>
        <a:lstStyle/>
        <a:p>
          <a:endParaRPr lang="en-US"/>
        </a:p>
      </dgm:t>
    </dgm:pt>
    <dgm:pt modelId="{4C084F32-019A-4364-848C-A075123A13A9}" type="pres">
      <dgm:prSet presAssocID="{24FB542A-E168-4B31-A453-9E9109B1C65A}" presName="sibTrans" presStyleLbl="sibTrans2D1" presStyleIdx="6" presStyleCnt="7"/>
      <dgm:spPr/>
      <dgm:t>
        <a:bodyPr/>
        <a:lstStyle/>
        <a:p>
          <a:endParaRPr lang="en-US"/>
        </a:p>
      </dgm:t>
    </dgm:pt>
    <dgm:pt modelId="{4C70898B-92B1-40E2-919D-AD445886501A}" type="pres">
      <dgm:prSet presAssocID="{24FB542A-E168-4B31-A453-9E9109B1C65A}" presName="connectorText" presStyleLbl="sibTrans2D1" presStyleIdx="6" presStyleCnt="7"/>
      <dgm:spPr/>
      <dgm:t>
        <a:bodyPr/>
        <a:lstStyle/>
        <a:p>
          <a:endParaRPr lang="en-US"/>
        </a:p>
      </dgm:t>
    </dgm:pt>
    <dgm:pt modelId="{B366E1A9-2BD8-43B1-AF4F-3C2CAABBECB7}" type="pres">
      <dgm:prSet presAssocID="{DE7E02B6-A20B-42CE-A6D5-FCCB5526B6BD}" presName="node" presStyleLbl="node1" presStyleIdx="7" presStyleCnt="8">
        <dgm:presLayoutVars>
          <dgm:bulletEnabled val="1"/>
        </dgm:presLayoutVars>
      </dgm:prSet>
      <dgm:spPr/>
      <dgm:t>
        <a:bodyPr/>
        <a:lstStyle/>
        <a:p>
          <a:endParaRPr lang="en-US"/>
        </a:p>
      </dgm:t>
    </dgm:pt>
  </dgm:ptLst>
  <dgm:cxnLst>
    <dgm:cxn modelId="{EECAEA1C-B6A2-4A0D-B76A-AD2F3162D41A}" type="presOf" srcId="{ED177E5C-BCFF-42EE-B017-B53E536FF849}" destId="{08480C3D-4E30-4F71-830C-6FFB88B79BAA}" srcOrd="0" destOrd="0" presId="urn:microsoft.com/office/officeart/2005/8/layout/process5"/>
    <dgm:cxn modelId="{7781A995-0E54-4DB1-87BD-029FE668EBFC}" type="presOf" srcId="{8ABA30A6-2CB8-4C83-AA3E-4653A08FC64D}" destId="{78B49B5F-5E8C-4873-8AC4-93B860ED5E5D}" srcOrd="0" destOrd="0" presId="urn:microsoft.com/office/officeart/2005/8/layout/process5"/>
    <dgm:cxn modelId="{4651BC2E-96C3-4761-8BB0-8E508A409087}" type="presOf" srcId="{BBD6003A-E283-42C1-BB32-83BFF59A0857}" destId="{5C2D02EE-C6DB-4638-BC25-2243BF5D8AEE}" srcOrd="0" destOrd="0" presId="urn:microsoft.com/office/officeart/2005/8/layout/process5"/>
    <dgm:cxn modelId="{462B4751-A46D-4A72-BBC8-7DA23306417B}" type="presOf" srcId="{24FB542A-E168-4B31-A453-9E9109B1C65A}" destId="{4C084F32-019A-4364-848C-A075123A13A9}" srcOrd="0" destOrd="0" presId="urn:microsoft.com/office/officeart/2005/8/layout/process5"/>
    <dgm:cxn modelId="{6EE0B0E7-813A-49E7-B923-51ADA599C73A}" type="presOf" srcId="{BBD6003A-E283-42C1-BB32-83BFF59A0857}" destId="{FCE1736D-F3A9-46C6-9D0E-7EE89C06DE14}" srcOrd="1" destOrd="0" presId="urn:microsoft.com/office/officeart/2005/8/layout/process5"/>
    <dgm:cxn modelId="{B199F227-88C2-4891-B56E-977EBFDE4801}" type="presOf" srcId="{8ABA30A6-2CB8-4C83-AA3E-4653A08FC64D}" destId="{E9D4FE9F-E47A-46A4-A4A9-7980ECE0927A}" srcOrd="1" destOrd="0" presId="urn:microsoft.com/office/officeart/2005/8/layout/process5"/>
    <dgm:cxn modelId="{6A0BF95D-9272-46B8-A5F1-0E7B931218DD}" srcId="{BFF706D8-E48D-4125-81B4-D6A9266ACD3F}" destId="{796C90F9-3360-48C0-BF53-3CCED7181111}" srcOrd="3" destOrd="0" parTransId="{87AD3016-0225-4C2E-9B72-38B5C5E47EC1}" sibTransId="{620BE541-04C9-4660-BC00-CC896D70FBAC}"/>
    <dgm:cxn modelId="{47BF40EE-151F-429F-882E-05F94B911C70}" type="presOf" srcId="{42F5E335-D8B4-41C6-A16F-84C8ACCCF9CB}" destId="{38B1291E-C7B8-4610-AB62-70D30E63FC1D}" srcOrd="0" destOrd="0" presId="urn:microsoft.com/office/officeart/2005/8/layout/process5"/>
    <dgm:cxn modelId="{20CF1F27-6A56-4BC3-8609-225613F9EF7C}" srcId="{BFF706D8-E48D-4125-81B4-D6A9266ACD3F}" destId="{CE5EE5FE-047E-456D-9958-BF7469FA868E}" srcOrd="6" destOrd="0" parTransId="{7B0E0842-2FBA-4011-9A41-17D031F74860}" sibTransId="{24FB542A-E168-4B31-A453-9E9109B1C65A}"/>
    <dgm:cxn modelId="{8AC55E9F-D7F9-4EB8-8C04-1B81809FF86D}" type="presOf" srcId="{529DE3CE-D674-4DBA-A84D-E65481822215}" destId="{AB743571-8B95-4B6A-B11B-600088077A67}" srcOrd="0" destOrd="0" presId="urn:microsoft.com/office/officeart/2005/8/layout/process5"/>
    <dgm:cxn modelId="{4AE1E18F-0CDC-4899-BD0B-5B3E69C24119}" type="presOf" srcId="{81FF2C0E-F669-41FD-B27E-5F34DC2E1911}" destId="{A2E7870C-813E-4815-B1DD-D91ADCB5B62E}" srcOrd="0" destOrd="0" presId="urn:microsoft.com/office/officeart/2005/8/layout/process5"/>
    <dgm:cxn modelId="{C3E263AE-2EC9-4AA2-BFC2-50B3D8E30AB3}" type="presOf" srcId="{24FB542A-E168-4B31-A453-9E9109B1C65A}" destId="{4C70898B-92B1-40E2-919D-AD445886501A}" srcOrd="1" destOrd="0" presId="urn:microsoft.com/office/officeart/2005/8/layout/process5"/>
    <dgm:cxn modelId="{258B031A-8325-49BD-A6C0-09709D4C43EB}" type="presOf" srcId="{CE5EE5FE-047E-456D-9958-BF7469FA868E}" destId="{F5CCD895-D497-4F06-A9FA-1771550575F0}" srcOrd="0" destOrd="0" presId="urn:microsoft.com/office/officeart/2005/8/layout/process5"/>
    <dgm:cxn modelId="{2DEC33BE-6621-4757-B61E-8AAD57AE9E65}" type="presOf" srcId="{620BE541-04C9-4660-BC00-CC896D70FBAC}" destId="{2462E80C-BA89-47DB-8F83-9A800772E8F8}" srcOrd="0" destOrd="0" presId="urn:microsoft.com/office/officeart/2005/8/layout/process5"/>
    <dgm:cxn modelId="{9D1E489A-7377-4759-ABB2-5035639B360C}" type="presOf" srcId="{796C90F9-3360-48C0-BF53-3CCED7181111}" destId="{53AC983D-3CCD-401F-844D-D52E92EAEC61}" srcOrd="0" destOrd="0" presId="urn:microsoft.com/office/officeart/2005/8/layout/process5"/>
    <dgm:cxn modelId="{16966307-838D-42C1-9DA2-5579AEFC7DA2}" type="presOf" srcId="{003DC79E-893A-4C7F-8935-5278B1D3DA54}" destId="{8E56EF8D-B1C4-4595-9C45-DAF357400496}" srcOrd="0" destOrd="0" presId="urn:microsoft.com/office/officeart/2005/8/layout/process5"/>
    <dgm:cxn modelId="{6E9D9411-0EA8-48BB-9372-3A38661B52B4}" srcId="{BFF706D8-E48D-4125-81B4-D6A9266ACD3F}" destId="{529DE3CE-D674-4DBA-A84D-E65481822215}" srcOrd="5" destOrd="0" parTransId="{66B4DF06-6317-4CA5-99EC-6ADE4B87CD98}" sibTransId="{BBD6003A-E283-42C1-BB32-83BFF59A0857}"/>
    <dgm:cxn modelId="{5ED21738-7491-4743-BF5B-1F16B38BA91C}" type="presOf" srcId="{BFF706D8-E48D-4125-81B4-D6A9266ACD3F}" destId="{282413F6-1EDC-422B-B8BA-DA8029D2B86B}" srcOrd="0" destOrd="0" presId="urn:microsoft.com/office/officeart/2005/8/layout/process5"/>
    <dgm:cxn modelId="{4CFF119F-225D-4B74-BE14-9637714DC493}" srcId="{BFF706D8-E48D-4125-81B4-D6A9266ACD3F}" destId="{81FF2C0E-F669-41FD-B27E-5F34DC2E1911}" srcOrd="0" destOrd="0" parTransId="{EFAEFD27-A78E-4AF8-8B8E-D8C4B9326E71}" sibTransId="{8ABA30A6-2CB8-4C83-AA3E-4653A08FC64D}"/>
    <dgm:cxn modelId="{6909CAD1-705B-4229-9625-A296DB35A742}" type="presOf" srcId="{DE7E02B6-A20B-42CE-A6D5-FCCB5526B6BD}" destId="{B366E1A9-2BD8-43B1-AF4F-3C2CAABBECB7}" srcOrd="0" destOrd="0" presId="urn:microsoft.com/office/officeart/2005/8/layout/process5"/>
    <dgm:cxn modelId="{95EB131C-4265-470F-B606-5373EB39E64C}" type="presOf" srcId="{620BE541-04C9-4660-BC00-CC896D70FBAC}" destId="{1629C2C7-6031-47F9-BAE1-15B35AC3519D}" srcOrd="1" destOrd="0" presId="urn:microsoft.com/office/officeart/2005/8/layout/process5"/>
    <dgm:cxn modelId="{5BC20B60-4CC1-4BDE-945C-5EF690C88300}" type="presOf" srcId="{1CBA6249-BCEE-4DAB-AFF1-2C1DAB7AA88E}" destId="{936D7D9D-30A4-475B-BF20-953367B937BB}" srcOrd="1" destOrd="0" presId="urn:microsoft.com/office/officeart/2005/8/layout/process5"/>
    <dgm:cxn modelId="{CA179987-B82B-42EF-88BF-4441C4EED773}" type="presOf" srcId="{1CBA6249-BCEE-4DAB-AFF1-2C1DAB7AA88E}" destId="{22A2C4B6-323F-4EB8-8A9D-DD4E59FC004B}" srcOrd="0" destOrd="0" presId="urn:microsoft.com/office/officeart/2005/8/layout/process5"/>
    <dgm:cxn modelId="{9C0BFC4B-2CA6-4881-B8BA-FBB9D06D955A}" type="presOf" srcId="{6EB78CFC-D373-4A48-8BEA-21FB0D9B90C8}" destId="{DB805B8B-2424-4B50-9A9C-832F596AE9CD}" srcOrd="0" destOrd="0" presId="urn:microsoft.com/office/officeart/2005/8/layout/process5"/>
    <dgm:cxn modelId="{94174311-7D58-41E1-AF20-45A08886BD22}" srcId="{BFF706D8-E48D-4125-81B4-D6A9266ACD3F}" destId="{003DC79E-893A-4C7F-8935-5278B1D3DA54}" srcOrd="2" destOrd="0" parTransId="{C3267633-2556-4B96-BD09-A855DCF1EDE6}" sibTransId="{6EB78CFC-D373-4A48-8BEA-21FB0D9B90C8}"/>
    <dgm:cxn modelId="{C2252821-F717-49A8-A20A-720EFC955AE6}" srcId="{BFF706D8-E48D-4125-81B4-D6A9266ACD3F}" destId="{9EEB92C7-A361-4CB8-B566-A3DA99AFB219}" srcOrd="1" destOrd="0" parTransId="{718A1783-8821-4C9C-902F-38B30321D29F}" sibTransId="{1CBA6249-BCEE-4DAB-AFF1-2C1DAB7AA88E}"/>
    <dgm:cxn modelId="{C8FD4A8A-443A-4B32-AE09-4EDFBD76B9D8}" srcId="{BFF706D8-E48D-4125-81B4-D6A9266ACD3F}" destId="{ED177E5C-BCFF-42EE-B017-B53E536FF849}" srcOrd="4" destOrd="0" parTransId="{EE574E5E-78CC-4C7A-AF78-25CF0FD81CCE}" sibTransId="{42F5E335-D8B4-41C6-A16F-84C8ACCCF9CB}"/>
    <dgm:cxn modelId="{EBF6C8F1-C017-4E3D-8B69-2984CB440D23}" type="presOf" srcId="{42F5E335-D8B4-41C6-A16F-84C8ACCCF9CB}" destId="{5B9FFC76-F0C6-4F1D-9360-A996DC9CBB16}" srcOrd="1" destOrd="0" presId="urn:microsoft.com/office/officeart/2005/8/layout/process5"/>
    <dgm:cxn modelId="{8C1B3C03-9397-4791-9AD7-8DF75774E3EF}" type="presOf" srcId="{6EB78CFC-D373-4A48-8BEA-21FB0D9B90C8}" destId="{66B842E1-243E-4B1B-BCF1-DC616BB56FE1}" srcOrd="1" destOrd="0" presId="urn:microsoft.com/office/officeart/2005/8/layout/process5"/>
    <dgm:cxn modelId="{5B19CF55-659F-4B29-8F30-4DF3E3F752E2}" srcId="{BFF706D8-E48D-4125-81B4-D6A9266ACD3F}" destId="{DE7E02B6-A20B-42CE-A6D5-FCCB5526B6BD}" srcOrd="7" destOrd="0" parTransId="{4560046A-F0B2-41D2-80C0-6C456991B1D4}" sibTransId="{695A7195-8351-41BB-AC42-3A45F6D09A04}"/>
    <dgm:cxn modelId="{56913408-2D19-4622-B88F-8800B88EB7AF}" type="presOf" srcId="{9EEB92C7-A361-4CB8-B566-A3DA99AFB219}" destId="{7DF21FBD-B6B8-44BE-8838-9FD5118B7A38}" srcOrd="0" destOrd="0" presId="urn:microsoft.com/office/officeart/2005/8/layout/process5"/>
    <dgm:cxn modelId="{C690CE4C-D160-453D-B9F4-B0C697103B80}" type="presParOf" srcId="{282413F6-1EDC-422B-B8BA-DA8029D2B86B}" destId="{A2E7870C-813E-4815-B1DD-D91ADCB5B62E}" srcOrd="0" destOrd="0" presId="urn:microsoft.com/office/officeart/2005/8/layout/process5"/>
    <dgm:cxn modelId="{9649241C-56C9-4A12-9CAE-953A11E4480E}" type="presParOf" srcId="{282413F6-1EDC-422B-B8BA-DA8029D2B86B}" destId="{78B49B5F-5E8C-4873-8AC4-93B860ED5E5D}" srcOrd="1" destOrd="0" presId="urn:microsoft.com/office/officeart/2005/8/layout/process5"/>
    <dgm:cxn modelId="{75130856-E315-42EA-AE2C-FB76A0236190}" type="presParOf" srcId="{78B49B5F-5E8C-4873-8AC4-93B860ED5E5D}" destId="{E9D4FE9F-E47A-46A4-A4A9-7980ECE0927A}" srcOrd="0" destOrd="0" presId="urn:microsoft.com/office/officeart/2005/8/layout/process5"/>
    <dgm:cxn modelId="{8554602F-E47D-4856-B93C-14BE36B36AE1}" type="presParOf" srcId="{282413F6-1EDC-422B-B8BA-DA8029D2B86B}" destId="{7DF21FBD-B6B8-44BE-8838-9FD5118B7A38}" srcOrd="2" destOrd="0" presId="urn:microsoft.com/office/officeart/2005/8/layout/process5"/>
    <dgm:cxn modelId="{2D578D71-D3A6-4FE5-B684-4AAD1F4860B6}" type="presParOf" srcId="{282413F6-1EDC-422B-B8BA-DA8029D2B86B}" destId="{22A2C4B6-323F-4EB8-8A9D-DD4E59FC004B}" srcOrd="3" destOrd="0" presId="urn:microsoft.com/office/officeart/2005/8/layout/process5"/>
    <dgm:cxn modelId="{8934D187-9A46-4D9C-9A2C-36392C41BF5E}" type="presParOf" srcId="{22A2C4B6-323F-4EB8-8A9D-DD4E59FC004B}" destId="{936D7D9D-30A4-475B-BF20-953367B937BB}" srcOrd="0" destOrd="0" presId="urn:microsoft.com/office/officeart/2005/8/layout/process5"/>
    <dgm:cxn modelId="{C9C3461C-C7B6-44B8-809F-49168C844022}" type="presParOf" srcId="{282413F6-1EDC-422B-B8BA-DA8029D2B86B}" destId="{8E56EF8D-B1C4-4595-9C45-DAF357400496}" srcOrd="4" destOrd="0" presId="urn:microsoft.com/office/officeart/2005/8/layout/process5"/>
    <dgm:cxn modelId="{E935473A-F6C9-4C7E-9C65-1E49F1708563}" type="presParOf" srcId="{282413F6-1EDC-422B-B8BA-DA8029D2B86B}" destId="{DB805B8B-2424-4B50-9A9C-832F596AE9CD}" srcOrd="5" destOrd="0" presId="urn:microsoft.com/office/officeart/2005/8/layout/process5"/>
    <dgm:cxn modelId="{4821D9CF-71C1-4C48-8BB3-8ED07EA7A6CA}" type="presParOf" srcId="{DB805B8B-2424-4B50-9A9C-832F596AE9CD}" destId="{66B842E1-243E-4B1B-BCF1-DC616BB56FE1}" srcOrd="0" destOrd="0" presId="urn:microsoft.com/office/officeart/2005/8/layout/process5"/>
    <dgm:cxn modelId="{BF08AD71-3F29-4CFA-88C3-45BDAD039AC8}" type="presParOf" srcId="{282413F6-1EDC-422B-B8BA-DA8029D2B86B}" destId="{53AC983D-3CCD-401F-844D-D52E92EAEC61}" srcOrd="6" destOrd="0" presId="urn:microsoft.com/office/officeart/2005/8/layout/process5"/>
    <dgm:cxn modelId="{644F8703-84C1-4FC5-8064-98585711053F}" type="presParOf" srcId="{282413F6-1EDC-422B-B8BA-DA8029D2B86B}" destId="{2462E80C-BA89-47DB-8F83-9A800772E8F8}" srcOrd="7" destOrd="0" presId="urn:microsoft.com/office/officeart/2005/8/layout/process5"/>
    <dgm:cxn modelId="{531F7E92-3206-4E25-A596-D57A84CA5DEC}" type="presParOf" srcId="{2462E80C-BA89-47DB-8F83-9A800772E8F8}" destId="{1629C2C7-6031-47F9-BAE1-15B35AC3519D}" srcOrd="0" destOrd="0" presId="urn:microsoft.com/office/officeart/2005/8/layout/process5"/>
    <dgm:cxn modelId="{E252E404-6D02-4D1A-B44A-7208413B0C05}" type="presParOf" srcId="{282413F6-1EDC-422B-B8BA-DA8029D2B86B}" destId="{08480C3D-4E30-4F71-830C-6FFB88B79BAA}" srcOrd="8" destOrd="0" presId="urn:microsoft.com/office/officeart/2005/8/layout/process5"/>
    <dgm:cxn modelId="{8384F16A-B49F-4D88-8A7F-35B97BFD1139}" type="presParOf" srcId="{282413F6-1EDC-422B-B8BA-DA8029D2B86B}" destId="{38B1291E-C7B8-4610-AB62-70D30E63FC1D}" srcOrd="9" destOrd="0" presId="urn:microsoft.com/office/officeart/2005/8/layout/process5"/>
    <dgm:cxn modelId="{5A560F5A-0766-466E-A35D-FC9E993A937D}" type="presParOf" srcId="{38B1291E-C7B8-4610-AB62-70D30E63FC1D}" destId="{5B9FFC76-F0C6-4F1D-9360-A996DC9CBB16}" srcOrd="0" destOrd="0" presId="urn:microsoft.com/office/officeart/2005/8/layout/process5"/>
    <dgm:cxn modelId="{03EB7304-FDE6-452F-B654-6520EDFF09F3}" type="presParOf" srcId="{282413F6-1EDC-422B-B8BA-DA8029D2B86B}" destId="{AB743571-8B95-4B6A-B11B-600088077A67}" srcOrd="10" destOrd="0" presId="urn:microsoft.com/office/officeart/2005/8/layout/process5"/>
    <dgm:cxn modelId="{8EE5DF55-F889-4716-A2CF-31F895846695}" type="presParOf" srcId="{282413F6-1EDC-422B-B8BA-DA8029D2B86B}" destId="{5C2D02EE-C6DB-4638-BC25-2243BF5D8AEE}" srcOrd="11" destOrd="0" presId="urn:microsoft.com/office/officeart/2005/8/layout/process5"/>
    <dgm:cxn modelId="{21B42C6B-66FF-4EA6-B2CC-0941EEE9BC1F}" type="presParOf" srcId="{5C2D02EE-C6DB-4638-BC25-2243BF5D8AEE}" destId="{FCE1736D-F3A9-46C6-9D0E-7EE89C06DE14}" srcOrd="0" destOrd="0" presId="urn:microsoft.com/office/officeart/2005/8/layout/process5"/>
    <dgm:cxn modelId="{EB4C0CD8-1067-4DB1-8646-21C7DCF34E3A}" type="presParOf" srcId="{282413F6-1EDC-422B-B8BA-DA8029D2B86B}" destId="{F5CCD895-D497-4F06-A9FA-1771550575F0}" srcOrd="12" destOrd="0" presId="urn:microsoft.com/office/officeart/2005/8/layout/process5"/>
    <dgm:cxn modelId="{32C0D419-1353-4A45-BBB0-E5591C8842F4}" type="presParOf" srcId="{282413F6-1EDC-422B-B8BA-DA8029D2B86B}" destId="{4C084F32-019A-4364-848C-A075123A13A9}" srcOrd="13" destOrd="0" presId="urn:microsoft.com/office/officeart/2005/8/layout/process5"/>
    <dgm:cxn modelId="{0656F657-216F-4186-9363-8A0B889B499B}" type="presParOf" srcId="{4C084F32-019A-4364-848C-A075123A13A9}" destId="{4C70898B-92B1-40E2-919D-AD445886501A}" srcOrd="0" destOrd="0" presId="urn:microsoft.com/office/officeart/2005/8/layout/process5"/>
    <dgm:cxn modelId="{A55095E7-FEAF-466D-875C-1121210D4137}" type="presParOf" srcId="{282413F6-1EDC-422B-B8BA-DA8029D2B86B}" destId="{B366E1A9-2BD8-43B1-AF4F-3C2CAABBECB7}" srcOrd="14"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533C53-0ACE-4F71-BC58-C76E2BD69EF8}" type="doc">
      <dgm:prSet loTypeId="urn:microsoft.com/office/officeart/2005/8/layout/radial6" loCatId="cycle" qsTypeId="urn:microsoft.com/office/officeart/2005/8/quickstyle/simple1" qsCatId="simple" csTypeId="urn:microsoft.com/office/officeart/2005/8/colors/colorful3" csCatId="colorful" phldr="1"/>
      <dgm:spPr/>
      <dgm:t>
        <a:bodyPr/>
        <a:lstStyle/>
        <a:p>
          <a:endParaRPr lang="en-US"/>
        </a:p>
      </dgm:t>
    </dgm:pt>
    <dgm:pt modelId="{A51FFC3F-96CA-4945-9C8E-E323ABDA3A9D}">
      <dgm:prSet phldrT="[Text]" custT="1"/>
      <dgm:spPr/>
      <dgm:t>
        <a:bodyPr/>
        <a:lstStyle/>
        <a:p>
          <a:r>
            <a:rPr lang="en-US" sz="2400" dirty="0" smtClean="0"/>
            <a:t>Social Determinants</a:t>
          </a:r>
          <a:endParaRPr lang="en-US" sz="2400" dirty="0"/>
        </a:p>
      </dgm:t>
    </dgm:pt>
    <dgm:pt modelId="{6E4EE5B3-9A7F-42E1-AED9-A9D6C813033C}" type="parTrans" cxnId="{81F2DCCC-B242-442C-86DE-500EA53FFB8C}">
      <dgm:prSet/>
      <dgm:spPr/>
      <dgm:t>
        <a:bodyPr/>
        <a:lstStyle/>
        <a:p>
          <a:endParaRPr lang="en-US"/>
        </a:p>
      </dgm:t>
    </dgm:pt>
    <dgm:pt modelId="{FD3A3D6D-1D6C-4F00-8D4D-17167F34739A}" type="sibTrans" cxnId="{81F2DCCC-B242-442C-86DE-500EA53FFB8C}">
      <dgm:prSet/>
      <dgm:spPr/>
      <dgm:t>
        <a:bodyPr/>
        <a:lstStyle/>
        <a:p>
          <a:endParaRPr lang="en-US"/>
        </a:p>
      </dgm:t>
    </dgm:pt>
    <dgm:pt modelId="{D3803568-ADAA-4082-8458-D2F210BBDF6A}">
      <dgm:prSet phldrT="[Text]" custT="1"/>
      <dgm:spPr/>
      <dgm:t>
        <a:bodyPr/>
        <a:lstStyle/>
        <a:p>
          <a:r>
            <a:rPr lang="en-US" sz="2400" dirty="0" smtClean="0"/>
            <a:t>Economic Stability</a:t>
          </a:r>
          <a:endParaRPr lang="en-US" sz="2400" dirty="0"/>
        </a:p>
      </dgm:t>
    </dgm:pt>
    <dgm:pt modelId="{55FCCE06-D9B4-4ACE-8BF7-0920B0334A77}" type="parTrans" cxnId="{631EFCE2-719B-4EDC-83BB-564CA0FF1BC7}">
      <dgm:prSet/>
      <dgm:spPr/>
      <dgm:t>
        <a:bodyPr/>
        <a:lstStyle/>
        <a:p>
          <a:endParaRPr lang="en-US"/>
        </a:p>
      </dgm:t>
    </dgm:pt>
    <dgm:pt modelId="{93C4BF46-C49D-4F8C-AAB6-4AC0988AE837}" type="sibTrans" cxnId="{631EFCE2-719B-4EDC-83BB-564CA0FF1BC7}">
      <dgm:prSet/>
      <dgm:spPr/>
      <dgm:t>
        <a:bodyPr/>
        <a:lstStyle/>
        <a:p>
          <a:endParaRPr lang="en-US"/>
        </a:p>
      </dgm:t>
    </dgm:pt>
    <dgm:pt modelId="{7A31929D-4513-44FC-ACED-DE74CAAA1924}">
      <dgm:prSet phldrT="[Text]" custT="1"/>
      <dgm:spPr/>
      <dgm:t>
        <a:bodyPr/>
        <a:lstStyle/>
        <a:p>
          <a:r>
            <a:rPr lang="en-US" sz="2400" dirty="0" smtClean="0"/>
            <a:t>Education</a:t>
          </a:r>
          <a:endParaRPr lang="en-US" sz="1400" dirty="0"/>
        </a:p>
      </dgm:t>
    </dgm:pt>
    <dgm:pt modelId="{DD79DDFC-6E09-4DF2-8BD0-6C512410EB8A}" type="parTrans" cxnId="{E22F59B0-B458-46AB-83E7-3AAE79D3AD2D}">
      <dgm:prSet/>
      <dgm:spPr/>
      <dgm:t>
        <a:bodyPr/>
        <a:lstStyle/>
        <a:p>
          <a:endParaRPr lang="en-US"/>
        </a:p>
      </dgm:t>
    </dgm:pt>
    <dgm:pt modelId="{67396067-0BEB-4310-A42E-379C31FDBAB3}" type="sibTrans" cxnId="{E22F59B0-B458-46AB-83E7-3AAE79D3AD2D}">
      <dgm:prSet/>
      <dgm:spPr/>
      <dgm:t>
        <a:bodyPr/>
        <a:lstStyle/>
        <a:p>
          <a:endParaRPr lang="en-US"/>
        </a:p>
      </dgm:t>
    </dgm:pt>
    <dgm:pt modelId="{0D826E6B-AE1C-4E37-B85D-676E8928CC79}">
      <dgm:prSet phldrT="[Text]" custT="1"/>
      <dgm:spPr/>
      <dgm:t>
        <a:bodyPr/>
        <a:lstStyle/>
        <a:p>
          <a:r>
            <a:rPr lang="en-US" sz="2400" dirty="0" smtClean="0"/>
            <a:t>Health and Health Care</a:t>
          </a:r>
          <a:endParaRPr lang="en-US" sz="2400" dirty="0"/>
        </a:p>
      </dgm:t>
    </dgm:pt>
    <dgm:pt modelId="{66E66795-01BF-4389-959A-1FD979A6635B}" type="parTrans" cxnId="{2700E25B-CD15-41FE-B78A-980D25ECAC49}">
      <dgm:prSet/>
      <dgm:spPr/>
      <dgm:t>
        <a:bodyPr/>
        <a:lstStyle/>
        <a:p>
          <a:endParaRPr lang="en-US"/>
        </a:p>
      </dgm:t>
    </dgm:pt>
    <dgm:pt modelId="{FE2C739A-3AAC-4BFF-B326-9402D17FFCA9}" type="sibTrans" cxnId="{2700E25B-CD15-41FE-B78A-980D25ECAC49}">
      <dgm:prSet/>
      <dgm:spPr/>
      <dgm:t>
        <a:bodyPr/>
        <a:lstStyle/>
        <a:p>
          <a:endParaRPr lang="en-US"/>
        </a:p>
      </dgm:t>
    </dgm:pt>
    <dgm:pt modelId="{4B16C09C-1071-488C-9A88-0B3478E20F5E}">
      <dgm:prSet phldrT="[Text]" custT="1"/>
      <dgm:spPr/>
      <dgm:t>
        <a:bodyPr/>
        <a:lstStyle/>
        <a:p>
          <a:r>
            <a:rPr lang="en-US" sz="2400" dirty="0" smtClean="0"/>
            <a:t>Neighborhood and Built Environment</a:t>
          </a:r>
          <a:endParaRPr lang="en-US" sz="2400" dirty="0"/>
        </a:p>
      </dgm:t>
    </dgm:pt>
    <dgm:pt modelId="{AFC024FC-9151-4F02-BB51-E7589D23E301}" type="parTrans" cxnId="{9952297C-17F2-463A-9629-29D9B94B6B1B}">
      <dgm:prSet/>
      <dgm:spPr/>
      <dgm:t>
        <a:bodyPr/>
        <a:lstStyle/>
        <a:p>
          <a:endParaRPr lang="en-US"/>
        </a:p>
      </dgm:t>
    </dgm:pt>
    <dgm:pt modelId="{C8F920C4-3B82-47AE-9C89-AAC27A5BDCE8}" type="sibTrans" cxnId="{9952297C-17F2-463A-9629-29D9B94B6B1B}">
      <dgm:prSet/>
      <dgm:spPr/>
      <dgm:t>
        <a:bodyPr/>
        <a:lstStyle/>
        <a:p>
          <a:endParaRPr lang="en-US"/>
        </a:p>
      </dgm:t>
    </dgm:pt>
    <dgm:pt modelId="{9D53B472-8B20-4876-A7F8-F323D522538F}">
      <dgm:prSet phldrT="[Text]" custT="1"/>
      <dgm:spPr/>
      <dgm:t>
        <a:bodyPr/>
        <a:lstStyle/>
        <a:p>
          <a:r>
            <a:rPr lang="en-US" sz="2400" dirty="0" smtClean="0"/>
            <a:t>Social and Community Context</a:t>
          </a:r>
          <a:endParaRPr lang="en-US" sz="2400" dirty="0"/>
        </a:p>
      </dgm:t>
    </dgm:pt>
    <dgm:pt modelId="{41F4D0E6-E74F-4F13-8ED5-00DF2B3F8D67}" type="parTrans" cxnId="{322A67AC-B46C-4833-A2F2-533CC6E9BDC6}">
      <dgm:prSet/>
      <dgm:spPr/>
      <dgm:t>
        <a:bodyPr/>
        <a:lstStyle/>
        <a:p>
          <a:endParaRPr lang="en-US"/>
        </a:p>
      </dgm:t>
    </dgm:pt>
    <dgm:pt modelId="{EF834B20-39BE-43F2-99C4-CF127E1636BB}" type="sibTrans" cxnId="{322A67AC-B46C-4833-A2F2-533CC6E9BDC6}">
      <dgm:prSet/>
      <dgm:spPr/>
      <dgm:t>
        <a:bodyPr/>
        <a:lstStyle/>
        <a:p>
          <a:endParaRPr lang="en-US"/>
        </a:p>
      </dgm:t>
    </dgm:pt>
    <dgm:pt modelId="{95D3DB9B-F529-439E-8C61-5EC5989F2E95}" type="pres">
      <dgm:prSet presAssocID="{8B533C53-0ACE-4F71-BC58-C76E2BD69EF8}" presName="Name0" presStyleCnt="0">
        <dgm:presLayoutVars>
          <dgm:chMax val="1"/>
          <dgm:dir/>
          <dgm:animLvl val="ctr"/>
          <dgm:resizeHandles val="exact"/>
        </dgm:presLayoutVars>
      </dgm:prSet>
      <dgm:spPr/>
      <dgm:t>
        <a:bodyPr/>
        <a:lstStyle/>
        <a:p>
          <a:endParaRPr lang="en-US"/>
        </a:p>
      </dgm:t>
    </dgm:pt>
    <dgm:pt modelId="{DBF22894-EA83-4B51-A587-06353E7028D1}" type="pres">
      <dgm:prSet presAssocID="{A51FFC3F-96CA-4945-9C8E-E323ABDA3A9D}" presName="centerShape" presStyleLbl="node0" presStyleIdx="0" presStyleCnt="1" custScaleX="126507" custScaleY="82943"/>
      <dgm:spPr/>
      <dgm:t>
        <a:bodyPr/>
        <a:lstStyle/>
        <a:p>
          <a:endParaRPr lang="en-US"/>
        </a:p>
      </dgm:t>
    </dgm:pt>
    <dgm:pt modelId="{CD456A34-9681-4EB4-B124-0404F95AABEE}" type="pres">
      <dgm:prSet presAssocID="{D3803568-ADAA-4082-8458-D2F210BBDF6A}" presName="node" presStyleLbl="node1" presStyleIdx="0" presStyleCnt="5" custScaleX="130767" custRadScaleRad="89327" custRadScaleInc="1955">
        <dgm:presLayoutVars>
          <dgm:bulletEnabled val="1"/>
        </dgm:presLayoutVars>
      </dgm:prSet>
      <dgm:spPr/>
      <dgm:t>
        <a:bodyPr/>
        <a:lstStyle/>
        <a:p>
          <a:endParaRPr lang="en-US"/>
        </a:p>
      </dgm:t>
    </dgm:pt>
    <dgm:pt modelId="{954F682C-CEB0-46A1-B262-47223C55D069}" type="pres">
      <dgm:prSet presAssocID="{D3803568-ADAA-4082-8458-D2F210BBDF6A}" presName="dummy" presStyleCnt="0"/>
      <dgm:spPr/>
    </dgm:pt>
    <dgm:pt modelId="{93341D0A-9235-4B49-B74D-2F764877CC14}" type="pres">
      <dgm:prSet presAssocID="{93C4BF46-C49D-4F8C-AAB6-4AC0988AE837}" presName="sibTrans" presStyleLbl="sibTrans2D1" presStyleIdx="0" presStyleCnt="5"/>
      <dgm:spPr/>
      <dgm:t>
        <a:bodyPr/>
        <a:lstStyle/>
        <a:p>
          <a:endParaRPr lang="en-US"/>
        </a:p>
      </dgm:t>
    </dgm:pt>
    <dgm:pt modelId="{817674E2-0CA9-454E-86D3-CDCD5A00F557}" type="pres">
      <dgm:prSet presAssocID="{7A31929D-4513-44FC-ACED-DE74CAAA1924}" presName="node" presStyleLbl="node1" presStyleIdx="1" presStyleCnt="5" custScaleX="138578" custScaleY="80455" custRadScaleRad="102246" custRadScaleInc="-4514">
        <dgm:presLayoutVars>
          <dgm:bulletEnabled val="1"/>
        </dgm:presLayoutVars>
      </dgm:prSet>
      <dgm:spPr/>
      <dgm:t>
        <a:bodyPr/>
        <a:lstStyle/>
        <a:p>
          <a:endParaRPr lang="en-US"/>
        </a:p>
      </dgm:t>
    </dgm:pt>
    <dgm:pt modelId="{1DC78E74-A4E9-4038-9990-EEED43C12C9F}" type="pres">
      <dgm:prSet presAssocID="{7A31929D-4513-44FC-ACED-DE74CAAA1924}" presName="dummy" presStyleCnt="0"/>
      <dgm:spPr/>
    </dgm:pt>
    <dgm:pt modelId="{CE4D370B-6306-4739-A692-FB0EC73BFEED}" type="pres">
      <dgm:prSet presAssocID="{67396067-0BEB-4310-A42E-379C31FDBAB3}" presName="sibTrans" presStyleLbl="sibTrans2D1" presStyleIdx="1" presStyleCnt="5"/>
      <dgm:spPr/>
      <dgm:t>
        <a:bodyPr/>
        <a:lstStyle/>
        <a:p>
          <a:endParaRPr lang="en-US"/>
        </a:p>
      </dgm:t>
    </dgm:pt>
    <dgm:pt modelId="{A512EB97-C1C6-40D3-8965-2D146A04C1B9}" type="pres">
      <dgm:prSet presAssocID="{0D826E6B-AE1C-4E37-B85D-676E8928CC79}" presName="node" presStyleLbl="node1" presStyleIdx="2" presStyleCnt="5" custScaleX="167379" custRadScaleRad="101924" custRadScaleInc="-29940">
        <dgm:presLayoutVars>
          <dgm:bulletEnabled val="1"/>
        </dgm:presLayoutVars>
      </dgm:prSet>
      <dgm:spPr/>
      <dgm:t>
        <a:bodyPr/>
        <a:lstStyle/>
        <a:p>
          <a:endParaRPr lang="en-US"/>
        </a:p>
      </dgm:t>
    </dgm:pt>
    <dgm:pt modelId="{3D59C0C0-2A09-4EA2-8E6E-ACDA8732442F}" type="pres">
      <dgm:prSet presAssocID="{0D826E6B-AE1C-4E37-B85D-676E8928CC79}" presName="dummy" presStyleCnt="0"/>
      <dgm:spPr/>
    </dgm:pt>
    <dgm:pt modelId="{692C4CC3-CEA3-44EE-B551-8D92B7DD5CA0}" type="pres">
      <dgm:prSet presAssocID="{FE2C739A-3AAC-4BFF-B326-9402D17FFCA9}" presName="sibTrans" presStyleLbl="sibTrans2D1" presStyleIdx="2" presStyleCnt="5"/>
      <dgm:spPr/>
      <dgm:t>
        <a:bodyPr/>
        <a:lstStyle/>
        <a:p>
          <a:endParaRPr lang="en-US"/>
        </a:p>
      </dgm:t>
    </dgm:pt>
    <dgm:pt modelId="{E4D6328C-5039-4152-A5F2-C1C12E5B009A}" type="pres">
      <dgm:prSet presAssocID="{4B16C09C-1071-488C-9A88-0B3478E20F5E}" presName="node" presStyleLbl="node1" presStyleIdx="3" presStyleCnt="5" custScaleX="177498" custRadScaleRad="96980" custRadScaleInc="19350">
        <dgm:presLayoutVars>
          <dgm:bulletEnabled val="1"/>
        </dgm:presLayoutVars>
      </dgm:prSet>
      <dgm:spPr/>
      <dgm:t>
        <a:bodyPr/>
        <a:lstStyle/>
        <a:p>
          <a:endParaRPr lang="en-US"/>
        </a:p>
      </dgm:t>
    </dgm:pt>
    <dgm:pt modelId="{1684459E-AFB1-4AC2-940C-1FD974C80B49}" type="pres">
      <dgm:prSet presAssocID="{4B16C09C-1071-488C-9A88-0B3478E20F5E}" presName="dummy" presStyleCnt="0"/>
      <dgm:spPr/>
    </dgm:pt>
    <dgm:pt modelId="{6EA7BA3D-B615-43CD-BE41-795CF0618A05}" type="pres">
      <dgm:prSet presAssocID="{C8F920C4-3B82-47AE-9C89-AAC27A5BDCE8}" presName="sibTrans" presStyleLbl="sibTrans2D1" presStyleIdx="3" presStyleCnt="5"/>
      <dgm:spPr/>
      <dgm:t>
        <a:bodyPr/>
        <a:lstStyle/>
        <a:p>
          <a:endParaRPr lang="en-US"/>
        </a:p>
      </dgm:t>
    </dgm:pt>
    <dgm:pt modelId="{C20BF018-F502-4BAF-B2D8-48360A928770}" type="pres">
      <dgm:prSet presAssocID="{9D53B472-8B20-4876-A7F8-F323D522538F}" presName="node" presStyleLbl="node1" presStyleIdx="4" presStyleCnt="5" custScaleX="148509" custRadScaleRad="107683" custRadScaleInc="-5515">
        <dgm:presLayoutVars>
          <dgm:bulletEnabled val="1"/>
        </dgm:presLayoutVars>
      </dgm:prSet>
      <dgm:spPr/>
      <dgm:t>
        <a:bodyPr/>
        <a:lstStyle/>
        <a:p>
          <a:endParaRPr lang="en-US"/>
        </a:p>
      </dgm:t>
    </dgm:pt>
    <dgm:pt modelId="{1531FC57-802F-4832-B754-4E7E622C61B4}" type="pres">
      <dgm:prSet presAssocID="{9D53B472-8B20-4876-A7F8-F323D522538F}" presName="dummy" presStyleCnt="0"/>
      <dgm:spPr/>
    </dgm:pt>
    <dgm:pt modelId="{558951AA-8716-4DE8-87DE-43A18BF4D0BA}" type="pres">
      <dgm:prSet presAssocID="{EF834B20-39BE-43F2-99C4-CF127E1636BB}" presName="sibTrans" presStyleLbl="sibTrans2D1" presStyleIdx="4" presStyleCnt="5"/>
      <dgm:spPr/>
      <dgm:t>
        <a:bodyPr/>
        <a:lstStyle/>
        <a:p>
          <a:endParaRPr lang="en-US"/>
        </a:p>
      </dgm:t>
    </dgm:pt>
  </dgm:ptLst>
  <dgm:cxnLst>
    <dgm:cxn modelId="{81F2DCCC-B242-442C-86DE-500EA53FFB8C}" srcId="{8B533C53-0ACE-4F71-BC58-C76E2BD69EF8}" destId="{A51FFC3F-96CA-4945-9C8E-E323ABDA3A9D}" srcOrd="0" destOrd="0" parTransId="{6E4EE5B3-9A7F-42E1-AED9-A9D6C813033C}" sibTransId="{FD3A3D6D-1D6C-4F00-8D4D-17167F34739A}"/>
    <dgm:cxn modelId="{E950E9CE-94F1-42DB-AEC8-FBEEFA15AA0F}" type="presOf" srcId="{67396067-0BEB-4310-A42E-379C31FDBAB3}" destId="{CE4D370B-6306-4739-A692-FB0EC73BFEED}" srcOrd="0" destOrd="0" presId="urn:microsoft.com/office/officeart/2005/8/layout/radial6"/>
    <dgm:cxn modelId="{9952297C-17F2-463A-9629-29D9B94B6B1B}" srcId="{A51FFC3F-96CA-4945-9C8E-E323ABDA3A9D}" destId="{4B16C09C-1071-488C-9A88-0B3478E20F5E}" srcOrd="3" destOrd="0" parTransId="{AFC024FC-9151-4F02-BB51-E7589D23E301}" sibTransId="{C8F920C4-3B82-47AE-9C89-AAC27A5BDCE8}"/>
    <dgm:cxn modelId="{AEFFD372-2B45-4C47-B7A5-AFD5B7C993B1}" type="presOf" srcId="{A51FFC3F-96CA-4945-9C8E-E323ABDA3A9D}" destId="{DBF22894-EA83-4B51-A587-06353E7028D1}" srcOrd="0" destOrd="0" presId="urn:microsoft.com/office/officeart/2005/8/layout/radial6"/>
    <dgm:cxn modelId="{E22F59B0-B458-46AB-83E7-3AAE79D3AD2D}" srcId="{A51FFC3F-96CA-4945-9C8E-E323ABDA3A9D}" destId="{7A31929D-4513-44FC-ACED-DE74CAAA1924}" srcOrd="1" destOrd="0" parTransId="{DD79DDFC-6E09-4DF2-8BD0-6C512410EB8A}" sibTransId="{67396067-0BEB-4310-A42E-379C31FDBAB3}"/>
    <dgm:cxn modelId="{44997AE7-8F41-40AF-89D8-7066B8546DE6}" type="presOf" srcId="{9D53B472-8B20-4876-A7F8-F323D522538F}" destId="{C20BF018-F502-4BAF-B2D8-48360A928770}" srcOrd="0" destOrd="0" presId="urn:microsoft.com/office/officeart/2005/8/layout/radial6"/>
    <dgm:cxn modelId="{9ED3D2FC-5EC9-42B2-9BA2-6AC54A2E9310}" type="presOf" srcId="{EF834B20-39BE-43F2-99C4-CF127E1636BB}" destId="{558951AA-8716-4DE8-87DE-43A18BF4D0BA}" srcOrd="0" destOrd="0" presId="urn:microsoft.com/office/officeart/2005/8/layout/radial6"/>
    <dgm:cxn modelId="{2700E25B-CD15-41FE-B78A-980D25ECAC49}" srcId="{A51FFC3F-96CA-4945-9C8E-E323ABDA3A9D}" destId="{0D826E6B-AE1C-4E37-B85D-676E8928CC79}" srcOrd="2" destOrd="0" parTransId="{66E66795-01BF-4389-959A-1FD979A6635B}" sibTransId="{FE2C739A-3AAC-4BFF-B326-9402D17FFCA9}"/>
    <dgm:cxn modelId="{E0AD794C-D15A-4AED-A385-D12889C5D82E}" type="presOf" srcId="{FE2C739A-3AAC-4BFF-B326-9402D17FFCA9}" destId="{692C4CC3-CEA3-44EE-B551-8D92B7DD5CA0}" srcOrd="0" destOrd="0" presId="urn:microsoft.com/office/officeart/2005/8/layout/radial6"/>
    <dgm:cxn modelId="{598E2DB0-2403-4261-B2EA-CA18CD69DF5A}" type="presOf" srcId="{0D826E6B-AE1C-4E37-B85D-676E8928CC79}" destId="{A512EB97-C1C6-40D3-8965-2D146A04C1B9}" srcOrd="0" destOrd="0" presId="urn:microsoft.com/office/officeart/2005/8/layout/radial6"/>
    <dgm:cxn modelId="{244E2A03-FF60-43E2-B00F-AD65CBD5B42F}" type="presOf" srcId="{7A31929D-4513-44FC-ACED-DE74CAAA1924}" destId="{817674E2-0CA9-454E-86D3-CDCD5A00F557}" srcOrd="0" destOrd="0" presId="urn:microsoft.com/office/officeart/2005/8/layout/radial6"/>
    <dgm:cxn modelId="{176DD31D-62A2-4372-91D5-180F6370FEE0}" type="presOf" srcId="{C8F920C4-3B82-47AE-9C89-AAC27A5BDCE8}" destId="{6EA7BA3D-B615-43CD-BE41-795CF0618A05}" srcOrd="0" destOrd="0" presId="urn:microsoft.com/office/officeart/2005/8/layout/radial6"/>
    <dgm:cxn modelId="{F5635024-055B-4D87-9892-D0F15BB5B1DB}" type="presOf" srcId="{93C4BF46-C49D-4F8C-AAB6-4AC0988AE837}" destId="{93341D0A-9235-4B49-B74D-2F764877CC14}" srcOrd="0" destOrd="0" presId="urn:microsoft.com/office/officeart/2005/8/layout/radial6"/>
    <dgm:cxn modelId="{322A67AC-B46C-4833-A2F2-533CC6E9BDC6}" srcId="{A51FFC3F-96CA-4945-9C8E-E323ABDA3A9D}" destId="{9D53B472-8B20-4876-A7F8-F323D522538F}" srcOrd="4" destOrd="0" parTransId="{41F4D0E6-E74F-4F13-8ED5-00DF2B3F8D67}" sibTransId="{EF834B20-39BE-43F2-99C4-CF127E1636BB}"/>
    <dgm:cxn modelId="{BA855AE5-FE0B-442D-9599-6B5C9281DB83}" type="presOf" srcId="{D3803568-ADAA-4082-8458-D2F210BBDF6A}" destId="{CD456A34-9681-4EB4-B124-0404F95AABEE}" srcOrd="0" destOrd="0" presId="urn:microsoft.com/office/officeart/2005/8/layout/radial6"/>
    <dgm:cxn modelId="{631EFCE2-719B-4EDC-83BB-564CA0FF1BC7}" srcId="{A51FFC3F-96CA-4945-9C8E-E323ABDA3A9D}" destId="{D3803568-ADAA-4082-8458-D2F210BBDF6A}" srcOrd="0" destOrd="0" parTransId="{55FCCE06-D9B4-4ACE-8BF7-0920B0334A77}" sibTransId="{93C4BF46-C49D-4F8C-AAB6-4AC0988AE837}"/>
    <dgm:cxn modelId="{A57718C9-8FC4-4089-A70B-336971FBAF96}" type="presOf" srcId="{4B16C09C-1071-488C-9A88-0B3478E20F5E}" destId="{E4D6328C-5039-4152-A5F2-C1C12E5B009A}" srcOrd="0" destOrd="0" presId="urn:microsoft.com/office/officeart/2005/8/layout/radial6"/>
    <dgm:cxn modelId="{FCCC57FE-F0B1-49BE-8BB7-DB8EC6D699C8}" type="presOf" srcId="{8B533C53-0ACE-4F71-BC58-C76E2BD69EF8}" destId="{95D3DB9B-F529-439E-8C61-5EC5989F2E95}" srcOrd="0" destOrd="0" presId="urn:microsoft.com/office/officeart/2005/8/layout/radial6"/>
    <dgm:cxn modelId="{EE54EBC9-5BB3-4057-8D59-D1ED8B1A1786}" type="presParOf" srcId="{95D3DB9B-F529-439E-8C61-5EC5989F2E95}" destId="{DBF22894-EA83-4B51-A587-06353E7028D1}" srcOrd="0" destOrd="0" presId="urn:microsoft.com/office/officeart/2005/8/layout/radial6"/>
    <dgm:cxn modelId="{0772C26A-EA10-448D-B4E1-52EE7E326EF1}" type="presParOf" srcId="{95D3DB9B-F529-439E-8C61-5EC5989F2E95}" destId="{CD456A34-9681-4EB4-B124-0404F95AABEE}" srcOrd="1" destOrd="0" presId="urn:microsoft.com/office/officeart/2005/8/layout/radial6"/>
    <dgm:cxn modelId="{989B930E-498F-45BC-808D-4FF61EFE3C52}" type="presParOf" srcId="{95D3DB9B-F529-439E-8C61-5EC5989F2E95}" destId="{954F682C-CEB0-46A1-B262-47223C55D069}" srcOrd="2" destOrd="0" presId="urn:microsoft.com/office/officeart/2005/8/layout/radial6"/>
    <dgm:cxn modelId="{23276CC9-DB99-4311-A942-9C28F7067279}" type="presParOf" srcId="{95D3DB9B-F529-439E-8C61-5EC5989F2E95}" destId="{93341D0A-9235-4B49-B74D-2F764877CC14}" srcOrd="3" destOrd="0" presId="urn:microsoft.com/office/officeart/2005/8/layout/radial6"/>
    <dgm:cxn modelId="{45FB67D9-FF21-42D1-BE67-659C6718CB5E}" type="presParOf" srcId="{95D3DB9B-F529-439E-8C61-5EC5989F2E95}" destId="{817674E2-0CA9-454E-86D3-CDCD5A00F557}" srcOrd="4" destOrd="0" presId="urn:microsoft.com/office/officeart/2005/8/layout/radial6"/>
    <dgm:cxn modelId="{C23D1192-BF81-4635-A2B7-228BBA535705}" type="presParOf" srcId="{95D3DB9B-F529-439E-8C61-5EC5989F2E95}" destId="{1DC78E74-A4E9-4038-9990-EEED43C12C9F}" srcOrd="5" destOrd="0" presId="urn:microsoft.com/office/officeart/2005/8/layout/radial6"/>
    <dgm:cxn modelId="{03ACD72D-8055-49B9-9FD2-7FE682A7BAC8}" type="presParOf" srcId="{95D3DB9B-F529-439E-8C61-5EC5989F2E95}" destId="{CE4D370B-6306-4739-A692-FB0EC73BFEED}" srcOrd="6" destOrd="0" presId="urn:microsoft.com/office/officeart/2005/8/layout/radial6"/>
    <dgm:cxn modelId="{0FEAF05B-6250-441C-AB4C-BF69D96ADE8F}" type="presParOf" srcId="{95D3DB9B-F529-439E-8C61-5EC5989F2E95}" destId="{A512EB97-C1C6-40D3-8965-2D146A04C1B9}" srcOrd="7" destOrd="0" presId="urn:microsoft.com/office/officeart/2005/8/layout/radial6"/>
    <dgm:cxn modelId="{8BBA7073-3141-4CF6-A635-D9C595D824CD}" type="presParOf" srcId="{95D3DB9B-F529-439E-8C61-5EC5989F2E95}" destId="{3D59C0C0-2A09-4EA2-8E6E-ACDA8732442F}" srcOrd="8" destOrd="0" presId="urn:microsoft.com/office/officeart/2005/8/layout/radial6"/>
    <dgm:cxn modelId="{51251327-C671-4F95-8360-52299402F357}" type="presParOf" srcId="{95D3DB9B-F529-439E-8C61-5EC5989F2E95}" destId="{692C4CC3-CEA3-44EE-B551-8D92B7DD5CA0}" srcOrd="9" destOrd="0" presId="urn:microsoft.com/office/officeart/2005/8/layout/radial6"/>
    <dgm:cxn modelId="{EB8430B9-5374-43D1-BA6E-4A948B28F570}" type="presParOf" srcId="{95D3DB9B-F529-439E-8C61-5EC5989F2E95}" destId="{E4D6328C-5039-4152-A5F2-C1C12E5B009A}" srcOrd="10" destOrd="0" presId="urn:microsoft.com/office/officeart/2005/8/layout/radial6"/>
    <dgm:cxn modelId="{A27AAB78-CF31-486E-A345-A69385F45D99}" type="presParOf" srcId="{95D3DB9B-F529-439E-8C61-5EC5989F2E95}" destId="{1684459E-AFB1-4AC2-940C-1FD974C80B49}" srcOrd="11" destOrd="0" presId="urn:microsoft.com/office/officeart/2005/8/layout/radial6"/>
    <dgm:cxn modelId="{9413AB7D-9020-46E8-897C-AA9A9DEC9220}" type="presParOf" srcId="{95D3DB9B-F529-439E-8C61-5EC5989F2E95}" destId="{6EA7BA3D-B615-43CD-BE41-795CF0618A05}" srcOrd="12" destOrd="0" presId="urn:microsoft.com/office/officeart/2005/8/layout/radial6"/>
    <dgm:cxn modelId="{761F589B-4473-434F-A676-7BF1661BBAAA}" type="presParOf" srcId="{95D3DB9B-F529-439E-8C61-5EC5989F2E95}" destId="{C20BF018-F502-4BAF-B2D8-48360A928770}" srcOrd="13" destOrd="0" presId="urn:microsoft.com/office/officeart/2005/8/layout/radial6"/>
    <dgm:cxn modelId="{61F3173B-2D02-4A59-89C4-D62FAF83CAD9}" type="presParOf" srcId="{95D3DB9B-F529-439E-8C61-5EC5989F2E95}" destId="{1531FC57-802F-4832-B754-4E7E622C61B4}" srcOrd="14" destOrd="0" presId="urn:microsoft.com/office/officeart/2005/8/layout/radial6"/>
    <dgm:cxn modelId="{08D59DE9-1F8D-4B7B-A6BD-049D8D1FFDCB}" type="presParOf" srcId="{95D3DB9B-F529-439E-8C61-5EC5989F2E95}" destId="{558951AA-8716-4DE8-87DE-43A18BF4D0BA}"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A506FF-D3A0-41AF-A323-00ACBCE86AF6}">
      <dsp:nvSpPr>
        <dsp:cNvPr id="0" name=""/>
        <dsp:cNvSpPr/>
      </dsp:nvSpPr>
      <dsp:spPr>
        <a:xfrm>
          <a:off x="0" y="223756"/>
          <a:ext cx="8610600" cy="1843550"/>
        </a:xfrm>
        <a:prstGeom prst="roundRect">
          <a:avLst>
            <a:gd name="adj" fmla="val 1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321D67-8AEF-4624-9F58-FD1D503CA732}">
      <dsp:nvSpPr>
        <dsp:cNvPr id="0" name=""/>
        <dsp:cNvSpPr/>
      </dsp:nvSpPr>
      <dsp:spPr>
        <a:xfrm>
          <a:off x="554651" y="313434"/>
          <a:ext cx="1430671" cy="1680113"/>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892F75-13CD-4147-B8C7-E458B42D23CF}">
      <dsp:nvSpPr>
        <dsp:cNvPr id="0" name=""/>
        <dsp:cNvSpPr/>
      </dsp:nvSpPr>
      <dsp:spPr>
        <a:xfrm rot="10800000">
          <a:off x="258374" y="2314942"/>
          <a:ext cx="2023226" cy="2768350"/>
        </a:xfrm>
        <a:prstGeom prst="round2SameRect">
          <a:avLst>
            <a:gd name="adj1" fmla="val 10500"/>
            <a:gd name="adj2" fmla="val 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l" defTabSz="800100">
            <a:lnSpc>
              <a:spcPct val="90000"/>
            </a:lnSpc>
            <a:spcBef>
              <a:spcPct val="0"/>
            </a:spcBef>
            <a:spcAft>
              <a:spcPct val="35000"/>
            </a:spcAft>
          </a:pPr>
          <a:r>
            <a:rPr lang="en-US" sz="1800" u="sng" kern="1200" dirty="0" smtClean="0">
              <a:latin typeface="Helvetica Neue"/>
            </a:rPr>
            <a:t>Refugee</a:t>
          </a:r>
          <a:endParaRPr lang="en-US" sz="1800" u="sng" kern="1200" dirty="0">
            <a:latin typeface="Helvetica Neue"/>
          </a:endParaRPr>
        </a:p>
        <a:p>
          <a:pPr marL="171450" lvl="1" indent="-171450" algn="l" defTabSz="711200">
            <a:lnSpc>
              <a:spcPct val="90000"/>
            </a:lnSpc>
            <a:spcBef>
              <a:spcPct val="0"/>
            </a:spcBef>
            <a:spcAft>
              <a:spcPct val="15000"/>
            </a:spcAft>
            <a:buChar char="••"/>
          </a:pPr>
          <a:r>
            <a:rPr lang="en-US" sz="1600" kern="1200" dirty="0" smtClean="0">
              <a:latin typeface="Helvetica Neue"/>
            </a:rPr>
            <a:t>Fled due to fear of persecution; identified oversees</a:t>
          </a:r>
          <a:endParaRPr lang="en-US" sz="1600" kern="1200" dirty="0">
            <a:latin typeface="Helvetica Neue"/>
          </a:endParaRPr>
        </a:p>
        <a:p>
          <a:pPr marL="171450" lvl="1" indent="-171450" algn="l" defTabSz="711200">
            <a:lnSpc>
              <a:spcPct val="90000"/>
            </a:lnSpc>
            <a:spcBef>
              <a:spcPct val="0"/>
            </a:spcBef>
            <a:spcAft>
              <a:spcPct val="15000"/>
            </a:spcAft>
            <a:buChar char="••"/>
          </a:pPr>
          <a:r>
            <a:rPr lang="en-US" sz="1600" kern="1200" dirty="0" smtClean="0">
              <a:latin typeface="Helvetica Neue"/>
            </a:rPr>
            <a:t>Third country </a:t>
          </a:r>
          <a:r>
            <a:rPr lang="en-US" sz="1500" kern="1200" dirty="0" smtClean="0">
              <a:latin typeface="Helvetica Neue"/>
            </a:rPr>
            <a:t>resettlement</a:t>
          </a:r>
          <a:endParaRPr lang="en-US" sz="1500" kern="1200" dirty="0">
            <a:latin typeface="Helvetica Neue"/>
          </a:endParaRPr>
        </a:p>
      </dsp:txBody>
      <dsp:txXfrm rot="10800000">
        <a:off x="320595" y="2314942"/>
        <a:ext cx="1898784" cy="2706129"/>
      </dsp:txXfrm>
    </dsp:sp>
    <dsp:sp modelId="{026B9B83-37E1-4E89-94EC-00864520BFFE}">
      <dsp:nvSpPr>
        <dsp:cNvPr id="0" name=""/>
        <dsp:cNvSpPr/>
      </dsp:nvSpPr>
      <dsp:spPr>
        <a:xfrm>
          <a:off x="2589603" y="305475"/>
          <a:ext cx="1430671" cy="1680113"/>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000" r="-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F739DB-2623-40C4-A1FD-D376234D34DC}">
      <dsp:nvSpPr>
        <dsp:cNvPr id="0" name=""/>
        <dsp:cNvSpPr/>
      </dsp:nvSpPr>
      <dsp:spPr>
        <a:xfrm rot="10800000">
          <a:off x="2424668" y="2291063"/>
          <a:ext cx="1760541" cy="2800189"/>
        </a:xfrm>
        <a:prstGeom prst="round2SameRect">
          <a:avLst>
            <a:gd name="adj1" fmla="val 10500"/>
            <a:gd name="adj2" fmla="val 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l" defTabSz="800100">
            <a:lnSpc>
              <a:spcPct val="90000"/>
            </a:lnSpc>
            <a:spcBef>
              <a:spcPct val="0"/>
            </a:spcBef>
            <a:spcAft>
              <a:spcPct val="35000"/>
            </a:spcAft>
          </a:pPr>
          <a:r>
            <a:rPr lang="en-US" sz="1800" u="sng" kern="1200" dirty="0" err="1" smtClean="0">
              <a:latin typeface="Helvetica Neue"/>
            </a:rPr>
            <a:t>Asylees</a:t>
          </a:r>
          <a:endParaRPr lang="en-US" sz="1800" u="sng" kern="1200" dirty="0">
            <a:latin typeface="Helvetica Neue"/>
          </a:endParaRPr>
        </a:p>
        <a:p>
          <a:pPr marL="171450" lvl="1" indent="-171450" algn="l" defTabSz="711200">
            <a:lnSpc>
              <a:spcPct val="90000"/>
            </a:lnSpc>
            <a:spcBef>
              <a:spcPct val="0"/>
            </a:spcBef>
            <a:spcAft>
              <a:spcPct val="15000"/>
            </a:spcAft>
            <a:buChar char="••"/>
          </a:pPr>
          <a:r>
            <a:rPr lang="en-US" sz="1600" kern="1200" dirty="0" smtClean="0">
              <a:latin typeface="Helvetica Neue"/>
            </a:rPr>
            <a:t>Same as refugee but identified at U.S. port of entry</a:t>
          </a:r>
          <a:endParaRPr lang="en-US" sz="1600" kern="1200" dirty="0">
            <a:latin typeface="Helvetica Neue"/>
          </a:endParaRPr>
        </a:p>
      </dsp:txBody>
      <dsp:txXfrm rot="10800000">
        <a:off x="2478811" y="2291063"/>
        <a:ext cx="1652255" cy="2746046"/>
      </dsp:txXfrm>
    </dsp:sp>
    <dsp:sp modelId="{C829A31C-C174-4B83-86F7-34F1B0FD2E76}">
      <dsp:nvSpPr>
        <dsp:cNvPr id="0" name=""/>
        <dsp:cNvSpPr/>
      </dsp:nvSpPr>
      <dsp:spPr>
        <a:xfrm>
          <a:off x="4596184" y="305475"/>
          <a:ext cx="1430671" cy="1680113"/>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2000" r="-1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A0D414-13CA-40F0-822D-1D3A686A76D2}">
      <dsp:nvSpPr>
        <dsp:cNvPr id="0" name=""/>
        <dsp:cNvSpPr/>
      </dsp:nvSpPr>
      <dsp:spPr>
        <a:xfrm rot="10800000">
          <a:off x="4328276" y="2291063"/>
          <a:ext cx="1966486" cy="2800189"/>
        </a:xfrm>
        <a:prstGeom prst="round2SameRect">
          <a:avLst>
            <a:gd name="adj1" fmla="val 10500"/>
            <a:gd name="adj2" fmla="val 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l" defTabSz="800100">
            <a:lnSpc>
              <a:spcPct val="90000"/>
            </a:lnSpc>
            <a:spcBef>
              <a:spcPct val="0"/>
            </a:spcBef>
            <a:spcAft>
              <a:spcPct val="35000"/>
            </a:spcAft>
          </a:pPr>
          <a:r>
            <a:rPr lang="en-US" sz="1800" u="sng" kern="1200" dirty="0" smtClean="0">
              <a:latin typeface="Helvetica Neue"/>
            </a:rPr>
            <a:t>Immigrant </a:t>
          </a:r>
          <a:endParaRPr lang="en-US" sz="1800" u="sng" kern="1200" dirty="0">
            <a:latin typeface="Helvetica Neue"/>
          </a:endParaRPr>
        </a:p>
        <a:p>
          <a:pPr marL="171450" lvl="1" indent="-171450" algn="l" defTabSz="711200">
            <a:lnSpc>
              <a:spcPct val="90000"/>
            </a:lnSpc>
            <a:spcBef>
              <a:spcPct val="0"/>
            </a:spcBef>
            <a:spcAft>
              <a:spcPct val="15000"/>
            </a:spcAft>
            <a:buChar char="••"/>
          </a:pPr>
          <a:r>
            <a:rPr lang="en-US" sz="1600" kern="1200" dirty="0" smtClean="0">
              <a:latin typeface="Helvetica Neue"/>
            </a:rPr>
            <a:t>Voluntarily come to U.S.</a:t>
          </a:r>
          <a:endParaRPr lang="en-US" sz="1600" kern="1200" dirty="0">
            <a:latin typeface="Helvetica Neue"/>
          </a:endParaRPr>
        </a:p>
        <a:p>
          <a:pPr marL="171450" lvl="1" indent="-171450" algn="l" defTabSz="711200">
            <a:lnSpc>
              <a:spcPct val="90000"/>
            </a:lnSpc>
            <a:spcBef>
              <a:spcPct val="0"/>
            </a:spcBef>
            <a:spcAft>
              <a:spcPct val="15000"/>
            </a:spcAft>
            <a:buChar char="••"/>
          </a:pPr>
          <a:r>
            <a:rPr lang="en-US" sz="1600" kern="1200" dirty="0" smtClean="0">
              <a:latin typeface="Helvetica Neue"/>
            </a:rPr>
            <a:t>Family </a:t>
          </a:r>
          <a:r>
            <a:rPr lang="en-US" sz="1500" kern="1200" dirty="0" smtClean="0">
              <a:latin typeface="Helvetica Neue"/>
            </a:rPr>
            <a:t>reunification</a:t>
          </a:r>
          <a:endParaRPr lang="en-US" sz="1500" kern="1200" dirty="0">
            <a:latin typeface="Helvetica Neue"/>
          </a:endParaRPr>
        </a:p>
        <a:p>
          <a:pPr marL="171450" lvl="1" indent="-171450" algn="l" defTabSz="711200">
            <a:lnSpc>
              <a:spcPct val="90000"/>
            </a:lnSpc>
            <a:spcBef>
              <a:spcPct val="0"/>
            </a:spcBef>
            <a:spcAft>
              <a:spcPct val="15000"/>
            </a:spcAft>
            <a:buChar char="••"/>
          </a:pPr>
          <a:r>
            <a:rPr lang="en-US" sz="1600" kern="1200" dirty="0" smtClean="0">
              <a:latin typeface="Helvetica Neue"/>
            </a:rPr>
            <a:t>Work/study</a:t>
          </a:r>
          <a:endParaRPr lang="en-US" sz="1600" kern="1200" dirty="0">
            <a:latin typeface="Helvetica Neue"/>
          </a:endParaRPr>
        </a:p>
      </dsp:txBody>
      <dsp:txXfrm rot="10800000">
        <a:off x="4388752" y="2291063"/>
        <a:ext cx="1845534" cy="2739713"/>
      </dsp:txXfrm>
    </dsp:sp>
    <dsp:sp modelId="{5DBD9E1E-002D-48C8-9C47-DF25313CB625}">
      <dsp:nvSpPr>
        <dsp:cNvPr id="0" name=""/>
        <dsp:cNvSpPr/>
      </dsp:nvSpPr>
      <dsp:spPr>
        <a:xfrm>
          <a:off x="6679692" y="305475"/>
          <a:ext cx="1430671" cy="1680113"/>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3000" r="-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6329F9-9880-4B01-BBF8-D2272E41A3CA}">
      <dsp:nvSpPr>
        <dsp:cNvPr id="0" name=""/>
        <dsp:cNvSpPr/>
      </dsp:nvSpPr>
      <dsp:spPr>
        <a:xfrm rot="10800000">
          <a:off x="6437830" y="2291063"/>
          <a:ext cx="1914395" cy="2800189"/>
        </a:xfrm>
        <a:prstGeom prst="round2SameRect">
          <a:avLst>
            <a:gd name="adj1" fmla="val 10500"/>
            <a:gd name="adj2" fmla="val 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l" defTabSz="800100">
            <a:lnSpc>
              <a:spcPct val="90000"/>
            </a:lnSpc>
            <a:spcBef>
              <a:spcPct val="0"/>
            </a:spcBef>
            <a:spcAft>
              <a:spcPct val="35000"/>
            </a:spcAft>
          </a:pPr>
          <a:r>
            <a:rPr lang="en-US" sz="1800" u="sng" kern="1200" dirty="0" smtClean="0">
              <a:latin typeface="Helvetica Neue"/>
            </a:rPr>
            <a:t>SIV</a:t>
          </a:r>
          <a:endParaRPr lang="en-US" sz="1800" u="sng" kern="1200" dirty="0">
            <a:latin typeface="Helvetica Neue"/>
          </a:endParaRPr>
        </a:p>
        <a:p>
          <a:pPr marL="171450" lvl="1" indent="-171450" algn="l" defTabSz="711200">
            <a:lnSpc>
              <a:spcPct val="90000"/>
            </a:lnSpc>
            <a:spcBef>
              <a:spcPct val="0"/>
            </a:spcBef>
            <a:spcAft>
              <a:spcPct val="15000"/>
            </a:spcAft>
            <a:buChar char="••"/>
          </a:pPr>
          <a:r>
            <a:rPr lang="en-US" sz="1600" kern="1200" dirty="0" smtClean="0">
              <a:latin typeface="Helvetica Neue"/>
            </a:rPr>
            <a:t>Special Immigrant Visa</a:t>
          </a:r>
          <a:endParaRPr lang="en-US" sz="1600" kern="1200" dirty="0">
            <a:latin typeface="Helvetica Neue"/>
          </a:endParaRPr>
        </a:p>
        <a:p>
          <a:pPr marL="171450" lvl="1" indent="-171450" algn="l" defTabSz="711200">
            <a:lnSpc>
              <a:spcPct val="90000"/>
            </a:lnSpc>
            <a:spcBef>
              <a:spcPct val="0"/>
            </a:spcBef>
            <a:spcAft>
              <a:spcPct val="15000"/>
            </a:spcAft>
            <a:buChar char="••"/>
          </a:pPr>
          <a:r>
            <a:rPr lang="en-US" sz="1600" kern="1200" dirty="0" smtClean="0">
              <a:latin typeface="Helvetica Neue"/>
            </a:rPr>
            <a:t>Translator interpreter working with Armed Forces</a:t>
          </a:r>
          <a:endParaRPr lang="en-US" sz="1600" kern="1200" dirty="0">
            <a:latin typeface="Helvetica Neue"/>
          </a:endParaRPr>
        </a:p>
      </dsp:txBody>
      <dsp:txXfrm rot="10800000">
        <a:off x="6496704" y="2291063"/>
        <a:ext cx="1796647" cy="27413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E7870C-813E-4815-B1DD-D91ADCB5B62E}">
      <dsp:nvSpPr>
        <dsp:cNvPr id="0" name=""/>
        <dsp:cNvSpPr/>
      </dsp:nvSpPr>
      <dsp:spPr>
        <a:xfrm>
          <a:off x="170083" y="1871"/>
          <a:ext cx="2108713" cy="126522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smtClean="0">
              <a:latin typeface="Helvetica Neue"/>
              <a:ea typeface="+mn-ea"/>
              <a:cs typeface="+mn-cs"/>
            </a:rPr>
            <a:t>1. </a:t>
          </a:r>
          <a:r>
            <a:rPr lang="en-US" sz="1600" kern="1200" smtClean="0">
              <a:latin typeface="Helvetica Neue"/>
              <a:ea typeface="+mn-ea"/>
              <a:cs typeface="Times New Roman" panose="02020603050405020304" pitchFamily="18" charset="0"/>
            </a:rPr>
            <a:t>Refugee</a:t>
          </a:r>
          <a:r>
            <a:rPr lang="en-US" sz="1600" kern="1200" smtClean="0">
              <a:latin typeface="Helvetica Neue"/>
              <a:ea typeface="+mn-ea"/>
              <a:cs typeface="+mn-cs"/>
            </a:rPr>
            <a:t> </a:t>
          </a:r>
          <a:r>
            <a:rPr lang="en-US" sz="1600" kern="1200" smtClean="0">
              <a:latin typeface="Helvetica Neue"/>
              <a:ea typeface="+mn-ea"/>
              <a:cs typeface="Times New Roman" panose="02020603050405020304" pitchFamily="18" charset="0"/>
            </a:rPr>
            <a:t>registration</a:t>
          </a:r>
          <a:r>
            <a:rPr lang="en-US" sz="1600" kern="1200" smtClean="0">
              <a:latin typeface="Helvetica Neue"/>
              <a:ea typeface="+mn-ea"/>
              <a:cs typeface="+mn-cs"/>
            </a:rPr>
            <a:t> </a:t>
          </a:r>
          <a:r>
            <a:rPr lang="en-US" sz="1600" kern="1200" smtClean="0">
              <a:latin typeface="Helvetica Neue"/>
              <a:ea typeface="+mn-ea"/>
              <a:cs typeface="Times New Roman" panose="02020603050405020304" pitchFamily="18" charset="0"/>
            </a:rPr>
            <a:t>with</a:t>
          </a:r>
          <a:r>
            <a:rPr lang="en-US" sz="1600" kern="1200" smtClean="0">
              <a:latin typeface="Helvetica Neue"/>
              <a:ea typeface="+mn-ea"/>
              <a:cs typeface="+mn-cs"/>
            </a:rPr>
            <a:t> </a:t>
          </a:r>
          <a:r>
            <a:rPr lang="en-US" sz="1600" kern="1200" smtClean="0">
              <a:latin typeface="Helvetica Neue"/>
              <a:ea typeface="+mn-ea"/>
              <a:cs typeface="Times New Roman" panose="02020603050405020304" pitchFamily="18" charset="0"/>
            </a:rPr>
            <a:t>UNHCR</a:t>
          </a:r>
          <a:endParaRPr lang="en-US" sz="1600" kern="1200" dirty="0">
            <a:latin typeface="Helvetica Neue"/>
            <a:ea typeface="+mn-ea"/>
            <a:cs typeface="Times New Roman" panose="02020603050405020304" pitchFamily="18" charset="0"/>
          </a:endParaRPr>
        </a:p>
      </dsp:txBody>
      <dsp:txXfrm>
        <a:off x="207140" y="38928"/>
        <a:ext cx="2034599" cy="1191114"/>
      </dsp:txXfrm>
    </dsp:sp>
    <dsp:sp modelId="{78B49B5F-5E8C-4873-8AC4-93B860ED5E5D}">
      <dsp:nvSpPr>
        <dsp:cNvPr id="0" name=""/>
        <dsp:cNvSpPr/>
      </dsp:nvSpPr>
      <dsp:spPr>
        <a:xfrm>
          <a:off x="2464364" y="373005"/>
          <a:ext cx="447047" cy="522961"/>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solidFill>
              <a:srgbClr val="FFC000"/>
            </a:solidFill>
            <a:latin typeface="Helvetica Neue"/>
            <a:ea typeface="+mn-ea"/>
            <a:cs typeface="+mn-cs"/>
          </a:endParaRPr>
        </a:p>
      </dsp:txBody>
      <dsp:txXfrm>
        <a:off x="2464364" y="477597"/>
        <a:ext cx="312933" cy="313777"/>
      </dsp:txXfrm>
    </dsp:sp>
    <dsp:sp modelId="{7DF21FBD-B6B8-44BE-8838-9FD5118B7A38}">
      <dsp:nvSpPr>
        <dsp:cNvPr id="0" name=""/>
        <dsp:cNvSpPr/>
      </dsp:nvSpPr>
      <dsp:spPr>
        <a:xfrm>
          <a:off x="3122283" y="1871"/>
          <a:ext cx="2108713" cy="126522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latin typeface="Helvetica Neue"/>
              <a:ea typeface="+mn-ea"/>
              <a:cs typeface="+mn-cs"/>
            </a:rPr>
            <a:t>2. </a:t>
          </a:r>
          <a:r>
            <a:rPr lang="en-US" sz="1600" kern="1200" dirty="0" smtClean="0">
              <a:latin typeface="Helvetica Neue"/>
              <a:ea typeface="+mn-ea"/>
              <a:cs typeface="Times New Roman" panose="02020603050405020304" pitchFamily="18" charset="0"/>
            </a:rPr>
            <a:t>UNHCR verifies refugee status, approves resettlement </a:t>
          </a:r>
          <a:endParaRPr lang="en-US" sz="1600" kern="1200" dirty="0">
            <a:latin typeface="Helvetica Neue"/>
            <a:ea typeface="+mn-ea"/>
            <a:cs typeface="Times New Roman" panose="02020603050405020304" pitchFamily="18" charset="0"/>
          </a:endParaRPr>
        </a:p>
      </dsp:txBody>
      <dsp:txXfrm>
        <a:off x="3159340" y="38928"/>
        <a:ext cx="2034599" cy="1191114"/>
      </dsp:txXfrm>
    </dsp:sp>
    <dsp:sp modelId="{22A2C4B6-323F-4EB8-8A9D-DD4E59FC004B}">
      <dsp:nvSpPr>
        <dsp:cNvPr id="0" name=""/>
        <dsp:cNvSpPr/>
      </dsp:nvSpPr>
      <dsp:spPr>
        <a:xfrm>
          <a:off x="5416563" y="373005"/>
          <a:ext cx="447047" cy="522961"/>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solidFill>
              <a:sysClr val="window" lastClr="FFFFFF"/>
            </a:solidFill>
            <a:latin typeface="Helvetica Neue"/>
            <a:ea typeface="+mn-ea"/>
            <a:cs typeface="+mn-cs"/>
          </a:endParaRPr>
        </a:p>
      </dsp:txBody>
      <dsp:txXfrm>
        <a:off x="5416563" y="477597"/>
        <a:ext cx="312933" cy="313777"/>
      </dsp:txXfrm>
    </dsp:sp>
    <dsp:sp modelId="{8E56EF8D-B1C4-4595-9C45-DAF357400496}">
      <dsp:nvSpPr>
        <dsp:cNvPr id="0" name=""/>
        <dsp:cNvSpPr/>
      </dsp:nvSpPr>
      <dsp:spPr>
        <a:xfrm>
          <a:off x="6074482" y="1871"/>
          <a:ext cx="2108713" cy="126522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latin typeface="Helvetica Neue"/>
              <a:ea typeface="+mn-ea"/>
              <a:cs typeface="+mn-cs"/>
            </a:rPr>
            <a:t>3</a:t>
          </a:r>
          <a:r>
            <a:rPr lang="en-US" sz="1600" kern="1200" dirty="0" smtClean="0">
              <a:latin typeface="Helvetica Neue"/>
              <a:ea typeface="+mn-ea"/>
              <a:cs typeface="Times New Roman" panose="02020603050405020304" pitchFamily="18" charset="0"/>
            </a:rPr>
            <a:t>. Case file is prepared, individual or family</a:t>
          </a:r>
          <a:endParaRPr lang="en-US" sz="1600" kern="1200" dirty="0">
            <a:latin typeface="Helvetica Neue"/>
            <a:ea typeface="+mn-ea"/>
            <a:cs typeface="Times New Roman" panose="02020603050405020304" pitchFamily="18" charset="0"/>
          </a:endParaRPr>
        </a:p>
      </dsp:txBody>
      <dsp:txXfrm>
        <a:off x="6111539" y="38928"/>
        <a:ext cx="2034599" cy="1191114"/>
      </dsp:txXfrm>
    </dsp:sp>
    <dsp:sp modelId="{DB805B8B-2424-4B50-9A9C-832F596AE9CD}">
      <dsp:nvSpPr>
        <dsp:cNvPr id="0" name=""/>
        <dsp:cNvSpPr/>
      </dsp:nvSpPr>
      <dsp:spPr>
        <a:xfrm rot="5400000">
          <a:off x="6905315" y="1414709"/>
          <a:ext cx="447047" cy="522961"/>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solidFill>
              <a:sysClr val="window" lastClr="FFFFFF"/>
            </a:solidFill>
            <a:latin typeface="Helvetica Neue"/>
            <a:ea typeface="+mn-ea"/>
            <a:cs typeface="+mn-cs"/>
          </a:endParaRPr>
        </a:p>
      </dsp:txBody>
      <dsp:txXfrm rot="-5400000">
        <a:off x="6971950" y="1452666"/>
        <a:ext cx="313777" cy="312933"/>
      </dsp:txXfrm>
    </dsp:sp>
    <dsp:sp modelId="{53AC983D-3CCD-401F-844D-D52E92EAEC61}">
      <dsp:nvSpPr>
        <dsp:cNvPr id="0" name=""/>
        <dsp:cNvSpPr/>
      </dsp:nvSpPr>
      <dsp:spPr>
        <a:xfrm>
          <a:off x="6074482" y="2110585"/>
          <a:ext cx="2108713" cy="1265228"/>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smtClean="0">
              <a:latin typeface="Helvetica Neue"/>
              <a:ea typeface="+mn-ea"/>
              <a:cs typeface="+mn-cs"/>
            </a:rPr>
            <a:t>4. </a:t>
          </a:r>
          <a:r>
            <a:rPr lang="en-US" sz="1600" kern="1200" smtClean="0">
              <a:latin typeface="Helvetica Neue"/>
              <a:ea typeface="+mn-ea"/>
              <a:cs typeface="Times New Roman" panose="02020603050405020304" pitchFamily="18" charset="0"/>
            </a:rPr>
            <a:t>Interviews</a:t>
          </a:r>
          <a:endParaRPr lang="en-US" sz="1600" kern="1200" dirty="0">
            <a:latin typeface="Helvetica Neue"/>
            <a:ea typeface="+mn-ea"/>
            <a:cs typeface="Times New Roman" panose="02020603050405020304" pitchFamily="18" charset="0"/>
          </a:endParaRPr>
        </a:p>
      </dsp:txBody>
      <dsp:txXfrm>
        <a:off x="6111539" y="2147642"/>
        <a:ext cx="2034599" cy="1191114"/>
      </dsp:txXfrm>
    </dsp:sp>
    <dsp:sp modelId="{2462E80C-BA89-47DB-8F83-9A800772E8F8}">
      <dsp:nvSpPr>
        <dsp:cNvPr id="0" name=""/>
        <dsp:cNvSpPr/>
      </dsp:nvSpPr>
      <dsp:spPr>
        <a:xfrm rot="10800000">
          <a:off x="5441868" y="2481718"/>
          <a:ext cx="447047" cy="522961"/>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solidFill>
              <a:sysClr val="window" lastClr="FFFFFF"/>
            </a:solidFill>
            <a:latin typeface="Helvetica Neue"/>
            <a:ea typeface="+mn-ea"/>
            <a:cs typeface="+mn-cs"/>
          </a:endParaRPr>
        </a:p>
      </dsp:txBody>
      <dsp:txXfrm rot="10800000">
        <a:off x="5575982" y="2586310"/>
        <a:ext cx="312933" cy="313777"/>
      </dsp:txXfrm>
    </dsp:sp>
    <dsp:sp modelId="{08480C3D-4E30-4F71-830C-6FFB88B79BAA}">
      <dsp:nvSpPr>
        <dsp:cNvPr id="0" name=""/>
        <dsp:cNvSpPr/>
      </dsp:nvSpPr>
      <dsp:spPr>
        <a:xfrm>
          <a:off x="3122283" y="2110585"/>
          <a:ext cx="2108713" cy="1265228"/>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smtClean="0">
              <a:latin typeface="Helvetica Neue"/>
              <a:ea typeface="+mn-ea"/>
              <a:cs typeface="+mn-cs"/>
            </a:rPr>
            <a:t>5. </a:t>
          </a:r>
          <a:r>
            <a:rPr lang="en-US" sz="1600" kern="1200" smtClean="0">
              <a:latin typeface="Helvetica Neue"/>
              <a:ea typeface="+mn-ea"/>
              <a:cs typeface="Times New Roman" panose="02020603050405020304" pitchFamily="18" charset="0"/>
            </a:rPr>
            <a:t>Sponsorship</a:t>
          </a:r>
          <a:endParaRPr lang="en-US" sz="1600" kern="1200" dirty="0">
            <a:latin typeface="Helvetica Neue"/>
            <a:ea typeface="+mn-ea"/>
            <a:cs typeface="Times New Roman" panose="02020603050405020304" pitchFamily="18" charset="0"/>
          </a:endParaRPr>
        </a:p>
      </dsp:txBody>
      <dsp:txXfrm>
        <a:off x="3159340" y="2147642"/>
        <a:ext cx="2034599" cy="1191114"/>
      </dsp:txXfrm>
    </dsp:sp>
    <dsp:sp modelId="{38B1291E-C7B8-4610-AB62-70D30E63FC1D}">
      <dsp:nvSpPr>
        <dsp:cNvPr id="0" name=""/>
        <dsp:cNvSpPr/>
      </dsp:nvSpPr>
      <dsp:spPr>
        <a:xfrm rot="10800000">
          <a:off x="2489669" y="2481718"/>
          <a:ext cx="447047" cy="522961"/>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solidFill>
              <a:sysClr val="window" lastClr="FFFFFF"/>
            </a:solidFill>
            <a:latin typeface="Helvetica Neue"/>
            <a:ea typeface="+mn-ea"/>
            <a:cs typeface="+mn-cs"/>
          </a:endParaRPr>
        </a:p>
      </dsp:txBody>
      <dsp:txXfrm rot="10800000">
        <a:off x="2623783" y="2586310"/>
        <a:ext cx="312933" cy="313777"/>
      </dsp:txXfrm>
    </dsp:sp>
    <dsp:sp modelId="{AB743571-8B95-4B6A-B11B-600088077A67}">
      <dsp:nvSpPr>
        <dsp:cNvPr id="0" name=""/>
        <dsp:cNvSpPr/>
      </dsp:nvSpPr>
      <dsp:spPr>
        <a:xfrm>
          <a:off x="170083" y="2110585"/>
          <a:ext cx="2108713" cy="126522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smtClean="0">
              <a:latin typeface="Helvetica Neue"/>
              <a:ea typeface="+mn-ea"/>
              <a:cs typeface="+mn-cs"/>
            </a:rPr>
            <a:t>6. </a:t>
          </a:r>
          <a:r>
            <a:rPr lang="en-US" sz="1600" kern="1200" smtClean="0">
              <a:latin typeface="Helvetica Neue"/>
              <a:ea typeface="+mn-ea"/>
              <a:cs typeface="Times New Roman" panose="02020603050405020304" pitchFamily="18" charset="0"/>
            </a:rPr>
            <a:t>Medical screenings and pre-departure cultural orientations</a:t>
          </a:r>
          <a:endParaRPr lang="en-US" sz="1600" kern="1200" dirty="0">
            <a:latin typeface="Helvetica Neue"/>
            <a:ea typeface="+mn-ea"/>
            <a:cs typeface="Times New Roman" panose="02020603050405020304" pitchFamily="18" charset="0"/>
          </a:endParaRPr>
        </a:p>
      </dsp:txBody>
      <dsp:txXfrm>
        <a:off x="207140" y="2147642"/>
        <a:ext cx="2034599" cy="1191114"/>
      </dsp:txXfrm>
    </dsp:sp>
    <dsp:sp modelId="{5C2D02EE-C6DB-4638-BC25-2243BF5D8AEE}">
      <dsp:nvSpPr>
        <dsp:cNvPr id="0" name=""/>
        <dsp:cNvSpPr/>
      </dsp:nvSpPr>
      <dsp:spPr>
        <a:xfrm rot="5400000">
          <a:off x="1000917" y="3523423"/>
          <a:ext cx="447047" cy="522961"/>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solidFill>
              <a:sysClr val="window" lastClr="FFFFFF"/>
            </a:solidFill>
            <a:latin typeface="Helvetica Neue"/>
            <a:ea typeface="+mn-ea"/>
            <a:cs typeface="+mn-cs"/>
          </a:endParaRPr>
        </a:p>
      </dsp:txBody>
      <dsp:txXfrm rot="-5400000">
        <a:off x="1067552" y="3561380"/>
        <a:ext cx="313777" cy="312933"/>
      </dsp:txXfrm>
    </dsp:sp>
    <dsp:sp modelId="{F5CCD895-D497-4F06-A9FA-1771550575F0}">
      <dsp:nvSpPr>
        <dsp:cNvPr id="0" name=""/>
        <dsp:cNvSpPr/>
      </dsp:nvSpPr>
      <dsp:spPr>
        <a:xfrm>
          <a:off x="170083" y="4219299"/>
          <a:ext cx="2108713" cy="126522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smtClean="0">
              <a:latin typeface="Helvetica Neue"/>
              <a:ea typeface="+mn-ea"/>
              <a:cs typeface="+mn-cs"/>
            </a:rPr>
            <a:t>7. </a:t>
          </a:r>
          <a:r>
            <a:rPr lang="en-US" sz="1600" kern="1200" smtClean="0">
              <a:latin typeface="Helvetica Neue"/>
              <a:ea typeface="+mn-ea"/>
              <a:cs typeface="Times New Roman" panose="02020603050405020304" pitchFamily="18" charset="0"/>
            </a:rPr>
            <a:t>State refugee office collaborates with local refugee agencies</a:t>
          </a:r>
          <a:endParaRPr lang="en-US" sz="1600" kern="1200" dirty="0">
            <a:latin typeface="Helvetica Neue"/>
            <a:ea typeface="+mn-ea"/>
            <a:cs typeface="Times New Roman" panose="02020603050405020304" pitchFamily="18" charset="0"/>
          </a:endParaRPr>
        </a:p>
      </dsp:txBody>
      <dsp:txXfrm>
        <a:off x="207140" y="4256356"/>
        <a:ext cx="2034599" cy="1191114"/>
      </dsp:txXfrm>
    </dsp:sp>
    <dsp:sp modelId="{4C084F32-019A-4364-848C-A075123A13A9}">
      <dsp:nvSpPr>
        <dsp:cNvPr id="0" name=""/>
        <dsp:cNvSpPr/>
      </dsp:nvSpPr>
      <dsp:spPr>
        <a:xfrm>
          <a:off x="2464364" y="4590432"/>
          <a:ext cx="447047" cy="522961"/>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solidFill>
              <a:sysClr val="window" lastClr="FFFFFF"/>
            </a:solidFill>
            <a:latin typeface="Helvetica Neue"/>
            <a:ea typeface="+mn-ea"/>
            <a:cs typeface="+mn-cs"/>
          </a:endParaRPr>
        </a:p>
      </dsp:txBody>
      <dsp:txXfrm>
        <a:off x="2464364" y="4695024"/>
        <a:ext cx="312933" cy="313777"/>
      </dsp:txXfrm>
    </dsp:sp>
    <dsp:sp modelId="{B366E1A9-2BD8-43B1-AF4F-3C2CAABBECB7}">
      <dsp:nvSpPr>
        <dsp:cNvPr id="0" name=""/>
        <dsp:cNvSpPr/>
      </dsp:nvSpPr>
      <dsp:spPr>
        <a:xfrm>
          <a:off x="3122283" y="4219299"/>
          <a:ext cx="2108713" cy="126522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smtClean="0">
              <a:latin typeface="Helvetica Neue"/>
              <a:ea typeface="+mn-ea"/>
              <a:cs typeface="+mn-cs"/>
            </a:rPr>
            <a:t>8. </a:t>
          </a:r>
          <a:r>
            <a:rPr lang="en-US" sz="1600" kern="1200" smtClean="0">
              <a:latin typeface="Helvetica Neue"/>
              <a:ea typeface="+mn-ea"/>
              <a:cs typeface="Times New Roman" panose="02020603050405020304" pitchFamily="18" charset="0"/>
            </a:rPr>
            <a:t>In KY, refugee is placed with either KY Refugee Ministries or Catholic Charities</a:t>
          </a:r>
          <a:endParaRPr lang="en-US" sz="1600" kern="1200" dirty="0">
            <a:latin typeface="Helvetica Neue"/>
            <a:ea typeface="+mn-ea"/>
            <a:cs typeface="Times New Roman" panose="02020603050405020304" pitchFamily="18" charset="0"/>
          </a:endParaRPr>
        </a:p>
      </dsp:txBody>
      <dsp:txXfrm>
        <a:off x="3159340" y="4256356"/>
        <a:ext cx="2034599" cy="11911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797721C-E8F9-4152-BEC4-B88BEBD936EF}" type="datetimeFigureOut">
              <a:rPr lang="en-US" smtClean="0"/>
              <a:pPr/>
              <a:t>11/6/2017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196241B-A9A4-48D2-AEF4-BEFCE625ECBA}" type="slidenum">
              <a:rPr lang="en-US" smtClean="0"/>
              <a:pPr/>
              <a:t>‹#›</a:t>
            </a:fld>
            <a:endParaRPr lang="en-US"/>
          </a:p>
        </p:txBody>
      </p:sp>
    </p:spTree>
    <p:extLst>
      <p:ext uri="{BB962C8B-B14F-4D97-AF65-F5344CB8AC3E}">
        <p14:creationId xmlns:p14="http://schemas.microsoft.com/office/powerpoint/2010/main" val="35852642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2EAB1C-C787-4710-AC65-4834B24B0179}" type="datetimeFigureOut">
              <a:rPr lang="en-US" smtClean="0"/>
              <a:pPr/>
              <a:t>11/6/2017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D5513B-1241-4A9C-8018-043E2B459678}" type="slidenum">
              <a:rPr lang="en-US" smtClean="0"/>
              <a:pPr/>
              <a:t>‹#›</a:t>
            </a:fld>
            <a:endParaRPr lang="en-US"/>
          </a:p>
        </p:txBody>
      </p:sp>
    </p:spTree>
    <p:extLst>
      <p:ext uri="{BB962C8B-B14F-4D97-AF65-F5344CB8AC3E}">
        <p14:creationId xmlns:p14="http://schemas.microsoft.com/office/powerpoint/2010/main" val="382687447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a:t>
            </a:r>
            <a:r>
              <a:rPr lang="en-US" baseline="0" dirty="0" smtClean="0"/>
              <a:t> session opens with a 10-15 minute personal story of barriers in accessing health care from an individual who was an immigrant/refugee.  This should be a community member who the instructor has met with and discussed talking points prior to the session, and is comfortable sharing their story with health professions students.</a:t>
            </a:r>
          </a:p>
          <a:p>
            <a:endParaRPr lang="en-US" baseline="0" dirty="0" smtClean="0"/>
          </a:p>
        </p:txBody>
      </p:sp>
      <p:sp>
        <p:nvSpPr>
          <p:cNvPr id="4" name="Slide Number Placeholder 3"/>
          <p:cNvSpPr>
            <a:spLocks noGrp="1"/>
          </p:cNvSpPr>
          <p:nvPr>
            <p:ph type="sldNum" sz="quarter" idx="10"/>
          </p:nvPr>
        </p:nvSpPr>
        <p:spPr/>
        <p:txBody>
          <a:bodyPr/>
          <a:lstStyle/>
          <a:p>
            <a:fld id="{B4D5513B-1241-4A9C-8018-043E2B459678}" type="slidenum">
              <a:rPr lang="en-US" smtClean="0"/>
              <a:pPr/>
              <a:t>2</a:t>
            </a:fld>
            <a:endParaRPr lang="en-US"/>
          </a:p>
        </p:txBody>
      </p:sp>
    </p:spTree>
    <p:extLst>
      <p:ext uri="{BB962C8B-B14F-4D97-AF65-F5344CB8AC3E}">
        <p14:creationId xmlns:p14="http://schemas.microsoft.com/office/powerpoint/2010/main" val="2214893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Describe what each does</a:t>
            </a:r>
            <a:endParaRPr lang="en-US" dirty="0"/>
          </a:p>
        </p:txBody>
      </p:sp>
      <p:sp>
        <p:nvSpPr>
          <p:cNvPr id="4" name="Slide Number Placeholder 3"/>
          <p:cNvSpPr>
            <a:spLocks noGrp="1"/>
          </p:cNvSpPr>
          <p:nvPr>
            <p:ph type="sldNum" sz="quarter" idx="10"/>
          </p:nvPr>
        </p:nvSpPr>
        <p:spPr/>
        <p:txBody>
          <a:bodyPr/>
          <a:lstStyle/>
          <a:p>
            <a:fld id="{B4D5513B-1241-4A9C-8018-043E2B459678}" type="slidenum">
              <a:rPr lang="en-US" smtClean="0"/>
              <a:pPr/>
              <a:t>30</a:t>
            </a:fld>
            <a:endParaRPr lang="en-US"/>
          </a:p>
        </p:txBody>
      </p:sp>
    </p:spTree>
    <p:extLst>
      <p:ext uri="{BB962C8B-B14F-4D97-AF65-F5344CB8AC3E}">
        <p14:creationId xmlns:p14="http://schemas.microsoft.com/office/powerpoint/2010/main" val="2869250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are discussing labels, whether we call them “patients” or “clients,” we are talking about people. Public health and social work may refer to these people as clients</a:t>
            </a:r>
            <a:r>
              <a:rPr lang="en-US" baseline="0" dirty="0" smtClean="0"/>
              <a:t> instead of patients, but whatever our profession deems them, these people need health care, and we have to work on an interprofessional team to accomplish that for them. So for today, however your profession deems them, we are treating human beings, and in this session, specifically refugees.</a:t>
            </a:r>
            <a:endParaRPr lang="en-US" dirty="0"/>
          </a:p>
        </p:txBody>
      </p:sp>
      <p:sp>
        <p:nvSpPr>
          <p:cNvPr id="4" name="Slide Number Placeholder 3"/>
          <p:cNvSpPr>
            <a:spLocks noGrp="1"/>
          </p:cNvSpPr>
          <p:nvPr>
            <p:ph type="sldNum" sz="quarter" idx="10"/>
          </p:nvPr>
        </p:nvSpPr>
        <p:spPr/>
        <p:txBody>
          <a:bodyPr/>
          <a:lstStyle/>
          <a:p>
            <a:fld id="{B4D5513B-1241-4A9C-8018-043E2B459678}" type="slidenum">
              <a:rPr lang="en-US" smtClean="0"/>
              <a:pPr/>
              <a:t>4</a:t>
            </a:fld>
            <a:endParaRPr lang="en-US"/>
          </a:p>
        </p:txBody>
      </p:sp>
    </p:spTree>
    <p:extLst>
      <p:ext uri="{BB962C8B-B14F-4D97-AF65-F5344CB8AC3E}">
        <p14:creationId xmlns:p14="http://schemas.microsoft.com/office/powerpoint/2010/main" val="3665512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Pull</a:t>
            </a:r>
            <a:r>
              <a:rPr lang="en-US" baseline="0" dirty="0" smtClean="0"/>
              <a:t> this up as a review from morning (30 seconds).</a:t>
            </a:r>
          </a:p>
          <a:p>
            <a:pPr lvl="0"/>
            <a:r>
              <a:rPr lang="en-US" dirty="0" smtClean="0">
                <a:latin typeface="Helvetica" panose="020B0604020202020204" pitchFamily="34" charset="0"/>
                <a:cs typeface="Helvetica" panose="020B0604020202020204" pitchFamily="34" charset="0"/>
              </a:rPr>
              <a:t>Economic Stability</a:t>
            </a:r>
          </a:p>
          <a:p>
            <a:pPr lvl="1"/>
            <a:r>
              <a:rPr lang="en-US" sz="1000" dirty="0" smtClean="0">
                <a:latin typeface="Helvetica" panose="020B0604020202020204" pitchFamily="34" charset="0"/>
                <a:cs typeface="Helvetica" panose="020B0604020202020204" pitchFamily="34" charset="0"/>
              </a:rPr>
              <a:t>Poverty</a:t>
            </a:r>
          </a:p>
          <a:p>
            <a:pPr lvl="1"/>
            <a:r>
              <a:rPr lang="en-US" sz="1000" dirty="0" smtClean="0">
                <a:latin typeface="Helvetica" panose="020B0604020202020204" pitchFamily="34" charset="0"/>
                <a:cs typeface="Helvetica" panose="020B0604020202020204" pitchFamily="34" charset="0"/>
              </a:rPr>
              <a:t>Employment</a:t>
            </a:r>
          </a:p>
          <a:p>
            <a:pPr lvl="1"/>
            <a:r>
              <a:rPr lang="en-US" sz="1000" dirty="0" smtClean="0">
                <a:latin typeface="Helvetica" panose="020B0604020202020204" pitchFamily="34" charset="0"/>
                <a:cs typeface="Helvetica" panose="020B0604020202020204" pitchFamily="34" charset="0"/>
              </a:rPr>
              <a:t>Food Security</a:t>
            </a:r>
          </a:p>
          <a:p>
            <a:pPr lvl="1"/>
            <a:r>
              <a:rPr lang="en-US" sz="1000" dirty="0" smtClean="0">
                <a:latin typeface="Helvetica" panose="020B0604020202020204" pitchFamily="34" charset="0"/>
                <a:cs typeface="Helvetica" panose="020B0604020202020204" pitchFamily="34" charset="0"/>
              </a:rPr>
              <a:t>Housing Stability</a:t>
            </a:r>
          </a:p>
          <a:p>
            <a:pPr lvl="0"/>
            <a:r>
              <a:rPr lang="en-US" dirty="0" smtClean="0">
                <a:latin typeface="Helvetica" panose="020B0604020202020204" pitchFamily="34" charset="0"/>
                <a:cs typeface="Helvetica" panose="020B0604020202020204" pitchFamily="34" charset="0"/>
              </a:rPr>
              <a:t>Education</a:t>
            </a:r>
          </a:p>
          <a:p>
            <a:pPr lvl="1"/>
            <a:r>
              <a:rPr lang="en-US" sz="1000" dirty="0" smtClean="0">
                <a:latin typeface="Helvetica" panose="020B0604020202020204" pitchFamily="34" charset="0"/>
                <a:cs typeface="Helvetica" panose="020B0604020202020204" pitchFamily="34" charset="0"/>
              </a:rPr>
              <a:t>High School Graduation</a:t>
            </a:r>
          </a:p>
          <a:p>
            <a:pPr lvl="1"/>
            <a:r>
              <a:rPr lang="en-US" sz="1000" dirty="0" smtClean="0">
                <a:latin typeface="Helvetica" panose="020B0604020202020204" pitchFamily="34" charset="0"/>
                <a:cs typeface="Helvetica" panose="020B0604020202020204" pitchFamily="34" charset="0"/>
              </a:rPr>
              <a:t>Enrollment in Higher Education</a:t>
            </a:r>
          </a:p>
          <a:p>
            <a:pPr lvl="1"/>
            <a:r>
              <a:rPr lang="en-US" sz="1000" dirty="0" smtClean="0">
                <a:latin typeface="Helvetica" panose="020B0604020202020204" pitchFamily="34" charset="0"/>
                <a:cs typeface="Helvetica" panose="020B0604020202020204" pitchFamily="34" charset="0"/>
              </a:rPr>
              <a:t>Language and Literacy</a:t>
            </a:r>
          </a:p>
          <a:p>
            <a:pPr lvl="1"/>
            <a:r>
              <a:rPr lang="en-US" sz="1000" dirty="0" smtClean="0">
                <a:latin typeface="Helvetica" panose="020B0604020202020204" pitchFamily="34" charset="0"/>
                <a:cs typeface="Helvetica" panose="020B0604020202020204" pitchFamily="34" charset="0"/>
              </a:rPr>
              <a:t>Early Childhood Education and Development</a:t>
            </a:r>
          </a:p>
          <a:p>
            <a:pPr lvl="0"/>
            <a:r>
              <a:rPr lang="en-US" dirty="0" smtClean="0">
                <a:latin typeface="Helvetica" panose="020B0604020202020204" pitchFamily="34" charset="0"/>
                <a:cs typeface="Helvetica" panose="020B0604020202020204" pitchFamily="34" charset="0"/>
              </a:rPr>
              <a:t>Health and Health Care</a:t>
            </a:r>
          </a:p>
          <a:p>
            <a:pPr lvl="1"/>
            <a:r>
              <a:rPr lang="en-US" sz="1000" dirty="0" smtClean="0">
                <a:latin typeface="Helvetica" panose="020B0604020202020204" pitchFamily="34" charset="0"/>
                <a:cs typeface="Helvetica" panose="020B0604020202020204" pitchFamily="34" charset="0"/>
              </a:rPr>
              <a:t>Access to Health Care</a:t>
            </a:r>
          </a:p>
          <a:p>
            <a:pPr lvl="1"/>
            <a:r>
              <a:rPr lang="en-US" sz="1000" dirty="0" smtClean="0">
                <a:latin typeface="Helvetica" panose="020B0604020202020204" pitchFamily="34" charset="0"/>
                <a:cs typeface="Helvetica" panose="020B0604020202020204" pitchFamily="34" charset="0"/>
              </a:rPr>
              <a:t>Access to Primary Care</a:t>
            </a:r>
          </a:p>
          <a:p>
            <a:pPr lvl="1"/>
            <a:r>
              <a:rPr lang="en-US" sz="1000" dirty="0" smtClean="0">
                <a:latin typeface="Helvetica" panose="020B0604020202020204" pitchFamily="34" charset="0"/>
                <a:cs typeface="Helvetica" panose="020B0604020202020204" pitchFamily="34" charset="0"/>
              </a:rPr>
              <a:t>Health Literacy</a:t>
            </a:r>
          </a:p>
          <a:p>
            <a:pPr lvl="0"/>
            <a:r>
              <a:rPr lang="en-US" dirty="0" smtClean="0">
                <a:latin typeface="Helvetica" panose="020B0604020202020204" pitchFamily="34" charset="0"/>
                <a:cs typeface="Helvetica" panose="020B0604020202020204" pitchFamily="34" charset="0"/>
              </a:rPr>
              <a:t>Neighborhood and Built Environment</a:t>
            </a:r>
          </a:p>
          <a:p>
            <a:pPr lvl="1"/>
            <a:r>
              <a:rPr lang="en-US" sz="1000" dirty="0" smtClean="0">
                <a:latin typeface="Helvetica" panose="020B0604020202020204" pitchFamily="34" charset="0"/>
                <a:cs typeface="Helvetica" panose="020B0604020202020204" pitchFamily="34" charset="0"/>
              </a:rPr>
              <a:t>Access to Healthy Foods</a:t>
            </a:r>
          </a:p>
          <a:p>
            <a:pPr lvl="1"/>
            <a:r>
              <a:rPr lang="en-US" sz="1000" dirty="0" smtClean="0">
                <a:latin typeface="Helvetica" panose="020B0604020202020204" pitchFamily="34" charset="0"/>
                <a:cs typeface="Helvetica" panose="020B0604020202020204" pitchFamily="34" charset="0"/>
              </a:rPr>
              <a:t>Quality of Housing</a:t>
            </a:r>
          </a:p>
          <a:p>
            <a:pPr lvl="1"/>
            <a:r>
              <a:rPr lang="en-US" sz="1000" dirty="0" smtClean="0">
                <a:latin typeface="Helvetica" panose="020B0604020202020204" pitchFamily="34" charset="0"/>
                <a:cs typeface="Helvetica" panose="020B0604020202020204" pitchFamily="34" charset="0"/>
              </a:rPr>
              <a:t>Crime and Violence</a:t>
            </a:r>
          </a:p>
          <a:p>
            <a:pPr lvl="1"/>
            <a:r>
              <a:rPr lang="en-US" sz="1000" dirty="0" smtClean="0">
                <a:latin typeface="Helvetica" panose="020B0604020202020204" pitchFamily="34" charset="0"/>
                <a:cs typeface="Helvetica" panose="020B0604020202020204" pitchFamily="34" charset="0"/>
              </a:rPr>
              <a:t>Environmental Conditions</a:t>
            </a:r>
          </a:p>
          <a:p>
            <a:pPr lvl="0"/>
            <a:r>
              <a:rPr lang="en-US" dirty="0" smtClean="0">
                <a:latin typeface="Helvetica" panose="020B0604020202020204" pitchFamily="34" charset="0"/>
                <a:cs typeface="Helvetica" panose="020B0604020202020204" pitchFamily="34" charset="0"/>
              </a:rPr>
              <a:t>Social and Community Context</a:t>
            </a:r>
          </a:p>
          <a:p>
            <a:pPr lvl="1"/>
            <a:r>
              <a:rPr lang="en-US" sz="1000" dirty="0" smtClean="0">
                <a:latin typeface="Helvetica" panose="020B0604020202020204" pitchFamily="34" charset="0"/>
                <a:cs typeface="Helvetica" panose="020B0604020202020204" pitchFamily="34" charset="0"/>
              </a:rPr>
              <a:t>Social Cohesion</a:t>
            </a:r>
          </a:p>
          <a:p>
            <a:pPr lvl="1"/>
            <a:r>
              <a:rPr lang="en-US" sz="1000" dirty="0" smtClean="0">
                <a:latin typeface="Helvetica" panose="020B0604020202020204" pitchFamily="34" charset="0"/>
                <a:cs typeface="Helvetica" panose="020B0604020202020204" pitchFamily="34" charset="0"/>
              </a:rPr>
              <a:t>Civic Participation</a:t>
            </a:r>
          </a:p>
          <a:p>
            <a:pPr lvl="1"/>
            <a:r>
              <a:rPr lang="en-US" sz="1000" dirty="0" smtClean="0">
                <a:latin typeface="Helvetica" panose="020B0604020202020204" pitchFamily="34" charset="0"/>
                <a:cs typeface="Helvetica" panose="020B0604020202020204" pitchFamily="34" charset="0"/>
              </a:rPr>
              <a:t>Perceptions of Discrimination and Equity</a:t>
            </a:r>
          </a:p>
          <a:p>
            <a:pPr lvl="1"/>
            <a:r>
              <a:rPr lang="en-US" sz="1000" dirty="0" smtClean="0">
                <a:latin typeface="Helvetica" panose="020B0604020202020204" pitchFamily="34" charset="0"/>
                <a:cs typeface="Helvetica" panose="020B0604020202020204" pitchFamily="34" charset="0"/>
              </a:rPr>
              <a:t>Incarceration/Institutionalization</a:t>
            </a:r>
          </a:p>
          <a:p>
            <a:endParaRPr lang="en-US" dirty="0"/>
          </a:p>
        </p:txBody>
      </p:sp>
      <p:sp>
        <p:nvSpPr>
          <p:cNvPr id="4" name="Slide Number Placeholder 3"/>
          <p:cNvSpPr>
            <a:spLocks noGrp="1"/>
          </p:cNvSpPr>
          <p:nvPr>
            <p:ph type="sldNum" sz="quarter" idx="10"/>
          </p:nvPr>
        </p:nvSpPr>
        <p:spPr/>
        <p:txBody>
          <a:bodyPr/>
          <a:lstStyle/>
          <a:p>
            <a:fld id="{B4D5513B-1241-4A9C-8018-043E2B459678}" type="slidenum">
              <a:rPr lang="en-US" smtClean="0"/>
              <a:pPr/>
              <a:t>19</a:t>
            </a:fld>
            <a:endParaRPr lang="en-US"/>
          </a:p>
        </p:txBody>
      </p:sp>
    </p:spTree>
    <p:extLst>
      <p:ext uri="{BB962C8B-B14F-4D97-AF65-F5344CB8AC3E}">
        <p14:creationId xmlns:p14="http://schemas.microsoft.com/office/powerpoint/2010/main" val="1874635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2000" dirty="0" smtClean="0"/>
              <a:t>Treatment bias</a:t>
            </a:r>
          </a:p>
          <a:p>
            <a:pPr marL="171450" indent="-171450">
              <a:buFont typeface="Arial" panose="020B0604020202020204" pitchFamily="34" charset="0"/>
              <a:buChar char="•"/>
            </a:pPr>
            <a:r>
              <a:rPr lang="en-US" sz="2000" dirty="0" smtClean="0"/>
              <a:t>Perceived discrimination</a:t>
            </a:r>
          </a:p>
          <a:p>
            <a:pPr marL="171450" indent="-171450">
              <a:buFont typeface="Arial" panose="020B0604020202020204" pitchFamily="34" charset="0"/>
              <a:buChar char="•"/>
            </a:pPr>
            <a:r>
              <a:rPr lang="en-US" sz="2000" dirty="0" smtClean="0"/>
              <a:t>Mistrust of medicine and health systems</a:t>
            </a:r>
          </a:p>
          <a:p>
            <a:pPr marL="171450" indent="-171450">
              <a:buFont typeface="Arial" panose="020B0604020202020204" pitchFamily="34" charset="0"/>
              <a:buChar char="•"/>
            </a:pPr>
            <a:r>
              <a:rPr lang="en-US" sz="2000" dirty="0" smtClean="0"/>
              <a:t>Patient Navigation</a:t>
            </a:r>
          </a:p>
          <a:p>
            <a:pPr marL="171450" indent="-171450">
              <a:buFont typeface="Arial" panose="020B0604020202020204" pitchFamily="34" charset="0"/>
              <a:buChar char="•"/>
            </a:pPr>
            <a:r>
              <a:rPr lang="en-US" sz="2000" dirty="0" smtClean="0"/>
              <a:t>Health Literacy</a:t>
            </a:r>
          </a:p>
          <a:p>
            <a:pPr marL="171450" indent="-171450">
              <a:buFont typeface="Arial" panose="020B0604020202020204" pitchFamily="34" charset="0"/>
              <a:buChar char="•"/>
            </a:pPr>
            <a:r>
              <a:rPr lang="en-US" sz="2000" dirty="0" smtClean="0"/>
              <a:t>Interpretation Communication Barriers</a:t>
            </a:r>
          </a:p>
          <a:p>
            <a:pPr marL="628650" lvl="1" indent="-171450">
              <a:buFont typeface="Arial" panose="020B0604020202020204" pitchFamily="34" charset="0"/>
              <a:buChar char="•"/>
            </a:pPr>
            <a:r>
              <a:rPr lang="en-US" sz="2000" dirty="0" smtClean="0"/>
              <a:t>Cultural or literal</a:t>
            </a:r>
          </a:p>
          <a:p>
            <a:pPr marL="628650" lvl="1" indent="-171450">
              <a:buFont typeface="Arial" panose="020B0604020202020204" pitchFamily="34" charset="0"/>
              <a:buChar char="•"/>
            </a:pPr>
            <a:r>
              <a:rPr lang="en-US" sz="2000" dirty="0" smtClean="0"/>
              <a:t>Phone interpretation – dialect</a:t>
            </a:r>
          </a:p>
          <a:p>
            <a:pPr marL="628650" lvl="1" indent="-171450">
              <a:buFont typeface="Arial" panose="020B0604020202020204" pitchFamily="34" charset="0"/>
              <a:buChar char="•"/>
            </a:pPr>
            <a:r>
              <a:rPr lang="en-US" sz="2000" dirty="0" smtClean="0"/>
              <a:t>Lack of understanding of terminology</a:t>
            </a:r>
            <a:endParaRPr lang="en-US" sz="1400" dirty="0"/>
          </a:p>
        </p:txBody>
      </p:sp>
      <p:sp>
        <p:nvSpPr>
          <p:cNvPr id="4" name="Slide Number Placeholder 3"/>
          <p:cNvSpPr>
            <a:spLocks noGrp="1"/>
          </p:cNvSpPr>
          <p:nvPr>
            <p:ph type="sldNum" sz="quarter" idx="10"/>
          </p:nvPr>
        </p:nvSpPr>
        <p:spPr/>
        <p:txBody>
          <a:bodyPr/>
          <a:lstStyle/>
          <a:p>
            <a:fld id="{B4D5513B-1241-4A9C-8018-043E2B459678}" type="slidenum">
              <a:rPr lang="en-US" smtClean="0"/>
              <a:pPr/>
              <a:t>20</a:t>
            </a:fld>
            <a:endParaRPr lang="en-US"/>
          </a:p>
        </p:txBody>
      </p:sp>
    </p:spTree>
    <p:extLst>
      <p:ext uri="{BB962C8B-B14F-4D97-AF65-F5344CB8AC3E}">
        <p14:creationId xmlns:p14="http://schemas.microsoft.com/office/powerpoint/2010/main" val="966768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457200" indent="-457200">
              <a:buFont typeface="Arial" panose="020B0604020202020204" pitchFamily="34" charset="0"/>
              <a:buChar char="•"/>
            </a:pPr>
            <a:r>
              <a:rPr lang="en-US" sz="2200" dirty="0" smtClean="0">
                <a:latin typeface="Helvetica" panose="020B0604020202020204" pitchFamily="34" charset="0"/>
                <a:cs typeface="Helvetica" panose="020B0604020202020204" pitchFamily="34" charset="0"/>
              </a:rPr>
              <a:t>Do you speak the other person’s language?</a:t>
            </a:r>
          </a:p>
          <a:p>
            <a:pPr marL="914400" lvl="1" indent="-457200">
              <a:buFont typeface="Arial" panose="020B0604020202020204" pitchFamily="34" charset="0"/>
              <a:buChar char="•"/>
            </a:pPr>
            <a:r>
              <a:rPr lang="en-US" sz="2200" dirty="0" smtClean="0">
                <a:latin typeface="Helvetica" panose="020B0604020202020204" pitchFamily="34" charset="0"/>
                <a:cs typeface="Helvetica" panose="020B0604020202020204" pitchFamily="34" charset="0"/>
              </a:rPr>
              <a:t>Language access services?</a:t>
            </a:r>
          </a:p>
          <a:p>
            <a:pPr marL="914400" lvl="1" indent="-457200">
              <a:buFont typeface="Arial" panose="020B0604020202020204" pitchFamily="34" charset="0"/>
              <a:buChar char="•"/>
            </a:pPr>
            <a:r>
              <a:rPr lang="en-US" sz="2200" dirty="0" smtClean="0">
                <a:latin typeface="Helvetica" panose="020B0604020202020204" pitchFamily="34" charset="0"/>
                <a:cs typeface="Helvetica" panose="020B0604020202020204" pitchFamily="34" charset="0"/>
              </a:rPr>
              <a:t>Cultural broker</a:t>
            </a:r>
          </a:p>
          <a:p>
            <a:pPr marL="457200" indent="-457200">
              <a:buFont typeface="Arial" panose="020B0604020202020204" pitchFamily="34" charset="0"/>
              <a:buChar char="•"/>
            </a:pPr>
            <a:r>
              <a:rPr lang="en-US" sz="2200" dirty="0" smtClean="0">
                <a:latin typeface="Helvetica" panose="020B0604020202020204" pitchFamily="34" charset="0"/>
                <a:cs typeface="Helvetica" panose="020B0604020202020204" pitchFamily="34" charset="0"/>
              </a:rPr>
              <a:t>Are you familiar with the culture?</a:t>
            </a:r>
          </a:p>
          <a:p>
            <a:pPr marL="914400" lvl="1" indent="-457200">
              <a:buFont typeface="Arial" panose="020B0604020202020204" pitchFamily="34" charset="0"/>
              <a:buChar char="•"/>
            </a:pPr>
            <a:r>
              <a:rPr lang="en-US" sz="2200" dirty="0" smtClean="0">
                <a:latin typeface="Helvetica" panose="020B0604020202020204" pitchFamily="34" charset="0"/>
                <a:cs typeface="Helvetica" panose="020B0604020202020204" pitchFamily="34" charset="0"/>
              </a:rPr>
              <a:t>Perceptions of symptoms and treatment</a:t>
            </a:r>
          </a:p>
          <a:p>
            <a:pPr marL="914400" lvl="1" indent="-457200">
              <a:spcAft>
                <a:spcPts val="600"/>
              </a:spcAft>
              <a:buFont typeface="Arial" panose="020B0604020202020204" pitchFamily="34" charset="0"/>
              <a:buChar char="•"/>
            </a:pPr>
            <a:r>
              <a:rPr lang="en-US" sz="2200" dirty="0" smtClean="0">
                <a:latin typeface="Helvetica" panose="020B0604020202020204" pitchFamily="34" charset="0"/>
                <a:cs typeface="Helvetica" panose="020B0604020202020204" pitchFamily="34" charset="0"/>
              </a:rPr>
              <a:t>Western medicine vs. other</a:t>
            </a:r>
          </a:p>
          <a:p>
            <a:pPr marL="457200" indent="-457200">
              <a:lnSpc>
                <a:spcPct val="110000"/>
              </a:lnSpc>
              <a:buFont typeface="Arial" panose="020B0604020202020204" pitchFamily="34" charset="0"/>
              <a:buChar char="•"/>
            </a:pPr>
            <a:r>
              <a:rPr lang="en-US" sz="2200" dirty="0" smtClean="0">
                <a:latin typeface="Helvetica" panose="020B0604020202020204" pitchFamily="34" charset="0"/>
                <a:cs typeface="Helvetica" panose="020B0604020202020204" pitchFamily="34" charset="0"/>
              </a:rPr>
              <a:t>Familiarity with trauma informed care/treatment?</a:t>
            </a:r>
          </a:p>
          <a:p>
            <a:pPr marL="457200" indent="-457200">
              <a:buFont typeface="Arial" panose="020B0604020202020204" pitchFamily="34" charset="0"/>
              <a:buChar char="•"/>
            </a:pPr>
            <a:r>
              <a:rPr lang="en-US" sz="2200" dirty="0" smtClean="0">
                <a:latin typeface="Helvetica" panose="020B0604020202020204" pitchFamily="34" charset="0"/>
                <a:cs typeface="Helvetica" panose="020B0604020202020204" pitchFamily="34" charset="0"/>
              </a:rPr>
              <a:t>Gender preferences</a:t>
            </a:r>
          </a:p>
          <a:p>
            <a:pPr marL="457200" indent="-457200">
              <a:buFont typeface="Arial" panose="020B0604020202020204" pitchFamily="34" charset="0"/>
              <a:buChar char="•"/>
            </a:pPr>
            <a:r>
              <a:rPr lang="en-US" sz="2200" dirty="0" smtClean="0">
                <a:latin typeface="Helvetica" panose="020B0604020202020204" pitchFamily="34" charset="0"/>
                <a:cs typeface="Helvetica" panose="020B0604020202020204" pitchFamily="34" charset="0"/>
              </a:rPr>
              <a:t>Concept of time</a:t>
            </a:r>
          </a:p>
          <a:p>
            <a:pPr marL="457200" indent="-457200">
              <a:buFont typeface="Arial" panose="020B0604020202020204" pitchFamily="34" charset="0"/>
              <a:buChar char="•"/>
            </a:pPr>
            <a:r>
              <a:rPr lang="en-US" sz="2200" dirty="0" smtClean="0">
                <a:latin typeface="Helvetica" panose="020B0604020202020204" pitchFamily="34" charset="0"/>
                <a:cs typeface="Helvetica" panose="020B0604020202020204" pitchFamily="34" charset="0"/>
              </a:rPr>
              <a:t>Eye contact</a:t>
            </a:r>
          </a:p>
          <a:p>
            <a:endParaRPr lang="en-US" dirty="0"/>
          </a:p>
        </p:txBody>
      </p:sp>
      <p:sp>
        <p:nvSpPr>
          <p:cNvPr id="4" name="Slide Number Placeholder 3"/>
          <p:cNvSpPr>
            <a:spLocks noGrp="1"/>
          </p:cNvSpPr>
          <p:nvPr>
            <p:ph type="sldNum" sz="quarter" idx="10"/>
          </p:nvPr>
        </p:nvSpPr>
        <p:spPr/>
        <p:txBody>
          <a:bodyPr/>
          <a:lstStyle/>
          <a:p>
            <a:fld id="{B4D5513B-1241-4A9C-8018-043E2B459678}" type="slidenum">
              <a:rPr lang="en-US" smtClean="0"/>
              <a:pPr/>
              <a:t>21</a:t>
            </a:fld>
            <a:endParaRPr lang="en-US"/>
          </a:p>
        </p:txBody>
      </p:sp>
    </p:spTree>
    <p:extLst>
      <p:ext uri="{BB962C8B-B14F-4D97-AF65-F5344CB8AC3E}">
        <p14:creationId xmlns:p14="http://schemas.microsoft.com/office/powerpoint/2010/main" val="3785876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457200" indent="-457200">
              <a:lnSpc>
                <a:spcPct val="120000"/>
              </a:lnSpc>
              <a:spcAft>
                <a:spcPts val="600"/>
              </a:spcAft>
              <a:buFont typeface="Arial" panose="020B0604020202020204" pitchFamily="34" charset="0"/>
              <a:buChar char="•"/>
            </a:pPr>
            <a:r>
              <a:rPr lang="en-US" sz="2600" dirty="0" smtClean="0">
                <a:latin typeface="Helvetica" panose="020B0604020202020204" pitchFamily="34" charset="0"/>
                <a:cs typeface="Helvetica" panose="020B0604020202020204" pitchFamily="34" charset="0"/>
              </a:rPr>
              <a:t>Understanding instructions/how to take medication</a:t>
            </a:r>
          </a:p>
          <a:p>
            <a:pPr marL="914400" lvl="1" indent="-457200">
              <a:lnSpc>
                <a:spcPct val="120000"/>
              </a:lnSpc>
              <a:spcAft>
                <a:spcPts val="600"/>
              </a:spcAft>
              <a:buFont typeface="Arial" panose="020B0604020202020204" pitchFamily="34" charset="0"/>
              <a:buChar char="•"/>
            </a:pPr>
            <a:r>
              <a:rPr lang="en-US" sz="2600" dirty="0" smtClean="0">
                <a:latin typeface="Helvetica" panose="020B0604020202020204" pitchFamily="34" charset="0"/>
                <a:cs typeface="Helvetica" panose="020B0604020202020204" pitchFamily="34" charset="0"/>
              </a:rPr>
              <a:t>Long-term vs. short-term medication (immediate perception of cure)</a:t>
            </a:r>
          </a:p>
          <a:p>
            <a:pPr marL="457200" indent="-457200">
              <a:lnSpc>
                <a:spcPct val="120000"/>
              </a:lnSpc>
              <a:spcAft>
                <a:spcPts val="600"/>
              </a:spcAft>
              <a:buFont typeface="Arial" panose="020B0604020202020204" pitchFamily="34" charset="0"/>
              <a:buChar char="•"/>
            </a:pPr>
            <a:r>
              <a:rPr lang="en-US" sz="2600" dirty="0" smtClean="0">
                <a:latin typeface="Helvetica" panose="020B0604020202020204" pitchFamily="34" charset="0"/>
                <a:cs typeface="Helvetica" panose="020B0604020202020204" pitchFamily="34" charset="0"/>
              </a:rPr>
              <a:t>Availability of payment options and plans</a:t>
            </a:r>
          </a:p>
          <a:p>
            <a:pPr marL="457200" indent="-457200">
              <a:lnSpc>
                <a:spcPct val="120000"/>
              </a:lnSpc>
              <a:spcAft>
                <a:spcPts val="600"/>
              </a:spcAft>
              <a:buFont typeface="Arial" panose="020B0604020202020204" pitchFamily="34" charset="0"/>
              <a:buChar char="•"/>
            </a:pPr>
            <a:r>
              <a:rPr lang="en-US" sz="2600" dirty="0" smtClean="0">
                <a:latin typeface="Helvetica" panose="020B0604020202020204" pitchFamily="34" charset="0"/>
                <a:cs typeface="Helvetica" panose="020B0604020202020204" pitchFamily="34" charset="0"/>
              </a:rPr>
              <a:t>Trust/fear</a:t>
            </a:r>
          </a:p>
          <a:p>
            <a:pPr marL="914400" lvl="1" indent="-457200">
              <a:lnSpc>
                <a:spcPct val="120000"/>
              </a:lnSpc>
              <a:spcAft>
                <a:spcPts val="600"/>
              </a:spcAft>
              <a:buFont typeface="Arial" panose="020B0604020202020204" pitchFamily="34" charset="0"/>
              <a:buChar char="•"/>
            </a:pPr>
            <a:r>
              <a:rPr lang="en-US" sz="2600" dirty="0" smtClean="0">
                <a:latin typeface="Helvetica" panose="020B0604020202020204" pitchFamily="34" charset="0"/>
                <a:cs typeface="Helvetica" panose="020B0604020202020204" pitchFamily="34" charset="0"/>
              </a:rPr>
              <a:t>Paperwork</a:t>
            </a:r>
          </a:p>
          <a:p>
            <a:pPr marL="914400" lvl="1" indent="-457200">
              <a:lnSpc>
                <a:spcPct val="120000"/>
              </a:lnSpc>
              <a:spcAft>
                <a:spcPts val="600"/>
              </a:spcAft>
              <a:buFont typeface="Arial" panose="020B0604020202020204" pitchFamily="34" charset="0"/>
              <a:buChar char="•"/>
            </a:pPr>
            <a:r>
              <a:rPr lang="en-US" sz="2600" dirty="0" smtClean="0">
                <a:latin typeface="Helvetica" panose="020B0604020202020204" pitchFamily="34" charset="0"/>
                <a:cs typeface="Helvetica" panose="020B0604020202020204" pitchFamily="34" charset="0"/>
              </a:rPr>
              <a:t>Verbal</a:t>
            </a:r>
          </a:p>
          <a:p>
            <a:pPr marL="914400" lvl="1" indent="-457200">
              <a:lnSpc>
                <a:spcPct val="120000"/>
              </a:lnSpc>
              <a:spcAft>
                <a:spcPts val="600"/>
              </a:spcAft>
              <a:buFont typeface="Arial" panose="020B0604020202020204" pitchFamily="34" charset="0"/>
              <a:buChar char="•"/>
            </a:pPr>
            <a:r>
              <a:rPr lang="en-US" sz="2600" dirty="0" smtClean="0">
                <a:latin typeface="Helvetica" panose="020B0604020202020204" pitchFamily="34" charset="0"/>
                <a:cs typeface="Helvetica" panose="020B0604020202020204" pitchFamily="34" charset="0"/>
              </a:rPr>
              <a:t>Homeland Security</a:t>
            </a:r>
            <a:endParaRPr lang="en-US" sz="1900" dirty="0" smtClean="0">
              <a:latin typeface="Helvetica" panose="020B0604020202020204" pitchFamily="34" charset="0"/>
              <a:cs typeface="Helvetica"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B4D5513B-1241-4A9C-8018-043E2B459678}" type="slidenum">
              <a:rPr lang="en-US" smtClean="0"/>
              <a:pPr/>
              <a:t>22</a:t>
            </a:fld>
            <a:endParaRPr lang="en-US"/>
          </a:p>
        </p:txBody>
      </p:sp>
    </p:spTree>
    <p:extLst>
      <p:ext uri="{BB962C8B-B14F-4D97-AF65-F5344CB8AC3E}">
        <p14:creationId xmlns:p14="http://schemas.microsoft.com/office/powerpoint/2010/main" val="3785876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tips for appropriately using interpreter, assisting</a:t>
            </a:r>
            <a:r>
              <a:rPr lang="en-US" baseline="0" dirty="0" smtClean="0"/>
              <a:t> with patient navigation</a:t>
            </a:r>
            <a:endParaRPr lang="en-US" dirty="0"/>
          </a:p>
        </p:txBody>
      </p:sp>
      <p:sp>
        <p:nvSpPr>
          <p:cNvPr id="4" name="Slide Number Placeholder 3"/>
          <p:cNvSpPr>
            <a:spLocks noGrp="1"/>
          </p:cNvSpPr>
          <p:nvPr>
            <p:ph type="sldNum" sz="quarter" idx="10"/>
          </p:nvPr>
        </p:nvSpPr>
        <p:spPr/>
        <p:txBody>
          <a:bodyPr/>
          <a:lstStyle/>
          <a:p>
            <a:fld id="{B4D5513B-1241-4A9C-8018-043E2B459678}" type="slidenum">
              <a:rPr lang="en-US" smtClean="0"/>
              <a:pPr/>
              <a:t>24</a:t>
            </a:fld>
            <a:endParaRPr lang="en-US"/>
          </a:p>
        </p:txBody>
      </p:sp>
    </p:spTree>
    <p:extLst>
      <p:ext uri="{BB962C8B-B14F-4D97-AF65-F5344CB8AC3E}">
        <p14:creationId xmlns:p14="http://schemas.microsoft.com/office/powerpoint/2010/main" val="3238273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D5513B-1241-4A9C-8018-043E2B459678}" type="slidenum">
              <a:rPr lang="en-US" smtClean="0"/>
              <a:pPr/>
              <a:t>28</a:t>
            </a:fld>
            <a:endParaRPr lang="en-US"/>
          </a:p>
        </p:txBody>
      </p:sp>
    </p:spTree>
    <p:extLst>
      <p:ext uri="{BB962C8B-B14F-4D97-AF65-F5344CB8AC3E}">
        <p14:creationId xmlns:p14="http://schemas.microsoft.com/office/powerpoint/2010/main" val="1271483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D5513B-1241-4A9C-8018-043E2B459678}" type="slidenum">
              <a:rPr lang="en-US" smtClean="0"/>
              <a:pPr/>
              <a:t>29</a:t>
            </a:fld>
            <a:endParaRPr lang="en-US"/>
          </a:p>
        </p:txBody>
      </p:sp>
    </p:spTree>
    <p:extLst>
      <p:ext uri="{BB962C8B-B14F-4D97-AF65-F5344CB8AC3E}">
        <p14:creationId xmlns:p14="http://schemas.microsoft.com/office/powerpoint/2010/main" val="1509252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olid Title">
    <p:spTree>
      <p:nvGrpSpPr>
        <p:cNvPr id="1" name=""/>
        <p:cNvGrpSpPr/>
        <p:nvPr/>
      </p:nvGrpSpPr>
      <p:grpSpPr>
        <a:xfrm>
          <a:off x="0" y="0"/>
          <a:ext cx="0" cy="0"/>
          <a:chOff x="0" y="0"/>
          <a:chExt cx="0" cy="0"/>
        </a:xfrm>
      </p:grpSpPr>
      <p:sp>
        <p:nvSpPr>
          <p:cNvPr id="3" name="Text Placeholder 3"/>
          <p:cNvSpPr>
            <a:spLocks noGrp="1"/>
          </p:cNvSpPr>
          <p:nvPr>
            <p:ph type="body" sz="half" idx="11" hasCustomPrompt="1"/>
          </p:nvPr>
        </p:nvSpPr>
        <p:spPr>
          <a:xfrm>
            <a:off x="685800" y="4085650"/>
            <a:ext cx="7772400" cy="584776"/>
          </a:xfrm>
          <a:prstGeom prst="rect">
            <a:avLst/>
          </a:prstGeom>
        </p:spPr>
        <p:txBody>
          <a:bodyPr anchor="b">
            <a:spAutoFit/>
          </a:bodyPr>
          <a:lstStyle>
            <a:lvl1pPr marL="0" indent="0" algn="ctr">
              <a:buNone/>
              <a:defRPr sz="3200" b="0" i="0">
                <a:solidFill>
                  <a:schemeClr val="bg1"/>
                </a:solidFill>
                <a:latin typeface="Helvetica Neue Bold Condensed"/>
                <a:cs typeface="Helvetica Neue Bold Condensed"/>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
        <p:nvSpPr>
          <p:cNvPr id="4" name="Text Placeholder 3"/>
          <p:cNvSpPr>
            <a:spLocks noGrp="1"/>
          </p:cNvSpPr>
          <p:nvPr>
            <p:ph type="body" sz="half" idx="12" hasCustomPrompt="1"/>
          </p:nvPr>
        </p:nvSpPr>
        <p:spPr>
          <a:xfrm>
            <a:off x="2362200" y="5162490"/>
            <a:ext cx="4419600" cy="400110"/>
          </a:xfrm>
          <a:prstGeom prst="rect">
            <a:avLst/>
          </a:prstGeom>
        </p:spPr>
        <p:txBody>
          <a:bodyPr wrap="square" anchor="b">
            <a:spAutoFit/>
          </a:bodyPr>
          <a:lstStyle>
            <a:lvl1pPr marL="0" indent="0" algn="ctr">
              <a:buNone/>
              <a:defRPr sz="2000" b="0" i="0">
                <a:solidFill>
                  <a:schemeClr val="bg1"/>
                </a:solidFill>
                <a:latin typeface="HelveticaNeueLT Std"/>
                <a:cs typeface="HelveticaNeueLT Std"/>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date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930855C-0135-4D34-982C-8229901645A3}" type="datetimeFigureOut">
              <a:rPr lang="en-US" smtClean="0"/>
              <a:t>11/6/2017</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DA58B058-86C8-43EA-AB97-2AD47F2A2104}" type="slidenum">
              <a:rPr lang="en-US" smtClean="0"/>
              <a:t>‹#›</a:t>
            </a:fld>
            <a:endParaRPr lang="en-US"/>
          </a:p>
        </p:txBody>
      </p:sp>
    </p:spTree>
    <p:extLst>
      <p:ext uri="{BB962C8B-B14F-4D97-AF65-F5344CB8AC3E}">
        <p14:creationId xmlns:p14="http://schemas.microsoft.com/office/powerpoint/2010/main" val="1134436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2691824"/>
            <a:ext cx="8077200" cy="584776"/>
          </a:xfrm>
          <a:prstGeom prst="rect">
            <a:avLst/>
          </a:prstGeom>
        </p:spPr>
        <p:txBody>
          <a:bodyPr vert="horz" anchor="b">
            <a:spAutoFit/>
          </a:bodyPr>
          <a:lstStyle>
            <a:lvl1pPr>
              <a:defRPr sz="3200" b="0" i="0">
                <a:solidFill>
                  <a:schemeClr val="bg1"/>
                </a:solidFill>
                <a:latin typeface="Helvetica Neue Bold Condensed"/>
                <a:cs typeface="Helvetica Neue Bold Condensed"/>
              </a:defRPr>
            </a:lvl1pPr>
          </a:lstStyle>
          <a:p>
            <a:r>
              <a:rPr lang="en-US" dirty="0" smtClean="0"/>
              <a:t>Click to add Section Title</a:t>
            </a:r>
            <a:endParaRPr lang="en-US" dirty="0"/>
          </a:p>
        </p:txBody>
      </p:sp>
      <p:cxnSp>
        <p:nvCxnSpPr>
          <p:cNvPr id="4" name="Straight Connector 3"/>
          <p:cNvCxnSpPr/>
          <p:nvPr userDrawn="1"/>
        </p:nvCxnSpPr>
        <p:spPr>
          <a:xfrm rot="10800000">
            <a:off x="2628900" y="3429002"/>
            <a:ext cx="3886200" cy="1588"/>
          </a:xfrm>
          <a:prstGeom prst="line">
            <a:avLst/>
          </a:prstGeom>
          <a:ln w="12700" cap="flat" cmpd="sng" algn="ctr">
            <a:solidFill>
              <a:schemeClr val="bg1"/>
            </a:solidFill>
            <a:prstDash val="solid"/>
            <a:round/>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5" name="Text Placeholder 3"/>
          <p:cNvSpPr>
            <a:spLocks noGrp="1"/>
          </p:cNvSpPr>
          <p:nvPr>
            <p:ph type="body" sz="half" idx="11" hasCustomPrompt="1"/>
          </p:nvPr>
        </p:nvSpPr>
        <p:spPr>
          <a:xfrm>
            <a:off x="2362200" y="152401"/>
            <a:ext cx="6172200" cy="838199"/>
          </a:xfrm>
          <a:prstGeom prst="rect">
            <a:avLst/>
          </a:prstGeom>
        </p:spPr>
        <p:txBody>
          <a:bodyPr anchor="b">
            <a:normAutofit/>
          </a:bodyPr>
          <a:lstStyle>
            <a:lvl1pPr marL="0" indent="0">
              <a:buNone/>
              <a:defRPr sz="2200" b="0" i="0">
                <a:solidFill>
                  <a:srgbClr val="FFFFFF"/>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990600"/>
            <a:ext cx="3962400" cy="457200"/>
          </a:xfrm>
          <a:prstGeom prst="rect">
            <a:avLst/>
          </a:prstGeom>
        </p:spPr>
        <p:txBody>
          <a:bodyPr anchor="b"/>
          <a:lstStyle>
            <a:lvl1pPr algn="l">
              <a:defRPr sz="1600" b="1" i="0">
                <a:solidFill>
                  <a:schemeClr val="bg1"/>
                </a:solidFill>
                <a:latin typeface="Helvetica Neue"/>
                <a:cs typeface="Helvetica Neue"/>
              </a:defRPr>
            </a:lvl1pPr>
          </a:lstStyle>
          <a:p>
            <a:r>
              <a:rPr lang="en-US" dirty="0" smtClean="0"/>
              <a:t>Click to add Heading</a:t>
            </a:r>
            <a:endParaRPr lang="en-US" dirty="0"/>
          </a:p>
        </p:txBody>
      </p:sp>
      <p:sp>
        <p:nvSpPr>
          <p:cNvPr id="4" name="Text Placeholder 3"/>
          <p:cNvSpPr>
            <a:spLocks noGrp="1"/>
          </p:cNvSpPr>
          <p:nvPr>
            <p:ph type="body" sz="half" idx="2" hasCustomPrompt="1"/>
          </p:nvPr>
        </p:nvSpPr>
        <p:spPr>
          <a:xfrm>
            <a:off x="533400" y="1524001"/>
            <a:ext cx="3962400" cy="4419601"/>
          </a:xfrm>
          <a:prstGeom prst="rect">
            <a:avLst/>
          </a:prstGeom>
        </p:spPr>
        <p:txBody>
          <a:bodyPr>
            <a:normAutofit/>
          </a:bodyPr>
          <a:lstStyle>
            <a:lvl1pPr marL="0" indent="0">
              <a:lnSpc>
                <a:spcPct val="150000"/>
              </a:lnSpc>
              <a:spcBef>
                <a:spcPts val="0"/>
              </a:spcBef>
              <a:buNone/>
              <a:defRPr sz="1200" b="0" i="0">
                <a:solidFill>
                  <a:schemeClr val="bg1"/>
                </a:solidFill>
                <a:latin typeface="Helvetica Neue"/>
                <a:cs typeface="Helvetica Neu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text</a:t>
            </a:r>
          </a:p>
        </p:txBody>
      </p:sp>
      <p:cxnSp>
        <p:nvCxnSpPr>
          <p:cNvPr id="9" name="Straight Connector 8"/>
          <p:cNvCxnSpPr/>
          <p:nvPr userDrawn="1"/>
        </p:nvCxnSpPr>
        <p:spPr>
          <a:xfrm rot="10800000">
            <a:off x="609600" y="1446213"/>
            <a:ext cx="3886200" cy="1588"/>
          </a:xfrm>
          <a:prstGeom prst="line">
            <a:avLst/>
          </a:prstGeom>
          <a:ln>
            <a:solidFill>
              <a:srgbClr val="FFFFFF"/>
            </a:solidFill>
          </a:ln>
        </p:spPr>
        <p:style>
          <a:lnRef idx="1">
            <a:schemeClr val="accent2"/>
          </a:lnRef>
          <a:fillRef idx="0">
            <a:schemeClr val="accent2"/>
          </a:fillRef>
          <a:effectRef idx="0">
            <a:schemeClr val="accent2"/>
          </a:effectRef>
          <a:fontRef idx="minor">
            <a:schemeClr val="tx1"/>
          </a:fontRef>
        </p:style>
      </p:cxnSp>
      <p:sp>
        <p:nvSpPr>
          <p:cNvPr id="10" name="Picture Placeholder 2"/>
          <p:cNvSpPr>
            <a:spLocks noGrp="1"/>
          </p:cNvSpPr>
          <p:nvPr>
            <p:ph type="pic" idx="12"/>
          </p:nvPr>
        </p:nvSpPr>
        <p:spPr>
          <a:xfrm>
            <a:off x="4648200" y="1447801"/>
            <a:ext cx="3886200" cy="4495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Text Placeholder 3"/>
          <p:cNvSpPr>
            <a:spLocks noGrp="1"/>
          </p:cNvSpPr>
          <p:nvPr>
            <p:ph type="body" sz="half" idx="11" hasCustomPrompt="1"/>
          </p:nvPr>
        </p:nvSpPr>
        <p:spPr>
          <a:xfrm>
            <a:off x="2362200" y="152401"/>
            <a:ext cx="6172200" cy="838199"/>
          </a:xfrm>
          <a:prstGeom prst="rect">
            <a:avLst/>
          </a:prstGeom>
        </p:spPr>
        <p:txBody>
          <a:bodyPr anchor="b">
            <a:normAutofit/>
          </a:bodyPr>
          <a:lstStyle>
            <a:lvl1pPr marL="0" indent="0">
              <a:buNone/>
              <a:defRPr sz="2200" b="0" i="0">
                <a:solidFill>
                  <a:srgbClr val="FFFFFF"/>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amp; Tex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72000" y="990600"/>
            <a:ext cx="3962400" cy="457200"/>
          </a:xfrm>
          <a:prstGeom prst="rect">
            <a:avLst/>
          </a:prstGeom>
        </p:spPr>
        <p:txBody>
          <a:bodyPr anchor="b"/>
          <a:lstStyle>
            <a:lvl1pPr algn="l">
              <a:defRPr sz="1600" b="1" i="0">
                <a:solidFill>
                  <a:srgbClr val="FFFFFF"/>
                </a:solidFill>
                <a:latin typeface="Helvetica Neue"/>
                <a:cs typeface="Helvetica Neue"/>
              </a:defRPr>
            </a:lvl1pPr>
          </a:lstStyle>
          <a:p>
            <a:r>
              <a:rPr lang="en-US" dirty="0" smtClean="0"/>
              <a:t>Click to add Heading</a:t>
            </a:r>
            <a:endParaRPr lang="en-US" dirty="0"/>
          </a:p>
        </p:txBody>
      </p:sp>
      <p:sp>
        <p:nvSpPr>
          <p:cNvPr id="10" name="Text Placeholder 3"/>
          <p:cNvSpPr>
            <a:spLocks noGrp="1"/>
          </p:cNvSpPr>
          <p:nvPr>
            <p:ph type="body" sz="half" idx="2" hasCustomPrompt="1"/>
          </p:nvPr>
        </p:nvSpPr>
        <p:spPr>
          <a:xfrm>
            <a:off x="4572000" y="1524001"/>
            <a:ext cx="3962400" cy="4419601"/>
          </a:xfrm>
          <a:prstGeom prst="rect">
            <a:avLst/>
          </a:prstGeom>
        </p:spPr>
        <p:txBody>
          <a:bodyPr>
            <a:normAutofit/>
          </a:bodyPr>
          <a:lstStyle>
            <a:lvl1pPr marL="0" indent="0">
              <a:lnSpc>
                <a:spcPct val="150000"/>
              </a:lnSpc>
              <a:spcBef>
                <a:spcPts val="0"/>
              </a:spcBef>
              <a:buNone/>
              <a:defRPr sz="1200" b="0" i="0">
                <a:solidFill>
                  <a:srgbClr val="FFFFFF"/>
                </a:solidFill>
                <a:latin typeface="Helvetica Neue"/>
                <a:cs typeface="Helvetica Neu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text</a:t>
            </a:r>
          </a:p>
        </p:txBody>
      </p:sp>
      <p:sp>
        <p:nvSpPr>
          <p:cNvPr id="11" name="Picture Placeholder 2"/>
          <p:cNvSpPr>
            <a:spLocks noGrp="1"/>
          </p:cNvSpPr>
          <p:nvPr>
            <p:ph type="pic" idx="12"/>
          </p:nvPr>
        </p:nvSpPr>
        <p:spPr>
          <a:xfrm>
            <a:off x="609600" y="1447801"/>
            <a:ext cx="3886200" cy="4495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cxnSp>
        <p:nvCxnSpPr>
          <p:cNvPr id="12" name="Straight Connector 11"/>
          <p:cNvCxnSpPr/>
          <p:nvPr userDrawn="1"/>
        </p:nvCxnSpPr>
        <p:spPr>
          <a:xfrm rot="10800000">
            <a:off x="4648200" y="1446213"/>
            <a:ext cx="3886200" cy="1588"/>
          </a:xfrm>
          <a:prstGeom prst="line">
            <a:avLst/>
          </a:prstGeom>
          <a:ln>
            <a:solidFill>
              <a:srgbClr val="FFFFFF"/>
            </a:solidFill>
          </a:ln>
        </p:spPr>
        <p:style>
          <a:lnRef idx="1">
            <a:schemeClr val="accent2"/>
          </a:lnRef>
          <a:fillRef idx="0">
            <a:schemeClr val="accent2"/>
          </a:fillRef>
          <a:effectRef idx="0">
            <a:schemeClr val="accent2"/>
          </a:effectRef>
          <a:fontRef idx="minor">
            <a:schemeClr val="tx1"/>
          </a:fontRef>
        </p:style>
      </p:cxnSp>
      <p:sp>
        <p:nvSpPr>
          <p:cNvPr id="7" name="Text Placeholder 3"/>
          <p:cNvSpPr>
            <a:spLocks noGrp="1"/>
          </p:cNvSpPr>
          <p:nvPr>
            <p:ph type="body" sz="half" idx="11" hasCustomPrompt="1"/>
          </p:nvPr>
        </p:nvSpPr>
        <p:spPr>
          <a:xfrm>
            <a:off x="2362200" y="152401"/>
            <a:ext cx="6172200" cy="838199"/>
          </a:xfrm>
          <a:prstGeom prst="rect">
            <a:avLst/>
          </a:prstGeom>
        </p:spPr>
        <p:txBody>
          <a:bodyPr anchor="b">
            <a:normAutofit/>
          </a:bodyPr>
          <a:lstStyle>
            <a:lvl1pPr marL="0" indent="0">
              <a:buNone/>
              <a:defRPr sz="2200" b="0" i="0">
                <a:solidFill>
                  <a:srgbClr val="FFFFFF"/>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362200" y="990600"/>
            <a:ext cx="6172200" cy="457200"/>
          </a:xfrm>
          <a:prstGeom prst="rect">
            <a:avLst/>
          </a:prstGeom>
        </p:spPr>
        <p:txBody>
          <a:bodyPr anchor="b"/>
          <a:lstStyle>
            <a:lvl1pPr algn="l">
              <a:defRPr sz="1600" b="1" i="0">
                <a:solidFill>
                  <a:srgbClr val="FFFFFF"/>
                </a:solidFill>
                <a:latin typeface="Helvetica Neue"/>
                <a:cs typeface="Helvetica Neue"/>
              </a:defRPr>
            </a:lvl1pPr>
          </a:lstStyle>
          <a:p>
            <a:r>
              <a:rPr lang="en-US" dirty="0" smtClean="0"/>
              <a:t>Click to add Heading</a:t>
            </a:r>
            <a:endParaRPr lang="en-US" dirty="0"/>
          </a:p>
        </p:txBody>
      </p:sp>
      <p:sp>
        <p:nvSpPr>
          <p:cNvPr id="10" name="Text Placeholder 3"/>
          <p:cNvSpPr>
            <a:spLocks noGrp="1"/>
          </p:cNvSpPr>
          <p:nvPr>
            <p:ph type="body" sz="half" idx="2" hasCustomPrompt="1"/>
          </p:nvPr>
        </p:nvSpPr>
        <p:spPr>
          <a:xfrm>
            <a:off x="2362200" y="1524001"/>
            <a:ext cx="6172200" cy="4419601"/>
          </a:xfrm>
          <a:prstGeom prst="rect">
            <a:avLst/>
          </a:prstGeom>
        </p:spPr>
        <p:txBody>
          <a:bodyPr>
            <a:normAutofit/>
          </a:bodyPr>
          <a:lstStyle>
            <a:lvl1pPr marL="0" indent="0">
              <a:lnSpc>
                <a:spcPct val="150000"/>
              </a:lnSpc>
              <a:spcBef>
                <a:spcPts val="0"/>
              </a:spcBef>
              <a:buNone/>
              <a:defRPr sz="1200" b="0" i="0">
                <a:solidFill>
                  <a:srgbClr val="FFFFFF"/>
                </a:solidFill>
                <a:latin typeface="Helvetica Neue"/>
                <a:cs typeface="Helvetica Neu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text</a:t>
            </a:r>
          </a:p>
        </p:txBody>
      </p:sp>
      <p:cxnSp>
        <p:nvCxnSpPr>
          <p:cNvPr id="11" name="Straight Connector 10"/>
          <p:cNvCxnSpPr/>
          <p:nvPr userDrawn="1"/>
        </p:nvCxnSpPr>
        <p:spPr>
          <a:xfrm>
            <a:off x="2480896" y="1445409"/>
            <a:ext cx="6053504" cy="2393"/>
          </a:xfrm>
          <a:prstGeom prst="line">
            <a:avLst/>
          </a:prstGeom>
          <a:ln>
            <a:solidFill>
              <a:srgbClr val="FFFFFF"/>
            </a:solidFill>
          </a:ln>
        </p:spPr>
        <p:style>
          <a:lnRef idx="1">
            <a:schemeClr val="accent2"/>
          </a:lnRef>
          <a:fillRef idx="0">
            <a:schemeClr val="accent2"/>
          </a:fillRef>
          <a:effectRef idx="0">
            <a:schemeClr val="accent2"/>
          </a:effectRef>
          <a:fontRef idx="minor">
            <a:schemeClr val="tx1"/>
          </a:fontRef>
        </p:style>
      </p:cxnSp>
      <p:sp>
        <p:nvSpPr>
          <p:cNvPr id="7" name="Text Placeholder 3"/>
          <p:cNvSpPr>
            <a:spLocks noGrp="1"/>
          </p:cNvSpPr>
          <p:nvPr>
            <p:ph type="body" sz="half" idx="11" hasCustomPrompt="1"/>
          </p:nvPr>
        </p:nvSpPr>
        <p:spPr>
          <a:xfrm>
            <a:off x="2362200" y="152401"/>
            <a:ext cx="6172200" cy="838199"/>
          </a:xfrm>
          <a:prstGeom prst="rect">
            <a:avLst/>
          </a:prstGeom>
        </p:spPr>
        <p:txBody>
          <a:bodyPr anchor="b">
            <a:normAutofit/>
          </a:bodyPr>
          <a:lstStyle>
            <a:lvl1pPr marL="0" indent="0">
              <a:buNone/>
              <a:defRPr sz="2200" b="0" i="0">
                <a:solidFill>
                  <a:srgbClr val="FFFFFF"/>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Pictur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33400" y="990600"/>
            <a:ext cx="3962400" cy="457200"/>
          </a:xfrm>
          <a:prstGeom prst="rect">
            <a:avLst/>
          </a:prstGeom>
        </p:spPr>
        <p:txBody>
          <a:bodyPr anchor="b"/>
          <a:lstStyle>
            <a:lvl1pPr algn="l">
              <a:defRPr sz="1600" b="1" i="0">
                <a:solidFill>
                  <a:srgbClr val="FFFFFF"/>
                </a:solidFill>
                <a:latin typeface="Helvetica Neue"/>
                <a:cs typeface="Helvetica Neue"/>
              </a:defRPr>
            </a:lvl1pPr>
          </a:lstStyle>
          <a:p>
            <a:r>
              <a:rPr lang="en-US" dirty="0" smtClean="0"/>
              <a:t>Click to add Heading</a:t>
            </a:r>
            <a:endParaRPr lang="en-US" dirty="0"/>
          </a:p>
        </p:txBody>
      </p:sp>
      <p:cxnSp>
        <p:nvCxnSpPr>
          <p:cNvPr id="12" name="Straight Connector 11"/>
          <p:cNvCxnSpPr/>
          <p:nvPr userDrawn="1"/>
        </p:nvCxnSpPr>
        <p:spPr>
          <a:xfrm rot="10800000">
            <a:off x="609600" y="1446213"/>
            <a:ext cx="3886200" cy="1588"/>
          </a:xfrm>
          <a:prstGeom prst="line">
            <a:avLst/>
          </a:prstGeom>
          <a:ln>
            <a:solidFill>
              <a:srgbClr val="FFFFFF"/>
            </a:solidFill>
          </a:ln>
        </p:spPr>
        <p:style>
          <a:lnRef idx="1">
            <a:schemeClr val="accent2"/>
          </a:lnRef>
          <a:fillRef idx="0">
            <a:schemeClr val="accent2"/>
          </a:fillRef>
          <a:effectRef idx="0">
            <a:schemeClr val="accent2"/>
          </a:effectRef>
          <a:fontRef idx="minor">
            <a:schemeClr val="tx1"/>
          </a:fontRef>
        </p:style>
      </p:cxnSp>
      <p:sp>
        <p:nvSpPr>
          <p:cNvPr id="13" name="Picture Placeholder 2"/>
          <p:cNvSpPr>
            <a:spLocks noGrp="1"/>
          </p:cNvSpPr>
          <p:nvPr>
            <p:ph type="pic" idx="12"/>
          </p:nvPr>
        </p:nvSpPr>
        <p:spPr>
          <a:xfrm>
            <a:off x="4648200" y="1524001"/>
            <a:ext cx="3886200" cy="4419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4" name="Picture Placeholder 2"/>
          <p:cNvSpPr>
            <a:spLocks noGrp="1"/>
          </p:cNvSpPr>
          <p:nvPr>
            <p:ph type="pic" idx="13"/>
          </p:nvPr>
        </p:nvSpPr>
        <p:spPr>
          <a:xfrm>
            <a:off x="609600" y="1524000"/>
            <a:ext cx="3886200" cy="4419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Text Placeholder 3"/>
          <p:cNvSpPr>
            <a:spLocks noGrp="1"/>
          </p:cNvSpPr>
          <p:nvPr>
            <p:ph type="body" sz="half" idx="11" hasCustomPrompt="1"/>
          </p:nvPr>
        </p:nvSpPr>
        <p:spPr>
          <a:xfrm>
            <a:off x="2362200" y="152401"/>
            <a:ext cx="6172200" cy="838199"/>
          </a:xfrm>
          <a:prstGeom prst="rect">
            <a:avLst/>
          </a:prstGeom>
        </p:spPr>
        <p:txBody>
          <a:bodyPr anchor="b">
            <a:normAutofit/>
          </a:bodyPr>
          <a:lstStyle>
            <a:lvl1pPr marL="0" indent="0">
              <a:buNone/>
              <a:defRPr sz="2200" b="0" i="0">
                <a:solidFill>
                  <a:srgbClr val="FFFFFF"/>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2 Pictur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33400" y="990600"/>
            <a:ext cx="3962400" cy="457200"/>
          </a:xfrm>
          <a:prstGeom prst="rect">
            <a:avLst/>
          </a:prstGeom>
        </p:spPr>
        <p:txBody>
          <a:bodyPr anchor="b"/>
          <a:lstStyle>
            <a:lvl1pPr algn="l">
              <a:defRPr sz="1600" b="1" i="0">
                <a:solidFill>
                  <a:srgbClr val="FFFFFF"/>
                </a:solidFill>
                <a:latin typeface="Helvetica Neue"/>
                <a:cs typeface="Helvetica Neue"/>
              </a:defRPr>
            </a:lvl1pPr>
          </a:lstStyle>
          <a:p>
            <a:r>
              <a:rPr lang="en-US" dirty="0" smtClean="0"/>
              <a:t>Click to add Heading</a:t>
            </a:r>
            <a:endParaRPr lang="en-US" dirty="0"/>
          </a:p>
        </p:txBody>
      </p:sp>
      <p:cxnSp>
        <p:nvCxnSpPr>
          <p:cNvPr id="12" name="Straight Connector 11"/>
          <p:cNvCxnSpPr/>
          <p:nvPr userDrawn="1"/>
        </p:nvCxnSpPr>
        <p:spPr>
          <a:xfrm rot="10800000">
            <a:off x="609600" y="1446213"/>
            <a:ext cx="3886200" cy="1588"/>
          </a:xfrm>
          <a:prstGeom prst="line">
            <a:avLst/>
          </a:prstGeom>
          <a:ln>
            <a:solidFill>
              <a:srgbClr val="FFFFFF"/>
            </a:solidFill>
          </a:ln>
        </p:spPr>
        <p:style>
          <a:lnRef idx="1">
            <a:schemeClr val="accent2"/>
          </a:lnRef>
          <a:fillRef idx="0">
            <a:schemeClr val="accent2"/>
          </a:fillRef>
          <a:effectRef idx="0">
            <a:schemeClr val="accent2"/>
          </a:effectRef>
          <a:fontRef idx="minor">
            <a:schemeClr val="tx1"/>
          </a:fontRef>
        </p:style>
      </p:cxnSp>
      <p:sp>
        <p:nvSpPr>
          <p:cNvPr id="5" name="Text Placeholder 3"/>
          <p:cNvSpPr>
            <a:spLocks noGrp="1"/>
          </p:cNvSpPr>
          <p:nvPr>
            <p:ph type="body" sz="half" idx="11" hasCustomPrompt="1"/>
          </p:nvPr>
        </p:nvSpPr>
        <p:spPr>
          <a:xfrm>
            <a:off x="2362200" y="152401"/>
            <a:ext cx="6172200" cy="838199"/>
          </a:xfrm>
          <a:prstGeom prst="rect">
            <a:avLst/>
          </a:prstGeom>
        </p:spPr>
        <p:txBody>
          <a:bodyPr anchor="b">
            <a:normAutofit/>
          </a:bodyPr>
          <a:lstStyle>
            <a:lvl1pPr marL="0" indent="0">
              <a:buNone/>
              <a:defRPr sz="2200" b="0" i="0">
                <a:solidFill>
                  <a:srgbClr val="FFFFFF"/>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Title">
    <p:spTree>
      <p:nvGrpSpPr>
        <p:cNvPr id="1" name=""/>
        <p:cNvGrpSpPr/>
        <p:nvPr/>
      </p:nvGrpSpPr>
      <p:grpSpPr>
        <a:xfrm>
          <a:off x="0" y="0"/>
          <a:ext cx="0" cy="0"/>
          <a:chOff x="0" y="0"/>
          <a:chExt cx="0" cy="0"/>
        </a:xfrm>
      </p:grpSpPr>
      <p:sp>
        <p:nvSpPr>
          <p:cNvPr id="6" name="Text Placeholder 3"/>
          <p:cNvSpPr>
            <a:spLocks noGrp="1"/>
          </p:cNvSpPr>
          <p:nvPr>
            <p:ph type="body" sz="half" idx="11" hasCustomPrompt="1"/>
          </p:nvPr>
        </p:nvSpPr>
        <p:spPr>
          <a:xfrm>
            <a:off x="3657600" y="4051756"/>
            <a:ext cx="4953000" cy="430887"/>
          </a:xfrm>
          <a:prstGeom prst="rect">
            <a:avLst/>
          </a:prstGeom>
          <a:ln>
            <a:noFill/>
          </a:ln>
        </p:spPr>
        <p:txBody>
          <a:bodyPr anchor="ctr">
            <a:spAutoFit/>
          </a:bodyPr>
          <a:lstStyle>
            <a:lvl1pPr marL="0" indent="0" algn="r">
              <a:buNone/>
              <a:defRPr sz="2200" b="0" i="0">
                <a:solidFill>
                  <a:srgbClr val="FFFFFF"/>
                </a:solidFill>
                <a:latin typeface="Helvetica Neue Bold Condensed"/>
                <a:cs typeface="Helvetica Neue Bold Condensed"/>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
        <p:nvSpPr>
          <p:cNvPr id="4" name="Text Placeholder 3"/>
          <p:cNvSpPr>
            <a:spLocks noGrp="1"/>
          </p:cNvSpPr>
          <p:nvPr>
            <p:ph type="body" sz="half" idx="12" hasCustomPrompt="1"/>
          </p:nvPr>
        </p:nvSpPr>
        <p:spPr>
          <a:xfrm>
            <a:off x="7162800" y="6249144"/>
            <a:ext cx="1447800" cy="276999"/>
          </a:xfrm>
          <a:prstGeom prst="rect">
            <a:avLst/>
          </a:prstGeom>
          <a:ln>
            <a:noFill/>
          </a:ln>
        </p:spPr>
        <p:txBody>
          <a:bodyPr wrap="square" anchor="ctr">
            <a:spAutoFit/>
          </a:bodyPr>
          <a:lstStyle>
            <a:lvl1pPr marL="0" indent="0" algn="r">
              <a:buNone/>
              <a:defRPr sz="1200" b="0" i="0">
                <a:solidFill>
                  <a:srgbClr val="AD0000"/>
                </a:solidFill>
                <a:latin typeface="HelveticaNeueLT Std"/>
                <a:cs typeface="HelveticaNeueLT Std"/>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date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awenmeyer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ext Placeholder 3"/>
          <p:cNvSpPr>
            <a:spLocks noGrp="1"/>
          </p:cNvSpPr>
          <p:nvPr>
            <p:ph type="body" sz="half" idx="11" hasCustomPrompt="1"/>
          </p:nvPr>
        </p:nvSpPr>
        <p:spPr>
          <a:xfrm>
            <a:off x="1600200" y="304800"/>
            <a:ext cx="4876800" cy="914400"/>
          </a:xfrm>
          <a:prstGeom prst="rect">
            <a:avLst/>
          </a:prstGeom>
        </p:spPr>
        <p:txBody>
          <a:bodyPr anchor="b">
            <a:normAutofit/>
          </a:bodyPr>
          <a:lstStyle>
            <a:lvl1pPr marL="0" indent="0">
              <a:buNone/>
              <a:defRPr sz="2200" b="0" i="0">
                <a:solidFill>
                  <a:schemeClr val="bg1"/>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
        <p:nvSpPr>
          <p:cNvPr id="6" name="Title 1"/>
          <p:cNvSpPr>
            <a:spLocks noGrp="1"/>
          </p:cNvSpPr>
          <p:nvPr>
            <p:ph type="title" hasCustomPrompt="1"/>
          </p:nvPr>
        </p:nvSpPr>
        <p:spPr>
          <a:xfrm>
            <a:off x="2743200" y="1905000"/>
            <a:ext cx="5867400" cy="457200"/>
          </a:xfrm>
          <a:prstGeom prst="rect">
            <a:avLst/>
          </a:prstGeom>
        </p:spPr>
        <p:txBody>
          <a:bodyPr anchor="b"/>
          <a:lstStyle>
            <a:lvl1pPr algn="l">
              <a:defRPr sz="1600" b="1" i="0">
                <a:solidFill>
                  <a:srgbClr val="FFFFFF"/>
                </a:solidFill>
                <a:latin typeface="Helvetica Neue"/>
                <a:cs typeface="Helvetica Neue"/>
              </a:defRPr>
            </a:lvl1pPr>
          </a:lstStyle>
          <a:p>
            <a:r>
              <a:rPr lang="en-US" dirty="0" smtClean="0"/>
              <a:t>Click to add Heading</a:t>
            </a:r>
            <a:endParaRPr lang="en-US" dirty="0"/>
          </a:p>
        </p:txBody>
      </p:sp>
      <p:sp>
        <p:nvSpPr>
          <p:cNvPr id="10" name="Text Placeholder 3"/>
          <p:cNvSpPr>
            <a:spLocks noGrp="1"/>
          </p:cNvSpPr>
          <p:nvPr>
            <p:ph type="body" sz="half" idx="12" hasCustomPrompt="1"/>
          </p:nvPr>
        </p:nvSpPr>
        <p:spPr>
          <a:xfrm>
            <a:off x="2743200" y="2362200"/>
            <a:ext cx="5867400" cy="3200402"/>
          </a:xfrm>
          <a:prstGeom prst="rect">
            <a:avLst/>
          </a:prstGeom>
        </p:spPr>
        <p:txBody>
          <a:bodyPr>
            <a:normAutofit/>
          </a:bodyPr>
          <a:lstStyle>
            <a:lvl1pPr marL="0" indent="0">
              <a:lnSpc>
                <a:spcPct val="150000"/>
              </a:lnSpc>
              <a:spcBef>
                <a:spcPts val="0"/>
              </a:spcBef>
              <a:buNone/>
              <a:defRPr sz="1200" b="0" i="0">
                <a:solidFill>
                  <a:srgbClr val="FFFFFF"/>
                </a:solidFill>
                <a:latin typeface="Helvetica Neue"/>
                <a:cs typeface="Helvetica Neu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text</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wenmeyer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743200" y="1905000"/>
            <a:ext cx="5867400" cy="457200"/>
          </a:xfrm>
          <a:prstGeom prst="rect">
            <a:avLst/>
          </a:prstGeom>
        </p:spPr>
        <p:txBody>
          <a:bodyPr anchor="b"/>
          <a:lstStyle>
            <a:lvl1pPr algn="l">
              <a:defRPr sz="1600" b="1" i="0">
                <a:solidFill>
                  <a:srgbClr val="FFFFFF"/>
                </a:solidFill>
                <a:latin typeface="Helvetica Neue"/>
                <a:cs typeface="Helvetica Neue"/>
              </a:defRPr>
            </a:lvl1pPr>
          </a:lstStyle>
          <a:p>
            <a:r>
              <a:rPr lang="en-US" dirty="0" smtClean="0"/>
              <a:t>Click to add Heading</a:t>
            </a:r>
            <a:endParaRPr lang="en-US" dirty="0"/>
          </a:p>
        </p:txBody>
      </p:sp>
      <p:sp>
        <p:nvSpPr>
          <p:cNvPr id="5" name="Text Placeholder 3"/>
          <p:cNvSpPr>
            <a:spLocks noGrp="1"/>
          </p:cNvSpPr>
          <p:nvPr>
            <p:ph type="body" sz="half" idx="11" hasCustomPrompt="1"/>
          </p:nvPr>
        </p:nvSpPr>
        <p:spPr>
          <a:xfrm>
            <a:off x="1600200" y="304800"/>
            <a:ext cx="4876800" cy="914400"/>
          </a:xfrm>
          <a:prstGeom prst="rect">
            <a:avLst/>
          </a:prstGeom>
        </p:spPr>
        <p:txBody>
          <a:bodyPr anchor="b">
            <a:normAutofit/>
          </a:bodyPr>
          <a:lstStyle>
            <a:lvl1pPr marL="0" indent="0">
              <a:buNone/>
              <a:defRPr sz="2200" b="0" i="0">
                <a:solidFill>
                  <a:schemeClr val="bg1"/>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
        <p:nvSpPr>
          <p:cNvPr id="6" name="Text Placeholder 3"/>
          <p:cNvSpPr>
            <a:spLocks noGrp="1"/>
          </p:cNvSpPr>
          <p:nvPr>
            <p:ph type="body" sz="half" idx="12" hasCustomPrompt="1"/>
          </p:nvPr>
        </p:nvSpPr>
        <p:spPr>
          <a:xfrm>
            <a:off x="2743200" y="2362200"/>
            <a:ext cx="5867400" cy="3200402"/>
          </a:xfrm>
          <a:prstGeom prst="rect">
            <a:avLst/>
          </a:prstGeom>
        </p:spPr>
        <p:txBody>
          <a:bodyPr>
            <a:normAutofit/>
          </a:bodyPr>
          <a:lstStyle>
            <a:lvl1pPr marL="0" indent="0">
              <a:lnSpc>
                <a:spcPct val="150000"/>
              </a:lnSpc>
              <a:spcBef>
                <a:spcPts val="0"/>
              </a:spcBef>
              <a:buNone/>
              <a:defRPr sz="1200" b="0" i="0">
                <a:solidFill>
                  <a:srgbClr val="FFFFFF"/>
                </a:solidFill>
                <a:latin typeface="Helvetica Neue"/>
                <a:cs typeface="Helvetica Neu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text</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362200" y="990600"/>
            <a:ext cx="6172200" cy="457200"/>
          </a:xfrm>
          <a:prstGeom prst="rect">
            <a:avLst/>
          </a:prstGeom>
        </p:spPr>
        <p:txBody>
          <a:bodyPr anchor="b"/>
          <a:lstStyle>
            <a:lvl1pPr algn="l">
              <a:defRPr sz="1600" b="1" i="0">
                <a:solidFill>
                  <a:srgbClr val="B5191A"/>
                </a:solidFill>
                <a:latin typeface="Helvetica Neue"/>
                <a:cs typeface="Helvetica Neue"/>
              </a:defRPr>
            </a:lvl1pPr>
          </a:lstStyle>
          <a:p>
            <a:r>
              <a:rPr lang="en-US" dirty="0" smtClean="0"/>
              <a:t>Click to add Headline</a:t>
            </a:r>
            <a:endParaRPr lang="en-US" dirty="0"/>
          </a:p>
        </p:txBody>
      </p:sp>
      <p:sp>
        <p:nvSpPr>
          <p:cNvPr id="10" name="Text Placeholder 3"/>
          <p:cNvSpPr>
            <a:spLocks noGrp="1"/>
          </p:cNvSpPr>
          <p:nvPr>
            <p:ph type="body" sz="half" idx="2" hasCustomPrompt="1"/>
          </p:nvPr>
        </p:nvSpPr>
        <p:spPr>
          <a:xfrm>
            <a:off x="2362200" y="1524001"/>
            <a:ext cx="6172200" cy="4419601"/>
          </a:xfrm>
          <a:prstGeom prst="rect">
            <a:avLst/>
          </a:prstGeom>
        </p:spPr>
        <p:txBody>
          <a:bodyPr>
            <a:normAutofit/>
          </a:bodyPr>
          <a:lstStyle>
            <a:lvl1pPr marL="0" indent="0">
              <a:lnSpc>
                <a:spcPct val="150000"/>
              </a:lnSpc>
              <a:spcBef>
                <a:spcPts val="0"/>
              </a:spcBef>
              <a:buNone/>
              <a:defRPr sz="1200" b="0" i="0">
                <a:latin typeface="Helvetica Neue"/>
                <a:cs typeface="Helvetica Neu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text</a:t>
            </a:r>
          </a:p>
        </p:txBody>
      </p:sp>
      <p:cxnSp>
        <p:nvCxnSpPr>
          <p:cNvPr id="11" name="Straight Connector 10"/>
          <p:cNvCxnSpPr/>
          <p:nvPr userDrawn="1"/>
        </p:nvCxnSpPr>
        <p:spPr>
          <a:xfrm>
            <a:off x="2480896" y="1445407"/>
            <a:ext cx="6053504" cy="1588"/>
          </a:xfrm>
          <a:prstGeom prst="line">
            <a:avLst/>
          </a:prstGeom>
        </p:spPr>
        <p:style>
          <a:lnRef idx="1">
            <a:schemeClr val="accent2"/>
          </a:lnRef>
          <a:fillRef idx="0">
            <a:schemeClr val="accent2"/>
          </a:fillRef>
          <a:effectRef idx="0">
            <a:schemeClr val="accent2"/>
          </a:effectRef>
          <a:fontRef idx="minor">
            <a:schemeClr val="tx1"/>
          </a:fontRef>
        </p:style>
      </p:cxnSp>
      <p:sp>
        <p:nvSpPr>
          <p:cNvPr id="8" name="Text Placeholder 3"/>
          <p:cNvSpPr>
            <a:spLocks noGrp="1"/>
          </p:cNvSpPr>
          <p:nvPr>
            <p:ph type="body" sz="half" idx="11" hasCustomPrompt="1"/>
          </p:nvPr>
        </p:nvSpPr>
        <p:spPr>
          <a:xfrm>
            <a:off x="2362200" y="152401"/>
            <a:ext cx="6172200" cy="838199"/>
          </a:xfrm>
          <a:prstGeom prst="rect">
            <a:avLst/>
          </a:prstGeom>
        </p:spPr>
        <p:txBody>
          <a:bodyPr anchor="b">
            <a:normAutofit/>
          </a:bodyPr>
          <a:lstStyle>
            <a:lvl1pPr marL="0" indent="0">
              <a:buNone/>
              <a:defRPr sz="2200" b="0" i="0">
                <a:solidFill>
                  <a:srgbClr val="AD0000"/>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62900" y="0"/>
            <a:ext cx="1143000" cy="474542"/>
          </a:xfrm>
          <a:prstGeom prst="rect">
            <a:avLst/>
          </a:prstGeom>
        </p:spPr>
      </p:pic>
    </p:spTree>
    <p:extLst>
      <p:ext uri="{BB962C8B-B14F-4D97-AF65-F5344CB8AC3E}">
        <p14:creationId xmlns:p14="http://schemas.microsoft.com/office/powerpoint/2010/main" val="256735462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awenmeyer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743200" y="1905000"/>
            <a:ext cx="5867400" cy="457200"/>
          </a:xfrm>
          <a:prstGeom prst="rect">
            <a:avLst/>
          </a:prstGeom>
        </p:spPr>
        <p:txBody>
          <a:bodyPr anchor="b"/>
          <a:lstStyle>
            <a:lvl1pPr algn="l">
              <a:defRPr sz="1600" b="1" i="0">
                <a:solidFill>
                  <a:srgbClr val="FFFFFF"/>
                </a:solidFill>
                <a:latin typeface="Helvetica Neue"/>
                <a:cs typeface="Helvetica Neue"/>
              </a:defRPr>
            </a:lvl1pPr>
          </a:lstStyle>
          <a:p>
            <a:r>
              <a:rPr lang="en-US" dirty="0" smtClean="0"/>
              <a:t>Click to add Heading</a:t>
            </a:r>
            <a:endParaRPr lang="en-US" dirty="0"/>
          </a:p>
        </p:txBody>
      </p:sp>
      <p:sp>
        <p:nvSpPr>
          <p:cNvPr id="5" name="Text Placeholder 3"/>
          <p:cNvSpPr>
            <a:spLocks noGrp="1"/>
          </p:cNvSpPr>
          <p:nvPr>
            <p:ph type="body" sz="half" idx="11" hasCustomPrompt="1"/>
          </p:nvPr>
        </p:nvSpPr>
        <p:spPr>
          <a:xfrm>
            <a:off x="1600200" y="304800"/>
            <a:ext cx="4876800" cy="914400"/>
          </a:xfrm>
          <a:prstGeom prst="rect">
            <a:avLst/>
          </a:prstGeom>
        </p:spPr>
        <p:txBody>
          <a:bodyPr anchor="b">
            <a:normAutofit/>
          </a:bodyPr>
          <a:lstStyle>
            <a:lvl1pPr marL="0" indent="0">
              <a:buNone/>
              <a:defRPr sz="2200" b="0" i="0">
                <a:solidFill>
                  <a:schemeClr val="bg1"/>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
        <p:nvSpPr>
          <p:cNvPr id="6" name="Text Placeholder 3"/>
          <p:cNvSpPr>
            <a:spLocks noGrp="1"/>
          </p:cNvSpPr>
          <p:nvPr>
            <p:ph type="body" sz="half" idx="12" hasCustomPrompt="1"/>
          </p:nvPr>
        </p:nvSpPr>
        <p:spPr>
          <a:xfrm>
            <a:off x="2743200" y="2362200"/>
            <a:ext cx="5867400" cy="3200402"/>
          </a:xfrm>
          <a:prstGeom prst="rect">
            <a:avLst/>
          </a:prstGeom>
        </p:spPr>
        <p:txBody>
          <a:bodyPr>
            <a:normAutofit/>
          </a:bodyPr>
          <a:lstStyle>
            <a:lvl1pPr marL="0" indent="0">
              <a:lnSpc>
                <a:spcPct val="150000"/>
              </a:lnSpc>
              <a:spcBef>
                <a:spcPts val="0"/>
              </a:spcBef>
              <a:buNone/>
              <a:defRPr sz="1200" b="0" i="0">
                <a:solidFill>
                  <a:srgbClr val="FFFFFF"/>
                </a:solidFill>
                <a:latin typeface="Helvetica Neue"/>
                <a:cs typeface="Helvetica Neu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text</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elknap Research Bldg.">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743200" y="1905000"/>
            <a:ext cx="5867400" cy="457200"/>
          </a:xfrm>
          <a:prstGeom prst="rect">
            <a:avLst/>
          </a:prstGeom>
        </p:spPr>
        <p:txBody>
          <a:bodyPr anchor="b"/>
          <a:lstStyle>
            <a:lvl1pPr algn="l">
              <a:defRPr sz="1600" b="1" i="0">
                <a:solidFill>
                  <a:srgbClr val="FFFFFF"/>
                </a:solidFill>
                <a:latin typeface="Helvetica Neue"/>
                <a:cs typeface="Helvetica Neue"/>
              </a:defRPr>
            </a:lvl1pPr>
          </a:lstStyle>
          <a:p>
            <a:r>
              <a:rPr lang="en-US" dirty="0" smtClean="0"/>
              <a:t>Click to add Heading</a:t>
            </a:r>
            <a:endParaRPr lang="en-US" dirty="0"/>
          </a:p>
        </p:txBody>
      </p:sp>
      <p:sp>
        <p:nvSpPr>
          <p:cNvPr id="6" name="Text Placeholder 3"/>
          <p:cNvSpPr>
            <a:spLocks noGrp="1"/>
          </p:cNvSpPr>
          <p:nvPr>
            <p:ph type="body" sz="half" idx="11" hasCustomPrompt="1"/>
          </p:nvPr>
        </p:nvSpPr>
        <p:spPr>
          <a:xfrm>
            <a:off x="1600200" y="304800"/>
            <a:ext cx="4876800" cy="914400"/>
          </a:xfrm>
          <a:prstGeom prst="rect">
            <a:avLst/>
          </a:prstGeom>
        </p:spPr>
        <p:txBody>
          <a:bodyPr anchor="b">
            <a:normAutofit/>
          </a:bodyPr>
          <a:lstStyle>
            <a:lvl1pPr marL="0" indent="0">
              <a:buNone/>
              <a:defRPr sz="2200" b="0" i="0">
                <a:solidFill>
                  <a:schemeClr val="bg1"/>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
        <p:nvSpPr>
          <p:cNvPr id="5" name="Text Placeholder 3"/>
          <p:cNvSpPr>
            <a:spLocks noGrp="1"/>
          </p:cNvSpPr>
          <p:nvPr>
            <p:ph type="body" sz="half" idx="12" hasCustomPrompt="1"/>
          </p:nvPr>
        </p:nvSpPr>
        <p:spPr>
          <a:xfrm>
            <a:off x="2743200" y="2362200"/>
            <a:ext cx="5867400" cy="3200402"/>
          </a:xfrm>
          <a:prstGeom prst="rect">
            <a:avLst/>
          </a:prstGeom>
        </p:spPr>
        <p:txBody>
          <a:bodyPr>
            <a:normAutofit/>
          </a:bodyPr>
          <a:lstStyle>
            <a:lvl1pPr marL="0" indent="0">
              <a:lnSpc>
                <a:spcPct val="150000"/>
              </a:lnSpc>
              <a:spcBef>
                <a:spcPts val="0"/>
              </a:spcBef>
              <a:buNone/>
              <a:defRPr sz="1200" b="0" i="0">
                <a:solidFill>
                  <a:srgbClr val="FFFFFF"/>
                </a:solidFill>
                <a:latin typeface="Helvetica Neue"/>
                <a:cs typeface="Helvetica Neu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text</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udent Lif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743200" y="1905000"/>
            <a:ext cx="5867400" cy="457200"/>
          </a:xfrm>
          <a:prstGeom prst="rect">
            <a:avLst/>
          </a:prstGeom>
        </p:spPr>
        <p:txBody>
          <a:bodyPr anchor="b"/>
          <a:lstStyle>
            <a:lvl1pPr algn="l">
              <a:defRPr sz="1600" b="1" i="0">
                <a:solidFill>
                  <a:srgbClr val="FFFFFF"/>
                </a:solidFill>
                <a:latin typeface="Helvetica Neue"/>
                <a:cs typeface="Helvetica Neue"/>
              </a:defRPr>
            </a:lvl1pPr>
          </a:lstStyle>
          <a:p>
            <a:r>
              <a:rPr lang="en-US" dirty="0" smtClean="0"/>
              <a:t>Click to add Heading</a:t>
            </a:r>
            <a:endParaRPr lang="en-US" dirty="0"/>
          </a:p>
        </p:txBody>
      </p:sp>
      <p:sp>
        <p:nvSpPr>
          <p:cNvPr id="5" name="Text Placeholder 3"/>
          <p:cNvSpPr>
            <a:spLocks noGrp="1"/>
          </p:cNvSpPr>
          <p:nvPr>
            <p:ph type="body" sz="half" idx="11" hasCustomPrompt="1"/>
          </p:nvPr>
        </p:nvSpPr>
        <p:spPr>
          <a:xfrm>
            <a:off x="1600200" y="304800"/>
            <a:ext cx="4876800" cy="914400"/>
          </a:xfrm>
          <a:prstGeom prst="rect">
            <a:avLst/>
          </a:prstGeom>
        </p:spPr>
        <p:txBody>
          <a:bodyPr anchor="b">
            <a:normAutofit/>
          </a:bodyPr>
          <a:lstStyle>
            <a:lvl1pPr marL="0" indent="0">
              <a:buNone/>
              <a:defRPr sz="2200" b="0" i="0">
                <a:solidFill>
                  <a:schemeClr val="bg1"/>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
        <p:nvSpPr>
          <p:cNvPr id="6" name="Text Placeholder 3"/>
          <p:cNvSpPr>
            <a:spLocks noGrp="1"/>
          </p:cNvSpPr>
          <p:nvPr>
            <p:ph type="body" sz="half" idx="12" hasCustomPrompt="1"/>
          </p:nvPr>
        </p:nvSpPr>
        <p:spPr>
          <a:xfrm>
            <a:off x="2743200" y="2362200"/>
            <a:ext cx="5867400" cy="3200402"/>
          </a:xfrm>
          <a:prstGeom prst="rect">
            <a:avLst/>
          </a:prstGeom>
        </p:spPr>
        <p:txBody>
          <a:bodyPr>
            <a:normAutofit/>
          </a:bodyPr>
          <a:lstStyle>
            <a:lvl1pPr marL="0" indent="0">
              <a:lnSpc>
                <a:spcPct val="150000"/>
              </a:lnSpc>
              <a:spcBef>
                <a:spcPts val="0"/>
              </a:spcBef>
              <a:buNone/>
              <a:defRPr sz="1200" b="0" i="0">
                <a:solidFill>
                  <a:srgbClr val="FFFFFF"/>
                </a:solidFill>
                <a:latin typeface="Helvetica Neue"/>
                <a:cs typeface="Helvetica Neu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text</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udent Lif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743200" y="1905000"/>
            <a:ext cx="5867400" cy="457200"/>
          </a:xfrm>
          <a:prstGeom prst="rect">
            <a:avLst/>
          </a:prstGeom>
        </p:spPr>
        <p:txBody>
          <a:bodyPr anchor="b"/>
          <a:lstStyle>
            <a:lvl1pPr algn="l">
              <a:defRPr sz="1600" b="1" i="0">
                <a:solidFill>
                  <a:srgbClr val="FFFFFF"/>
                </a:solidFill>
                <a:latin typeface="Helvetica Neue"/>
                <a:cs typeface="Helvetica Neue"/>
              </a:defRPr>
            </a:lvl1pPr>
          </a:lstStyle>
          <a:p>
            <a:r>
              <a:rPr lang="en-US" dirty="0" smtClean="0"/>
              <a:t>Click to add Heading</a:t>
            </a:r>
            <a:endParaRPr lang="en-US" dirty="0"/>
          </a:p>
        </p:txBody>
      </p:sp>
      <p:sp>
        <p:nvSpPr>
          <p:cNvPr id="5" name="Text Placeholder 3"/>
          <p:cNvSpPr>
            <a:spLocks noGrp="1"/>
          </p:cNvSpPr>
          <p:nvPr>
            <p:ph type="body" sz="half" idx="11" hasCustomPrompt="1"/>
          </p:nvPr>
        </p:nvSpPr>
        <p:spPr>
          <a:xfrm>
            <a:off x="1600200" y="304800"/>
            <a:ext cx="4876800" cy="914400"/>
          </a:xfrm>
          <a:prstGeom prst="rect">
            <a:avLst/>
          </a:prstGeom>
        </p:spPr>
        <p:txBody>
          <a:bodyPr anchor="b">
            <a:normAutofit/>
          </a:bodyPr>
          <a:lstStyle>
            <a:lvl1pPr marL="0" indent="0">
              <a:buNone/>
              <a:defRPr sz="2200" b="0" i="0">
                <a:solidFill>
                  <a:schemeClr val="bg1"/>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
        <p:nvSpPr>
          <p:cNvPr id="6" name="Text Placeholder 3"/>
          <p:cNvSpPr>
            <a:spLocks noGrp="1"/>
          </p:cNvSpPr>
          <p:nvPr>
            <p:ph type="body" sz="half" idx="12" hasCustomPrompt="1"/>
          </p:nvPr>
        </p:nvSpPr>
        <p:spPr>
          <a:xfrm>
            <a:off x="2743200" y="2362200"/>
            <a:ext cx="5867400" cy="3200402"/>
          </a:xfrm>
          <a:prstGeom prst="rect">
            <a:avLst/>
          </a:prstGeom>
        </p:spPr>
        <p:txBody>
          <a:bodyPr>
            <a:normAutofit/>
          </a:bodyPr>
          <a:lstStyle>
            <a:lvl1pPr marL="0" indent="0">
              <a:lnSpc>
                <a:spcPct val="150000"/>
              </a:lnSpc>
              <a:spcBef>
                <a:spcPts val="0"/>
              </a:spcBef>
              <a:buNone/>
              <a:defRPr sz="1200" b="0" i="0">
                <a:solidFill>
                  <a:srgbClr val="FFFFFF"/>
                </a:solidFill>
                <a:latin typeface="Helvetica Neue"/>
                <a:cs typeface="Helvetica Neu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text</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udent Lif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743200" y="1905000"/>
            <a:ext cx="5867400" cy="457200"/>
          </a:xfrm>
          <a:prstGeom prst="rect">
            <a:avLst/>
          </a:prstGeom>
        </p:spPr>
        <p:txBody>
          <a:bodyPr anchor="b"/>
          <a:lstStyle>
            <a:lvl1pPr algn="l">
              <a:defRPr sz="1600" b="1" i="0">
                <a:solidFill>
                  <a:srgbClr val="FFFFFF"/>
                </a:solidFill>
                <a:latin typeface="Helvetica Neue"/>
                <a:cs typeface="Helvetica Neue"/>
              </a:defRPr>
            </a:lvl1pPr>
          </a:lstStyle>
          <a:p>
            <a:r>
              <a:rPr lang="en-US" dirty="0" smtClean="0"/>
              <a:t>Click to add Heading</a:t>
            </a:r>
            <a:endParaRPr lang="en-US" dirty="0"/>
          </a:p>
        </p:txBody>
      </p:sp>
      <p:sp>
        <p:nvSpPr>
          <p:cNvPr id="5" name="Text Placeholder 3"/>
          <p:cNvSpPr>
            <a:spLocks noGrp="1"/>
          </p:cNvSpPr>
          <p:nvPr>
            <p:ph type="body" sz="half" idx="11" hasCustomPrompt="1"/>
          </p:nvPr>
        </p:nvSpPr>
        <p:spPr>
          <a:xfrm>
            <a:off x="1600200" y="304800"/>
            <a:ext cx="4876800" cy="914400"/>
          </a:xfrm>
          <a:prstGeom prst="rect">
            <a:avLst/>
          </a:prstGeom>
        </p:spPr>
        <p:txBody>
          <a:bodyPr anchor="b">
            <a:normAutofit/>
          </a:bodyPr>
          <a:lstStyle>
            <a:lvl1pPr marL="0" indent="0">
              <a:buNone/>
              <a:defRPr sz="2200" b="0" i="0">
                <a:solidFill>
                  <a:schemeClr val="bg1"/>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
        <p:nvSpPr>
          <p:cNvPr id="6" name="Text Placeholder 3"/>
          <p:cNvSpPr>
            <a:spLocks noGrp="1"/>
          </p:cNvSpPr>
          <p:nvPr>
            <p:ph type="body" sz="half" idx="12" hasCustomPrompt="1"/>
          </p:nvPr>
        </p:nvSpPr>
        <p:spPr>
          <a:xfrm>
            <a:off x="2743200" y="2362200"/>
            <a:ext cx="5867400" cy="3200402"/>
          </a:xfrm>
          <a:prstGeom prst="rect">
            <a:avLst/>
          </a:prstGeom>
        </p:spPr>
        <p:txBody>
          <a:bodyPr>
            <a:normAutofit/>
          </a:bodyPr>
          <a:lstStyle>
            <a:lvl1pPr marL="0" indent="0">
              <a:lnSpc>
                <a:spcPct val="150000"/>
              </a:lnSpc>
              <a:spcBef>
                <a:spcPts val="0"/>
              </a:spcBef>
              <a:buNone/>
              <a:defRPr sz="1200" b="0" i="0">
                <a:solidFill>
                  <a:srgbClr val="FFFFFF"/>
                </a:solidFill>
                <a:latin typeface="Helvetica Neue"/>
                <a:cs typeface="Helvetica Neu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text</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udent Life 4">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743200" y="1905000"/>
            <a:ext cx="5867400" cy="457200"/>
          </a:xfrm>
          <a:prstGeom prst="rect">
            <a:avLst/>
          </a:prstGeom>
        </p:spPr>
        <p:txBody>
          <a:bodyPr anchor="b"/>
          <a:lstStyle>
            <a:lvl1pPr algn="l">
              <a:defRPr sz="1600" b="1" i="0">
                <a:solidFill>
                  <a:srgbClr val="FFFFFF"/>
                </a:solidFill>
                <a:latin typeface="Helvetica Neue"/>
                <a:cs typeface="Helvetica Neue"/>
              </a:defRPr>
            </a:lvl1pPr>
          </a:lstStyle>
          <a:p>
            <a:r>
              <a:rPr lang="en-US" dirty="0" smtClean="0"/>
              <a:t>Click to add Heading</a:t>
            </a:r>
            <a:endParaRPr lang="en-US" dirty="0"/>
          </a:p>
        </p:txBody>
      </p:sp>
      <p:sp>
        <p:nvSpPr>
          <p:cNvPr id="5" name="Text Placeholder 3"/>
          <p:cNvSpPr>
            <a:spLocks noGrp="1"/>
          </p:cNvSpPr>
          <p:nvPr>
            <p:ph type="body" sz="half" idx="11" hasCustomPrompt="1"/>
          </p:nvPr>
        </p:nvSpPr>
        <p:spPr>
          <a:xfrm>
            <a:off x="1600200" y="304800"/>
            <a:ext cx="4876800" cy="914400"/>
          </a:xfrm>
          <a:prstGeom prst="rect">
            <a:avLst/>
          </a:prstGeom>
        </p:spPr>
        <p:txBody>
          <a:bodyPr anchor="b">
            <a:normAutofit/>
          </a:bodyPr>
          <a:lstStyle>
            <a:lvl1pPr marL="0" indent="0">
              <a:buNone/>
              <a:defRPr sz="2200" b="0" i="0">
                <a:solidFill>
                  <a:schemeClr val="bg1"/>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
        <p:nvSpPr>
          <p:cNvPr id="6" name="Text Placeholder 3"/>
          <p:cNvSpPr>
            <a:spLocks noGrp="1"/>
          </p:cNvSpPr>
          <p:nvPr>
            <p:ph type="body" sz="half" idx="12" hasCustomPrompt="1"/>
          </p:nvPr>
        </p:nvSpPr>
        <p:spPr>
          <a:xfrm>
            <a:off x="2743200" y="2362200"/>
            <a:ext cx="5867400" cy="3200402"/>
          </a:xfrm>
          <a:prstGeom prst="rect">
            <a:avLst/>
          </a:prstGeom>
        </p:spPr>
        <p:txBody>
          <a:bodyPr>
            <a:normAutofit/>
          </a:bodyPr>
          <a:lstStyle>
            <a:lvl1pPr marL="0" indent="0">
              <a:lnSpc>
                <a:spcPct val="150000"/>
              </a:lnSpc>
              <a:spcBef>
                <a:spcPts val="0"/>
              </a:spcBef>
              <a:buNone/>
              <a:defRPr sz="1200" b="0" i="0">
                <a:solidFill>
                  <a:srgbClr val="FFFFFF"/>
                </a:solidFill>
                <a:latin typeface="Helvetica Neue"/>
                <a:cs typeface="Helvetica Neu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text</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udent Life 5">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743200" y="1905000"/>
            <a:ext cx="5867400" cy="457200"/>
          </a:xfrm>
          <a:prstGeom prst="rect">
            <a:avLst/>
          </a:prstGeom>
        </p:spPr>
        <p:txBody>
          <a:bodyPr anchor="b"/>
          <a:lstStyle>
            <a:lvl1pPr algn="l">
              <a:defRPr sz="1600" b="1" i="0">
                <a:solidFill>
                  <a:srgbClr val="FFFFFF"/>
                </a:solidFill>
                <a:latin typeface="Helvetica Neue"/>
                <a:cs typeface="Helvetica Neue"/>
              </a:defRPr>
            </a:lvl1pPr>
          </a:lstStyle>
          <a:p>
            <a:r>
              <a:rPr lang="en-US" dirty="0" smtClean="0"/>
              <a:t>Click to add Heading</a:t>
            </a:r>
            <a:endParaRPr lang="en-US" dirty="0"/>
          </a:p>
        </p:txBody>
      </p:sp>
      <p:sp>
        <p:nvSpPr>
          <p:cNvPr id="5" name="Text Placeholder 3"/>
          <p:cNvSpPr>
            <a:spLocks noGrp="1"/>
          </p:cNvSpPr>
          <p:nvPr>
            <p:ph type="body" sz="half" idx="11" hasCustomPrompt="1"/>
          </p:nvPr>
        </p:nvSpPr>
        <p:spPr>
          <a:xfrm>
            <a:off x="1600200" y="304800"/>
            <a:ext cx="4876800" cy="914400"/>
          </a:xfrm>
          <a:prstGeom prst="rect">
            <a:avLst/>
          </a:prstGeom>
        </p:spPr>
        <p:txBody>
          <a:bodyPr anchor="b">
            <a:normAutofit/>
          </a:bodyPr>
          <a:lstStyle>
            <a:lvl1pPr marL="0" indent="0">
              <a:buNone/>
              <a:defRPr sz="2200" b="0" i="0">
                <a:solidFill>
                  <a:schemeClr val="bg1"/>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
        <p:nvSpPr>
          <p:cNvPr id="6" name="Text Placeholder 3"/>
          <p:cNvSpPr>
            <a:spLocks noGrp="1"/>
          </p:cNvSpPr>
          <p:nvPr>
            <p:ph type="body" sz="half" idx="12" hasCustomPrompt="1"/>
          </p:nvPr>
        </p:nvSpPr>
        <p:spPr>
          <a:xfrm>
            <a:off x="2743200" y="2362200"/>
            <a:ext cx="5867400" cy="3200402"/>
          </a:xfrm>
          <a:prstGeom prst="rect">
            <a:avLst/>
          </a:prstGeom>
        </p:spPr>
        <p:txBody>
          <a:bodyPr>
            <a:normAutofit/>
          </a:bodyPr>
          <a:lstStyle>
            <a:lvl1pPr marL="0" indent="0">
              <a:lnSpc>
                <a:spcPct val="150000"/>
              </a:lnSpc>
              <a:spcBef>
                <a:spcPts val="0"/>
              </a:spcBef>
              <a:buNone/>
              <a:defRPr sz="1200" b="0" i="0">
                <a:solidFill>
                  <a:srgbClr val="FFFFFF"/>
                </a:solidFill>
                <a:latin typeface="Helvetica Neue"/>
                <a:cs typeface="Helvetica Neu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text</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udent Life 6">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743200" y="1905000"/>
            <a:ext cx="5867400" cy="457200"/>
          </a:xfrm>
          <a:prstGeom prst="rect">
            <a:avLst/>
          </a:prstGeom>
        </p:spPr>
        <p:txBody>
          <a:bodyPr anchor="b"/>
          <a:lstStyle>
            <a:lvl1pPr algn="l">
              <a:defRPr sz="1600" b="1" i="0">
                <a:solidFill>
                  <a:srgbClr val="FFFFFF"/>
                </a:solidFill>
                <a:latin typeface="Helvetica Neue"/>
                <a:cs typeface="Helvetica Neue"/>
              </a:defRPr>
            </a:lvl1pPr>
          </a:lstStyle>
          <a:p>
            <a:r>
              <a:rPr lang="en-US" dirty="0" smtClean="0"/>
              <a:t>Click to add Heading</a:t>
            </a:r>
            <a:endParaRPr lang="en-US" dirty="0"/>
          </a:p>
        </p:txBody>
      </p:sp>
      <p:sp>
        <p:nvSpPr>
          <p:cNvPr id="5" name="Text Placeholder 3"/>
          <p:cNvSpPr>
            <a:spLocks noGrp="1"/>
          </p:cNvSpPr>
          <p:nvPr>
            <p:ph type="body" sz="half" idx="11" hasCustomPrompt="1"/>
          </p:nvPr>
        </p:nvSpPr>
        <p:spPr>
          <a:xfrm>
            <a:off x="1600200" y="304800"/>
            <a:ext cx="4876800" cy="914400"/>
          </a:xfrm>
          <a:prstGeom prst="rect">
            <a:avLst/>
          </a:prstGeom>
        </p:spPr>
        <p:txBody>
          <a:bodyPr anchor="b">
            <a:normAutofit/>
          </a:bodyPr>
          <a:lstStyle>
            <a:lvl1pPr marL="0" indent="0">
              <a:buNone/>
              <a:defRPr sz="2200" b="0" i="0">
                <a:solidFill>
                  <a:schemeClr val="bg1"/>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
        <p:nvSpPr>
          <p:cNvPr id="6" name="Text Placeholder 3"/>
          <p:cNvSpPr>
            <a:spLocks noGrp="1"/>
          </p:cNvSpPr>
          <p:nvPr>
            <p:ph type="body" sz="half" idx="12" hasCustomPrompt="1"/>
          </p:nvPr>
        </p:nvSpPr>
        <p:spPr>
          <a:xfrm>
            <a:off x="2743200" y="2362200"/>
            <a:ext cx="5867400" cy="3200402"/>
          </a:xfrm>
          <a:prstGeom prst="rect">
            <a:avLst/>
          </a:prstGeom>
        </p:spPr>
        <p:txBody>
          <a:bodyPr>
            <a:normAutofit/>
          </a:bodyPr>
          <a:lstStyle>
            <a:lvl1pPr marL="0" indent="0">
              <a:lnSpc>
                <a:spcPct val="150000"/>
              </a:lnSpc>
              <a:spcBef>
                <a:spcPts val="0"/>
              </a:spcBef>
              <a:buNone/>
              <a:defRPr sz="1200" b="0" i="0">
                <a:solidFill>
                  <a:srgbClr val="FFFFFF"/>
                </a:solidFill>
                <a:latin typeface="Helvetica Neue"/>
                <a:cs typeface="Helvetica Neu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text</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udent Life 7">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743200" y="1905000"/>
            <a:ext cx="5867400" cy="457200"/>
          </a:xfrm>
          <a:prstGeom prst="rect">
            <a:avLst/>
          </a:prstGeom>
        </p:spPr>
        <p:txBody>
          <a:bodyPr anchor="b"/>
          <a:lstStyle>
            <a:lvl1pPr algn="l">
              <a:defRPr sz="1600" b="1" i="0">
                <a:solidFill>
                  <a:srgbClr val="FFFFFF"/>
                </a:solidFill>
                <a:latin typeface="Helvetica Neue"/>
                <a:cs typeface="Helvetica Neue"/>
              </a:defRPr>
            </a:lvl1pPr>
          </a:lstStyle>
          <a:p>
            <a:r>
              <a:rPr lang="en-US" dirty="0" smtClean="0"/>
              <a:t>Click to add Heading</a:t>
            </a:r>
            <a:endParaRPr lang="en-US" dirty="0"/>
          </a:p>
        </p:txBody>
      </p:sp>
      <p:sp>
        <p:nvSpPr>
          <p:cNvPr id="5" name="Text Placeholder 3"/>
          <p:cNvSpPr>
            <a:spLocks noGrp="1"/>
          </p:cNvSpPr>
          <p:nvPr>
            <p:ph type="body" sz="half" idx="11" hasCustomPrompt="1"/>
          </p:nvPr>
        </p:nvSpPr>
        <p:spPr>
          <a:xfrm>
            <a:off x="1600200" y="304800"/>
            <a:ext cx="4876800" cy="914400"/>
          </a:xfrm>
          <a:prstGeom prst="rect">
            <a:avLst/>
          </a:prstGeom>
        </p:spPr>
        <p:txBody>
          <a:bodyPr anchor="b">
            <a:normAutofit/>
          </a:bodyPr>
          <a:lstStyle>
            <a:lvl1pPr marL="0" indent="0">
              <a:buNone/>
              <a:defRPr sz="2200" b="0" i="0">
                <a:solidFill>
                  <a:schemeClr val="bg1"/>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
        <p:nvSpPr>
          <p:cNvPr id="6" name="Text Placeholder 3"/>
          <p:cNvSpPr>
            <a:spLocks noGrp="1"/>
          </p:cNvSpPr>
          <p:nvPr>
            <p:ph type="body" sz="half" idx="12" hasCustomPrompt="1"/>
          </p:nvPr>
        </p:nvSpPr>
        <p:spPr>
          <a:xfrm>
            <a:off x="2743200" y="2362200"/>
            <a:ext cx="5867400" cy="3200402"/>
          </a:xfrm>
          <a:prstGeom prst="rect">
            <a:avLst/>
          </a:prstGeom>
        </p:spPr>
        <p:txBody>
          <a:bodyPr>
            <a:normAutofit/>
          </a:bodyPr>
          <a:lstStyle>
            <a:lvl1pPr marL="0" indent="0">
              <a:lnSpc>
                <a:spcPct val="150000"/>
              </a:lnSpc>
              <a:spcBef>
                <a:spcPts val="0"/>
              </a:spcBef>
              <a:buNone/>
              <a:defRPr sz="1200" b="0" i="0">
                <a:solidFill>
                  <a:srgbClr val="FFFFFF"/>
                </a:solidFill>
                <a:latin typeface="Helvetica Neue"/>
                <a:cs typeface="Helvetica Neu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text</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search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743200" y="1905000"/>
            <a:ext cx="5867400" cy="457200"/>
          </a:xfrm>
          <a:prstGeom prst="rect">
            <a:avLst/>
          </a:prstGeom>
        </p:spPr>
        <p:txBody>
          <a:bodyPr anchor="b"/>
          <a:lstStyle>
            <a:lvl1pPr algn="l">
              <a:defRPr sz="1600" b="1" i="0">
                <a:solidFill>
                  <a:srgbClr val="FFFFFF"/>
                </a:solidFill>
                <a:latin typeface="Helvetica Neue"/>
                <a:cs typeface="Helvetica Neue"/>
              </a:defRPr>
            </a:lvl1pPr>
          </a:lstStyle>
          <a:p>
            <a:r>
              <a:rPr lang="en-US" dirty="0" smtClean="0"/>
              <a:t>Click to add Heading</a:t>
            </a:r>
            <a:endParaRPr lang="en-US" dirty="0"/>
          </a:p>
        </p:txBody>
      </p:sp>
      <p:sp>
        <p:nvSpPr>
          <p:cNvPr id="5" name="Text Placeholder 3"/>
          <p:cNvSpPr>
            <a:spLocks noGrp="1"/>
          </p:cNvSpPr>
          <p:nvPr>
            <p:ph type="body" sz="half" idx="11" hasCustomPrompt="1"/>
          </p:nvPr>
        </p:nvSpPr>
        <p:spPr>
          <a:xfrm>
            <a:off x="1600200" y="304800"/>
            <a:ext cx="4876800" cy="914400"/>
          </a:xfrm>
          <a:prstGeom prst="rect">
            <a:avLst/>
          </a:prstGeom>
        </p:spPr>
        <p:txBody>
          <a:bodyPr anchor="b">
            <a:normAutofit/>
          </a:bodyPr>
          <a:lstStyle>
            <a:lvl1pPr marL="0" indent="0">
              <a:buNone/>
              <a:defRPr sz="2200" b="0" i="0">
                <a:solidFill>
                  <a:schemeClr val="bg1"/>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
        <p:nvSpPr>
          <p:cNvPr id="6" name="Text Placeholder 3"/>
          <p:cNvSpPr>
            <a:spLocks noGrp="1"/>
          </p:cNvSpPr>
          <p:nvPr>
            <p:ph type="body" sz="half" idx="12" hasCustomPrompt="1"/>
          </p:nvPr>
        </p:nvSpPr>
        <p:spPr>
          <a:xfrm>
            <a:off x="2743200" y="2362200"/>
            <a:ext cx="5867400" cy="3200402"/>
          </a:xfrm>
          <a:prstGeom prst="rect">
            <a:avLst/>
          </a:prstGeom>
        </p:spPr>
        <p:txBody>
          <a:bodyPr>
            <a:normAutofit/>
          </a:bodyPr>
          <a:lstStyle>
            <a:lvl1pPr marL="0" indent="0">
              <a:lnSpc>
                <a:spcPct val="150000"/>
              </a:lnSpc>
              <a:spcBef>
                <a:spcPts val="0"/>
              </a:spcBef>
              <a:buNone/>
              <a:defRPr sz="1200" b="0" i="0">
                <a:solidFill>
                  <a:srgbClr val="FFFFFF"/>
                </a:solidFill>
                <a:latin typeface="Helvetica Neue"/>
                <a:cs typeface="Helvetica Neu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text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2691824"/>
            <a:ext cx="8077200" cy="584776"/>
          </a:xfrm>
          <a:prstGeom prst="rect">
            <a:avLst/>
          </a:prstGeom>
        </p:spPr>
        <p:txBody>
          <a:bodyPr vert="horz" anchor="b">
            <a:spAutoFit/>
          </a:bodyPr>
          <a:lstStyle>
            <a:lvl1pPr>
              <a:defRPr sz="3200" b="0" i="0">
                <a:latin typeface="Helvetica Neue Bold Condensed"/>
                <a:cs typeface="Helvetica Neue Bold Condensed"/>
              </a:defRPr>
            </a:lvl1pPr>
          </a:lstStyle>
          <a:p>
            <a:r>
              <a:rPr lang="en-US" dirty="0" smtClean="0"/>
              <a:t>Click to add Section Title</a:t>
            </a:r>
            <a:endParaRPr lang="en-US" dirty="0"/>
          </a:p>
        </p:txBody>
      </p:sp>
      <p:cxnSp>
        <p:nvCxnSpPr>
          <p:cNvPr id="4" name="Straight Connector 3"/>
          <p:cNvCxnSpPr/>
          <p:nvPr userDrawn="1"/>
        </p:nvCxnSpPr>
        <p:spPr>
          <a:xfrm rot="10800000">
            <a:off x="2628900" y="3429002"/>
            <a:ext cx="3886200" cy="1588"/>
          </a:xfrm>
          <a:prstGeom prst="line">
            <a:avLst/>
          </a:prstGeom>
        </p:spPr>
        <p:style>
          <a:lnRef idx="1">
            <a:schemeClr val="accent2"/>
          </a:lnRef>
          <a:fillRef idx="0">
            <a:schemeClr val="accent2"/>
          </a:fillRef>
          <a:effectRef idx="0">
            <a:schemeClr val="accent2"/>
          </a:effectRef>
          <a:fontRef idx="minor">
            <a:schemeClr val="tx1"/>
          </a:fontRef>
        </p:style>
      </p:cxnSp>
      <p:sp>
        <p:nvSpPr>
          <p:cNvPr id="5" name="Text Placeholder 3"/>
          <p:cNvSpPr>
            <a:spLocks noGrp="1"/>
          </p:cNvSpPr>
          <p:nvPr>
            <p:ph type="body" sz="half" idx="11" hasCustomPrompt="1"/>
          </p:nvPr>
        </p:nvSpPr>
        <p:spPr>
          <a:xfrm>
            <a:off x="2362200" y="152401"/>
            <a:ext cx="6172200" cy="838199"/>
          </a:xfrm>
          <a:prstGeom prst="rect">
            <a:avLst/>
          </a:prstGeom>
        </p:spPr>
        <p:txBody>
          <a:bodyPr anchor="b">
            <a:normAutofit/>
          </a:bodyPr>
          <a:lstStyle>
            <a:lvl1pPr marL="0" indent="0">
              <a:buNone/>
              <a:defRPr sz="2200" b="0" i="0">
                <a:solidFill>
                  <a:srgbClr val="AD0000"/>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esearch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743200" y="1905000"/>
            <a:ext cx="5867400" cy="457200"/>
          </a:xfrm>
          <a:prstGeom prst="rect">
            <a:avLst/>
          </a:prstGeom>
        </p:spPr>
        <p:txBody>
          <a:bodyPr anchor="b"/>
          <a:lstStyle>
            <a:lvl1pPr algn="l">
              <a:defRPr sz="1600" b="1" i="0">
                <a:solidFill>
                  <a:srgbClr val="FFFFFF"/>
                </a:solidFill>
                <a:latin typeface="Helvetica Neue"/>
                <a:cs typeface="Helvetica Neue"/>
              </a:defRPr>
            </a:lvl1pPr>
          </a:lstStyle>
          <a:p>
            <a:r>
              <a:rPr lang="en-US" dirty="0" smtClean="0"/>
              <a:t>Click to add Heading</a:t>
            </a:r>
            <a:endParaRPr lang="en-US" dirty="0"/>
          </a:p>
        </p:txBody>
      </p:sp>
      <p:sp>
        <p:nvSpPr>
          <p:cNvPr id="5" name="Text Placeholder 3"/>
          <p:cNvSpPr>
            <a:spLocks noGrp="1"/>
          </p:cNvSpPr>
          <p:nvPr>
            <p:ph type="body" sz="half" idx="11" hasCustomPrompt="1"/>
          </p:nvPr>
        </p:nvSpPr>
        <p:spPr>
          <a:xfrm>
            <a:off x="1600200" y="304800"/>
            <a:ext cx="4876800" cy="914400"/>
          </a:xfrm>
          <a:prstGeom prst="rect">
            <a:avLst/>
          </a:prstGeom>
        </p:spPr>
        <p:txBody>
          <a:bodyPr anchor="b">
            <a:normAutofit/>
          </a:bodyPr>
          <a:lstStyle>
            <a:lvl1pPr marL="0" indent="0">
              <a:buNone/>
              <a:defRPr sz="2200" b="0" i="0">
                <a:solidFill>
                  <a:schemeClr val="bg1"/>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
        <p:nvSpPr>
          <p:cNvPr id="6" name="Text Placeholder 3"/>
          <p:cNvSpPr>
            <a:spLocks noGrp="1"/>
          </p:cNvSpPr>
          <p:nvPr>
            <p:ph type="body" sz="half" idx="12" hasCustomPrompt="1"/>
          </p:nvPr>
        </p:nvSpPr>
        <p:spPr>
          <a:xfrm>
            <a:off x="2743200" y="2362200"/>
            <a:ext cx="5867400" cy="3200402"/>
          </a:xfrm>
          <a:prstGeom prst="rect">
            <a:avLst/>
          </a:prstGeom>
        </p:spPr>
        <p:txBody>
          <a:bodyPr>
            <a:normAutofit/>
          </a:bodyPr>
          <a:lstStyle>
            <a:lvl1pPr marL="0" indent="0">
              <a:lnSpc>
                <a:spcPct val="150000"/>
              </a:lnSpc>
              <a:spcBef>
                <a:spcPts val="0"/>
              </a:spcBef>
              <a:buNone/>
              <a:defRPr sz="1200" b="0" i="0">
                <a:solidFill>
                  <a:srgbClr val="FFFFFF"/>
                </a:solidFill>
                <a:latin typeface="Helvetica Neue"/>
                <a:cs typeface="Helvetica Neu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text</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esearch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743200" y="1905000"/>
            <a:ext cx="5867400" cy="457200"/>
          </a:xfrm>
          <a:prstGeom prst="rect">
            <a:avLst/>
          </a:prstGeom>
        </p:spPr>
        <p:txBody>
          <a:bodyPr anchor="b"/>
          <a:lstStyle>
            <a:lvl1pPr algn="l">
              <a:defRPr sz="1600" b="1" i="0">
                <a:solidFill>
                  <a:srgbClr val="FFFFFF"/>
                </a:solidFill>
                <a:latin typeface="Helvetica Neue"/>
                <a:cs typeface="Helvetica Neue"/>
              </a:defRPr>
            </a:lvl1pPr>
          </a:lstStyle>
          <a:p>
            <a:r>
              <a:rPr lang="en-US" dirty="0" smtClean="0"/>
              <a:t>Click to add Heading</a:t>
            </a:r>
            <a:endParaRPr lang="en-US" dirty="0"/>
          </a:p>
        </p:txBody>
      </p:sp>
      <p:sp>
        <p:nvSpPr>
          <p:cNvPr id="5" name="Text Placeholder 3"/>
          <p:cNvSpPr>
            <a:spLocks noGrp="1"/>
          </p:cNvSpPr>
          <p:nvPr>
            <p:ph type="body" sz="half" idx="11" hasCustomPrompt="1"/>
          </p:nvPr>
        </p:nvSpPr>
        <p:spPr>
          <a:xfrm>
            <a:off x="1600200" y="304800"/>
            <a:ext cx="4876800" cy="914400"/>
          </a:xfrm>
          <a:prstGeom prst="rect">
            <a:avLst/>
          </a:prstGeom>
        </p:spPr>
        <p:txBody>
          <a:bodyPr anchor="b">
            <a:normAutofit/>
          </a:bodyPr>
          <a:lstStyle>
            <a:lvl1pPr marL="0" indent="0">
              <a:buNone/>
              <a:defRPr sz="2200" b="0" i="0">
                <a:solidFill>
                  <a:schemeClr val="bg1"/>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
        <p:nvSpPr>
          <p:cNvPr id="6" name="Text Placeholder 3"/>
          <p:cNvSpPr>
            <a:spLocks noGrp="1"/>
          </p:cNvSpPr>
          <p:nvPr>
            <p:ph type="body" sz="half" idx="12" hasCustomPrompt="1"/>
          </p:nvPr>
        </p:nvSpPr>
        <p:spPr>
          <a:xfrm>
            <a:off x="2743200" y="2362200"/>
            <a:ext cx="5867400" cy="3200402"/>
          </a:xfrm>
          <a:prstGeom prst="rect">
            <a:avLst/>
          </a:prstGeom>
        </p:spPr>
        <p:txBody>
          <a:bodyPr>
            <a:normAutofit/>
          </a:bodyPr>
          <a:lstStyle>
            <a:lvl1pPr marL="0" indent="0">
              <a:lnSpc>
                <a:spcPct val="150000"/>
              </a:lnSpc>
              <a:spcBef>
                <a:spcPts val="0"/>
              </a:spcBef>
              <a:buNone/>
              <a:defRPr sz="1200" b="0" i="0">
                <a:solidFill>
                  <a:srgbClr val="FFFFFF"/>
                </a:solidFill>
                <a:latin typeface="Helvetica Neue"/>
                <a:cs typeface="Helvetica Neu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text</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esearch 4">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743200" y="1905000"/>
            <a:ext cx="5867400" cy="457200"/>
          </a:xfrm>
          <a:prstGeom prst="rect">
            <a:avLst/>
          </a:prstGeom>
        </p:spPr>
        <p:txBody>
          <a:bodyPr anchor="b"/>
          <a:lstStyle>
            <a:lvl1pPr algn="l">
              <a:defRPr sz="1600" b="1" i="0">
                <a:solidFill>
                  <a:srgbClr val="FFFFFF"/>
                </a:solidFill>
                <a:latin typeface="Helvetica Neue"/>
                <a:cs typeface="Helvetica Neue"/>
              </a:defRPr>
            </a:lvl1pPr>
          </a:lstStyle>
          <a:p>
            <a:r>
              <a:rPr lang="en-US" dirty="0" smtClean="0"/>
              <a:t>Click to add Heading</a:t>
            </a:r>
            <a:endParaRPr lang="en-US" dirty="0"/>
          </a:p>
        </p:txBody>
      </p:sp>
      <p:sp>
        <p:nvSpPr>
          <p:cNvPr id="5" name="Text Placeholder 3"/>
          <p:cNvSpPr>
            <a:spLocks noGrp="1"/>
          </p:cNvSpPr>
          <p:nvPr>
            <p:ph type="body" sz="half" idx="11" hasCustomPrompt="1"/>
          </p:nvPr>
        </p:nvSpPr>
        <p:spPr>
          <a:xfrm>
            <a:off x="1600200" y="304800"/>
            <a:ext cx="4876800" cy="914400"/>
          </a:xfrm>
          <a:prstGeom prst="rect">
            <a:avLst/>
          </a:prstGeom>
        </p:spPr>
        <p:txBody>
          <a:bodyPr anchor="b">
            <a:normAutofit/>
          </a:bodyPr>
          <a:lstStyle>
            <a:lvl1pPr marL="0" indent="0">
              <a:buNone/>
              <a:defRPr sz="2200" b="0" i="0">
                <a:solidFill>
                  <a:schemeClr val="bg1"/>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
        <p:nvSpPr>
          <p:cNvPr id="6" name="Text Placeholder 3"/>
          <p:cNvSpPr>
            <a:spLocks noGrp="1"/>
          </p:cNvSpPr>
          <p:nvPr>
            <p:ph type="body" sz="half" idx="12" hasCustomPrompt="1"/>
          </p:nvPr>
        </p:nvSpPr>
        <p:spPr>
          <a:xfrm>
            <a:off x="2743200" y="2362200"/>
            <a:ext cx="5867400" cy="3200402"/>
          </a:xfrm>
          <a:prstGeom prst="rect">
            <a:avLst/>
          </a:prstGeom>
        </p:spPr>
        <p:txBody>
          <a:bodyPr>
            <a:normAutofit/>
          </a:bodyPr>
          <a:lstStyle>
            <a:lvl1pPr marL="0" indent="0">
              <a:lnSpc>
                <a:spcPct val="150000"/>
              </a:lnSpc>
              <a:spcBef>
                <a:spcPts val="0"/>
              </a:spcBef>
              <a:buNone/>
              <a:defRPr sz="1200" b="0" i="0">
                <a:solidFill>
                  <a:srgbClr val="FFFFFF"/>
                </a:solidFill>
                <a:latin typeface="Helvetica Neue"/>
                <a:cs typeface="Helvetica Neu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text</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esearch 5">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743200" y="1905000"/>
            <a:ext cx="5867400" cy="457200"/>
          </a:xfrm>
          <a:prstGeom prst="rect">
            <a:avLst/>
          </a:prstGeom>
        </p:spPr>
        <p:txBody>
          <a:bodyPr anchor="b"/>
          <a:lstStyle>
            <a:lvl1pPr algn="l">
              <a:defRPr sz="1600" b="1" i="0">
                <a:solidFill>
                  <a:srgbClr val="FFFFFF"/>
                </a:solidFill>
                <a:latin typeface="Helvetica Neue"/>
                <a:cs typeface="Helvetica Neue"/>
              </a:defRPr>
            </a:lvl1pPr>
          </a:lstStyle>
          <a:p>
            <a:r>
              <a:rPr lang="en-US" dirty="0" smtClean="0"/>
              <a:t>Click to add Heading</a:t>
            </a:r>
            <a:endParaRPr lang="en-US" dirty="0"/>
          </a:p>
        </p:txBody>
      </p:sp>
      <p:sp>
        <p:nvSpPr>
          <p:cNvPr id="5" name="Text Placeholder 3"/>
          <p:cNvSpPr>
            <a:spLocks noGrp="1"/>
          </p:cNvSpPr>
          <p:nvPr>
            <p:ph type="body" sz="half" idx="11" hasCustomPrompt="1"/>
          </p:nvPr>
        </p:nvSpPr>
        <p:spPr>
          <a:xfrm>
            <a:off x="1600200" y="304800"/>
            <a:ext cx="4876800" cy="914400"/>
          </a:xfrm>
          <a:prstGeom prst="rect">
            <a:avLst/>
          </a:prstGeom>
        </p:spPr>
        <p:txBody>
          <a:bodyPr anchor="b">
            <a:normAutofit/>
          </a:bodyPr>
          <a:lstStyle>
            <a:lvl1pPr marL="0" indent="0">
              <a:buNone/>
              <a:defRPr sz="2200" b="0" i="0">
                <a:solidFill>
                  <a:schemeClr val="bg1"/>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
        <p:nvSpPr>
          <p:cNvPr id="6" name="Text Placeholder 3"/>
          <p:cNvSpPr>
            <a:spLocks noGrp="1"/>
          </p:cNvSpPr>
          <p:nvPr>
            <p:ph type="body" sz="half" idx="12" hasCustomPrompt="1"/>
          </p:nvPr>
        </p:nvSpPr>
        <p:spPr>
          <a:xfrm>
            <a:off x="2743200" y="2362200"/>
            <a:ext cx="5867400" cy="3200402"/>
          </a:xfrm>
          <a:prstGeom prst="rect">
            <a:avLst/>
          </a:prstGeom>
        </p:spPr>
        <p:txBody>
          <a:bodyPr>
            <a:normAutofit/>
          </a:bodyPr>
          <a:lstStyle>
            <a:lvl1pPr marL="0" indent="0">
              <a:lnSpc>
                <a:spcPct val="150000"/>
              </a:lnSpc>
              <a:spcBef>
                <a:spcPts val="0"/>
              </a:spcBef>
              <a:buNone/>
              <a:defRPr sz="1200" b="0" i="0">
                <a:solidFill>
                  <a:srgbClr val="FFFFFF"/>
                </a:solidFill>
                <a:latin typeface="Helvetica Neue"/>
                <a:cs typeface="Helvetica Neu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text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mp;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990600"/>
            <a:ext cx="3962400" cy="457200"/>
          </a:xfrm>
          <a:prstGeom prst="rect">
            <a:avLst/>
          </a:prstGeom>
        </p:spPr>
        <p:txBody>
          <a:bodyPr anchor="b"/>
          <a:lstStyle>
            <a:lvl1pPr algn="l">
              <a:defRPr sz="1600" b="1" i="0">
                <a:solidFill>
                  <a:srgbClr val="B5191A"/>
                </a:solidFill>
                <a:latin typeface="Helvetica Neue"/>
                <a:cs typeface="Helvetica Neue"/>
              </a:defRPr>
            </a:lvl1pPr>
          </a:lstStyle>
          <a:p>
            <a:r>
              <a:rPr lang="en-US" dirty="0" smtClean="0"/>
              <a:t>Click to add Headline</a:t>
            </a:r>
            <a:endParaRPr lang="en-US" dirty="0"/>
          </a:p>
        </p:txBody>
      </p:sp>
      <p:sp>
        <p:nvSpPr>
          <p:cNvPr id="4" name="Text Placeholder 3"/>
          <p:cNvSpPr>
            <a:spLocks noGrp="1"/>
          </p:cNvSpPr>
          <p:nvPr>
            <p:ph type="body" sz="half" idx="2" hasCustomPrompt="1"/>
          </p:nvPr>
        </p:nvSpPr>
        <p:spPr>
          <a:xfrm>
            <a:off x="533400" y="1524001"/>
            <a:ext cx="3962400" cy="4419601"/>
          </a:xfrm>
          <a:prstGeom prst="rect">
            <a:avLst/>
          </a:prstGeom>
        </p:spPr>
        <p:txBody>
          <a:bodyPr>
            <a:normAutofit/>
          </a:bodyPr>
          <a:lstStyle>
            <a:lvl1pPr marL="0" indent="0">
              <a:lnSpc>
                <a:spcPct val="150000"/>
              </a:lnSpc>
              <a:spcBef>
                <a:spcPts val="0"/>
              </a:spcBef>
              <a:spcAft>
                <a:spcPts val="0"/>
              </a:spcAft>
              <a:buNone/>
              <a:defRPr sz="1200" b="0" i="0">
                <a:latin typeface="Helvetica Neue"/>
                <a:cs typeface="Helvetica Neu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Text</a:t>
            </a:r>
          </a:p>
        </p:txBody>
      </p:sp>
      <p:cxnSp>
        <p:nvCxnSpPr>
          <p:cNvPr id="9" name="Straight Connector 8"/>
          <p:cNvCxnSpPr/>
          <p:nvPr userDrawn="1"/>
        </p:nvCxnSpPr>
        <p:spPr>
          <a:xfrm rot="10800000">
            <a:off x="609600" y="1446213"/>
            <a:ext cx="3886200" cy="1588"/>
          </a:xfrm>
          <a:prstGeom prst="line">
            <a:avLst/>
          </a:prstGeom>
        </p:spPr>
        <p:style>
          <a:lnRef idx="1">
            <a:schemeClr val="accent2"/>
          </a:lnRef>
          <a:fillRef idx="0">
            <a:schemeClr val="accent2"/>
          </a:fillRef>
          <a:effectRef idx="0">
            <a:schemeClr val="accent2"/>
          </a:effectRef>
          <a:fontRef idx="minor">
            <a:schemeClr val="tx1"/>
          </a:fontRef>
        </p:style>
      </p:cxnSp>
      <p:sp>
        <p:nvSpPr>
          <p:cNvPr id="10" name="Picture Placeholder 2"/>
          <p:cNvSpPr>
            <a:spLocks noGrp="1"/>
          </p:cNvSpPr>
          <p:nvPr>
            <p:ph type="pic" idx="12"/>
          </p:nvPr>
        </p:nvSpPr>
        <p:spPr>
          <a:xfrm>
            <a:off x="4648200" y="1447801"/>
            <a:ext cx="3886200" cy="4495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2" name="Text Placeholder 3"/>
          <p:cNvSpPr>
            <a:spLocks noGrp="1"/>
          </p:cNvSpPr>
          <p:nvPr>
            <p:ph type="body" sz="half" idx="11" hasCustomPrompt="1"/>
          </p:nvPr>
        </p:nvSpPr>
        <p:spPr>
          <a:xfrm>
            <a:off x="2362200" y="152401"/>
            <a:ext cx="6172200" cy="838199"/>
          </a:xfrm>
          <a:prstGeom prst="rect">
            <a:avLst/>
          </a:prstGeom>
        </p:spPr>
        <p:txBody>
          <a:bodyPr anchor="b">
            <a:normAutofit/>
          </a:bodyPr>
          <a:lstStyle>
            <a:lvl1pPr marL="0" indent="0">
              <a:buNone/>
              <a:defRPr sz="2200" b="0" i="0">
                <a:solidFill>
                  <a:srgbClr val="AD0000"/>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mp; Tex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72000" y="990600"/>
            <a:ext cx="3962400" cy="457200"/>
          </a:xfrm>
          <a:prstGeom prst="rect">
            <a:avLst/>
          </a:prstGeom>
        </p:spPr>
        <p:txBody>
          <a:bodyPr anchor="b"/>
          <a:lstStyle>
            <a:lvl1pPr algn="l">
              <a:defRPr sz="1600" b="1" i="0">
                <a:solidFill>
                  <a:srgbClr val="B5191A"/>
                </a:solidFill>
                <a:latin typeface="Helvetica Neue"/>
                <a:cs typeface="Helvetica Neue"/>
              </a:defRPr>
            </a:lvl1pPr>
          </a:lstStyle>
          <a:p>
            <a:r>
              <a:rPr lang="en-US" dirty="0" smtClean="0"/>
              <a:t>Click to add Headline</a:t>
            </a:r>
            <a:endParaRPr lang="en-US" dirty="0"/>
          </a:p>
        </p:txBody>
      </p:sp>
      <p:sp>
        <p:nvSpPr>
          <p:cNvPr id="10" name="Text Placeholder 3"/>
          <p:cNvSpPr>
            <a:spLocks noGrp="1"/>
          </p:cNvSpPr>
          <p:nvPr>
            <p:ph type="body" sz="half" idx="2" hasCustomPrompt="1"/>
          </p:nvPr>
        </p:nvSpPr>
        <p:spPr>
          <a:xfrm>
            <a:off x="4572000" y="1524001"/>
            <a:ext cx="3962400" cy="4419601"/>
          </a:xfrm>
          <a:prstGeom prst="rect">
            <a:avLst/>
          </a:prstGeom>
        </p:spPr>
        <p:txBody>
          <a:bodyPr>
            <a:normAutofit/>
          </a:bodyPr>
          <a:lstStyle>
            <a:lvl1pPr marL="0" indent="0">
              <a:lnSpc>
                <a:spcPct val="150000"/>
              </a:lnSpc>
              <a:spcBef>
                <a:spcPts val="0"/>
              </a:spcBef>
              <a:buNone/>
              <a:defRPr sz="1200" b="0" i="0">
                <a:latin typeface="Helvetica Neue"/>
                <a:cs typeface="Helvetica Neu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text</a:t>
            </a:r>
          </a:p>
        </p:txBody>
      </p:sp>
      <p:sp>
        <p:nvSpPr>
          <p:cNvPr id="11" name="Picture Placeholder 2"/>
          <p:cNvSpPr>
            <a:spLocks noGrp="1"/>
          </p:cNvSpPr>
          <p:nvPr>
            <p:ph type="pic" idx="12"/>
          </p:nvPr>
        </p:nvSpPr>
        <p:spPr>
          <a:xfrm>
            <a:off x="609600" y="1447801"/>
            <a:ext cx="3886200" cy="4495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cxnSp>
        <p:nvCxnSpPr>
          <p:cNvPr id="12" name="Straight Connector 11"/>
          <p:cNvCxnSpPr/>
          <p:nvPr userDrawn="1"/>
        </p:nvCxnSpPr>
        <p:spPr>
          <a:xfrm rot="10800000">
            <a:off x="4648200" y="1446213"/>
            <a:ext cx="3886200" cy="1588"/>
          </a:xfrm>
          <a:prstGeom prst="line">
            <a:avLst/>
          </a:prstGeom>
        </p:spPr>
        <p:style>
          <a:lnRef idx="1">
            <a:schemeClr val="accent2"/>
          </a:lnRef>
          <a:fillRef idx="0">
            <a:schemeClr val="accent2"/>
          </a:fillRef>
          <a:effectRef idx="0">
            <a:schemeClr val="accent2"/>
          </a:effectRef>
          <a:fontRef idx="minor">
            <a:schemeClr val="tx1"/>
          </a:fontRef>
        </p:style>
      </p:cxnSp>
      <p:sp>
        <p:nvSpPr>
          <p:cNvPr id="13" name="Text Placeholder 3"/>
          <p:cNvSpPr>
            <a:spLocks noGrp="1"/>
          </p:cNvSpPr>
          <p:nvPr>
            <p:ph type="body" sz="half" idx="11" hasCustomPrompt="1"/>
          </p:nvPr>
        </p:nvSpPr>
        <p:spPr>
          <a:xfrm>
            <a:off x="2362200" y="152401"/>
            <a:ext cx="6172200" cy="838199"/>
          </a:xfrm>
          <a:prstGeom prst="rect">
            <a:avLst/>
          </a:prstGeom>
        </p:spPr>
        <p:txBody>
          <a:bodyPr anchor="b">
            <a:normAutofit/>
          </a:bodyPr>
          <a:lstStyle>
            <a:lvl1pPr marL="0" indent="0">
              <a:buNone/>
              <a:defRPr sz="2200" b="0" i="0">
                <a:solidFill>
                  <a:srgbClr val="AD0000"/>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362200" y="990600"/>
            <a:ext cx="6172200" cy="457200"/>
          </a:xfrm>
          <a:prstGeom prst="rect">
            <a:avLst/>
          </a:prstGeom>
        </p:spPr>
        <p:txBody>
          <a:bodyPr anchor="b"/>
          <a:lstStyle>
            <a:lvl1pPr algn="l">
              <a:defRPr sz="1600" b="1" i="0">
                <a:solidFill>
                  <a:srgbClr val="B5191A"/>
                </a:solidFill>
                <a:latin typeface="Helvetica Neue"/>
                <a:cs typeface="Helvetica Neue"/>
              </a:defRPr>
            </a:lvl1pPr>
          </a:lstStyle>
          <a:p>
            <a:r>
              <a:rPr lang="en-US" dirty="0" smtClean="0"/>
              <a:t>Click to add Headline</a:t>
            </a:r>
            <a:endParaRPr lang="en-US" dirty="0"/>
          </a:p>
        </p:txBody>
      </p:sp>
      <p:sp>
        <p:nvSpPr>
          <p:cNvPr id="10" name="Text Placeholder 3"/>
          <p:cNvSpPr>
            <a:spLocks noGrp="1"/>
          </p:cNvSpPr>
          <p:nvPr>
            <p:ph type="body" sz="half" idx="2" hasCustomPrompt="1"/>
          </p:nvPr>
        </p:nvSpPr>
        <p:spPr>
          <a:xfrm>
            <a:off x="2362200" y="1524001"/>
            <a:ext cx="6172200" cy="4419601"/>
          </a:xfrm>
          <a:prstGeom prst="rect">
            <a:avLst/>
          </a:prstGeom>
        </p:spPr>
        <p:txBody>
          <a:bodyPr>
            <a:normAutofit/>
          </a:bodyPr>
          <a:lstStyle>
            <a:lvl1pPr marL="0" indent="0">
              <a:lnSpc>
                <a:spcPct val="150000"/>
              </a:lnSpc>
              <a:spcBef>
                <a:spcPts val="0"/>
              </a:spcBef>
              <a:buNone/>
              <a:defRPr sz="1200" b="0" i="0">
                <a:latin typeface="Helvetica Neue"/>
                <a:cs typeface="Helvetica Neu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text</a:t>
            </a:r>
          </a:p>
        </p:txBody>
      </p:sp>
      <p:cxnSp>
        <p:nvCxnSpPr>
          <p:cNvPr id="11" name="Straight Connector 10"/>
          <p:cNvCxnSpPr/>
          <p:nvPr userDrawn="1"/>
        </p:nvCxnSpPr>
        <p:spPr>
          <a:xfrm>
            <a:off x="2480896" y="1445407"/>
            <a:ext cx="6053504" cy="1588"/>
          </a:xfrm>
          <a:prstGeom prst="line">
            <a:avLst/>
          </a:prstGeom>
        </p:spPr>
        <p:style>
          <a:lnRef idx="1">
            <a:schemeClr val="accent2"/>
          </a:lnRef>
          <a:fillRef idx="0">
            <a:schemeClr val="accent2"/>
          </a:fillRef>
          <a:effectRef idx="0">
            <a:schemeClr val="accent2"/>
          </a:effectRef>
          <a:fontRef idx="minor">
            <a:schemeClr val="tx1"/>
          </a:fontRef>
        </p:style>
      </p:cxnSp>
      <p:sp>
        <p:nvSpPr>
          <p:cNvPr id="8" name="Text Placeholder 3"/>
          <p:cNvSpPr>
            <a:spLocks noGrp="1"/>
          </p:cNvSpPr>
          <p:nvPr>
            <p:ph type="body" sz="half" idx="11" hasCustomPrompt="1"/>
          </p:nvPr>
        </p:nvSpPr>
        <p:spPr>
          <a:xfrm>
            <a:off x="2362200" y="152401"/>
            <a:ext cx="6172200" cy="838199"/>
          </a:xfrm>
          <a:prstGeom prst="rect">
            <a:avLst/>
          </a:prstGeom>
        </p:spPr>
        <p:txBody>
          <a:bodyPr anchor="b">
            <a:normAutofit/>
          </a:bodyPr>
          <a:lstStyle>
            <a:lvl1pPr marL="0" indent="0">
              <a:buNone/>
              <a:defRPr sz="2200" b="0" i="0">
                <a:solidFill>
                  <a:srgbClr val="AD0000"/>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Pictur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33400" y="990600"/>
            <a:ext cx="3962400" cy="457200"/>
          </a:xfrm>
          <a:prstGeom prst="rect">
            <a:avLst/>
          </a:prstGeom>
        </p:spPr>
        <p:txBody>
          <a:bodyPr anchor="b"/>
          <a:lstStyle>
            <a:lvl1pPr algn="l">
              <a:defRPr sz="1600" b="1" i="0">
                <a:solidFill>
                  <a:srgbClr val="B5191A"/>
                </a:solidFill>
                <a:latin typeface="Helvetica Neue"/>
                <a:cs typeface="Helvetica Neue"/>
              </a:defRPr>
            </a:lvl1pPr>
          </a:lstStyle>
          <a:p>
            <a:r>
              <a:rPr lang="en-US" dirty="0" smtClean="0"/>
              <a:t>Click to add Headline</a:t>
            </a:r>
            <a:endParaRPr lang="en-US" dirty="0"/>
          </a:p>
        </p:txBody>
      </p:sp>
      <p:cxnSp>
        <p:nvCxnSpPr>
          <p:cNvPr id="12" name="Straight Connector 11"/>
          <p:cNvCxnSpPr/>
          <p:nvPr userDrawn="1"/>
        </p:nvCxnSpPr>
        <p:spPr>
          <a:xfrm rot="10800000">
            <a:off x="609600" y="1446213"/>
            <a:ext cx="3886200" cy="1588"/>
          </a:xfrm>
          <a:prstGeom prst="line">
            <a:avLst/>
          </a:prstGeom>
        </p:spPr>
        <p:style>
          <a:lnRef idx="1">
            <a:schemeClr val="accent2"/>
          </a:lnRef>
          <a:fillRef idx="0">
            <a:schemeClr val="accent2"/>
          </a:fillRef>
          <a:effectRef idx="0">
            <a:schemeClr val="accent2"/>
          </a:effectRef>
          <a:fontRef idx="minor">
            <a:schemeClr val="tx1"/>
          </a:fontRef>
        </p:style>
      </p:cxnSp>
      <p:sp>
        <p:nvSpPr>
          <p:cNvPr id="13" name="Picture Placeholder 2"/>
          <p:cNvSpPr>
            <a:spLocks noGrp="1"/>
          </p:cNvSpPr>
          <p:nvPr>
            <p:ph type="pic" idx="12"/>
          </p:nvPr>
        </p:nvSpPr>
        <p:spPr>
          <a:xfrm>
            <a:off x="4648200" y="1524001"/>
            <a:ext cx="3886200" cy="4419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4" name="Picture Placeholder 2"/>
          <p:cNvSpPr>
            <a:spLocks noGrp="1"/>
          </p:cNvSpPr>
          <p:nvPr>
            <p:ph type="pic" idx="13"/>
          </p:nvPr>
        </p:nvSpPr>
        <p:spPr>
          <a:xfrm>
            <a:off x="609600" y="1524000"/>
            <a:ext cx="3886200" cy="4419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Text Placeholder 3"/>
          <p:cNvSpPr>
            <a:spLocks noGrp="1"/>
          </p:cNvSpPr>
          <p:nvPr>
            <p:ph type="body" sz="half" idx="11" hasCustomPrompt="1"/>
          </p:nvPr>
        </p:nvSpPr>
        <p:spPr>
          <a:xfrm>
            <a:off x="2362200" y="152401"/>
            <a:ext cx="6172200" cy="838199"/>
          </a:xfrm>
          <a:prstGeom prst="rect">
            <a:avLst/>
          </a:prstGeom>
        </p:spPr>
        <p:txBody>
          <a:bodyPr anchor="b">
            <a:normAutofit/>
          </a:bodyPr>
          <a:lstStyle>
            <a:lvl1pPr marL="0" indent="0">
              <a:buNone/>
              <a:defRPr sz="2200" b="0" i="0">
                <a:solidFill>
                  <a:srgbClr val="AD0000"/>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33400" y="990600"/>
            <a:ext cx="3962400" cy="457200"/>
          </a:xfrm>
          <a:prstGeom prst="rect">
            <a:avLst/>
          </a:prstGeom>
        </p:spPr>
        <p:txBody>
          <a:bodyPr anchor="b"/>
          <a:lstStyle>
            <a:lvl1pPr algn="l">
              <a:defRPr sz="1600" b="1" i="0">
                <a:solidFill>
                  <a:srgbClr val="B5191A"/>
                </a:solidFill>
                <a:latin typeface="Helvetica Neue"/>
                <a:cs typeface="Helvetica Neue"/>
              </a:defRPr>
            </a:lvl1pPr>
          </a:lstStyle>
          <a:p>
            <a:r>
              <a:rPr lang="en-US" dirty="0" smtClean="0"/>
              <a:t>Click to add Headline</a:t>
            </a:r>
            <a:endParaRPr lang="en-US" dirty="0"/>
          </a:p>
        </p:txBody>
      </p:sp>
      <p:cxnSp>
        <p:nvCxnSpPr>
          <p:cNvPr id="4" name="Straight Connector 3"/>
          <p:cNvCxnSpPr/>
          <p:nvPr userDrawn="1"/>
        </p:nvCxnSpPr>
        <p:spPr>
          <a:xfrm rot="10800000">
            <a:off x="609600" y="1446213"/>
            <a:ext cx="3886200" cy="1588"/>
          </a:xfrm>
          <a:prstGeom prst="line">
            <a:avLst/>
          </a:prstGeom>
        </p:spPr>
        <p:style>
          <a:lnRef idx="1">
            <a:schemeClr val="accent2"/>
          </a:lnRef>
          <a:fillRef idx="0">
            <a:schemeClr val="accent2"/>
          </a:fillRef>
          <a:effectRef idx="0">
            <a:schemeClr val="accent2"/>
          </a:effectRef>
          <a:fontRef idx="minor">
            <a:schemeClr val="tx1"/>
          </a:fontRef>
        </p:style>
      </p:cxnSp>
      <p:sp>
        <p:nvSpPr>
          <p:cNvPr id="6" name="Text Placeholder 3"/>
          <p:cNvSpPr>
            <a:spLocks noGrp="1"/>
          </p:cNvSpPr>
          <p:nvPr>
            <p:ph type="body" sz="half" idx="11" hasCustomPrompt="1"/>
          </p:nvPr>
        </p:nvSpPr>
        <p:spPr>
          <a:xfrm>
            <a:off x="2362200" y="152401"/>
            <a:ext cx="6172200" cy="838199"/>
          </a:xfrm>
          <a:prstGeom prst="rect">
            <a:avLst/>
          </a:prstGeom>
        </p:spPr>
        <p:txBody>
          <a:bodyPr anchor="b">
            <a:normAutofit/>
          </a:bodyPr>
          <a:lstStyle>
            <a:lvl1pPr marL="0" indent="0">
              <a:buNone/>
              <a:defRPr sz="2200" b="0" i="0">
                <a:solidFill>
                  <a:srgbClr val="AD0000"/>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930855C-0135-4D34-982C-8229901645A3}" type="datetimeFigureOut">
              <a:rPr lang="en-US" smtClean="0"/>
              <a:t>11/6/2017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A58B058-86C8-43EA-AB97-2AD47F2A2104}" type="slidenum">
              <a:rPr lang="en-US" smtClean="0"/>
              <a:t>‹#›</a:t>
            </a:fld>
            <a:endParaRPr lang="en-US"/>
          </a:p>
        </p:txBody>
      </p:sp>
    </p:spTree>
    <p:extLst>
      <p:ext uri="{BB962C8B-B14F-4D97-AF65-F5344CB8AC3E}">
        <p14:creationId xmlns:p14="http://schemas.microsoft.com/office/powerpoint/2010/main" val="4509482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10" Type="http://schemas.openxmlformats.org/officeDocument/2006/relationships/image" Target="../media/image1.emf"/><Relationship Id="rId4" Type="http://schemas.openxmlformats.org/officeDocument/2006/relationships/slideLayout" Target="../slideLayouts/slideLayout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13.xml"/><Relationship Id="rId7"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17.xml"/><Relationship Id="rId4" Type="http://schemas.openxmlformats.org/officeDocument/2006/relationships/image" Target="../media/image5.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image" Target="../media/image1.emf"/><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5.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74000">
              <a:srgbClr val="AD0000"/>
            </a:gs>
            <a:gs pos="100000">
              <a:srgbClr val="5F0000"/>
            </a:gs>
          </a:gsLst>
          <a:lin ang="5400000" scaled="0"/>
          <a:tileRect/>
        </a:gradFill>
        <a:effectLst/>
      </p:bgPr>
    </p:bg>
    <p:spTree>
      <p:nvGrpSpPr>
        <p:cNvPr id="1" name=""/>
        <p:cNvGrpSpPr/>
        <p:nvPr/>
      </p:nvGrpSpPr>
      <p:grpSpPr>
        <a:xfrm>
          <a:off x="0" y="0"/>
          <a:ext cx="0" cy="0"/>
          <a:chOff x="0" y="0"/>
          <a:chExt cx="0" cy="0"/>
        </a:xfrm>
      </p:grpSpPr>
      <p:cxnSp>
        <p:nvCxnSpPr>
          <p:cNvPr id="11" name="Straight Connector 10"/>
          <p:cNvCxnSpPr/>
          <p:nvPr/>
        </p:nvCxnSpPr>
        <p:spPr>
          <a:xfrm>
            <a:off x="2362200" y="4876801"/>
            <a:ext cx="4419600" cy="158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uofl ligature white.eps"/>
          <p:cNvPicPr>
            <a:picLocks noChangeAspect="1"/>
          </p:cNvPicPr>
          <p:nvPr/>
        </p:nvPicPr>
        <p:blipFill>
          <a:blip r:embed="rId4"/>
          <a:stretch>
            <a:fillRect/>
          </a:stretch>
        </p:blipFill>
        <p:spPr>
          <a:xfrm>
            <a:off x="3615691" y="1524000"/>
            <a:ext cx="1912618" cy="115916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83" r:id="rId2"/>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74000">
              <a:schemeClr val="bg1"/>
            </a:gs>
            <a:gs pos="100000">
              <a:srgbClr val="B2B2B2"/>
            </a:gs>
          </a:gsLst>
          <a:lin ang="5400000" scaled="0"/>
          <a:tileRect/>
        </a:gradFill>
        <a:effectLst/>
      </p:bgPr>
    </p:bg>
    <p:spTree>
      <p:nvGrpSpPr>
        <p:cNvPr id="1" name=""/>
        <p:cNvGrpSpPr/>
        <p:nvPr/>
      </p:nvGrpSpPr>
      <p:grpSpPr>
        <a:xfrm>
          <a:off x="0" y="0"/>
          <a:ext cx="0" cy="0"/>
          <a:chOff x="0" y="0"/>
          <a:chExt cx="0" cy="0"/>
        </a:xfrm>
      </p:grpSpPr>
      <p:cxnSp>
        <p:nvCxnSpPr>
          <p:cNvPr id="5" name="Straight Connector 4"/>
          <p:cNvCxnSpPr/>
          <p:nvPr/>
        </p:nvCxnSpPr>
        <p:spPr>
          <a:xfrm rot="10800000">
            <a:off x="609600" y="6246811"/>
            <a:ext cx="7924800" cy="1589"/>
          </a:xfrm>
          <a:prstGeom prst="line">
            <a:avLst/>
          </a:prstGeom>
          <a:ln w="635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81000" y="0"/>
            <a:ext cx="1066800" cy="914400"/>
          </a:xfrm>
          <a:prstGeom prst="rect">
            <a:avLst/>
          </a:prstGeom>
          <a:solidFill>
            <a:srgbClr val="AD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uofl ligature white.eps"/>
          <p:cNvPicPr>
            <a:picLocks noChangeAspect="1"/>
          </p:cNvPicPr>
          <p:nvPr/>
        </p:nvPicPr>
        <p:blipFill>
          <a:blip r:embed="rId10"/>
          <a:stretch>
            <a:fillRect/>
          </a:stretch>
        </p:blipFill>
        <p:spPr>
          <a:xfrm>
            <a:off x="609599" y="381001"/>
            <a:ext cx="649224" cy="393471"/>
          </a:xfrm>
          <a:prstGeom prst="rect">
            <a:avLst/>
          </a:prstGeom>
        </p:spPr>
      </p:pic>
      <p:sp>
        <p:nvSpPr>
          <p:cNvPr id="8" name="Date Placeholder 3"/>
          <p:cNvSpPr txBox="1">
            <a:spLocks/>
          </p:cNvSpPr>
          <p:nvPr/>
        </p:nvSpPr>
        <p:spPr>
          <a:xfrm>
            <a:off x="6553200" y="6340475"/>
            <a:ext cx="2057400" cy="365125"/>
          </a:xfrm>
          <a:prstGeom prst="rect">
            <a:avLst/>
          </a:prstGeom>
        </p:spPr>
        <p:txBody>
          <a:bodyPr anchor="t"/>
          <a:lstStyle>
            <a:lvl1pPr algn="ctr">
              <a:defRPr sz="2000" b="0" i="0">
                <a:solidFill>
                  <a:schemeClr val="bg1"/>
                </a:solidFill>
                <a:latin typeface="HelveticaNeueLT Std Thin Italic"/>
                <a:cs typeface="HelveticaNeueLT Std Thin Italic"/>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000" cap="none" spc="200" normalizeH="0" baseline="0" noProof="0" dirty="0" smtClean="0">
                <a:ln>
                  <a:noFill/>
                </a:ln>
                <a:solidFill>
                  <a:srgbClr val="AD0000"/>
                </a:solidFill>
                <a:effectLst/>
                <a:uLnTx/>
                <a:uFillTx/>
                <a:latin typeface="HelveticaNeueLT Std"/>
                <a:ea typeface="+mn-ea"/>
                <a:cs typeface="HelveticaNeueLT Std"/>
              </a:rPr>
              <a:t>LOUISVILLE.EDU</a:t>
            </a:r>
            <a:endParaRPr kumimoji="0" lang="en-US" sz="1000" b="0" i="0" u="none" strike="noStrike" kern="1000" cap="none" spc="200" normalizeH="0" baseline="0" noProof="0" dirty="0">
              <a:ln>
                <a:noFill/>
              </a:ln>
              <a:solidFill>
                <a:srgbClr val="AD0000"/>
              </a:solidFill>
              <a:effectLst/>
              <a:uLnTx/>
              <a:uFillTx/>
              <a:latin typeface="HelveticaNeueLT Std"/>
              <a:ea typeface="+mn-ea"/>
              <a:cs typeface="HelveticaNeueLT Std"/>
            </a:endParaRP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81" r:id="rId6"/>
    <p:sldLayoutId id="2147483684" r:id="rId7"/>
    <p:sldLayoutId id="2147483685"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74000">
              <a:srgbClr val="3E3E3E"/>
            </a:gs>
            <a:gs pos="100000">
              <a:srgbClr val="000000"/>
            </a:gs>
          </a:gsLst>
          <a:lin ang="5400000" scaled="0"/>
          <a:tileRect/>
        </a:gradFill>
        <a:effectLst/>
      </p:bgPr>
    </p:bg>
    <p:spTree>
      <p:nvGrpSpPr>
        <p:cNvPr id="1" name=""/>
        <p:cNvGrpSpPr/>
        <p:nvPr/>
      </p:nvGrpSpPr>
      <p:grpSpPr>
        <a:xfrm>
          <a:off x="0" y="0"/>
          <a:ext cx="0" cy="0"/>
          <a:chOff x="0" y="0"/>
          <a:chExt cx="0" cy="0"/>
        </a:xfrm>
      </p:grpSpPr>
      <p:cxnSp>
        <p:nvCxnSpPr>
          <p:cNvPr id="5" name="Straight Connector 4"/>
          <p:cNvCxnSpPr/>
          <p:nvPr/>
        </p:nvCxnSpPr>
        <p:spPr>
          <a:xfrm rot="10800000">
            <a:off x="609600" y="6246811"/>
            <a:ext cx="7924800" cy="1589"/>
          </a:xfrm>
          <a:prstGeom prst="line">
            <a:avLst/>
          </a:prstGeom>
          <a:ln w="635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81000" y="0"/>
            <a:ext cx="10668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ofl ligature red.eps"/>
          <p:cNvPicPr>
            <a:picLocks noChangeAspect="1"/>
          </p:cNvPicPr>
          <p:nvPr/>
        </p:nvPicPr>
        <p:blipFill>
          <a:blip r:embed="rId8"/>
          <a:stretch>
            <a:fillRect/>
          </a:stretch>
        </p:blipFill>
        <p:spPr>
          <a:xfrm>
            <a:off x="609600" y="381001"/>
            <a:ext cx="660400" cy="393700"/>
          </a:xfrm>
          <a:prstGeom prst="rect">
            <a:avLst/>
          </a:prstGeom>
        </p:spPr>
      </p:pic>
      <p:sp>
        <p:nvSpPr>
          <p:cNvPr id="6" name="Date Placeholder 3"/>
          <p:cNvSpPr txBox="1">
            <a:spLocks/>
          </p:cNvSpPr>
          <p:nvPr/>
        </p:nvSpPr>
        <p:spPr>
          <a:xfrm>
            <a:off x="6477000" y="6340475"/>
            <a:ext cx="2133600" cy="365125"/>
          </a:xfrm>
          <a:prstGeom prst="rect">
            <a:avLst/>
          </a:prstGeom>
        </p:spPr>
        <p:txBody>
          <a:bodyPr anchor="t"/>
          <a:lstStyle>
            <a:lvl1pPr algn="ctr">
              <a:defRPr sz="2000" b="0" i="0">
                <a:solidFill>
                  <a:schemeClr val="bg1"/>
                </a:solidFill>
                <a:latin typeface="HelveticaNeueLT Std Thin Italic"/>
                <a:cs typeface="HelveticaNeueLT Std Thin Italic"/>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000" cap="none" spc="200" normalizeH="0" baseline="0" noProof="0" dirty="0" smtClean="0">
                <a:ln>
                  <a:noFill/>
                </a:ln>
                <a:solidFill>
                  <a:schemeClr val="bg1"/>
                </a:solidFill>
                <a:effectLst/>
                <a:uLnTx/>
                <a:uFillTx/>
                <a:latin typeface="HelveticaNeueLT Std"/>
                <a:ea typeface="+mn-ea"/>
                <a:cs typeface="HelveticaNeueLT Std"/>
              </a:rPr>
              <a:t>LOUISVILLE.EDU</a:t>
            </a:r>
            <a:endParaRPr kumimoji="0" lang="en-US" sz="1000" b="0" i="0" u="none" strike="noStrike" kern="1000" cap="none" spc="200" normalizeH="0" baseline="0" noProof="0" dirty="0">
              <a:ln>
                <a:noFill/>
              </a:ln>
              <a:solidFill>
                <a:schemeClr val="bg1"/>
              </a:solidFill>
              <a:effectLst/>
              <a:uLnTx/>
              <a:uFillTx/>
              <a:latin typeface="HelveticaNeueLT Std"/>
              <a:ea typeface="+mn-ea"/>
              <a:cs typeface="HelveticaNeueLT Std"/>
            </a:endParaRPr>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82"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0" name="Rectangle 19"/>
          <p:cNvSpPr/>
          <p:nvPr/>
        </p:nvSpPr>
        <p:spPr>
          <a:xfrm>
            <a:off x="6858000" y="6248400"/>
            <a:ext cx="22860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743200" y="3581400"/>
            <a:ext cx="6400800" cy="1371600"/>
          </a:xfrm>
          <a:prstGeom prst="rect">
            <a:avLst/>
          </a:prstGeom>
          <a:solidFill>
            <a:srgbClr val="000000">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2819400"/>
            <a:ext cx="3429000" cy="1066800"/>
          </a:xfrm>
          <a:prstGeom prst="rect">
            <a:avLst/>
          </a:prstGeom>
          <a:solidFill>
            <a:srgbClr val="AD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UL_LOGOwordmarkonRed.eps"/>
          <p:cNvPicPr>
            <a:picLocks noChangeAspect="1"/>
          </p:cNvPicPr>
          <p:nvPr/>
        </p:nvPicPr>
        <p:blipFill>
          <a:blip r:embed="rId4"/>
          <a:stretch>
            <a:fillRect/>
          </a:stretch>
        </p:blipFill>
        <p:spPr>
          <a:xfrm>
            <a:off x="457200" y="3075941"/>
            <a:ext cx="2396314" cy="545084"/>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6858000" y="6248400"/>
            <a:ext cx="22860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304800"/>
            <a:ext cx="6705600" cy="1066800"/>
          </a:xfrm>
          <a:prstGeom prst="rect">
            <a:avLst/>
          </a:prstGeom>
          <a:solidFill>
            <a:srgbClr val="AD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2514600" y="1828800"/>
            <a:ext cx="6629400" cy="3962400"/>
          </a:xfrm>
          <a:prstGeom prst="rect">
            <a:avLst/>
          </a:prstGeom>
          <a:solidFill>
            <a:srgbClr val="000000">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uofl ligature white.eps"/>
          <p:cNvPicPr>
            <a:picLocks noChangeAspect="1"/>
          </p:cNvPicPr>
          <p:nvPr/>
        </p:nvPicPr>
        <p:blipFill>
          <a:blip r:embed="rId18"/>
          <a:stretch>
            <a:fillRect/>
          </a:stretch>
        </p:blipFill>
        <p:spPr>
          <a:xfrm>
            <a:off x="533402" y="621797"/>
            <a:ext cx="859985" cy="521203"/>
          </a:xfrm>
          <a:prstGeom prst="rect">
            <a:avLst/>
          </a:prstGeom>
        </p:spPr>
      </p:pic>
      <p:sp>
        <p:nvSpPr>
          <p:cNvPr id="11" name="Date Placeholder 3"/>
          <p:cNvSpPr txBox="1">
            <a:spLocks/>
          </p:cNvSpPr>
          <p:nvPr/>
        </p:nvSpPr>
        <p:spPr>
          <a:xfrm>
            <a:off x="6858000" y="6264275"/>
            <a:ext cx="1752600" cy="246221"/>
          </a:xfrm>
          <a:prstGeom prst="rect">
            <a:avLst/>
          </a:prstGeom>
        </p:spPr>
        <p:txBody>
          <a:bodyPr anchor="t">
            <a:spAutoFit/>
          </a:bodyPr>
          <a:lstStyle>
            <a:lvl1pPr algn="ctr">
              <a:defRPr sz="2000" b="0" i="0">
                <a:solidFill>
                  <a:schemeClr val="bg1"/>
                </a:solidFill>
                <a:latin typeface="HelveticaNeueLT Std Thin Italic"/>
                <a:cs typeface="HelveticaNeueLT Std Thin Italic"/>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900" cap="none" spc="200" normalizeH="0" baseline="0" noProof="0" dirty="0" smtClean="0">
                <a:ln>
                  <a:noFill/>
                </a:ln>
                <a:solidFill>
                  <a:srgbClr val="AD0000"/>
                </a:solidFill>
                <a:effectLst/>
                <a:uLnTx/>
                <a:uFillTx/>
                <a:latin typeface="HelveticaNeueLT Std"/>
                <a:ea typeface="+mn-ea"/>
                <a:cs typeface="HelveticaNeueLT Std"/>
              </a:rPr>
              <a:t>LOUISVILLE.EDU</a:t>
            </a:r>
            <a:endParaRPr kumimoji="0" lang="en-US" sz="1000" b="0" i="0" u="none" strike="noStrike" kern="900" cap="none" spc="200" normalizeH="0" baseline="0" noProof="0" dirty="0">
              <a:ln>
                <a:noFill/>
              </a:ln>
              <a:solidFill>
                <a:srgbClr val="AD0000"/>
              </a:solidFill>
              <a:effectLst/>
              <a:uLnTx/>
              <a:uFillTx/>
              <a:latin typeface="HelveticaNeueLT Std"/>
              <a:ea typeface="+mn-ea"/>
              <a:cs typeface="HelveticaNeueLT Std"/>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8" r:id="rId3"/>
    <p:sldLayoutId id="2147483667"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www.odhc.org/"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hyperlink" Target="http://www.refugeewomensclinic.org/" TargetMode="External"/><Relationship Id="rId5" Type="http://schemas.openxmlformats.org/officeDocument/2006/relationships/hyperlink" Target="https://squirrelhillhealthcenter.org/refugee-program/" TargetMode="External"/><Relationship Id="rId4" Type="http://schemas.openxmlformats.org/officeDocument/2006/relationships/hyperlink" Target="http://www.jordanhealth.org/refugee-health/"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hyperlink" Target="http://louisville.edu/medicine/departments/medicine/divisions/infectiousdiseases/refugee-health/services/KYRHAReport2016.pdf" TargetMode="External"/><Relationship Id="rId2" Type="http://schemas.openxmlformats.org/officeDocument/2006/relationships/image" Target="../media/image25.tiff"/><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1"/>
          </p:nvPr>
        </p:nvSpPr>
        <p:spPr>
          <a:xfrm>
            <a:off x="685800" y="3593208"/>
            <a:ext cx="7772400" cy="1077218"/>
          </a:xfrm>
        </p:spPr>
        <p:txBody>
          <a:bodyPr/>
          <a:lstStyle/>
          <a:p>
            <a:r>
              <a:rPr lang="en-US" dirty="0" smtClean="0"/>
              <a:t>Culturally Effective Care for Refugee and Immigrant Populations</a:t>
            </a:r>
            <a:endParaRPr lang="en-US" dirty="0"/>
          </a:p>
        </p:txBody>
      </p:sp>
      <p:sp>
        <p:nvSpPr>
          <p:cNvPr id="3" name="Text Placeholder 2"/>
          <p:cNvSpPr>
            <a:spLocks noGrp="1"/>
          </p:cNvSpPr>
          <p:nvPr>
            <p:ph type="body" sz="half" idx="12"/>
          </p:nvPr>
        </p:nvSpPr>
        <p:spPr>
          <a:xfrm>
            <a:off x="2362200" y="4854714"/>
            <a:ext cx="4419600" cy="707886"/>
          </a:xfrm>
        </p:spPr>
        <p:txBody>
          <a:bodyPr/>
          <a:lstStyle/>
          <a:p>
            <a:r>
              <a:rPr lang="en-US" dirty="0" smtClean="0"/>
              <a:t>2016 Patricia Allen Culturally Effective Care Symposium</a:t>
            </a:r>
            <a:endParaRPr lang="en-US" dirty="0"/>
          </a:p>
        </p:txBody>
      </p:sp>
    </p:spTree>
    <p:extLst>
      <p:ext uri="{BB962C8B-B14F-4D97-AF65-F5344CB8AC3E}">
        <p14:creationId xmlns:p14="http://schemas.microsoft.com/office/powerpoint/2010/main" val="18016061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28600"/>
            <a:ext cx="8458200" cy="1447800"/>
          </a:xfrm>
        </p:spPr>
        <p:txBody>
          <a:bodyPr>
            <a:noAutofit/>
          </a:bodyPr>
          <a:lstStyle/>
          <a:p>
            <a:pPr algn="ctr"/>
            <a:r>
              <a:rPr lang="en-US" sz="4000" dirty="0" smtClean="0">
                <a:solidFill>
                  <a:srgbClr val="AD0000"/>
                </a:solidFill>
              </a:rPr>
              <a:t>      State </a:t>
            </a:r>
            <a:r>
              <a:rPr lang="en-US" sz="4000" dirty="0">
                <a:solidFill>
                  <a:srgbClr val="AD0000"/>
                </a:solidFill>
              </a:rPr>
              <a:t>of Refugee Health </a:t>
            </a:r>
            <a:r>
              <a:rPr lang="en-US" sz="4000" dirty="0" smtClean="0">
                <a:solidFill>
                  <a:srgbClr val="AD0000"/>
                </a:solidFill>
              </a:rPr>
              <a:t>Kentucky Mental Health: RHS-15 Screen Positive </a:t>
            </a:r>
            <a:endParaRPr lang="en-US" sz="4000" dirty="0">
              <a:solidFill>
                <a:srgbClr val="AD0000"/>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1447800"/>
            <a:ext cx="5715000" cy="5141863"/>
          </a:xfrm>
          <a:prstGeom prst="rect">
            <a:avLst/>
          </a:prstGeom>
        </p:spPr>
      </p:pic>
      <p:sp>
        <p:nvSpPr>
          <p:cNvPr id="4" name="TextBox 3"/>
          <p:cNvSpPr txBox="1"/>
          <p:nvPr/>
        </p:nvSpPr>
        <p:spPr>
          <a:xfrm>
            <a:off x="4191000" y="1905000"/>
            <a:ext cx="4648200" cy="1477328"/>
          </a:xfrm>
          <a:prstGeom prst="rect">
            <a:avLst/>
          </a:prstGeom>
          <a:noFill/>
        </p:spPr>
        <p:txBody>
          <a:bodyPr wrap="square" rtlCol="0">
            <a:spAutoFit/>
          </a:bodyPr>
          <a:lstStyle/>
          <a:p>
            <a:r>
              <a:rPr lang="en-US" dirty="0" smtClean="0"/>
              <a:t>Mental health concerns are present across the entire refugee population</a:t>
            </a:r>
          </a:p>
          <a:p>
            <a:endParaRPr lang="en-US" dirty="0"/>
          </a:p>
          <a:p>
            <a:r>
              <a:rPr lang="en-US" dirty="0" smtClean="0"/>
              <a:t>This is a complicating factor for all care and impacts all settings in which care is delivered</a:t>
            </a:r>
            <a:endParaRPr lang="en-US" dirty="0"/>
          </a:p>
        </p:txBody>
      </p:sp>
    </p:spTree>
    <p:extLst>
      <p:ext uri="{BB962C8B-B14F-4D97-AF65-F5344CB8AC3E}">
        <p14:creationId xmlns:p14="http://schemas.microsoft.com/office/powerpoint/2010/main" val="1169319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28576" y="228600"/>
            <a:ext cx="8734424" cy="1323439"/>
          </a:xfrm>
          <a:prstGeom prst="rect">
            <a:avLst/>
          </a:prstGeom>
          <a:noFill/>
        </p:spPr>
        <p:txBody>
          <a:bodyPr wrap="square" rtlCol="0">
            <a:spAutoFit/>
          </a:bodyPr>
          <a:lstStyle/>
          <a:p>
            <a:pPr algn="ctr"/>
            <a:r>
              <a:rPr lang="en-US" sz="4000" smtClean="0">
                <a:solidFill>
                  <a:srgbClr val="AD0000"/>
                </a:solidFill>
              </a:rPr>
              <a:t>           State </a:t>
            </a:r>
            <a:r>
              <a:rPr lang="en-US" sz="4000" dirty="0">
                <a:solidFill>
                  <a:srgbClr val="AD0000"/>
                </a:solidFill>
              </a:rPr>
              <a:t>of Refugee Health </a:t>
            </a:r>
            <a:r>
              <a:rPr lang="en-US" sz="4000" dirty="0" smtClean="0">
                <a:solidFill>
                  <a:srgbClr val="AD0000"/>
                </a:solidFill>
              </a:rPr>
              <a:t>Kentucky</a:t>
            </a:r>
          </a:p>
          <a:p>
            <a:pPr algn="ctr"/>
            <a:r>
              <a:rPr lang="en-US" sz="4000" dirty="0" smtClean="0">
                <a:solidFill>
                  <a:srgbClr val="AD0000"/>
                </a:solidFill>
              </a:rPr>
              <a:t> Mental Health:  Torture </a:t>
            </a:r>
            <a:endParaRPr lang="en-US" sz="4000" dirty="0">
              <a:solidFill>
                <a:srgbClr val="AD0000"/>
              </a:solidFill>
            </a:endParaRPr>
          </a:p>
        </p:txBody>
      </p:sp>
      <p:sp>
        <p:nvSpPr>
          <p:cNvPr id="3" name="Rectangle 2"/>
          <p:cNvSpPr/>
          <p:nvPr/>
        </p:nvSpPr>
        <p:spPr>
          <a:xfrm>
            <a:off x="8292594" y="2807772"/>
            <a:ext cx="184731" cy="369332"/>
          </a:xfrm>
          <a:prstGeom prst="rect">
            <a:avLst/>
          </a:prstGeom>
        </p:spPr>
        <p:txBody>
          <a:bodyPr wrap="none">
            <a:spAutoFit/>
          </a:bodyPr>
          <a:lstStyle/>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1372553"/>
            <a:ext cx="5715000" cy="5371567"/>
          </a:xfrm>
          <a:prstGeom prst="rect">
            <a:avLst/>
          </a:prstGeom>
        </p:spPr>
      </p:pic>
      <p:sp>
        <p:nvSpPr>
          <p:cNvPr id="6" name="TextBox 5"/>
          <p:cNvSpPr txBox="1"/>
          <p:nvPr/>
        </p:nvSpPr>
        <p:spPr>
          <a:xfrm>
            <a:off x="3660559" y="1752093"/>
            <a:ext cx="4724400" cy="2246769"/>
          </a:xfrm>
          <a:prstGeom prst="rect">
            <a:avLst/>
          </a:prstGeom>
          <a:noFill/>
        </p:spPr>
        <p:txBody>
          <a:bodyPr wrap="square" rtlCol="0">
            <a:spAutoFit/>
          </a:bodyPr>
          <a:lstStyle/>
          <a:p>
            <a:r>
              <a:rPr lang="en-US" sz="2000" dirty="0" smtClean="0"/>
              <a:t>Consider the impact of witnessing or experiencing torture.</a:t>
            </a:r>
          </a:p>
          <a:p>
            <a:endParaRPr lang="en-US" sz="2000" dirty="0"/>
          </a:p>
          <a:p>
            <a:r>
              <a:rPr lang="en-US" sz="2000" dirty="0" smtClean="0"/>
              <a:t>Influences abilities to ride public transportation, accept medical care, interact and communicate with providers, and general trust</a:t>
            </a:r>
            <a:endParaRPr lang="en-US" sz="2000" dirty="0"/>
          </a:p>
        </p:txBody>
      </p:sp>
    </p:spTree>
    <p:extLst>
      <p:ext uri="{BB962C8B-B14F-4D97-AF65-F5344CB8AC3E}">
        <p14:creationId xmlns:p14="http://schemas.microsoft.com/office/powerpoint/2010/main" val="1117092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990600"/>
            <a:ext cx="6781800" cy="457200"/>
          </a:xfrm>
        </p:spPr>
        <p:txBody>
          <a:bodyPr/>
          <a:lstStyle/>
          <a:p>
            <a:r>
              <a:rPr lang="en-US" sz="1800" dirty="0"/>
              <a:t>Refugee Cash Assistance and Refugee Medical Assistance</a:t>
            </a:r>
          </a:p>
        </p:txBody>
      </p:sp>
      <p:sp>
        <p:nvSpPr>
          <p:cNvPr id="3" name="Text Placeholder 2"/>
          <p:cNvSpPr>
            <a:spLocks noGrp="1"/>
          </p:cNvSpPr>
          <p:nvPr>
            <p:ph type="body" sz="half" idx="2"/>
          </p:nvPr>
        </p:nvSpPr>
        <p:spPr>
          <a:xfrm>
            <a:off x="533400" y="1828799"/>
            <a:ext cx="8153400" cy="4419601"/>
          </a:xfrm>
        </p:spPr>
        <p:txBody>
          <a:bodyPr>
            <a:noAutofit/>
          </a:bodyPr>
          <a:lstStyle/>
          <a:p>
            <a:r>
              <a:rPr lang="en-US" sz="2800" b="1" u="sng" dirty="0" smtClean="0"/>
              <a:t>8 Months</a:t>
            </a:r>
            <a:r>
              <a:rPr lang="en-US" sz="2800" b="1" dirty="0" smtClean="0"/>
              <a:t> </a:t>
            </a:r>
            <a:r>
              <a:rPr lang="en-US" sz="2800" dirty="0" smtClean="0"/>
              <a:t>to Self-Sufficiency</a:t>
            </a:r>
          </a:p>
          <a:p>
            <a:pPr marL="628650" lvl="1" indent="-171450">
              <a:buFont typeface="Arial" panose="020B0604020202020204" pitchFamily="34" charset="0"/>
              <a:buChar char="•"/>
            </a:pPr>
            <a:r>
              <a:rPr lang="en-US" sz="2800" dirty="0" smtClean="0"/>
              <a:t>Housing </a:t>
            </a:r>
          </a:p>
          <a:p>
            <a:pPr marL="628650" lvl="1" indent="-171450">
              <a:buFont typeface="Arial" panose="020B0604020202020204" pitchFamily="34" charset="0"/>
              <a:buChar char="•"/>
            </a:pPr>
            <a:r>
              <a:rPr lang="en-US" sz="2800" dirty="0" smtClean="0"/>
              <a:t>Medicaid</a:t>
            </a:r>
          </a:p>
          <a:p>
            <a:pPr marL="628650" lvl="1" indent="-171450">
              <a:buFont typeface="Arial" panose="020B0604020202020204" pitchFamily="34" charset="0"/>
              <a:buChar char="•"/>
            </a:pPr>
            <a:r>
              <a:rPr lang="en-US" sz="2800" dirty="0" smtClean="0"/>
              <a:t>Health Screening</a:t>
            </a:r>
          </a:p>
          <a:p>
            <a:pPr marL="628650" lvl="1" indent="-171450">
              <a:buFont typeface="Arial" panose="020B0604020202020204" pitchFamily="34" charset="0"/>
              <a:buChar char="•"/>
            </a:pPr>
            <a:r>
              <a:rPr lang="en-US" sz="2800" dirty="0" smtClean="0"/>
              <a:t>Food Stamps</a:t>
            </a:r>
          </a:p>
          <a:p>
            <a:pPr marL="628650" lvl="1" indent="-171450">
              <a:buFont typeface="Arial" panose="020B0604020202020204" pitchFamily="34" charset="0"/>
              <a:buChar char="•"/>
            </a:pPr>
            <a:r>
              <a:rPr lang="en-US" sz="2800" dirty="0" smtClean="0"/>
              <a:t>ESL Classes</a:t>
            </a:r>
          </a:p>
          <a:p>
            <a:pPr marL="628650" lvl="1" indent="-171450">
              <a:buFont typeface="Arial" panose="020B0604020202020204" pitchFamily="34" charset="0"/>
              <a:buChar char="•"/>
            </a:pPr>
            <a:r>
              <a:rPr lang="en-US" sz="2800" dirty="0" smtClean="0"/>
              <a:t>Cultural Orientation</a:t>
            </a:r>
          </a:p>
          <a:p>
            <a:pPr marL="628650" lvl="1" indent="-171450">
              <a:buFont typeface="Arial" panose="020B0604020202020204" pitchFamily="34" charset="0"/>
              <a:buChar char="•"/>
            </a:pPr>
            <a:r>
              <a:rPr lang="en-US" sz="2800" dirty="0" smtClean="0"/>
              <a:t>Job Training</a:t>
            </a:r>
            <a:endParaRPr lang="en-US" sz="2800" dirty="0"/>
          </a:p>
        </p:txBody>
      </p:sp>
      <p:sp>
        <p:nvSpPr>
          <p:cNvPr id="4" name="Text Placeholder 3"/>
          <p:cNvSpPr>
            <a:spLocks noGrp="1"/>
          </p:cNvSpPr>
          <p:nvPr>
            <p:ph type="body" sz="half" idx="11"/>
          </p:nvPr>
        </p:nvSpPr>
        <p:spPr>
          <a:xfrm>
            <a:off x="1447800" y="152401"/>
            <a:ext cx="7391400" cy="838199"/>
          </a:xfrm>
        </p:spPr>
        <p:txBody>
          <a:bodyPr>
            <a:noAutofit/>
          </a:bodyPr>
          <a:lstStyle/>
          <a:p>
            <a:pPr algn="ctr"/>
            <a:r>
              <a:rPr lang="en-US" sz="4000" dirty="0" smtClean="0"/>
              <a:t>Services Available to Refugees</a:t>
            </a:r>
            <a:endParaRPr lang="en-US" sz="4000" dirty="0"/>
          </a:p>
        </p:txBody>
      </p:sp>
    </p:spTree>
    <p:extLst>
      <p:ext uri="{BB962C8B-B14F-4D97-AF65-F5344CB8AC3E}">
        <p14:creationId xmlns:p14="http://schemas.microsoft.com/office/powerpoint/2010/main" val="2518962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Perception of “sameness” of refugee populations</a:t>
            </a:r>
            <a:endParaRPr lang="en-US" sz="2000" dirty="0"/>
          </a:p>
        </p:txBody>
      </p:sp>
      <p:sp>
        <p:nvSpPr>
          <p:cNvPr id="3" name="Text Placeholder 2"/>
          <p:cNvSpPr>
            <a:spLocks noGrp="1"/>
          </p:cNvSpPr>
          <p:nvPr>
            <p:ph type="body" sz="half" idx="2"/>
          </p:nvPr>
        </p:nvSpPr>
        <p:spPr>
          <a:xfrm>
            <a:off x="838200" y="1524001"/>
            <a:ext cx="7696200" cy="4419601"/>
          </a:xfrm>
        </p:spPr>
        <p:txBody>
          <a:bodyPr>
            <a:normAutofit/>
          </a:bodyPr>
          <a:lstStyle/>
          <a:p>
            <a:pPr marL="171450" indent="-171450">
              <a:buFont typeface="Arial" panose="020B0604020202020204" pitchFamily="34" charset="0"/>
              <a:buChar char="•"/>
            </a:pPr>
            <a:r>
              <a:rPr lang="en-US" sz="2400" dirty="0" smtClean="0"/>
              <a:t>Are you meeting your patients where they need you to be?</a:t>
            </a:r>
          </a:p>
          <a:p>
            <a:pPr marL="171450" indent="-171450">
              <a:buFont typeface="Arial" panose="020B0604020202020204" pitchFamily="34" charset="0"/>
              <a:buChar char="•"/>
            </a:pPr>
            <a:r>
              <a:rPr lang="en-US" sz="2400" dirty="0" smtClean="0"/>
              <a:t>All refugees, and all individuals have different:</a:t>
            </a:r>
          </a:p>
          <a:p>
            <a:pPr marL="628650" lvl="1" indent="-171450">
              <a:buFont typeface="Arial" panose="020B0604020202020204" pitchFamily="34" charset="0"/>
              <a:buChar char="•"/>
            </a:pPr>
            <a:r>
              <a:rPr lang="en-US" sz="2400" dirty="0" smtClean="0"/>
              <a:t>Health needs</a:t>
            </a:r>
          </a:p>
          <a:p>
            <a:pPr marL="628650" lvl="1" indent="-171450">
              <a:buFont typeface="Arial" panose="020B0604020202020204" pitchFamily="34" charset="0"/>
              <a:buChar char="•"/>
            </a:pPr>
            <a:r>
              <a:rPr lang="en-US" sz="2400" dirty="0" smtClean="0"/>
              <a:t>Values</a:t>
            </a:r>
          </a:p>
          <a:p>
            <a:pPr marL="628650" lvl="1" indent="-171450">
              <a:buFont typeface="Arial" panose="020B0604020202020204" pitchFamily="34" charset="0"/>
              <a:buChar char="•"/>
            </a:pPr>
            <a:r>
              <a:rPr lang="en-US" sz="2400" dirty="0" smtClean="0"/>
              <a:t>Health priorities</a:t>
            </a:r>
          </a:p>
          <a:p>
            <a:pPr marL="628650" lvl="1" indent="-171450">
              <a:buFont typeface="Arial" panose="020B0604020202020204" pitchFamily="34" charset="0"/>
              <a:buChar char="•"/>
            </a:pPr>
            <a:r>
              <a:rPr lang="en-US" sz="2400" dirty="0" smtClean="0"/>
              <a:t>Life priorities</a:t>
            </a:r>
          </a:p>
          <a:p>
            <a:pPr marL="171450" indent="-171450">
              <a:buFont typeface="Arial" panose="020B0604020202020204" pitchFamily="34" charset="0"/>
              <a:buChar char="•"/>
            </a:pPr>
            <a:r>
              <a:rPr lang="en-US" sz="2400" dirty="0" smtClean="0"/>
              <a:t>Our job: to provide individualized care</a:t>
            </a:r>
            <a:endParaRPr lang="en-US" sz="2400" dirty="0"/>
          </a:p>
        </p:txBody>
      </p:sp>
      <p:sp>
        <p:nvSpPr>
          <p:cNvPr id="4" name="Text Placeholder 3"/>
          <p:cNvSpPr>
            <a:spLocks noGrp="1"/>
          </p:cNvSpPr>
          <p:nvPr>
            <p:ph type="body" sz="half" idx="11"/>
          </p:nvPr>
        </p:nvSpPr>
        <p:spPr>
          <a:xfrm>
            <a:off x="1676400" y="152401"/>
            <a:ext cx="6858000" cy="838199"/>
          </a:xfrm>
        </p:spPr>
        <p:txBody>
          <a:bodyPr>
            <a:noAutofit/>
          </a:bodyPr>
          <a:lstStyle/>
          <a:p>
            <a:r>
              <a:rPr lang="en-US" sz="4000" dirty="0" smtClean="0"/>
              <a:t>Homogeneity vs. Individualism</a:t>
            </a:r>
            <a:endParaRPr lang="en-US" sz="4000" dirty="0"/>
          </a:p>
        </p:txBody>
      </p:sp>
    </p:spTree>
    <p:extLst>
      <p:ext uri="{BB962C8B-B14F-4D97-AF65-F5344CB8AC3E}">
        <p14:creationId xmlns:p14="http://schemas.microsoft.com/office/powerpoint/2010/main" val="24084593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Breakout Session Instructions</a:t>
            </a:r>
            <a:endParaRPr lang="en-US" dirty="0"/>
          </a:p>
        </p:txBody>
      </p:sp>
      <p:sp>
        <p:nvSpPr>
          <p:cNvPr id="6" name="Text Placeholder 5"/>
          <p:cNvSpPr>
            <a:spLocks noGrp="1"/>
          </p:cNvSpPr>
          <p:nvPr>
            <p:ph type="body" sz="half" idx="11"/>
          </p:nvPr>
        </p:nvSpPr>
        <p:spPr/>
        <p:txBody>
          <a:bodyPr/>
          <a:lstStyle/>
          <a:p>
            <a:pPr algn="r"/>
            <a:r>
              <a:rPr lang="en-US" dirty="0" smtClean="0"/>
              <a:t>REFUGEE BREAKOUT SESSION</a:t>
            </a:r>
            <a:endParaRPr lang="en-US" dirty="0"/>
          </a:p>
        </p:txBody>
      </p:sp>
    </p:spTree>
    <p:extLst>
      <p:ext uri="{BB962C8B-B14F-4D97-AF65-F5344CB8AC3E}">
        <p14:creationId xmlns:p14="http://schemas.microsoft.com/office/powerpoint/2010/main" val="1085104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sz="2400" dirty="0" smtClean="0"/>
              <a:t>Student Responsibilities</a:t>
            </a:r>
            <a:endParaRPr lang="en-US" sz="2400" dirty="0"/>
          </a:p>
        </p:txBody>
      </p:sp>
      <p:sp>
        <p:nvSpPr>
          <p:cNvPr id="3" name="Text Placeholder 2"/>
          <p:cNvSpPr>
            <a:spLocks noGrp="1"/>
          </p:cNvSpPr>
          <p:nvPr>
            <p:ph type="body" sz="half" idx="2"/>
          </p:nvPr>
        </p:nvSpPr>
        <p:spPr>
          <a:xfrm>
            <a:off x="457200" y="1524001"/>
            <a:ext cx="8077200" cy="4648199"/>
          </a:xfrm>
        </p:spPr>
        <p:txBody>
          <a:bodyPr>
            <a:normAutofit/>
          </a:bodyPr>
          <a:lstStyle/>
          <a:p>
            <a:pPr marL="171450" indent="-171450">
              <a:lnSpc>
                <a:spcPct val="120000"/>
              </a:lnSpc>
              <a:buFont typeface="Arial" panose="020B0604020202020204" pitchFamily="34" charset="0"/>
              <a:buChar char="•"/>
            </a:pPr>
            <a:r>
              <a:rPr lang="en-US" sz="2400" dirty="0" smtClean="0"/>
              <a:t>Get to know your new patient</a:t>
            </a:r>
          </a:p>
          <a:p>
            <a:pPr marL="628650" lvl="1" indent="-171450">
              <a:lnSpc>
                <a:spcPct val="120000"/>
              </a:lnSpc>
              <a:buFont typeface="Arial" panose="020B0604020202020204" pitchFamily="34" charset="0"/>
              <a:buChar char="•"/>
            </a:pPr>
            <a:r>
              <a:rPr lang="en-US" sz="2400" dirty="0" smtClean="0"/>
              <a:t>Listen to their story, and ask thoughtful questions</a:t>
            </a:r>
          </a:p>
          <a:p>
            <a:pPr marL="628650" lvl="1" indent="-171450">
              <a:lnSpc>
                <a:spcPct val="120000"/>
              </a:lnSpc>
              <a:buFont typeface="Arial" panose="020B0604020202020204" pitchFamily="34" charset="0"/>
              <a:buChar char="•"/>
            </a:pPr>
            <a:r>
              <a:rPr lang="en-US" sz="2400" dirty="0" smtClean="0"/>
              <a:t>Critically think as a team to </a:t>
            </a:r>
          </a:p>
          <a:p>
            <a:pPr marL="1085850" lvl="2" indent="-171450">
              <a:lnSpc>
                <a:spcPct val="120000"/>
              </a:lnSpc>
              <a:spcBef>
                <a:spcPts val="0"/>
              </a:spcBef>
              <a:spcAft>
                <a:spcPts val="600"/>
              </a:spcAft>
              <a:buFont typeface="Arial" panose="020B0604020202020204" pitchFamily="34" charset="0"/>
              <a:buChar char="•"/>
            </a:pPr>
            <a:r>
              <a:rPr lang="en-US" sz="2200" dirty="0" smtClean="0"/>
              <a:t>Identify health disparities, social determinants of health, and barriers to accessing care</a:t>
            </a:r>
          </a:p>
          <a:p>
            <a:pPr marL="171450" indent="-171450">
              <a:lnSpc>
                <a:spcPct val="120000"/>
              </a:lnSpc>
              <a:spcAft>
                <a:spcPts val="600"/>
              </a:spcAft>
              <a:buFont typeface="Arial" panose="020B0604020202020204" pitchFamily="34" charset="0"/>
              <a:buChar char="•"/>
            </a:pPr>
            <a:r>
              <a:rPr lang="en-US" sz="2400" dirty="0" smtClean="0"/>
              <a:t>Navigate through health care options in the U.S.</a:t>
            </a:r>
          </a:p>
          <a:p>
            <a:pPr marL="171450" indent="-171450">
              <a:lnSpc>
                <a:spcPct val="120000"/>
              </a:lnSpc>
              <a:spcAft>
                <a:spcPts val="600"/>
              </a:spcAft>
              <a:buFont typeface="Arial" panose="020B0604020202020204" pitchFamily="34" charset="0"/>
              <a:buChar char="•"/>
            </a:pPr>
            <a:r>
              <a:rPr lang="en-US" sz="2400" dirty="0" smtClean="0"/>
              <a:t>Engage your peers to help resolve health concerns</a:t>
            </a:r>
          </a:p>
          <a:p>
            <a:pPr marL="171450" indent="-171450">
              <a:lnSpc>
                <a:spcPct val="120000"/>
              </a:lnSpc>
              <a:buFont typeface="Arial" panose="020B0604020202020204" pitchFamily="34" charset="0"/>
              <a:buChar char="•"/>
            </a:pPr>
            <a:r>
              <a:rPr lang="en-US" sz="2400" dirty="0" smtClean="0"/>
              <a:t>By the end of this session, your patient should have a clear idea of what health care opportunities are available</a:t>
            </a:r>
            <a:endParaRPr lang="en-US" sz="2400" dirty="0"/>
          </a:p>
        </p:txBody>
      </p:sp>
      <p:sp>
        <p:nvSpPr>
          <p:cNvPr id="4" name="Text Placeholder 3"/>
          <p:cNvSpPr>
            <a:spLocks noGrp="1"/>
          </p:cNvSpPr>
          <p:nvPr>
            <p:ph type="body" sz="half" idx="11"/>
          </p:nvPr>
        </p:nvSpPr>
        <p:spPr/>
        <p:txBody>
          <a:bodyPr/>
          <a:lstStyle/>
          <a:p>
            <a:pPr algn="r"/>
            <a:r>
              <a:rPr lang="en-US" dirty="0" smtClean="0"/>
              <a:t>EXPECTATIONS	</a:t>
            </a:r>
            <a:endParaRPr lang="en-US" dirty="0"/>
          </a:p>
        </p:txBody>
      </p:sp>
    </p:spTree>
    <p:extLst>
      <p:ext uri="{BB962C8B-B14F-4D97-AF65-F5344CB8AC3E}">
        <p14:creationId xmlns:p14="http://schemas.microsoft.com/office/powerpoint/2010/main" val="4202141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38400" y="990600"/>
            <a:ext cx="6096000" cy="457200"/>
          </a:xfrm>
        </p:spPr>
        <p:txBody>
          <a:bodyPr/>
          <a:lstStyle/>
          <a:p>
            <a:r>
              <a:rPr lang="en-US" sz="2400" dirty="0" smtClean="0"/>
              <a:t>Breakout Cases</a:t>
            </a:r>
            <a:endParaRPr lang="en-US" sz="2400" dirty="0"/>
          </a:p>
        </p:txBody>
      </p:sp>
      <p:sp>
        <p:nvSpPr>
          <p:cNvPr id="5" name="Text Placeholder 4"/>
          <p:cNvSpPr>
            <a:spLocks noGrp="1"/>
          </p:cNvSpPr>
          <p:nvPr>
            <p:ph type="body" sz="half" idx="2"/>
          </p:nvPr>
        </p:nvSpPr>
        <p:spPr>
          <a:xfrm>
            <a:off x="457200" y="1524001"/>
            <a:ext cx="8077200" cy="4419601"/>
          </a:xfrm>
        </p:spPr>
        <p:txBody>
          <a:bodyPr>
            <a:normAutofit lnSpcReduction="10000"/>
          </a:bodyPr>
          <a:lstStyle/>
          <a:p>
            <a:pPr marL="171450" indent="-171450">
              <a:buFont typeface="Arial" panose="020B0604020202020204" pitchFamily="34" charset="0"/>
              <a:buChar char="•"/>
            </a:pPr>
            <a:r>
              <a:rPr lang="en-US" sz="2400" dirty="0" smtClean="0"/>
              <a:t>You have 30 minutes to </a:t>
            </a:r>
          </a:p>
          <a:p>
            <a:pPr marL="628650" lvl="1" indent="-171450">
              <a:buFont typeface="Arial" panose="020B0604020202020204" pitchFamily="34" charset="0"/>
              <a:buChar char="•"/>
            </a:pPr>
            <a:r>
              <a:rPr lang="en-US" sz="2400" dirty="0" smtClean="0"/>
              <a:t>Explore health and social history</a:t>
            </a:r>
          </a:p>
          <a:p>
            <a:pPr marL="628650" lvl="1" indent="-171450">
              <a:buFont typeface="Arial" panose="020B0604020202020204" pitchFamily="34" charset="0"/>
              <a:buChar char="•"/>
            </a:pPr>
            <a:r>
              <a:rPr lang="en-US" sz="2400" dirty="0" smtClean="0"/>
              <a:t>Share your role in the US health care system, and how you can serve this patient</a:t>
            </a:r>
          </a:p>
          <a:p>
            <a:pPr marL="628650" lvl="1" indent="-171450">
              <a:buFont typeface="Arial" panose="020B0604020202020204" pitchFamily="34" charset="0"/>
              <a:buChar char="•"/>
            </a:pPr>
            <a:r>
              <a:rPr lang="en-US" sz="2400" dirty="0" smtClean="0"/>
              <a:t>Counsel the patient on their concerns with their health and barriers to accessing care</a:t>
            </a:r>
          </a:p>
          <a:p>
            <a:pPr marL="171450" indent="-171450">
              <a:buFont typeface="Arial" panose="020B0604020202020204" pitchFamily="34" charset="0"/>
              <a:buChar char="•"/>
            </a:pPr>
            <a:r>
              <a:rPr lang="en-US" sz="2400" dirty="0" smtClean="0"/>
              <a:t>Cuban man, newly arrived to </a:t>
            </a:r>
            <a:r>
              <a:rPr lang="en-US" sz="2400" dirty="0"/>
              <a:t>the </a:t>
            </a:r>
            <a:r>
              <a:rPr lang="en-US" sz="2400" dirty="0" smtClean="0"/>
              <a:t>US as CHEP parolee.</a:t>
            </a:r>
          </a:p>
          <a:p>
            <a:pPr marL="628650" lvl="1" indent="-171450">
              <a:buFont typeface="Arial" panose="020B0604020202020204" pitchFamily="34" charset="0"/>
              <a:buChar char="•"/>
            </a:pPr>
            <a:r>
              <a:rPr lang="en-US" sz="2400" dirty="0" smtClean="0"/>
              <a:t>Recently diagnosed with HIV</a:t>
            </a:r>
          </a:p>
          <a:p>
            <a:pPr marL="171450" indent="-171450">
              <a:buFont typeface="Arial" panose="020B0604020202020204" pitchFamily="34" charset="0"/>
              <a:buChar char="•"/>
            </a:pPr>
            <a:r>
              <a:rPr lang="en-US" sz="2400" dirty="0" smtClean="0"/>
              <a:t>Iraqi woman with two sons, newly arrived from Baghdad</a:t>
            </a:r>
          </a:p>
          <a:p>
            <a:pPr marL="628650" lvl="1" indent="-171450">
              <a:buFont typeface="Arial" panose="020B0604020202020204" pitchFamily="34" charset="0"/>
              <a:buChar char="•"/>
            </a:pPr>
            <a:r>
              <a:rPr lang="en-US" sz="2400" dirty="0" smtClean="0"/>
              <a:t>Experiencing mental distress</a:t>
            </a:r>
            <a:endParaRPr lang="en-US" sz="2400" dirty="0"/>
          </a:p>
        </p:txBody>
      </p:sp>
      <p:sp>
        <p:nvSpPr>
          <p:cNvPr id="6" name="Text Placeholder 5"/>
          <p:cNvSpPr>
            <a:spLocks noGrp="1"/>
          </p:cNvSpPr>
          <p:nvPr>
            <p:ph type="body" sz="half" idx="11"/>
          </p:nvPr>
        </p:nvSpPr>
        <p:spPr/>
        <p:txBody>
          <a:bodyPr>
            <a:normAutofit/>
          </a:bodyPr>
          <a:lstStyle/>
          <a:p>
            <a:pPr algn="r"/>
            <a:r>
              <a:rPr lang="en-US" sz="3200" dirty="0" smtClean="0"/>
              <a:t>CASE DEBRIEF</a:t>
            </a:r>
            <a:endParaRPr lang="en-US" sz="3200" dirty="0"/>
          </a:p>
        </p:txBody>
      </p:sp>
    </p:spTree>
    <p:extLst>
      <p:ext uri="{BB962C8B-B14F-4D97-AF65-F5344CB8AC3E}">
        <p14:creationId xmlns:p14="http://schemas.microsoft.com/office/powerpoint/2010/main" val="2781370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Facilitators, please respond to the following:</a:t>
            </a:r>
            <a:endParaRPr lang="en-US" sz="2000" dirty="0"/>
          </a:p>
        </p:txBody>
      </p:sp>
      <p:sp>
        <p:nvSpPr>
          <p:cNvPr id="3" name="Text Placeholder 2"/>
          <p:cNvSpPr>
            <a:spLocks noGrp="1"/>
          </p:cNvSpPr>
          <p:nvPr>
            <p:ph type="body" sz="half" idx="2"/>
          </p:nvPr>
        </p:nvSpPr>
        <p:spPr>
          <a:xfrm>
            <a:off x="1447800" y="1676400"/>
            <a:ext cx="7086600" cy="4267202"/>
          </a:xfrm>
        </p:spPr>
        <p:txBody>
          <a:bodyPr>
            <a:normAutofit/>
          </a:bodyPr>
          <a:lstStyle/>
          <a:p>
            <a:pPr marL="171450" indent="-171450">
              <a:buFont typeface="Arial" panose="020B0604020202020204" pitchFamily="34" charset="0"/>
              <a:buChar char="•"/>
            </a:pPr>
            <a:r>
              <a:rPr lang="en-US" sz="2400" dirty="0" smtClean="0"/>
              <a:t>What was the main challenge for this patient?</a:t>
            </a:r>
          </a:p>
          <a:p>
            <a:pPr marL="171450" indent="-171450">
              <a:buFont typeface="Arial" panose="020B0604020202020204" pitchFamily="34" charset="0"/>
              <a:buChar char="•"/>
            </a:pPr>
            <a:r>
              <a:rPr lang="en-US" sz="2400" dirty="0" smtClean="0"/>
              <a:t>What assumptions were made about this patient?</a:t>
            </a:r>
          </a:p>
          <a:p>
            <a:pPr marL="171450" indent="-171450">
              <a:buFont typeface="Arial" panose="020B0604020202020204" pitchFamily="34" charset="0"/>
              <a:buChar char="•"/>
            </a:pPr>
            <a:r>
              <a:rPr lang="en-US" sz="2400" dirty="0" smtClean="0"/>
              <a:t>What barriers were you able to resolve?</a:t>
            </a:r>
            <a:endParaRPr lang="en-US" sz="2400" dirty="0"/>
          </a:p>
        </p:txBody>
      </p:sp>
      <p:sp>
        <p:nvSpPr>
          <p:cNvPr id="4" name="Text Placeholder 3"/>
          <p:cNvSpPr>
            <a:spLocks noGrp="1"/>
          </p:cNvSpPr>
          <p:nvPr>
            <p:ph type="body" sz="half" idx="11"/>
          </p:nvPr>
        </p:nvSpPr>
        <p:spPr/>
        <p:txBody>
          <a:bodyPr/>
          <a:lstStyle/>
          <a:p>
            <a:pPr algn="r"/>
            <a:r>
              <a:rPr lang="en-US" dirty="0" smtClean="0"/>
              <a:t>LARGE GROUP DEBRIEF	</a:t>
            </a:r>
            <a:endParaRPr lang="en-US" dirty="0"/>
          </a:p>
        </p:txBody>
      </p:sp>
    </p:spTree>
    <p:extLst>
      <p:ext uri="{BB962C8B-B14F-4D97-AF65-F5344CB8AC3E}">
        <p14:creationId xmlns:p14="http://schemas.microsoft.com/office/powerpoint/2010/main" val="353643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Exemplary Practice Models</a:t>
            </a:r>
            <a:endParaRPr lang="en-US" dirty="0"/>
          </a:p>
        </p:txBody>
      </p:sp>
      <p:sp>
        <p:nvSpPr>
          <p:cNvPr id="3" name="Text Placeholder 2"/>
          <p:cNvSpPr>
            <a:spLocks noGrp="1"/>
          </p:cNvSpPr>
          <p:nvPr>
            <p:ph type="body" sz="half" idx="11"/>
          </p:nvPr>
        </p:nvSpPr>
        <p:spPr/>
        <p:txBody>
          <a:bodyPr/>
          <a:lstStyle/>
          <a:p>
            <a:pPr algn="r"/>
            <a:r>
              <a:rPr lang="en-US" dirty="0" smtClean="0"/>
              <a:t>REFUGEE BREAKOUT SESSION</a:t>
            </a:r>
            <a:endParaRPr lang="en-US" dirty="0"/>
          </a:p>
        </p:txBody>
      </p:sp>
    </p:spTree>
    <p:extLst>
      <p:ext uri="{BB962C8B-B14F-4D97-AF65-F5344CB8AC3E}">
        <p14:creationId xmlns:p14="http://schemas.microsoft.com/office/powerpoint/2010/main" val="40122205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11"/>
          </p:nvPr>
        </p:nvSpPr>
        <p:spPr>
          <a:xfrm>
            <a:off x="2362200" y="152401"/>
            <a:ext cx="6172200" cy="609599"/>
          </a:xfrm>
        </p:spPr>
        <p:txBody>
          <a:bodyPr>
            <a:normAutofit/>
          </a:bodyPr>
          <a:lstStyle/>
          <a:p>
            <a:pPr algn="r"/>
            <a:r>
              <a:rPr lang="en-US" sz="3200" dirty="0" smtClean="0"/>
              <a:t>Social Determinants of Health</a:t>
            </a:r>
            <a:endParaRPr lang="en-US" sz="3200" dirty="0"/>
          </a:p>
        </p:txBody>
      </p:sp>
      <p:sp>
        <p:nvSpPr>
          <p:cNvPr id="9" name="Rectangle 8"/>
          <p:cNvSpPr/>
          <p:nvPr/>
        </p:nvSpPr>
        <p:spPr>
          <a:xfrm>
            <a:off x="542925" y="6301204"/>
            <a:ext cx="6619875" cy="338554"/>
          </a:xfrm>
          <a:prstGeom prst="rect">
            <a:avLst/>
          </a:prstGeom>
        </p:spPr>
        <p:txBody>
          <a:bodyPr wrap="square">
            <a:spAutoFit/>
          </a:bodyPr>
          <a:lstStyle/>
          <a:p>
            <a:pPr marL="228600" indent="-228600">
              <a:buAutoNum type="arabicPeriod"/>
            </a:pPr>
            <a:r>
              <a:rPr lang="en-US" sz="800" dirty="0" smtClean="0">
                <a:latin typeface="Helvetica" panose="020B0604020202020204" pitchFamily="34" charset="0"/>
                <a:cs typeface="Helvetica" panose="020B0604020202020204" pitchFamily="34" charset="0"/>
              </a:rPr>
              <a:t>Healthy </a:t>
            </a:r>
            <a:r>
              <a:rPr lang="en-US" sz="800" dirty="0">
                <a:latin typeface="Helvetica" panose="020B0604020202020204" pitchFamily="34" charset="0"/>
                <a:cs typeface="Helvetica" panose="020B0604020202020204" pitchFamily="34" charset="0"/>
              </a:rPr>
              <a:t>People 2020. Social determinants of health. 2016; https://www.healthypeople.gov/2020/topics-objectives/topic/social-determinants-of-health. Accessed July 6, 2016</a:t>
            </a:r>
            <a:r>
              <a:rPr lang="en-US" sz="800" dirty="0" smtClean="0">
                <a:latin typeface="Helvetica" panose="020B0604020202020204" pitchFamily="34" charset="0"/>
                <a:cs typeface="Helvetica" panose="020B0604020202020204" pitchFamily="34" charset="0"/>
              </a:rPr>
              <a:t>.</a:t>
            </a:r>
          </a:p>
        </p:txBody>
      </p:sp>
      <p:graphicFrame>
        <p:nvGraphicFramePr>
          <p:cNvPr id="6" name="Diagram 5"/>
          <p:cNvGraphicFramePr/>
          <p:nvPr>
            <p:extLst>
              <p:ext uri="{D42A27DB-BD31-4B8C-83A1-F6EECF244321}">
                <p14:modId xmlns:p14="http://schemas.microsoft.com/office/powerpoint/2010/main" val="925639395"/>
              </p:ext>
            </p:extLst>
          </p:nvPr>
        </p:nvGraphicFramePr>
        <p:xfrm>
          <a:off x="-228600" y="587767"/>
          <a:ext cx="9474880" cy="57590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14800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1028700"/>
            <a:ext cx="6172200" cy="457200"/>
          </a:xfrm>
        </p:spPr>
        <p:txBody>
          <a:bodyPr/>
          <a:lstStyle/>
          <a:p>
            <a:r>
              <a:rPr lang="en-US" sz="2000" dirty="0" smtClean="0"/>
              <a:t>PATIENT/CLIENT PERSPECTIVE</a:t>
            </a:r>
            <a:endParaRPr lang="en-US" sz="2000" dirty="0"/>
          </a:p>
        </p:txBody>
      </p:sp>
      <p:sp>
        <p:nvSpPr>
          <p:cNvPr id="3" name="Text Placeholder 2"/>
          <p:cNvSpPr>
            <a:spLocks noGrp="1"/>
          </p:cNvSpPr>
          <p:nvPr>
            <p:ph type="body" sz="half" idx="11"/>
          </p:nvPr>
        </p:nvSpPr>
        <p:spPr>
          <a:xfrm>
            <a:off x="1600200" y="152401"/>
            <a:ext cx="6934200" cy="838199"/>
          </a:xfrm>
        </p:spPr>
        <p:txBody>
          <a:bodyPr>
            <a:noAutofit/>
          </a:bodyPr>
          <a:lstStyle/>
          <a:p>
            <a:r>
              <a:rPr lang="en-US" sz="3200" dirty="0" smtClean="0"/>
              <a:t>Culturally Effective Care for Refugee and Immigrant Populations</a:t>
            </a:r>
            <a:endParaRPr lang="en-US" sz="3200" dirty="0"/>
          </a:p>
        </p:txBody>
      </p:sp>
      <p:sp>
        <p:nvSpPr>
          <p:cNvPr id="5" name="Rectangle 4"/>
          <p:cNvSpPr/>
          <p:nvPr/>
        </p:nvSpPr>
        <p:spPr>
          <a:xfrm>
            <a:off x="1295400" y="2438400"/>
            <a:ext cx="6857999" cy="2646878"/>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6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VOICES</a:t>
            </a:r>
            <a:endParaRPr lang="en-US" sz="16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6312353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Challenges within the Health System</a:t>
            </a:r>
            <a:endParaRPr lang="en-US" sz="2400" dirty="0"/>
          </a:p>
        </p:txBody>
      </p:sp>
      <p:sp>
        <p:nvSpPr>
          <p:cNvPr id="3" name="Text Placeholder 2"/>
          <p:cNvSpPr>
            <a:spLocks noGrp="1"/>
          </p:cNvSpPr>
          <p:nvPr>
            <p:ph type="body" sz="half" idx="2"/>
          </p:nvPr>
        </p:nvSpPr>
        <p:spPr/>
        <p:txBody>
          <a:bodyPr>
            <a:normAutofit/>
          </a:bodyPr>
          <a:lstStyle/>
          <a:p>
            <a:pPr marL="171450" indent="-171450">
              <a:buFont typeface="Arial" panose="020B0604020202020204" pitchFamily="34" charset="0"/>
              <a:buChar char="•"/>
            </a:pPr>
            <a:r>
              <a:rPr lang="en-US" sz="2400" dirty="0" smtClean="0"/>
              <a:t>Treatment bias</a:t>
            </a:r>
          </a:p>
          <a:p>
            <a:pPr marL="171450" indent="-171450">
              <a:buFont typeface="Arial" panose="020B0604020202020204" pitchFamily="34" charset="0"/>
              <a:buChar char="•"/>
            </a:pPr>
            <a:r>
              <a:rPr lang="en-US" sz="2400" dirty="0"/>
              <a:t>Perceived discrimination</a:t>
            </a:r>
          </a:p>
          <a:p>
            <a:pPr marL="171450" indent="-171450">
              <a:buFont typeface="Arial" panose="020B0604020202020204" pitchFamily="34" charset="0"/>
              <a:buChar char="•"/>
            </a:pPr>
            <a:r>
              <a:rPr lang="en-US" sz="2400" dirty="0"/>
              <a:t>Mistrust of medicine and health systems</a:t>
            </a:r>
          </a:p>
          <a:p>
            <a:pPr marL="171450" indent="-171450">
              <a:buFont typeface="Arial" panose="020B0604020202020204" pitchFamily="34" charset="0"/>
              <a:buChar char="•"/>
            </a:pPr>
            <a:r>
              <a:rPr lang="en-US" sz="2400" dirty="0" smtClean="0"/>
              <a:t>Patient Navigation</a:t>
            </a:r>
          </a:p>
          <a:p>
            <a:pPr marL="171450" indent="-171450">
              <a:buFont typeface="Arial" panose="020B0604020202020204" pitchFamily="34" charset="0"/>
              <a:buChar char="•"/>
            </a:pPr>
            <a:r>
              <a:rPr lang="en-US" sz="2400" dirty="0" smtClean="0"/>
              <a:t>Health Literacy</a:t>
            </a:r>
          </a:p>
          <a:p>
            <a:pPr marL="171450" indent="-171450">
              <a:buFont typeface="Arial" panose="020B0604020202020204" pitchFamily="34" charset="0"/>
              <a:buChar char="•"/>
            </a:pPr>
            <a:r>
              <a:rPr lang="en-US" sz="2400" dirty="0" smtClean="0"/>
              <a:t>Interpretation Communication Barriers</a:t>
            </a:r>
          </a:p>
        </p:txBody>
      </p:sp>
      <p:sp>
        <p:nvSpPr>
          <p:cNvPr id="4" name="Text Placeholder 3"/>
          <p:cNvSpPr>
            <a:spLocks noGrp="1"/>
          </p:cNvSpPr>
          <p:nvPr>
            <p:ph type="body" sz="half" idx="11"/>
          </p:nvPr>
        </p:nvSpPr>
        <p:spPr>
          <a:xfrm>
            <a:off x="1981200" y="152401"/>
            <a:ext cx="6553200" cy="533399"/>
          </a:xfrm>
        </p:spPr>
        <p:txBody>
          <a:bodyPr/>
          <a:lstStyle/>
          <a:p>
            <a:pPr algn="r"/>
            <a:r>
              <a:rPr lang="en-US" dirty="0" smtClean="0"/>
              <a:t>BARRIERS TO CULTURALLY-EFFECTIVE CARE</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9261" r="14703"/>
          <a:stretch/>
        </p:blipFill>
        <p:spPr>
          <a:xfrm>
            <a:off x="380999" y="2514600"/>
            <a:ext cx="1828801" cy="2769367"/>
          </a:xfrm>
          <a:prstGeom prst="rect">
            <a:avLst/>
          </a:prstGeom>
        </p:spPr>
      </p:pic>
    </p:spTree>
    <p:extLst>
      <p:ext uri="{BB962C8B-B14F-4D97-AF65-F5344CB8AC3E}">
        <p14:creationId xmlns:p14="http://schemas.microsoft.com/office/powerpoint/2010/main" val="40262676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Considerations</a:t>
            </a:r>
            <a:endParaRPr lang="en-US" dirty="0"/>
          </a:p>
        </p:txBody>
      </p:sp>
      <p:sp>
        <p:nvSpPr>
          <p:cNvPr id="3" name="Text Placeholder 2"/>
          <p:cNvSpPr>
            <a:spLocks noGrp="1"/>
          </p:cNvSpPr>
          <p:nvPr>
            <p:ph type="body" sz="half" idx="2"/>
          </p:nvPr>
        </p:nvSpPr>
        <p:spPr>
          <a:xfrm>
            <a:off x="2852630" y="1524001"/>
            <a:ext cx="6138970" cy="4724399"/>
          </a:xfrm>
        </p:spPr>
        <p:txBody>
          <a:bodyPr>
            <a:normAutofit/>
          </a:bodyPr>
          <a:lstStyle/>
          <a:p>
            <a:pPr marL="457200" indent="-457200">
              <a:spcAft>
                <a:spcPts val="600"/>
              </a:spcAft>
              <a:buFont typeface="Arial" panose="020B0604020202020204" pitchFamily="34" charset="0"/>
              <a:buChar char="•"/>
            </a:pPr>
            <a:r>
              <a:rPr lang="en-US" sz="2400" dirty="0">
                <a:latin typeface="Helvetica" panose="020B0604020202020204" pitchFamily="34" charset="0"/>
                <a:cs typeface="Helvetica" panose="020B0604020202020204" pitchFamily="34" charset="0"/>
              </a:rPr>
              <a:t>Do you speak the other person’s language?</a:t>
            </a:r>
          </a:p>
          <a:p>
            <a:pPr marL="457200" indent="-457200">
              <a:spcAft>
                <a:spcPts val="600"/>
              </a:spcAft>
              <a:buFont typeface="Arial" panose="020B0604020202020204" pitchFamily="34" charset="0"/>
              <a:buChar char="•"/>
            </a:pPr>
            <a:r>
              <a:rPr lang="en-US" sz="2400" dirty="0" smtClean="0">
                <a:latin typeface="Helvetica" panose="020B0604020202020204" pitchFamily="34" charset="0"/>
                <a:cs typeface="Helvetica" panose="020B0604020202020204" pitchFamily="34" charset="0"/>
              </a:rPr>
              <a:t>Are </a:t>
            </a:r>
            <a:r>
              <a:rPr lang="en-US" sz="2400" dirty="0">
                <a:latin typeface="Helvetica" panose="020B0604020202020204" pitchFamily="34" charset="0"/>
                <a:cs typeface="Helvetica" panose="020B0604020202020204" pitchFamily="34" charset="0"/>
              </a:rPr>
              <a:t>you familiar with the culture</a:t>
            </a:r>
            <a:r>
              <a:rPr lang="en-US" sz="2400" dirty="0" smtClean="0">
                <a:latin typeface="Helvetica" panose="020B0604020202020204" pitchFamily="34" charset="0"/>
                <a:cs typeface="Helvetica" panose="020B0604020202020204" pitchFamily="34" charset="0"/>
              </a:rPr>
              <a:t>?</a:t>
            </a:r>
          </a:p>
          <a:p>
            <a:pPr marL="457200" indent="-457200">
              <a:lnSpc>
                <a:spcPct val="110000"/>
              </a:lnSpc>
              <a:spcAft>
                <a:spcPts val="600"/>
              </a:spcAft>
              <a:buFont typeface="Arial" panose="020B0604020202020204" pitchFamily="34" charset="0"/>
              <a:buChar char="•"/>
            </a:pPr>
            <a:r>
              <a:rPr lang="en-US" sz="2400" dirty="0" smtClean="0">
                <a:latin typeface="Helvetica" panose="020B0604020202020204" pitchFamily="34" charset="0"/>
                <a:cs typeface="Helvetica" panose="020B0604020202020204" pitchFamily="34" charset="0"/>
              </a:rPr>
              <a:t>Familiarity with </a:t>
            </a:r>
            <a:r>
              <a:rPr lang="en-US" sz="2400" dirty="0">
                <a:latin typeface="Helvetica" panose="020B0604020202020204" pitchFamily="34" charset="0"/>
                <a:cs typeface="Helvetica" panose="020B0604020202020204" pitchFamily="34" charset="0"/>
              </a:rPr>
              <a:t>trauma informed care/treatment</a:t>
            </a:r>
            <a:r>
              <a:rPr lang="en-US" sz="2400" dirty="0" smtClean="0">
                <a:latin typeface="Helvetica" panose="020B0604020202020204" pitchFamily="34" charset="0"/>
                <a:cs typeface="Helvetica" panose="020B0604020202020204" pitchFamily="34" charset="0"/>
              </a:rPr>
              <a:t>?</a:t>
            </a:r>
          </a:p>
          <a:p>
            <a:pPr marL="457200" indent="-457200">
              <a:spcAft>
                <a:spcPts val="600"/>
              </a:spcAft>
              <a:buFont typeface="Arial" panose="020B0604020202020204" pitchFamily="34" charset="0"/>
              <a:buChar char="•"/>
            </a:pPr>
            <a:r>
              <a:rPr lang="en-US" sz="2400" dirty="0" smtClean="0">
                <a:latin typeface="Helvetica" panose="020B0604020202020204" pitchFamily="34" charset="0"/>
                <a:cs typeface="Helvetica" panose="020B0604020202020204" pitchFamily="34" charset="0"/>
              </a:rPr>
              <a:t>Gender preferences</a:t>
            </a:r>
          </a:p>
          <a:p>
            <a:pPr marL="457200" indent="-457200">
              <a:spcAft>
                <a:spcPts val="600"/>
              </a:spcAft>
              <a:buFont typeface="Arial" panose="020B0604020202020204" pitchFamily="34" charset="0"/>
              <a:buChar char="•"/>
            </a:pPr>
            <a:r>
              <a:rPr lang="en-US" sz="2400" dirty="0" smtClean="0">
                <a:latin typeface="Helvetica" panose="020B0604020202020204" pitchFamily="34" charset="0"/>
                <a:cs typeface="Helvetica" panose="020B0604020202020204" pitchFamily="34" charset="0"/>
              </a:rPr>
              <a:t>Concept of time</a:t>
            </a:r>
          </a:p>
          <a:p>
            <a:pPr marL="457200" indent="-457200">
              <a:spcAft>
                <a:spcPts val="600"/>
              </a:spcAft>
              <a:buFont typeface="Arial" panose="020B0604020202020204" pitchFamily="34" charset="0"/>
              <a:buChar char="•"/>
            </a:pPr>
            <a:r>
              <a:rPr lang="en-US" sz="2400" dirty="0" smtClean="0">
                <a:latin typeface="Helvetica" panose="020B0604020202020204" pitchFamily="34" charset="0"/>
                <a:cs typeface="Helvetica" panose="020B0604020202020204" pitchFamily="34" charset="0"/>
              </a:rPr>
              <a:t>Eye contact</a:t>
            </a:r>
            <a:endParaRPr lang="en-US" sz="2400" dirty="0">
              <a:latin typeface="Helvetica" panose="020B0604020202020204" pitchFamily="34" charset="0"/>
              <a:cs typeface="Helvetica" panose="020B0604020202020204" pitchFamily="34" charset="0"/>
            </a:endParaRPr>
          </a:p>
          <a:p>
            <a:endParaRPr lang="en-US" sz="2000" dirty="0"/>
          </a:p>
        </p:txBody>
      </p:sp>
      <p:sp>
        <p:nvSpPr>
          <p:cNvPr id="4" name="Text Placeholder 3"/>
          <p:cNvSpPr>
            <a:spLocks noGrp="1"/>
          </p:cNvSpPr>
          <p:nvPr>
            <p:ph type="body" sz="half" idx="11"/>
          </p:nvPr>
        </p:nvSpPr>
        <p:spPr>
          <a:xfrm>
            <a:off x="2362200" y="152401"/>
            <a:ext cx="6172200" cy="609599"/>
          </a:xfrm>
        </p:spPr>
        <p:txBody>
          <a:bodyPr/>
          <a:lstStyle/>
          <a:p>
            <a:pPr algn="r"/>
            <a:r>
              <a:rPr lang="en-US" dirty="0" smtClean="0"/>
              <a:t>CULTURALLY-EFFECTIVE CARE</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594" r="6608"/>
          <a:stretch/>
        </p:blipFill>
        <p:spPr>
          <a:xfrm>
            <a:off x="0" y="2590800"/>
            <a:ext cx="2843212" cy="2178331"/>
          </a:xfrm>
          <a:prstGeom prst="rect">
            <a:avLst/>
          </a:prstGeom>
        </p:spPr>
      </p:pic>
    </p:spTree>
    <p:extLst>
      <p:ext uri="{BB962C8B-B14F-4D97-AF65-F5344CB8AC3E}">
        <p14:creationId xmlns:p14="http://schemas.microsoft.com/office/powerpoint/2010/main" val="972555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Considerations</a:t>
            </a:r>
            <a:endParaRPr lang="en-US" dirty="0"/>
          </a:p>
        </p:txBody>
      </p:sp>
      <p:sp>
        <p:nvSpPr>
          <p:cNvPr id="3" name="Text Placeholder 2"/>
          <p:cNvSpPr>
            <a:spLocks noGrp="1"/>
          </p:cNvSpPr>
          <p:nvPr>
            <p:ph type="body" sz="half" idx="2"/>
          </p:nvPr>
        </p:nvSpPr>
        <p:spPr>
          <a:xfrm>
            <a:off x="2819400" y="1524001"/>
            <a:ext cx="6019800" cy="4419601"/>
          </a:xfrm>
        </p:spPr>
        <p:txBody>
          <a:bodyPr>
            <a:normAutofit lnSpcReduction="10000"/>
          </a:bodyPr>
          <a:lstStyle/>
          <a:p>
            <a:pPr marL="457200" indent="-457200">
              <a:lnSpc>
                <a:spcPct val="120000"/>
              </a:lnSpc>
              <a:spcAft>
                <a:spcPts val="600"/>
              </a:spcAft>
              <a:buFont typeface="Arial" panose="020B0604020202020204" pitchFamily="34" charset="0"/>
              <a:buChar char="•"/>
            </a:pPr>
            <a:r>
              <a:rPr lang="en-US" sz="2600" dirty="0" smtClean="0">
                <a:latin typeface="Helvetica" panose="020B0604020202020204" pitchFamily="34" charset="0"/>
                <a:cs typeface="Helvetica" panose="020B0604020202020204" pitchFamily="34" charset="0"/>
              </a:rPr>
              <a:t>Understanding instructions/how to take medication</a:t>
            </a:r>
          </a:p>
          <a:p>
            <a:pPr marL="457200" indent="-457200">
              <a:lnSpc>
                <a:spcPct val="120000"/>
              </a:lnSpc>
              <a:spcAft>
                <a:spcPts val="600"/>
              </a:spcAft>
              <a:buFont typeface="Arial" panose="020B0604020202020204" pitchFamily="34" charset="0"/>
              <a:buChar char="•"/>
            </a:pPr>
            <a:r>
              <a:rPr lang="en-US" sz="2600" dirty="0" smtClean="0">
                <a:latin typeface="Helvetica" panose="020B0604020202020204" pitchFamily="34" charset="0"/>
                <a:cs typeface="Helvetica" panose="020B0604020202020204" pitchFamily="34" charset="0"/>
              </a:rPr>
              <a:t>Availability of payment options and plans</a:t>
            </a:r>
          </a:p>
          <a:p>
            <a:pPr marL="457200" indent="-457200">
              <a:lnSpc>
                <a:spcPct val="120000"/>
              </a:lnSpc>
              <a:spcAft>
                <a:spcPts val="600"/>
              </a:spcAft>
              <a:buFont typeface="Arial" panose="020B0604020202020204" pitchFamily="34" charset="0"/>
              <a:buChar char="•"/>
            </a:pPr>
            <a:r>
              <a:rPr lang="en-US" sz="2600" dirty="0" smtClean="0">
                <a:latin typeface="Helvetica" panose="020B0604020202020204" pitchFamily="34" charset="0"/>
                <a:cs typeface="Helvetica" panose="020B0604020202020204" pitchFamily="34" charset="0"/>
              </a:rPr>
              <a:t>Trust/fear</a:t>
            </a:r>
          </a:p>
          <a:p>
            <a:pPr marL="914400" lvl="1" indent="-457200">
              <a:lnSpc>
                <a:spcPct val="120000"/>
              </a:lnSpc>
              <a:spcAft>
                <a:spcPts val="600"/>
              </a:spcAft>
              <a:buFont typeface="Arial" panose="020B0604020202020204" pitchFamily="34" charset="0"/>
              <a:buChar char="•"/>
            </a:pPr>
            <a:r>
              <a:rPr lang="en-US" sz="2600" dirty="0" smtClean="0">
                <a:latin typeface="Helvetica" panose="020B0604020202020204" pitchFamily="34" charset="0"/>
                <a:cs typeface="Helvetica" panose="020B0604020202020204" pitchFamily="34" charset="0"/>
              </a:rPr>
              <a:t>Paperwork</a:t>
            </a:r>
          </a:p>
          <a:p>
            <a:pPr marL="914400" lvl="1" indent="-457200">
              <a:lnSpc>
                <a:spcPct val="120000"/>
              </a:lnSpc>
              <a:spcAft>
                <a:spcPts val="600"/>
              </a:spcAft>
              <a:buFont typeface="Arial" panose="020B0604020202020204" pitchFamily="34" charset="0"/>
              <a:buChar char="•"/>
            </a:pPr>
            <a:r>
              <a:rPr lang="en-US" sz="2600" dirty="0" smtClean="0">
                <a:latin typeface="Helvetica" panose="020B0604020202020204" pitchFamily="34" charset="0"/>
                <a:cs typeface="Helvetica" panose="020B0604020202020204" pitchFamily="34" charset="0"/>
              </a:rPr>
              <a:t>Verbal</a:t>
            </a:r>
          </a:p>
          <a:p>
            <a:pPr marL="914400" lvl="1" indent="-457200">
              <a:lnSpc>
                <a:spcPct val="120000"/>
              </a:lnSpc>
              <a:spcAft>
                <a:spcPts val="600"/>
              </a:spcAft>
              <a:buFont typeface="Arial" panose="020B0604020202020204" pitchFamily="34" charset="0"/>
              <a:buChar char="•"/>
            </a:pPr>
            <a:r>
              <a:rPr lang="en-US" sz="2600" dirty="0" smtClean="0">
                <a:latin typeface="Helvetica" panose="020B0604020202020204" pitchFamily="34" charset="0"/>
                <a:cs typeface="Helvetica" panose="020B0604020202020204" pitchFamily="34" charset="0"/>
              </a:rPr>
              <a:t>Homeland Security</a:t>
            </a:r>
            <a:endParaRPr lang="en-US" sz="1900" dirty="0">
              <a:latin typeface="Helvetica" panose="020B0604020202020204" pitchFamily="34" charset="0"/>
              <a:cs typeface="Helvetica" panose="020B0604020202020204" pitchFamily="34" charset="0"/>
            </a:endParaRPr>
          </a:p>
          <a:p>
            <a:endParaRPr lang="en-US" sz="2000" dirty="0"/>
          </a:p>
        </p:txBody>
      </p:sp>
      <p:sp>
        <p:nvSpPr>
          <p:cNvPr id="4" name="Text Placeholder 3"/>
          <p:cNvSpPr>
            <a:spLocks noGrp="1"/>
          </p:cNvSpPr>
          <p:nvPr>
            <p:ph type="body" sz="half" idx="11"/>
          </p:nvPr>
        </p:nvSpPr>
        <p:spPr/>
        <p:txBody>
          <a:bodyPr>
            <a:normAutofit/>
          </a:bodyPr>
          <a:lstStyle/>
          <a:p>
            <a:pPr algn="r"/>
            <a:r>
              <a:rPr lang="en-US" sz="2400" dirty="0" smtClean="0"/>
              <a:t>Culturally-Effective Care</a:t>
            </a:r>
            <a:endParaRPr lang="en-US" sz="2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2" y="3733800"/>
            <a:ext cx="2830571" cy="2047875"/>
          </a:xfrm>
          <a:prstGeom prst="rect">
            <a:avLst/>
          </a:prstGeom>
        </p:spPr>
      </p:pic>
    </p:spTree>
    <p:extLst>
      <p:ext uri="{BB962C8B-B14F-4D97-AF65-F5344CB8AC3E}">
        <p14:creationId xmlns:p14="http://schemas.microsoft.com/office/powerpoint/2010/main" val="2070537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Challenges in quantifying disparities</a:t>
            </a:r>
            <a:endParaRPr lang="en-US" sz="2400" dirty="0"/>
          </a:p>
        </p:txBody>
      </p:sp>
      <p:sp>
        <p:nvSpPr>
          <p:cNvPr id="3" name="Text Placeholder 2"/>
          <p:cNvSpPr>
            <a:spLocks noGrp="1"/>
          </p:cNvSpPr>
          <p:nvPr>
            <p:ph type="body" sz="half" idx="2"/>
          </p:nvPr>
        </p:nvSpPr>
        <p:spPr/>
        <p:txBody>
          <a:bodyPr/>
          <a:lstStyle/>
          <a:p>
            <a:pPr marL="171450" indent="-171450">
              <a:lnSpc>
                <a:spcPct val="100000"/>
              </a:lnSpc>
              <a:spcAft>
                <a:spcPts val="600"/>
              </a:spcAft>
              <a:buFont typeface="Arial" panose="020B0604020202020204" pitchFamily="34" charset="0"/>
              <a:buChar char="•"/>
            </a:pPr>
            <a:r>
              <a:rPr lang="en-US" sz="2400" dirty="0" smtClean="0"/>
              <a:t>Lack of data</a:t>
            </a:r>
          </a:p>
          <a:p>
            <a:pPr marL="171450" indent="-171450">
              <a:lnSpc>
                <a:spcPct val="100000"/>
              </a:lnSpc>
              <a:spcAft>
                <a:spcPts val="600"/>
              </a:spcAft>
              <a:buFont typeface="Arial" panose="020B0604020202020204" pitchFamily="34" charset="0"/>
              <a:buChar char="•"/>
            </a:pPr>
            <a:r>
              <a:rPr lang="en-US" sz="2400" dirty="0" smtClean="0"/>
              <a:t>Before disparities can be addressed they have to be identified</a:t>
            </a:r>
          </a:p>
          <a:p>
            <a:pPr marL="171450" indent="-171450">
              <a:lnSpc>
                <a:spcPct val="100000"/>
              </a:lnSpc>
              <a:spcAft>
                <a:spcPts val="600"/>
              </a:spcAft>
              <a:buFont typeface="Arial" panose="020B0604020202020204" pitchFamily="34" charset="0"/>
              <a:buChar char="•"/>
            </a:pPr>
            <a:r>
              <a:rPr lang="en-US" sz="2400" dirty="0" smtClean="0"/>
              <a:t>Many populations of great diversity lumped together (i.e. “Asian” or “Hispanic”)</a:t>
            </a:r>
          </a:p>
          <a:p>
            <a:pPr marL="171450" indent="-171450">
              <a:lnSpc>
                <a:spcPct val="100000"/>
              </a:lnSpc>
              <a:spcAft>
                <a:spcPts val="600"/>
              </a:spcAft>
              <a:buFont typeface="Arial" panose="020B0604020202020204" pitchFamily="34" charset="0"/>
              <a:buChar char="•"/>
            </a:pPr>
            <a:r>
              <a:rPr lang="en-US" sz="2400" dirty="0"/>
              <a:t>Immigrant and refugee populations that arrive in the US with better health status than average native-born US populations </a:t>
            </a:r>
            <a:r>
              <a:rPr lang="en-US" sz="2400" b="1" dirty="0"/>
              <a:t>lose this health status advantage </a:t>
            </a:r>
            <a:r>
              <a:rPr lang="en-US" sz="2400" dirty="0"/>
              <a:t>after a number of </a:t>
            </a:r>
            <a:r>
              <a:rPr lang="en-US" sz="2400" dirty="0" smtClean="0"/>
              <a:t>years</a:t>
            </a:r>
            <a:r>
              <a:rPr lang="en-US" sz="2400" baseline="30000" dirty="0" smtClean="0"/>
              <a:t>1</a:t>
            </a:r>
            <a:endParaRPr lang="en-US" sz="2400" dirty="0"/>
          </a:p>
          <a:p>
            <a:endParaRPr lang="en-US" dirty="0"/>
          </a:p>
        </p:txBody>
      </p:sp>
      <p:sp>
        <p:nvSpPr>
          <p:cNvPr id="4" name="Text Placeholder 3"/>
          <p:cNvSpPr>
            <a:spLocks noGrp="1"/>
          </p:cNvSpPr>
          <p:nvPr>
            <p:ph type="body" sz="half" idx="11"/>
          </p:nvPr>
        </p:nvSpPr>
        <p:spPr/>
        <p:txBody>
          <a:bodyPr>
            <a:normAutofit/>
          </a:bodyPr>
          <a:lstStyle/>
          <a:p>
            <a:pPr algn="r"/>
            <a:r>
              <a:rPr lang="en-US" sz="2400" dirty="0" smtClean="0"/>
              <a:t>DISPARITIES</a:t>
            </a:r>
            <a:endParaRPr lang="en-US" sz="2400" dirty="0"/>
          </a:p>
        </p:txBody>
      </p:sp>
      <p:sp>
        <p:nvSpPr>
          <p:cNvPr id="5" name="Rectangle 4"/>
          <p:cNvSpPr/>
          <p:nvPr/>
        </p:nvSpPr>
        <p:spPr>
          <a:xfrm>
            <a:off x="609600" y="6248400"/>
            <a:ext cx="4572000" cy="461665"/>
          </a:xfrm>
          <a:prstGeom prst="rect">
            <a:avLst/>
          </a:prstGeom>
        </p:spPr>
        <p:txBody>
          <a:bodyPr>
            <a:spAutoFit/>
          </a:bodyPr>
          <a:lstStyle/>
          <a:p>
            <a:pPr marL="228600" indent="-228600">
              <a:spcBef>
                <a:spcPct val="0"/>
              </a:spcBef>
              <a:buFont typeface="+mj-lt"/>
              <a:buAutoNum type="arabicPeriod"/>
            </a:pPr>
            <a:r>
              <a:rPr lang="en-US" sz="800" dirty="0">
                <a:latin typeface="Helvetica Neue Bold Condensed"/>
                <a:cs typeface="Helvetica Neue Bold Condensed"/>
              </a:rPr>
              <a:t>Edberg, M., Cleary, S., &amp; Vyas, A. (2011), A trajectory model for understanding and assessing health disparities in immigrant/refugee communities. </a:t>
            </a:r>
            <a:r>
              <a:rPr lang="en-US" sz="800" i="1" dirty="0">
                <a:latin typeface="Helvetica Neue Bold Condensed"/>
                <a:cs typeface="Helvetica Neue Bold Condensed"/>
              </a:rPr>
              <a:t>J Immigrant Minority Health, 13</a:t>
            </a:r>
            <a:r>
              <a:rPr lang="en-US" sz="800" dirty="0">
                <a:latin typeface="Helvetica Neue Bold Condensed"/>
                <a:cs typeface="Helvetica Neue Bold Condensed"/>
              </a:rPr>
              <a:t>, 576-584)</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4038600"/>
            <a:ext cx="2472905" cy="1638300"/>
          </a:xfrm>
          <a:prstGeom prst="rect">
            <a:avLst/>
          </a:prstGeom>
        </p:spPr>
      </p:pic>
    </p:spTree>
    <p:extLst>
      <p:ext uri="{BB962C8B-B14F-4D97-AF65-F5344CB8AC3E}">
        <p14:creationId xmlns:p14="http://schemas.microsoft.com/office/powerpoint/2010/main" val="40853155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Immigrant and Refugee Populations</a:t>
            </a:r>
            <a:endParaRPr lang="en-US" sz="2000" dirty="0"/>
          </a:p>
        </p:txBody>
      </p:sp>
      <p:sp>
        <p:nvSpPr>
          <p:cNvPr id="3" name="Text Placeholder 2"/>
          <p:cNvSpPr>
            <a:spLocks noGrp="1"/>
          </p:cNvSpPr>
          <p:nvPr>
            <p:ph type="body" sz="half" idx="2"/>
          </p:nvPr>
        </p:nvSpPr>
        <p:spPr>
          <a:xfrm>
            <a:off x="2362200" y="1524001"/>
            <a:ext cx="6172200" cy="4419601"/>
          </a:xfrm>
        </p:spPr>
        <p:txBody>
          <a:bodyPr>
            <a:normAutofit fontScale="92500" lnSpcReduction="10000"/>
          </a:bodyPr>
          <a:lstStyle/>
          <a:p>
            <a:r>
              <a:rPr lang="en-US" sz="2400" b="1" dirty="0"/>
              <a:t>Build Rapport/Trust:</a:t>
            </a:r>
          </a:p>
          <a:p>
            <a:pPr marL="171450" indent="-171450">
              <a:buFont typeface="Arial" panose="020B0604020202020204" pitchFamily="34" charset="0"/>
              <a:buChar char="•"/>
            </a:pPr>
            <a:r>
              <a:rPr lang="en-US" sz="2400" dirty="0"/>
              <a:t>Provide extended time visits</a:t>
            </a:r>
          </a:p>
          <a:p>
            <a:pPr marL="171450" indent="-171450">
              <a:buFont typeface="Arial" panose="020B0604020202020204" pitchFamily="34" charset="0"/>
              <a:buChar char="•"/>
            </a:pPr>
            <a:r>
              <a:rPr lang="en-US" sz="2400" dirty="0"/>
              <a:t>Make follow up appointments prior to leaving current visit</a:t>
            </a:r>
          </a:p>
          <a:p>
            <a:pPr marL="171450" indent="-171450">
              <a:buFont typeface="Arial" panose="020B0604020202020204" pitchFamily="34" charset="0"/>
              <a:buChar char="•"/>
            </a:pPr>
            <a:r>
              <a:rPr lang="en-US" sz="2400" dirty="0"/>
              <a:t>Understand transportation systems/provide bus passes</a:t>
            </a:r>
          </a:p>
          <a:p>
            <a:pPr marL="171450" indent="-171450">
              <a:buFont typeface="Arial" panose="020B0604020202020204" pitchFamily="34" charset="0"/>
              <a:buChar char="•"/>
            </a:pPr>
            <a:r>
              <a:rPr lang="en-US" sz="2400" dirty="0"/>
              <a:t>Follow up on referrals for patients</a:t>
            </a:r>
          </a:p>
          <a:p>
            <a:pPr marL="171450" indent="-171450">
              <a:buFont typeface="Arial" panose="020B0604020202020204" pitchFamily="34" charset="0"/>
              <a:buChar char="•"/>
            </a:pPr>
            <a:r>
              <a:rPr lang="en-US" sz="2400" dirty="0"/>
              <a:t>Consider home/community visits</a:t>
            </a:r>
          </a:p>
          <a:p>
            <a:pPr marL="171450" indent="-171450">
              <a:buFont typeface="Arial" panose="020B0604020202020204" pitchFamily="34" charset="0"/>
              <a:buChar char="•"/>
            </a:pPr>
            <a:r>
              <a:rPr lang="en-US" sz="2400" dirty="0"/>
              <a:t>Designate regular times for refugees</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endParaRPr lang="en-US" dirty="0"/>
          </a:p>
        </p:txBody>
      </p:sp>
      <p:sp>
        <p:nvSpPr>
          <p:cNvPr id="4" name="Text Placeholder 3"/>
          <p:cNvSpPr>
            <a:spLocks noGrp="1"/>
          </p:cNvSpPr>
          <p:nvPr>
            <p:ph type="body" sz="half" idx="11"/>
          </p:nvPr>
        </p:nvSpPr>
        <p:spPr/>
        <p:txBody>
          <a:bodyPr>
            <a:normAutofit/>
          </a:bodyPr>
          <a:lstStyle/>
          <a:p>
            <a:pPr algn="r"/>
            <a:r>
              <a:rPr lang="en-US" sz="2400" dirty="0" smtClean="0"/>
              <a:t>STRATEGIES for Culturally Effective Care</a:t>
            </a:r>
            <a:endParaRPr lang="en-US" sz="2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432" y="2285999"/>
            <a:ext cx="2131337" cy="2152650"/>
          </a:xfrm>
          <a:prstGeom prst="rect">
            <a:avLst/>
          </a:prstGeom>
        </p:spPr>
      </p:pic>
    </p:spTree>
    <p:extLst>
      <p:ext uri="{BB962C8B-B14F-4D97-AF65-F5344CB8AC3E}">
        <p14:creationId xmlns:p14="http://schemas.microsoft.com/office/powerpoint/2010/main" val="5538869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Immigrant and Refugee Populations</a:t>
            </a:r>
          </a:p>
        </p:txBody>
      </p:sp>
      <p:sp>
        <p:nvSpPr>
          <p:cNvPr id="3" name="Text Placeholder 2"/>
          <p:cNvSpPr>
            <a:spLocks noGrp="1"/>
          </p:cNvSpPr>
          <p:nvPr>
            <p:ph type="body" sz="half" idx="2"/>
          </p:nvPr>
        </p:nvSpPr>
        <p:spPr/>
        <p:txBody>
          <a:bodyPr>
            <a:normAutofit fontScale="85000" lnSpcReduction="10000"/>
          </a:bodyPr>
          <a:lstStyle/>
          <a:p>
            <a:r>
              <a:rPr lang="en-US" sz="2100" b="1" dirty="0"/>
              <a:t>Build Structures:</a:t>
            </a:r>
          </a:p>
          <a:p>
            <a:pPr marL="171450" indent="-171450">
              <a:buFont typeface="Arial" panose="020B0604020202020204" pitchFamily="34" charset="0"/>
              <a:buChar char="•"/>
            </a:pPr>
            <a:r>
              <a:rPr lang="en-US" sz="2100" dirty="0"/>
              <a:t>Allow for flexibility in your rules/policies (e.g. arriving late, rescheduling, caring for multiple family members at once)</a:t>
            </a:r>
          </a:p>
          <a:p>
            <a:pPr marL="171450" indent="-171450">
              <a:buFont typeface="Arial" panose="020B0604020202020204" pitchFamily="34" charset="0"/>
              <a:buChar char="•"/>
            </a:pPr>
            <a:r>
              <a:rPr lang="en-US" sz="2100" dirty="0"/>
              <a:t>Commit to full language access (non-family interpreters, literature, complete description of care/prescriptions)</a:t>
            </a:r>
          </a:p>
          <a:p>
            <a:pPr marL="171450" indent="-171450">
              <a:buFont typeface="Arial" panose="020B0604020202020204" pitchFamily="34" charset="0"/>
              <a:buChar char="•"/>
            </a:pPr>
            <a:r>
              <a:rPr lang="en-US" sz="2100" dirty="0"/>
              <a:t>Create referral networks with competent providers and reduce # of referrals</a:t>
            </a:r>
          </a:p>
          <a:p>
            <a:pPr marL="171450" indent="-171450">
              <a:buFont typeface="Arial" panose="020B0604020202020204" pitchFamily="34" charset="0"/>
              <a:buChar char="•"/>
            </a:pPr>
            <a:r>
              <a:rPr lang="en-US" sz="2100" dirty="0"/>
              <a:t>Hire a Case Managers/Cultural Liaisons/Patient Navigators</a:t>
            </a:r>
          </a:p>
          <a:p>
            <a:pPr marL="171450" indent="-171450">
              <a:buFont typeface="Arial" panose="020B0604020202020204" pitchFamily="34" charset="0"/>
              <a:buChar char="•"/>
            </a:pPr>
            <a:r>
              <a:rPr lang="en-US" sz="2100" dirty="0"/>
              <a:t>Develop rolls for all staff in refugee care and </a:t>
            </a:r>
            <a:r>
              <a:rPr lang="en-US" sz="2100" dirty="0" smtClean="0"/>
              <a:t>partnerships</a:t>
            </a:r>
            <a:endParaRPr lang="en-US" sz="2100" dirty="0"/>
          </a:p>
        </p:txBody>
      </p:sp>
      <p:sp>
        <p:nvSpPr>
          <p:cNvPr id="4" name="Text Placeholder 3"/>
          <p:cNvSpPr>
            <a:spLocks noGrp="1"/>
          </p:cNvSpPr>
          <p:nvPr>
            <p:ph type="body" sz="half" idx="11"/>
          </p:nvPr>
        </p:nvSpPr>
        <p:spPr/>
        <p:txBody>
          <a:bodyPr>
            <a:normAutofit/>
          </a:bodyPr>
          <a:lstStyle/>
          <a:p>
            <a:pPr algn="r"/>
            <a:r>
              <a:rPr lang="en-US" sz="2400" dirty="0"/>
              <a:t>STRATEGIES for Culturally Effective </a:t>
            </a:r>
            <a:r>
              <a:rPr lang="en-US" sz="2400" dirty="0" smtClean="0"/>
              <a:t>Care</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432" y="2285999"/>
            <a:ext cx="2131337" cy="2152650"/>
          </a:xfrm>
          <a:prstGeom prst="rect">
            <a:avLst/>
          </a:prstGeom>
        </p:spPr>
      </p:pic>
    </p:spTree>
    <p:extLst>
      <p:ext uri="{BB962C8B-B14F-4D97-AF65-F5344CB8AC3E}">
        <p14:creationId xmlns:p14="http://schemas.microsoft.com/office/powerpoint/2010/main" val="16098456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Immigrant and Refugee Populations</a:t>
            </a:r>
          </a:p>
        </p:txBody>
      </p:sp>
      <p:sp>
        <p:nvSpPr>
          <p:cNvPr id="3" name="Text Placeholder 2"/>
          <p:cNvSpPr>
            <a:spLocks noGrp="1"/>
          </p:cNvSpPr>
          <p:nvPr>
            <p:ph type="body" sz="half" idx="2"/>
          </p:nvPr>
        </p:nvSpPr>
        <p:spPr/>
        <p:txBody>
          <a:bodyPr/>
          <a:lstStyle/>
          <a:p>
            <a:r>
              <a:rPr lang="en-US" sz="2400" b="1" dirty="0"/>
              <a:t>Train All Staff:</a:t>
            </a:r>
          </a:p>
          <a:p>
            <a:pPr marL="171450" indent="-171450">
              <a:buFont typeface="Arial" panose="020B0604020202020204" pitchFamily="34" charset="0"/>
              <a:buChar char="•"/>
            </a:pPr>
            <a:r>
              <a:rPr lang="en-US" sz="2400" dirty="0"/>
              <a:t>Refugee 101</a:t>
            </a:r>
          </a:p>
          <a:p>
            <a:pPr marL="171450" indent="-171450">
              <a:buFont typeface="Arial" panose="020B0604020202020204" pitchFamily="34" charset="0"/>
              <a:buChar char="•"/>
            </a:pPr>
            <a:r>
              <a:rPr lang="en-US" sz="2400" dirty="0"/>
              <a:t>Cultural humility</a:t>
            </a:r>
          </a:p>
          <a:p>
            <a:pPr marL="171450" indent="-171450">
              <a:buFont typeface="Arial" panose="020B0604020202020204" pitchFamily="34" charset="0"/>
              <a:buChar char="•"/>
            </a:pPr>
            <a:r>
              <a:rPr lang="en-US" sz="2400" dirty="0"/>
              <a:t>Cultural norms for prominent populations served</a:t>
            </a:r>
          </a:p>
          <a:p>
            <a:pPr marL="171450" indent="-171450">
              <a:buFont typeface="Arial" panose="020B0604020202020204" pitchFamily="34" charset="0"/>
              <a:buChar char="•"/>
            </a:pPr>
            <a:r>
              <a:rPr lang="en-US" sz="2400" dirty="0"/>
              <a:t>Language access commitment and </a:t>
            </a:r>
            <a:r>
              <a:rPr lang="en-US" sz="2400" dirty="0" smtClean="0"/>
              <a:t>procedures</a:t>
            </a:r>
            <a:endParaRPr lang="en-US" sz="2400" dirty="0"/>
          </a:p>
          <a:p>
            <a:endParaRPr lang="en-US" dirty="0"/>
          </a:p>
        </p:txBody>
      </p:sp>
      <p:sp>
        <p:nvSpPr>
          <p:cNvPr id="4" name="Text Placeholder 3"/>
          <p:cNvSpPr>
            <a:spLocks noGrp="1"/>
          </p:cNvSpPr>
          <p:nvPr>
            <p:ph type="body" sz="half" idx="11"/>
          </p:nvPr>
        </p:nvSpPr>
        <p:spPr/>
        <p:txBody>
          <a:bodyPr>
            <a:noAutofit/>
          </a:bodyPr>
          <a:lstStyle/>
          <a:p>
            <a:pPr algn="r"/>
            <a:r>
              <a:rPr lang="en-US" sz="2400" dirty="0"/>
              <a:t>STRATEGIES for Culturally Effective </a:t>
            </a:r>
            <a:r>
              <a:rPr lang="en-US" sz="2400" dirty="0" smtClean="0"/>
              <a:t>Care</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432" y="2285999"/>
            <a:ext cx="2131337" cy="2152650"/>
          </a:xfrm>
          <a:prstGeom prst="rect">
            <a:avLst/>
          </a:prstGeom>
        </p:spPr>
      </p:pic>
    </p:spTree>
    <p:extLst>
      <p:ext uri="{BB962C8B-B14F-4D97-AF65-F5344CB8AC3E}">
        <p14:creationId xmlns:p14="http://schemas.microsoft.com/office/powerpoint/2010/main" val="6213537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381000" y="1524001"/>
            <a:ext cx="8382000" cy="4724399"/>
          </a:xfrm>
        </p:spPr>
        <p:txBody>
          <a:bodyPr>
            <a:normAutofit fontScale="92500"/>
          </a:bodyPr>
          <a:lstStyle/>
          <a:p>
            <a:r>
              <a:rPr lang="en-US" sz="1800" dirty="0" smtClean="0"/>
              <a:t>● </a:t>
            </a:r>
            <a:r>
              <a:rPr lang="en-US" sz="2000" dirty="0"/>
              <a:t>Culture is not static; it consists of multiple variables </a:t>
            </a:r>
          </a:p>
          <a:p>
            <a:r>
              <a:rPr lang="en-US" sz="2000" dirty="0"/>
              <a:t>● Culture should be reframed with a perspective beyond race and ethnicity </a:t>
            </a:r>
          </a:p>
          <a:p>
            <a:r>
              <a:rPr lang="en-US" sz="2000" dirty="0"/>
              <a:t>● The patient’s perspective is illness, while the physician views the same issue as a disease </a:t>
            </a:r>
          </a:p>
          <a:p>
            <a:r>
              <a:rPr lang="en-US" sz="2000" dirty="0"/>
              <a:t>● Core cultural issues include misunderstanding in situations, interactions and behaviors </a:t>
            </a:r>
          </a:p>
          <a:p>
            <a:r>
              <a:rPr lang="en-US" sz="2000" dirty="0"/>
              <a:t>● </a:t>
            </a:r>
            <a:r>
              <a:rPr lang="en-US" sz="2000" dirty="0" smtClean="0"/>
              <a:t>Social </a:t>
            </a:r>
            <a:r>
              <a:rPr lang="en-US" sz="2000" dirty="0"/>
              <a:t>factors of disease </a:t>
            </a:r>
          </a:p>
          <a:p>
            <a:r>
              <a:rPr lang="en-US" sz="2000" dirty="0"/>
              <a:t>● Negotiating across cultures with the goals of mutual agreement, relationship building, agenda-setting, assessment, problem clarification and closure </a:t>
            </a:r>
          </a:p>
          <a:p>
            <a:endParaRPr lang="en-US" dirty="0"/>
          </a:p>
        </p:txBody>
      </p:sp>
      <p:sp>
        <p:nvSpPr>
          <p:cNvPr id="4" name="Text Placeholder 3"/>
          <p:cNvSpPr>
            <a:spLocks noGrp="1"/>
          </p:cNvSpPr>
          <p:nvPr>
            <p:ph type="body" sz="half" idx="11"/>
          </p:nvPr>
        </p:nvSpPr>
        <p:spPr>
          <a:xfrm>
            <a:off x="1905000" y="152401"/>
            <a:ext cx="6629400" cy="838199"/>
          </a:xfrm>
        </p:spPr>
        <p:txBody>
          <a:bodyPr>
            <a:noAutofit/>
          </a:bodyPr>
          <a:lstStyle/>
          <a:p>
            <a:r>
              <a:rPr lang="en-US" sz="3200" dirty="0" smtClean="0"/>
              <a:t>Core Concepts for Refugee Healthcare</a:t>
            </a:r>
            <a:endParaRPr lang="en-US" sz="3200" dirty="0"/>
          </a:p>
        </p:txBody>
      </p:sp>
    </p:spTree>
    <p:extLst>
      <p:ext uri="{BB962C8B-B14F-4D97-AF65-F5344CB8AC3E}">
        <p14:creationId xmlns:p14="http://schemas.microsoft.com/office/powerpoint/2010/main" val="962598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228600" y="1524001"/>
            <a:ext cx="8534400" cy="4419601"/>
          </a:xfrm>
        </p:spPr>
        <p:txBody>
          <a:bodyPr>
            <a:normAutofit lnSpcReduction="10000"/>
          </a:bodyPr>
          <a:lstStyle/>
          <a:p>
            <a:r>
              <a:rPr lang="en-US" sz="2400" dirty="0" smtClean="0"/>
              <a:t>● </a:t>
            </a:r>
            <a:r>
              <a:rPr lang="en-US" sz="2400" dirty="0" err="1"/>
              <a:t>Kleinman</a:t>
            </a:r>
            <a:r>
              <a:rPr lang="en-US" sz="2400" dirty="0"/>
              <a:t> </a:t>
            </a:r>
            <a:r>
              <a:rPr lang="en-US" sz="2400" dirty="0" smtClean="0"/>
              <a:t>questions- </a:t>
            </a:r>
            <a:r>
              <a:rPr lang="en-US" sz="2400" dirty="0"/>
              <a:t>use as a framework for understanding the refugee perspective: </a:t>
            </a:r>
          </a:p>
          <a:p>
            <a:pPr lvl="1"/>
            <a:r>
              <a:rPr lang="en-US" sz="2400" dirty="0"/>
              <a:t>○ What do you call this problem? </a:t>
            </a:r>
          </a:p>
          <a:p>
            <a:pPr lvl="1"/>
            <a:r>
              <a:rPr lang="en-US" sz="2400" dirty="0"/>
              <a:t>○ What do you believe is the cause of this problem? </a:t>
            </a:r>
          </a:p>
          <a:p>
            <a:pPr lvl="1"/>
            <a:r>
              <a:rPr lang="en-US" sz="2400" dirty="0"/>
              <a:t>○ What course do you expect it to take? </a:t>
            </a:r>
          </a:p>
          <a:p>
            <a:pPr lvl="1"/>
            <a:r>
              <a:rPr lang="en-US" sz="2400" dirty="0"/>
              <a:t>○ How serious is it? </a:t>
            </a:r>
          </a:p>
          <a:p>
            <a:pPr lvl="1"/>
            <a:r>
              <a:rPr lang="en-US" sz="2400" dirty="0"/>
              <a:t>○ What do you think this problem does inside your body? </a:t>
            </a:r>
          </a:p>
          <a:p>
            <a:pPr lvl="1"/>
            <a:r>
              <a:rPr lang="en-US" sz="2400" dirty="0"/>
              <a:t>○ How does it affect your body and your mind? </a:t>
            </a:r>
          </a:p>
          <a:p>
            <a:pPr lvl="1"/>
            <a:r>
              <a:rPr lang="en-US" sz="2400" dirty="0"/>
              <a:t>○ What do you most fear about this condition? </a:t>
            </a:r>
          </a:p>
          <a:p>
            <a:pPr lvl="1"/>
            <a:r>
              <a:rPr lang="en-US" sz="2400" dirty="0"/>
              <a:t>○ What do you most fear about the treatment? </a:t>
            </a:r>
          </a:p>
          <a:p>
            <a:endParaRPr lang="en-US" dirty="0"/>
          </a:p>
        </p:txBody>
      </p:sp>
      <p:sp>
        <p:nvSpPr>
          <p:cNvPr id="4" name="Text Placeholder 3"/>
          <p:cNvSpPr>
            <a:spLocks noGrp="1"/>
          </p:cNvSpPr>
          <p:nvPr>
            <p:ph type="body" sz="half" idx="11"/>
          </p:nvPr>
        </p:nvSpPr>
        <p:spPr>
          <a:xfrm>
            <a:off x="1905000" y="152401"/>
            <a:ext cx="6629400" cy="838199"/>
          </a:xfrm>
        </p:spPr>
        <p:txBody>
          <a:bodyPr>
            <a:noAutofit/>
          </a:bodyPr>
          <a:lstStyle/>
          <a:p>
            <a:r>
              <a:rPr lang="en-US" sz="3200" dirty="0" smtClean="0"/>
              <a:t>Core Concepts for Refugee Healthcare</a:t>
            </a:r>
            <a:endParaRPr lang="en-US" sz="3200" dirty="0"/>
          </a:p>
        </p:txBody>
      </p:sp>
      <p:sp>
        <p:nvSpPr>
          <p:cNvPr id="5" name="Rectangle 4"/>
          <p:cNvSpPr/>
          <p:nvPr/>
        </p:nvSpPr>
        <p:spPr>
          <a:xfrm>
            <a:off x="228600" y="6211669"/>
            <a:ext cx="8153400" cy="646331"/>
          </a:xfrm>
          <a:prstGeom prst="rect">
            <a:avLst/>
          </a:prstGeom>
        </p:spPr>
        <p:txBody>
          <a:bodyPr wrap="square">
            <a:spAutoFit/>
          </a:bodyPr>
          <a:lstStyle/>
          <a:p>
            <a:r>
              <a:rPr lang="en-US" sz="1200" dirty="0" err="1">
                <a:latin typeface="Times New Roman" charset="0"/>
              </a:rPr>
              <a:t>Kleinman</a:t>
            </a:r>
            <a:r>
              <a:rPr lang="en-US" sz="1200" dirty="0">
                <a:latin typeface="Times New Roman" charset="0"/>
              </a:rPr>
              <a:t> A, Benson P. Anthropology in the clinic: the problem of cultural competency and how to fix it. </a:t>
            </a:r>
            <a:r>
              <a:rPr lang="en-US" sz="1200" dirty="0" smtClean="0">
                <a:latin typeface="Times New Roman" charset="0"/>
              </a:rPr>
              <a:t>                                           </a:t>
            </a:r>
            <a:r>
              <a:rPr lang="en-US" sz="1200" i="1" dirty="0" err="1" smtClean="0">
                <a:latin typeface="Times New Roman" charset="0"/>
              </a:rPr>
              <a:t>PLoS</a:t>
            </a:r>
            <a:r>
              <a:rPr lang="en-US" sz="1200" i="1" dirty="0" smtClean="0">
                <a:latin typeface="Times New Roman" charset="0"/>
              </a:rPr>
              <a:t> </a:t>
            </a:r>
            <a:r>
              <a:rPr lang="en-US" sz="1200" i="1" dirty="0">
                <a:latin typeface="Times New Roman" charset="0"/>
              </a:rPr>
              <a:t>medicine</a:t>
            </a:r>
            <a:r>
              <a:rPr lang="en-US" sz="1200" dirty="0">
                <a:latin typeface="Times New Roman" charset="0"/>
              </a:rPr>
              <a:t>. 2006;3(10):1-4. Available at: http://</a:t>
            </a:r>
            <a:r>
              <a:rPr lang="en-US" sz="1200" dirty="0" err="1">
                <a:latin typeface="Times New Roman" charset="0"/>
              </a:rPr>
              <a:t>eutils.ncbi.nlm.nih.gov</a:t>
            </a:r>
            <a:r>
              <a:rPr lang="en-US" sz="1200" dirty="0">
                <a:latin typeface="Times New Roman" charset="0"/>
              </a:rPr>
              <a:t>/</a:t>
            </a:r>
            <a:r>
              <a:rPr lang="en-US" sz="1200" dirty="0" err="1">
                <a:latin typeface="Times New Roman" charset="0"/>
              </a:rPr>
              <a:t>entrez</a:t>
            </a:r>
            <a:r>
              <a:rPr lang="en-US" sz="1200" dirty="0">
                <a:latin typeface="Times New Roman" charset="0"/>
              </a:rPr>
              <a:t>/</a:t>
            </a:r>
            <a:r>
              <a:rPr lang="en-US" sz="1200" dirty="0" err="1">
                <a:latin typeface="Times New Roman" charset="0"/>
              </a:rPr>
              <a:t>eutils</a:t>
            </a:r>
            <a:r>
              <a:rPr lang="en-US" sz="1200" dirty="0">
                <a:latin typeface="Times New Roman" charset="0"/>
              </a:rPr>
              <a:t>/</a:t>
            </a:r>
            <a:r>
              <a:rPr lang="en-US" sz="1200" dirty="0" err="1">
                <a:latin typeface="Times New Roman" charset="0"/>
              </a:rPr>
              <a:t>elink.fcgi?dbfrom</a:t>
            </a:r>
            <a:r>
              <a:rPr lang="en-US" sz="1200" dirty="0">
                <a:latin typeface="Times New Roman" charset="0"/>
              </a:rPr>
              <a:t>=</a:t>
            </a:r>
            <a:r>
              <a:rPr lang="en-US" sz="1200" dirty="0" err="1">
                <a:latin typeface="Times New Roman" charset="0"/>
              </a:rPr>
              <a:t>pubmed&amp;id</a:t>
            </a:r>
            <a:r>
              <a:rPr lang="en-US" sz="1200" dirty="0">
                <a:latin typeface="Times New Roman" charset="0"/>
              </a:rPr>
              <a:t>=17076546&amp;retmode=</a:t>
            </a:r>
            <a:r>
              <a:rPr lang="en-US" sz="1200" dirty="0" err="1">
                <a:latin typeface="Times New Roman" charset="0"/>
              </a:rPr>
              <a:t>ref&amp;cmd</a:t>
            </a:r>
            <a:r>
              <a:rPr lang="en-US" sz="1200" dirty="0">
                <a:latin typeface="Times New Roman" charset="0"/>
              </a:rPr>
              <a:t>=</a:t>
            </a:r>
            <a:r>
              <a:rPr lang="en-US" sz="1200" dirty="0" err="1">
                <a:latin typeface="Times New Roman" charset="0"/>
              </a:rPr>
              <a:t>prlinks</a:t>
            </a:r>
            <a:r>
              <a:rPr lang="en-US" sz="1200" dirty="0">
                <a:latin typeface="Times New Roman" charset="0"/>
              </a:rPr>
              <a:t>. </a:t>
            </a:r>
            <a:endParaRPr lang="en-US" sz="1200" dirty="0">
              <a:effectLst/>
              <a:latin typeface="Times New Roman" charset="0"/>
            </a:endParaRPr>
          </a:p>
        </p:txBody>
      </p:sp>
    </p:spTree>
    <p:extLst>
      <p:ext uri="{BB962C8B-B14F-4D97-AF65-F5344CB8AC3E}">
        <p14:creationId xmlns:p14="http://schemas.microsoft.com/office/powerpoint/2010/main" val="16895635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Exemplary Models</a:t>
            </a:r>
            <a:endParaRPr lang="en-US" sz="2000" dirty="0"/>
          </a:p>
        </p:txBody>
      </p:sp>
      <p:sp>
        <p:nvSpPr>
          <p:cNvPr id="3" name="Text Placeholder 2"/>
          <p:cNvSpPr>
            <a:spLocks noGrp="1"/>
          </p:cNvSpPr>
          <p:nvPr>
            <p:ph type="body" sz="half" idx="2"/>
          </p:nvPr>
        </p:nvSpPr>
        <p:spPr>
          <a:xfrm>
            <a:off x="304800" y="1600201"/>
            <a:ext cx="8534400" cy="4724399"/>
          </a:xfrm>
        </p:spPr>
        <p:txBody>
          <a:bodyPr>
            <a:noAutofit/>
          </a:bodyPr>
          <a:lstStyle/>
          <a:p>
            <a:pPr marL="171450" indent="-171450">
              <a:lnSpc>
                <a:spcPct val="100000"/>
              </a:lnSpc>
              <a:spcAft>
                <a:spcPts val="600"/>
              </a:spcAft>
              <a:buFont typeface="Arial" panose="020B0604020202020204" pitchFamily="34" charset="0"/>
              <a:buChar char="•"/>
            </a:pPr>
            <a:r>
              <a:rPr lang="en-US" sz="1900" b="1" dirty="0"/>
              <a:t>Open Door Health </a:t>
            </a:r>
            <a:r>
              <a:rPr lang="en-US" sz="1900" b="1" dirty="0" smtClean="0"/>
              <a:t>Center</a:t>
            </a:r>
            <a:r>
              <a:rPr lang="en-US" sz="1900" dirty="0" smtClean="0"/>
              <a:t>, </a:t>
            </a:r>
            <a:r>
              <a:rPr lang="en-US" sz="1900" dirty="0"/>
              <a:t>Mankato, MN - </a:t>
            </a:r>
            <a:r>
              <a:rPr lang="en-US" sz="1900" dirty="0">
                <a:hlinkClick r:id="rId3"/>
              </a:rPr>
              <a:t>http://www.odhc.org/</a:t>
            </a:r>
            <a:r>
              <a:rPr lang="en-US" sz="1900" dirty="0"/>
              <a:t>  </a:t>
            </a:r>
            <a:r>
              <a:rPr lang="en-US" sz="1900" dirty="0" smtClean="0"/>
              <a:t>Non-profit </a:t>
            </a:r>
            <a:r>
              <a:rPr lang="en-US" sz="1900" dirty="0"/>
              <a:t>community health center </a:t>
            </a:r>
            <a:r>
              <a:rPr lang="en-US" sz="1900" dirty="0" smtClean="0"/>
              <a:t>providing quality </a:t>
            </a:r>
            <a:r>
              <a:rPr lang="en-US" sz="1900" dirty="0"/>
              <a:t>and affordable medical, dental, and behavioral health care. </a:t>
            </a:r>
            <a:r>
              <a:rPr lang="en-US" sz="1900" dirty="0" smtClean="0"/>
              <a:t>Staff </a:t>
            </a:r>
            <a:r>
              <a:rPr lang="en-US" sz="1900" dirty="0"/>
              <a:t>reflective of the population </a:t>
            </a:r>
            <a:r>
              <a:rPr lang="en-US" sz="1900" dirty="0" smtClean="0"/>
              <a:t>served, bilingual </a:t>
            </a:r>
            <a:r>
              <a:rPr lang="en-US" sz="1900" dirty="0"/>
              <a:t>staff.</a:t>
            </a:r>
          </a:p>
          <a:p>
            <a:pPr marL="171450" indent="-171450">
              <a:lnSpc>
                <a:spcPct val="100000"/>
              </a:lnSpc>
              <a:spcAft>
                <a:spcPts val="600"/>
              </a:spcAft>
              <a:buFont typeface="Arial" panose="020B0604020202020204" pitchFamily="34" charset="0"/>
              <a:buChar char="•"/>
            </a:pPr>
            <a:r>
              <a:rPr lang="en-US" sz="1900" b="1" dirty="0" smtClean="0"/>
              <a:t>Refugee </a:t>
            </a:r>
            <a:r>
              <a:rPr lang="en-US" sz="1900" b="1" dirty="0"/>
              <a:t>Health Program at the Anthony Jordan Health Center</a:t>
            </a:r>
            <a:r>
              <a:rPr lang="en-US" sz="1900" dirty="0"/>
              <a:t>, Rochester, NY – </a:t>
            </a:r>
            <a:r>
              <a:rPr lang="en-US" sz="1900" dirty="0">
                <a:hlinkClick r:id="rId4"/>
              </a:rPr>
              <a:t>http://www.jordanhealth.org/refugee-health/</a:t>
            </a:r>
            <a:r>
              <a:rPr lang="en-US" sz="1900" dirty="0"/>
              <a:t>  Primary care setting for entire families with on site translation services in 8 languages.</a:t>
            </a:r>
          </a:p>
          <a:p>
            <a:pPr marL="171450" indent="-171450">
              <a:lnSpc>
                <a:spcPct val="100000"/>
              </a:lnSpc>
              <a:spcAft>
                <a:spcPts val="600"/>
              </a:spcAft>
              <a:buFont typeface="Arial" panose="020B0604020202020204" pitchFamily="34" charset="0"/>
              <a:buChar char="•"/>
            </a:pPr>
            <a:r>
              <a:rPr lang="en-US" sz="1900" b="1" dirty="0" smtClean="0"/>
              <a:t>Refugee </a:t>
            </a:r>
            <a:r>
              <a:rPr lang="en-US" sz="1900" b="1" dirty="0"/>
              <a:t>Program at the Squirrel Hill Health Center</a:t>
            </a:r>
            <a:r>
              <a:rPr lang="en-US" sz="1900" dirty="0"/>
              <a:t>, Pittsburg, PA </a:t>
            </a:r>
            <a:r>
              <a:rPr lang="en-US" sz="1900" dirty="0">
                <a:hlinkClick r:id="rId5"/>
              </a:rPr>
              <a:t>https://squirrelhillhealthcenter.org/refugee-program/</a:t>
            </a:r>
            <a:r>
              <a:rPr lang="en-US" sz="1900" dirty="0"/>
              <a:t> – </a:t>
            </a:r>
            <a:r>
              <a:rPr lang="en-US" sz="1900" dirty="0" smtClean="0"/>
              <a:t>Provides </a:t>
            </a:r>
            <a:r>
              <a:rPr lang="en-US" sz="1900" dirty="0"/>
              <a:t>integrated care regardless of insurance or ability to pay. </a:t>
            </a:r>
            <a:r>
              <a:rPr lang="en-US" sz="1900" dirty="0" smtClean="0"/>
              <a:t>Videos </a:t>
            </a:r>
            <a:r>
              <a:rPr lang="en-US" sz="1900" dirty="0"/>
              <a:t>explaining first medical visit.</a:t>
            </a:r>
          </a:p>
          <a:p>
            <a:pPr marL="171450" indent="-171450">
              <a:lnSpc>
                <a:spcPct val="100000"/>
              </a:lnSpc>
              <a:spcAft>
                <a:spcPts val="600"/>
              </a:spcAft>
              <a:buFont typeface="Arial" panose="020B0604020202020204" pitchFamily="34" charset="0"/>
              <a:buChar char="•"/>
            </a:pPr>
            <a:r>
              <a:rPr lang="en-US" sz="1900" b="1" dirty="0" smtClean="0"/>
              <a:t>The </a:t>
            </a:r>
            <a:r>
              <a:rPr lang="en-US" sz="1900" b="1" dirty="0"/>
              <a:t>Refugee Women’s Health Clinic of the Maricopa Integrated Health System</a:t>
            </a:r>
            <a:r>
              <a:rPr lang="en-US" sz="1900" dirty="0"/>
              <a:t>, </a:t>
            </a:r>
            <a:r>
              <a:rPr lang="en-US" sz="1900" dirty="0" err="1"/>
              <a:t>Pheonix</a:t>
            </a:r>
            <a:r>
              <a:rPr lang="en-US" sz="1900" dirty="0"/>
              <a:t>, AZ </a:t>
            </a:r>
            <a:r>
              <a:rPr lang="en-US" sz="1900" dirty="0">
                <a:hlinkClick r:id="rId6"/>
              </a:rPr>
              <a:t>http://www.refugeewomensclinic.org/</a:t>
            </a:r>
            <a:r>
              <a:rPr lang="en-US" sz="1900" dirty="0"/>
              <a:t> – </a:t>
            </a:r>
            <a:r>
              <a:rPr lang="en-US" sz="1900" dirty="0" smtClean="0"/>
              <a:t>Provides </a:t>
            </a:r>
            <a:r>
              <a:rPr lang="en-US" sz="1900" dirty="0"/>
              <a:t>educational classes, counseling and community outreach, and employs Cultural Health Navigators.</a:t>
            </a:r>
          </a:p>
        </p:txBody>
      </p:sp>
      <p:sp>
        <p:nvSpPr>
          <p:cNvPr id="4" name="Text Placeholder 3"/>
          <p:cNvSpPr>
            <a:spLocks noGrp="1"/>
          </p:cNvSpPr>
          <p:nvPr>
            <p:ph type="body" sz="half" idx="11"/>
          </p:nvPr>
        </p:nvSpPr>
        <p:spPr/>
        <p:txBody>
          <a:bodyPr/>
          <a:lstStyle/>
          <a:p>
            <a:pPr algn="r"/>
            <a:r>
              <a:rPr lang="en-US" dirty="0" smtClean="0"/>
              <a:t>INTERPROFESSIONAL PRACTICE</a:t>
            </a:r>
            <a:endParaRPr lang="en-US" dirty="0"/>
          </a:p>
        </p:txBody>
      </p:sp>
    </p:spTree>
    <p:extLst>
      <p:ext uri="{BB962C8B-B14F-4D97-AF65-F5344CB8AC3E}">
        <p14:creationId xmlns:p14="http://schemas.microsoft.com/office/powerpoint/2010/main" val="24349237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a:xfrm>
            <a:off x="1676400" y="1524001"/>
            <a:ext cx="6858000" cy="4419601"/>
          </a:xfrm>
        </p:spPr>
        <p:txBody>
          <a:bodyPr>
            <a:noAutofit/>
          </a:bodyPr>
          <a:lstStyle/>
          <a:p>
            <a:r>
              <a:rPr lang="en-US" sz="2400" dirty="0" smtClean="0"/>
              <a:t>“…any </a:t>
            </a:r>
            <a:r>
              <a:rPr lang="en-US" sz="2400" dirty="0"/>
              <a:t>person who is outside their country of origin and unable or unwilling to return there or to avail themselves of its protection, on account of </a:t>
            </a:r>
            <a:r>
              <a:rPr lang="en-US" sz="2800" b="1" dirty="0"/>
              <a:t>a well-founded fear of persecution </a:t>
            </a:r>
            <a:r>
              <a:rPr lang="en-US" sz="2400" dirty="0"/>
              <a:t>for reasons of </a:t>
            </a:r>
            <a:r>
              <a:rPr lang="en-US" sz="2800" b="1" dirty="0"/>
              <a:t>race, religion, nationality, membership of a particular group, or political </a:t>
            </a:r>
            <a:r>
              <a:rPr lang="en-US" sz="2800" b="1" dirty="0" smtClean="0"/>
              <a:t>opinion</a:t>
            </a:r>
            <a:r>
              <a:rPr lang="en-US" sz="2400" dirty="0" smtClean="0"/>
              <a:t>.”</a:t>
            </a:r>
            <a:endParaRPr lang="en-US" sz="2400" dirty="0"/>
          </a:p>
        </p:txBody>
      </p:sp>
      <p:sp>
        <p:nvSpPr>
          <p:cNvPr id="8" name="Text Placeholder 7"/>
          <p:cNvSpPr>
            <a:spLocks noGrp="1"/>
          </p:cNvSpPr>
          <p:nvPr>
            <p:ph type="body" sz="half" idx="11"/>
          </p:nvPr>
        </p:nvSpPr>
        <p:spPr>
          <a:xfrm>
            <a:off x="2369049" y="571500"/>
            <a:ext cx="6172200" cy="838199"/>
          </a:xfrm>
        </p:spPr>
        <p:txBody>
          <a:bodyPr>
            <a:normAutofit/>
          </a:bodyPr>
          <a:lstStyle/>
          <a:p>
            <a:r>
              <a:rPr lang="en-US" sz="4400" dirty="0" smtClean="0"/>
              <a:t>Who is a refugee?</a:t>
            </a:r>
            <a:endParaRPr lang="en-US" sz="4400" dirty="0"/>
          </a:p>
        </p:txBody>
      </p:sp>
    </p:spTree>
    <p:extLst>
      <p:ext uri="{BB962C8B-B14F-4D97-AF65-F5344CB8AC3E}">
        <p14:creationId xmlns:p14="http://schemas.microsoft.com/office/powerpoint/2010/main" val="20279547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Within Local Community</a:t>
            </a:r>
            <a:endParaRPr lang="en-US" dirty="0"/>
          </a:p>
        </p:txBody>
      </p:sp>
      <p:sp>
        <p:nvSpPr>
          <p:cNvPr id="3" name="Text Placeholder 2"/>
          <p:cNvSpPr>
            <a:spLocks noGrp="1"/>
          </p:cNvSpPr>
          <p:nvPr>
            <p:ph type="body" sz="half" idx="2"/>
          </p:nvPr>
        </p:nvSpPr>
        <p:spPr>
          <a:xfrm>
            <a:off x="457200" y="1524001"/>
            <a:ext cx="8077200" cy="4419601"/>
          </a:xfrm>
        </p:spPr>
        <p:txBody>
          <a:bodyPr>
            <a:normAutofit/>
          </a:bodyPr>
          <a:lstStyle/>
          <a:p>
            <a:pPr marL="285750" indent="-285750">
              <a:buFont typeface="Arial" panose="020B0604020202020204" pitchFamily="34" charset="0"/>
              <a:buChar char="•"/>
            </a:pPr>
            <a:r>
              <a:rPr lang="en-US" sz="2400" b="1" dirty="0" smtClean="0"/>
              <a:t>Catholic Charities</a:t>
            </a:r>
          </a:p>
          <a:p>
            <a:pPr marL="285750" indent="-285750">
              <a:buFont typeface="Arial" panose="020B0604020202020204" pitchFamily="34" charset="0"/>
              <a:buChar char="•"/>
            </a:pPr>
            <a:r>
              <a:rPr lang="en-US" sz="2400" b="1" dirty="0" smtClean="0"/>
              <a:t>Kentucky Refugee Ministries</a:t>
            </a:r>
          </a:p>
          <a:p>
            <a:pPr marL="285750" indent="-285750">
              <a:buFont typeface="Arial" panose="020B0604020202020204" pitchFamily="34" charset="0"/>
              <a:buChar char="•"/>
            </a:pPr>
            <a:r>
              <a:rPr lang="en-US" sz="2400" b="1" dirty="0" smtClean="0"/>
              <a:t>Americana Community Center</a:t>
            </a:r>
          </a:p>
          <a:p>
            <a:pPr marL="285750" indent="-285750">
              <a:buFont typeface="Arial" panose="020B0604020202020204" pitchFamily="34" charset="0"/>
              <a:buChar char="•"/>
            </a:pPr>
            <a:r>
              <a:rPr lang="en-US" sz="2400" b="1" dirty="0" smtClean="0"/>
              <a:t>University of Louisville Global Health Center</a:t>
            </a:r>
          </a:p>
          <a:p>
            <a:pPr marL="285750" indent="-285750">
              <a:buFont typeface="Arial" panose="020B0604020202020204" pitchFamily="34" charset="0"/>
              <a:buChar char="•"/>
            </a:pPr>
            <a:r>
              <a:rPr lang="en-US" sz="2400" b="1" dirty="0" smtClean="0"/>
              <a:t>Family Health Centers</a:t>
            </a:r>
          </a:p>
          <a:p>
            <a:pPr marL="285750" indent="-285750">
              <a:buFont typeface="Arial" panose="020B0604020202020204" pitchFamily="34" charset="0"/>
              <a:buChar char="•"/>
            </a:pPr>
            <a:r>
              <a:rPr lang="en-US" sz="2400" b="1" dirty="0" smtClean="0"/>
              <a:t>Home of the Innocents (pediatrics)</a:t>
            </a:r>
          </a:p>
        </p:txBody>
      </p:sp>
      <p:sp>
        <p:nvSpPr>
          <p:cNvPr id="4" name="Text Placeholder 3"/>
          <p:cNvSpPr>
            <a:spLocks noGrp="1"/>
          </p:cNvSpPr>
          <p:nvPr>
            <p:ph type="body" sz="half" idx="11"/>
          </p:nvPr>
        </p:nvSpPr>
        <p:spPr/>
        <p:txBody>
          <a:bodyPr/>
          <a:lstStyle/>
          <a:p>
            <a:r>
              <a:rPr lang="en-US" dirty="0" smtClean="0"/>
              <a:t>Resources	</a:t>
            </a:r>
            <a:endParaRPr lang="en-US" dirty="0"/>
          </a:p>
        </p:txBody>
      </p:sp>
    </p:spTree>
    <p:extLst>
      <p:ext uri="{BB962C8B-B14F-4D97-AF65-F5344CB8AC3E}">
        <p14:creationId xmlns:p14="http://schemas.microsoft.com/office/powerpoint/2010/main" val="15853309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 Placeholder 6"/>
          <p:cNvSpPr>
            <a:spLocks noGrp="1"/>
          </p:cNvSpPr>
          <p:nvPr>
            <p:ph type="body" sz="half" idx="11"/>
          </p:nvPr>
        </p:nvSpPr>
        <p:spPr/>
        <p:txBody>
          <a:bodyPr>
            <a:normAutofit/>
          </a:bodyPr>
          <a:lstStyle/>
          <a:p>
            <a:r>
              <a:rPr lang="en-US" sz="4000" dirty="0" smtClean="0"/>
              <a:t>Migrant Diversity</a:t>
            </a:r>
            <a:endParaRPr lang="en-US" sz="4000" dirty="0"/>
          </a:p>
        </p:txBody>
      </p:sp>
      <p:graphicFrame>
        <p:nvGraphicFramePr>
          <p:cNvPr id="6" name="Diagram 5"/>
          <p:cNvGraphicFramePr/>
          <p:nvPr>
            <p:extLst>
              <p:ext uri="{D42A27DB-BD31-4B8C-83A1-F6EECF244321}">
                <p14:modId xmlns:p14="http://schemas.microsoft.com/office/powerpoint/2010/main" val="1286343202"/>
              </p:ext>
            </p:extLst>
          </p:nvPr>
        </p:nvGraphicFramePr>
        <p:xfrm>
          <a:off x="228600" y="990600"/>
          <a:ext cx="8610600" cy="50912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5638800" y="5743299"/>
            <a:ext cx="1066800" cy="338554"/>
          </a:xfrm>
          <a:prstGeom prst="rect">
            <a:avLst/>
          </a:prstGeom>
        </p:spPr>
        <p:txBody>
          <a:bodyPr vert="horz" wrap="square" rtlCol="0" anchor="b">
            <a:sp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1600" b="0" i="0" u="none" strike="noStrike" kern="1200" cap="none" spc="0" normalizeH="0" baseline="0" noProof="0" dirty="0" smtClean="0">
                <a:ln>
                  <a:noFill/>
                </a:ln>
                <a:solidFill>
                  <a:schemeClr val="bg1"/>
                </a:solidFill>
                <a:effectLst/>
                <a:uLnTx/>
                <a:uFillTx/>
                <a:latin typeface="Helvetica Neue Bold Condensed"/>
                <a:ea typeface="+mj-ea"/>
                <a:cs typeface="Helvetica Neue Bold Condensed"/>
              </a:rPr>
              <a:t>“Parolee”</a:t>
            </a:r>
          </a:p>
        </p:txBody>
      </p:sp>
    </p:spTree>
    <p:extLst>
      <p:ext uri="{BB962C8B-B14F-4D97-AF65-F5344CB8AC3E}">
        <p14:creationId xmlns:p14="http://schemas.microsoft.com/office/powerpoint/2010/main" val="25972424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128656236"/>
              </p:ext>
            </p:extLst>
          </p:nvPr>
        </p:nvGraphicFramePr>
        <p:xfrm>
          <a:off x="381000" y="824501"/>
          <a:ext cx="8353280" cy="5486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 Placeholder 12"/>
          <p:cNvSpPr>
            <a:spLocks noGrp="1"/>
          </p:cNvSpPr>
          <p:nvPr>
            <p:ph type="body" sz="half" idx="11"/>
          </p:nvPr>
        </p:nvSpPr>
        <p:spPr>
          <a:xfrm>
            <a:off x="2362200" y="152401"/>
            <a:ext cx="6172200" cy="609599"/>
          </a:xfrm>
        </p:spPr>
        <p:txBody>
          <a:bodyPr>
            <a:noAutofit/>
          </a:bodyPr>
          <a:lstStyle/>
          <a:p>
            <a:r>
              <a:rPr lang="en-US" sz="4000" dirty="0" smtClean="0"/>
              <a:t>Resettlement Process</a:t>
            </a:r>
            <a:endParaRPr lang="en-US" sz="4000" dirty="0"/>
          </a:p>
        </p:txBody>
      </p:sp>
    </p:spTree>
    <p:extLst>
      <p:ext uri="{BB962C8B-B14F-4D97-AF65-F5344CB8AC3E}">
        <p14:creationId xmlns:p14="http://schemas.microsoft.com/office/powerpoint/2010/main" val="10090068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9397" y="914400"/>
            <a:ext cx="8638403" cy="914400"/>
          </a:xfrm>
        </p:spPr>
        <p:txBody>
          <a:bodyPr>
            <a:normAutofit/>
          </a:bodyPr>
          <a:lstStyle/>
          <a:p>
            <a:pPr marL="45720" indent="0" algn="ctr">
              <a:buNone/>
            </a:pPr>
            <a:r>
              <a:rPr lang="en-US" sz="2400" dirty="0" smtClean="0">
                <a:solidFill>
                  <a:srgbClr val="AD0000"/>
                </a:solidFill>
              </a:rPr>
              <a:t> </a:t>
            </a:r>
            <a:r>
              <a:rPr lang="en-US" sz="4000" dirty="0" smtClean="0">
                <a:solidFill>
                  <a:srgbClr val="AD0000"/>
                </a:solidFill>
              </a:rPr>
              <a:t>23 Countries and 45 Languages</a:t>
            </a:r>
            <a:endParaRPr lang="en-US" sz="4000" dirty="0">
              <a:solidFill>
                <a:srgbClr val="AD0000"/>
              </a:solidFill>
            </a:endParaRPr>
          </a:p>
        </p:txBody>
      </p:sp>
      <p:sp>
        <p:nvSpPr>
          <p:cNvPr id="4" name="Title 3"/>
          <p:cNvSpPr>
            <a:spLocks noGrp="1"/>
          </p:cNvSpPr>
          <p:nvPr>
            <p:ph type="title"/>
          </p:nvPr>
        </p:nvSpPr>
        <p:spPr>
          <a:xfrm>
            <a:off x="838200" y="304800"/>
            <a:ext cx="8229600" cy="1143000"/>
          </a:xfrm>
        </p:spPr>
        <p:txBody>
          <a:bodyPr/>
          <a:lstStyle/>
          <a:p>
            <a:r>
              <a:rPr lang="en-US" dirty="0" smtClean="0">
                <a:solidFill>
                  <a:srgbClr val="AD0000"/>
                </a:solidFill>
              </a:rPr>
              <a:t>Kentucky Resettlement</a:t>
            </a:r>
            <a:endParaRPr lang="en-US" dirty="0">
              <a:solidFill>
                <a:srgbClr val="AD0000"/>
              </a:solidFill>
            </a:endParaRPr>
          </a:p>
        </p:txBody>
      </p:sp>
      <p:pic>
        <p:nvPicPr>
          <p:cNvPr id="5" name="Picture 4"/>
          <p:cNvPicPr>
            <a:picLocks noChangeAspect="1"/>
          </p:cNvPicPr>
          <p:nvPr/>
        </p:nvPicPr>
        <p:blipFill>
          <a:blip r:embed="rId2"/>
          <a:stretch>
            <a:fillRect/>
          </a:stretch>
        </p:blipFill>
        <p:spPr>
          <a:xfrm>
            <a:off x="38100" y="1676400"/>
            <a:ext cx="9105900" cy="4572000"/>
          </a:xfrm>
          <a:prstGeom prst="rect">
            <a:avLst/>
          </a:prstGeom>
        </p:spPr>
      </p:pic>
      <p:sp>
        <p:nvSpPr>
          <p:cNvPr id="2" name="Rectangle 1"/>
          <p:cNvSpPr/>
          <p:nvPr/>
        </p:nvSpPr>
        <p:spPr>
          <a:xfrm>
            <a:off x="190500" y="6334780"/>
            <a:ext cx="7048500" cy="523220"/>
          </a:xfrm>
          <a:prstGeom prst="rect">
            <a:avLst/>
          </a:prstGeom>
        </p:spPr>
        <p:txBody>
          <a:bodyPr wrap="square">
            <a:spAutoFit/>
          </a:bodyPr>
          <a:lstStyle/>
          <a:p>
            <a:r>
              <a:rPr lang="en-US" sz="1400" dirty="0">
                <a:hlinkClick r:id="rId3"/>
              </a:rPr>
              <a:t>http://</a:t>
            </a:r>
            <a:r>
              <a:rPr lang="en-US" sz="1400" dirty="0" smtClean="0">
                <a:hlinkClick r:id="rId3"/>
              </a:rPr>
              <a:t>louisville.edu/medicine/departments/medicine/divisions/infectiousdiseases/refugee-health/services/KYRHAReport2016.pdf</a:t>
            </a:r>
            <a:r>
              <a:rPr lang="en-US" sz="1400" dirty="0" smtClean="0"/>
              <a:t> </a:t>
            </a:r>
            <a:endParaRPr lang="en-US" sz="1400" dirty="0"/>
          </a:p>
        </p:txBody>
      </p:sp>
    </p:spTree>
    <p:extLst>
      <p:ext uri="{BB962C8B-B14F-4D97-AF65-F5344CB8AC3E}">
        <p14:creationId xmlns:p14="http://schemas.microsoft.com/office/powerpoint/2010/main" val="6180021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52400"/>
            <a:ext cx="8001000" cy="1143000"/>
          </a:xfrm>
        </p:spPr>
        <p:txBody>
          <a:bodyPr>
            <a:normAutofit fontScale="90000"/>
          </a:bodyPr>
          <a:lstStyle/>
          <a:p>
            <a:r>
              <a:rPr lang="en-US" dirty="0">
                <a:solidFill>
                  <a:srgbClr val="AD0000"/>
                </a:solidFill>
              </a:rPr>
              <a:t>State of Refugee Health in Kentucky</a:t>
            </a:r>
            <a:br>
              <a:rPr lang="en-US" dirty="0">
                <a:solidFill>
                  <a:srgbClr val="AD0000"/>
                </a:solidFill>
              </a:rPr>
            </a:br>
            <a:r>
              <a:rPr lang="en-US" dirty="0">
                <a:solidFill>
                  <a:srgbClr val="AD0000"/>
                </a:solidFill>
              </a:rPr>
              <a:t>Top Health Conditions:  All Refugees</a:t>
            </a:r>
          </a:p>
        </p:txBody>
      </p:sp>
      <p:pic>
        <p:nvPicPr>
          <p:cNvPr id="3" name="Picture 2"/>
          <p:cNvPicPr>
            <a:picLocks noChangeAspect="1"/>
          </p:cNvPicPr>
          <p:nvPr/>
        </p:nvPicPr>
        <p:blipFill>
          <a:blip r:embed="rId2"/>
          <a:stretch>
            <a:fillRect/>
          </a:stretch>
        </p:blipFill>
        <p:spPr>
          <a:xfrm>
            <a:off x="0" y="2103179"/>
            <a:ext cx="9144000" cy="3992821"/>
          </a:xfrm>
          <a:prstGeom prst="rect">
            <a:avLst/>
          </a:prstGeom>
        </p:spPr>
      </p:pic>
    </p:spTree>
    <p:extLst>
      <p:ext uri="{BB962C8B-B14F-4D97-AF65-F5344CB8AC3E}">
        <p14:creationId xmlns:p14="http://schemas.microsoft.com/office/powerpoint/2010/main" val="18304769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8001000" cy="685799"/>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990600"/>
            <a:ext cx="7467600" cy="5257800"/>
          </a:xfrm>
          <a:prstGeom prst="rect">
            <a:avLst/>
          </a:prstGeom>
        </p:spPr>
      </p:pic>
      <p:sp>
        <p:nvSpPr>
          <p:cNvPr id="4" name="Rectangle 3"/>
          <p:cNvSpPr/>
          <p:nvPr/>
        </p:nvSpPr>
        <p:spPr>
          <a:xfrm>
            <a:off x="1828800" y="76200"/>
            <a:ext cx="6400799" cy="1077218"/>
          </a:xfrm>
          <a:prstGeom prst="rect">
            <a:avLst/>
          </a:prstGeom>
        </p:spPr>
        <p:txBody>
          <a:bodyPr wrap="square">
            <a:spAutoFit/>
          </a:bodyPr>
          <a:lstStyle/>
          <a:p>
            <a:r>
              <a:rPr lang="en-US" sz="3200" dirty="0">
                <a:solidFill>
                  <a:srgbClr val="AD0000"/>
                </a:solidFill>
              </a:rPr>
              <a:t>State of Refugee Health in Kentucky</a:t>
            </a:r>
            <a:br>
              <a:rPr lang="en-US" sz="3200" dirty="0">
                <a:solidFill>
                  <a:srgbClr val="AD0000"/>
                </a:solidFill>
              </a:rPr>
            </a:br>
            <a:r>
              <a:rPr lang="en-US" sz="3200" dirty="0">
                <a:solidFill>
                  <a:srgbClr val="AD0000"/>
                </a:solidFill>
              </a:rPr>
              <a:t>Top Health Conditions:  Bhutanese</a:t>
            </a:r>
          </a:p>
        </p:txBody>
      </p:sp>
    </p:spTree>
    <p:extLst>
      <p:ext uri="{BB962C8B-B14F-4D97-AF65-F5344CB8AC3E}">
        <p14:creationId xmlns:p14="http://schemas.microsoft.com/office/powerpoint/2010/main" val="4217857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81000"/>
            <a:ext cx="8001000" cy="685799"/>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599" y="1335023"/>
            <a:ext cx="7238999" cy="4913378"/>
          </a:xfrm>
          <a:prstGeom prst="rect">
            <a:avLst/>
          </a:prstGeom>
        </p:spPr>
      </p:pic>
      <p:sp>
        <p:nvSpPr>
          <p:cNvPr id="5" name="Rectangle 4"/>
          <p:cNvSpPr/>
          <p:nvPr/>
        </p:nvSpPr>
        <p:spPr>
          <a:xfrm>
            <a:off x="1828800" y="76200"/>
            <a:ext cx="6400799" cy="1077218"/>
          </a:xfrm>
          <a:prstGeom prst="rect">
            <a:avLst/>
          </a:prstGeom>
        </p:spPr>
        <p:txBody>
          <a:bodyPr wrap="square">
            <a:spAutoFit/>
          </a:bodyPr>
          <a:lstStyle/>
          <a:p>
            <a:r>
              <a:rPr lang="en-US" sz="3200" dirty="0">
                <a:solidFill>
                  <a:srgbClr val="AD0000"/>
                </a:solidFill>
              </a:rPr>
              <a:t>State of Refugee Health in Kentucky</a:t>
            </a:r>
            <a:br>
              <a:rPr lang="en-US" sz="3200" dirty="0">
                <a:solidFill>
                  <a:srgbClr val="AD0000"/>
                </a:solidFill>
              </a:rPr>
            </a:br>
            <a:r>
              <a:rPr lang="en-US" sz="3200" dirty="0">
                <a:solidFill>
                  <a:srgbClr val="AD0000"/>
                </a:solidFill>
              </a:rPr>
              <a:t>Top Health Conditions:  </a:t>
            </a:r>
            <a:r>
              <a:rPr lang="en-US" sz="3200" dirty="0" smtClean="0">
                <a:solidFill>
                  <a:srgbClr val="AD0000"/>
                </a:solidFill>
              </a:rPr>
              <a:t>Congolese</a:t>
            </a:r>
            <a:endParaRPr lang="en-US" sz="3200" dirty="0">
              <a:solidFill>
                <a:srgbClr val="AD0000"/>
              </a:solidFill>
            </a:endParaRPr>
          </a:p>
        </p:txBody>
      </p:sp>
    </p:spTree>
    <p:extLst>
      <p:ext uri="{BB962C8B-B14F-4D97-AF65-F5344CB8AC3E}">
        <p14:creationId xmlns:p14="http://schemas.microsoft.com/office/powerpoint/2010/main" val="110337818"/>
      </p:ext>
    </p:extLst>
  </p:cSld>
  <p:clrMapOvr>
    <a:masterClrMapping/>
  </p:clrMapOvr>
  <p:timing>
    <p:tnLst>
      <p:par>
        <p:cTn id="1" dur="indefinite" restart="never" nodeType="tmRoot"/>
      </p:par>
    </p:tnLst>
  </p:timing>
</p:sld>
</file>

<file path=ppt/theme/theme1.xml><?xml version="1.0" encoding="utf-8"?>
<a:theme xmlns:a="http://schemas.openxmlformats.org/drawingml/2006/main" name="UofL PowerPoint Template 4x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nchor="b">
        <a:normAutofit/>
      </a:bodyPr>
      <a:lstStyle>
        <a:defPPr marL="0" marR="0" indent="0" algn="ctr" defTabSz="457200" rtl="0" eaLnBrk="1" fontAlgn="auto" latinLnBrk="0" hangingPunct="1">
          <a:lnSpc>
            <a:spcPct val="100000"/>
          </a:lnSpc>
          <a:spcBef>
            <a:spcPct val="0"/>
          </a:spcBef>
          <a:spcAft>
            <a:spcPts val="0"/>
          </a:spcAft>
          <a:buClrTx/>
          <a:buSzTx/>
          <a:buFontTx/>
          <a:buNone/>
          <a:tabLst/>
          <a:defRPr kumimoji="0" sz="3200" b="0" i="0" u="none" strike="noStrike" kern="1200" cap="none" spc="0" normalizeH="0" baseline="0" noProof="0" dirty="0" smtClean="0">
            <a:ln>
              <a:noFill/>
            </a:ln>
            <a:solidFill>
              <a:schemeClr val="bg1"/>
            </a:solidFill>
            <a:effectLst/>
            <a:uLnTx/>
            <a:uFillTx/>
            <a:latin typeface="Helvetica Neue Bold Condensed"/>
            <a:ea typeface="+mj-ea"/>
            <a:cs typeface="Helvetica Neue Bold Condensed"/>
          </a:defRPr>
        </a:defPPr>
      </a:lstStyle>
    </a:txDef>
  </a:objectDefaults>
  <a:extraClrSchemeLst/>
</a:theme>
</file>

<file path=ppt/theme/theme2.xml><?xml version="1.0" encoding="utf-8"?>
<a:theme xmlns:a="http://schemas.openxmlformats.org/drawingml/2006/main" name="Whit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anchor="b"/>
      <a:lstStyle>
        <a:defPPr marL="0" marR="0" indent="0" algn="l" defTabSz="457200" rtl="0" eaLnBrk="1" fontAlgn="auto" latinLnBrk="0" hangingPunct="1">
          <a:lnSpc>
            <a:spcPct val="100000"/>
          </a:lnSpc>
          <a:spcBef>
            <a:spcPct val="0"/>
          </a:spcBef>
          <a:spcAft>
            <a:spcPts val="0"/>
          </a:spcAft>
          <a:buClrTx/>
          <a:buSzTx/>
          <a:buFontTx/>
          <a:buNone/>
          <a:tabLst/>
          <a:defRPr kumimoji="0" sz="2200" b="0" i="0" u="none" strike="noStrike" kern="1200" cap="none" spc="0" normalizeH="0" baseline="0" noProof="0" dirty="0" smtClean="0">
            <a:ln>
              <a:noFill/>
            </a:ln>
            <a:solidFill>
              <a:srgbClr val="AD0000"/>
            </a:solidFill>
            <a:effectLst/>
            <a:uLnTx/>
            <a:uFillTx/>
            <a:latin typeface="Helvetica Neue Bold Condensed"/>
            <a:ea typeface="+mj-ea"/>
            <a:cs typeface="Helvetica Neue Bold Condensed"/>
          </a:defRPr>
        </a:defPPr>
      </a:lstStyle>
    </a:txDef>
  </a:objectDefaults>
  <a:extraClrSchemeLst/>
</a:theme>
</file>

<file path=ppt/theme/theme3.xml><?xml version="1.0" encoding="utf-8"?>
<a:theme xmlns:a="http://schemas.openxmlformats.org/drawingml/2006/main" name="Black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Photo 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Photo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UofL PowerPoint Template 4x3</Template>
  <TotalTime>1885</TotalTime>
  <Words>1542</Words>
  <Application>Microsoft Office PowerPoint</Application>
  <PresentationFormat>On-screen Show (4:3)</PresentationFormat>
  <Paragraphs>254</Paragraphs>
  <Slides>30</Slides>
  <Notes>10</Notes>
  <HiddenSlides>0</HiddenSlides>
  <MMClips>0</MMClips>
  <ScaleCrop>false</ScaleCrop>
  <HeadingPairs>
    <vt:vector size="4" baseType="variant">
      <vt:variant>
        <vt:lpstr>Theme</vt:lpstr>
      </vt:variant>
      <vt:variant>
        <vt:i4>5</vt:i4>
      </vt:variant>
      <vt:variant>
        <vt:lpstr>Slide Titles</vt:lpstr>
      </vt:variant>
      <vt:variant>
        <vt:i4>30</vt:i4>
      </vt:variant>
    </vt:vector>
  </HeadingPairs>
  <TitlesOfParts>
    <vt:vector size="35" baseType="lpstr">
      <vt:lpstr>UofL PowerPoint Template 4x3</vt:lpstr>
      <vt:lpstr>White Theme</vt:lpstr>
      <vt:lpstr>Black Theme</vt:lpstr>
      <vt:lpstr>Photo Title</vt:lpstr>
      <vt:lpstr>Photo Theme</vt:lpstr>
      <vt:lpstr>PowerPoint Presentation</vt:lpstr>
      <vt:lpstr>PATIENT/CLIENT PERSPECTIVE</vt:lpstr>
      <vt:lpstr>PowerPoint Presentation</vt:lpstr>
      <vt:lpstr>PowerPoint Presentation</vt:lpstr>
      <vt:lpstr>PowerPoint Presentation</vt:lpstr>
      <vt:lpstr>Kentucky Resettlement</vt:lpstr>
      <vt:lpstr>State of Refugee Health in Kentucky Top Health Conditions:  All Refugees</vt:lpstr>
      <vt:lpstr>               </vt:lpstr>
      <vt:lpstr>             </vt:lpstr>
      <vt:lpstr>      State of Refugee Health Kentucky Mental Health: RHS-15 Screen Positive </vt:lpstr>
      <vt:lpstr>PowerPoint Presentation</vt:lpstr>
      <vt:lpstr>Refugee Cash Assistance and Refugee Medical Assistance</vt:lpstr>
      <vt:lpstr>Perception of “sameness” of refugee populations</vt:lpstr>
      <vt:lpstr>Breakout Session Instructions</vt:lpstr>
      <vt:lpstr>Student Responsibilities</vt:lpstr>
      <vt:lpstr>Breakout Cases</vt:lpstr>
      <vt:lpstr>Facilitators, please respond to the following:</vt:lpstr>
      <vt:lpstr>Exemplary Practice Models</vt:lpstr>
      <vt:lpstr>PowerPoint Presentation</vt:lpstr>
      <vt:lpstr>Challenges within the Health System</vt:lpstr>
      <vt:lpstr>Considerations</vt:lpstr>
      <vt:lpstr>Considerations</vt:lpstr>
      <vt:lpstr>Challenges in quantifying disparities</vt:lpstr>
      <vt:lpstr>Immigrant and Refugee Populations</vt:lpstr>
      <vt:lpstr>Immigrant and Refugee Populations</vt:lpstr>
      <vt:lpstr>Immigrant and Refugee Populations</vt:lpstr>
      <vt:lpstr>PowerPoint Presentation</vt:lpstr>
      <vt:lpstr>PowerPoint Presentation</vt:lpstr>
      <vt:lpstr>Exemplary Models</vt:lpstr>
      <vt:lpstr>Within Local Community</vt:lpstr>
    </vt:vector>
  </TitlesOfParts>
  <Company>University of Louisville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Leslie,Katie F</dc:creator>
  <cp:lastModifiedBy>Simpson,Ryan C</cp:lastModifiedBy>
  <cp:revision>40</cp:revision>
  <dcterms:created xsi:type="dcterms:W3CDTF">2016-09-21T20:45:25Z</dcterms:created>
  <dcterms:modified xsi:type="dcterms:W3CDTF">2017-11-06T15:09:29Z</dcterms:modified>
</cp:coreProperties>
</file>