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6" r:id="rId3"/>
    <p:sldMasterId id="2147483662" r:id="rId4"/>
    <p:sldMasterId id="2147483664" r:id="rId5"/>
    <p:sldMasterId id="2147483685" r:id="rId6"/>
  </p:sldMasterIdLst>
  <p:notesMasterIdLst>
    <p:notesMasterId r:id="rId20"/>
  </p:notesMasterIdLst>
  <p:handoutMasterIdLst>
    <p:handoutMasterId r:id="rId21"/>
  </p:handoutMasterIdLst>
  <p:sldIdLst>
    <p:sldId id="256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295" r:id="rId17"/>
    <p:sldId id="308" r:id="rId18"/>
    <p:sldId id="310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3E"/>
    <a:srgbClr val="000000"/>
    <a:srgbClr val="323232"/>
    <a:srgbClr val="B2B2B2"/>
    <a:srgbClr val="5F0000"/>
    <a:srgbClr val="740000"/>
    <a:srgbClr val="7E0000"/>
    <a:srgbClr val="890000"/>
    <a:srgbClr val="AD0000"/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82332" autoAdjust="0"/>
  </p:normalViewPr>
  <p:slideViewPr>
    <p:cSldViewPr snapToObjects="1">
      <p:cViewPr varScale="1">
        <p:scale>
          <a:sx n="56" d="100"/>
          <a:sy n="56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66951-3DB1-40E0-AAB8-5C070905BC6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</dgm:pt>
    <dgm:pt modelId="{B0B511A0-D9C3-48AC-9231-48AC03BC5018}">
      <dgm:prSet phldrT="[Text]" custT="1"/>
      <dgm:spPr/>
      <dgm:t>
        <a:bodyPr/>
        <a:lstStyle/>
        <a:p>
          <a:pPr algn="ctr"/>
          <a:r>
            <a:rPr lang="en-US" sz="3200" u="sng" dirty="0" smtClean="0">
              <a:latin typeface="Helvetica Neue"/>
            </a:rPr>
            <a:t>Think</a:t>
          </a:r>
          <a:endParaRPr lang="en-US" sz="3200" u="sng" dirty="0">
            <a:latin typeface="Helvetica Neue"/>
          </a:endParaRPr>
        </a:p>
      </dgm:t>
    </dgm:pt>
    <dgm:pt modelId="{AEB49B8E-D033-479A-BA6D-A6F5FB5977A6}" type="parTrans" cxnId="{A7564113-E6C9-47A3-96B9-D1AAAF3DEF4C}">
      <dgm:prSet/>
      <dgm:spPr/>
      <dgm:t>
        <a:bodyPr/>
        <a:lstStyle/>
        <a:p>
          <a:endParaRPr lang="en-US" sz="1600">
            <a:latin typeface="Helvetica Neue"/>
          </a:endParaRPr>
        </a:p>
      </dgm:t>
    </dgm:pt>
    <dgm:pt modelId="{D8267309-3150-46F6-9F82-53B7AD8B95B4}" type="sibTrans" cxnId="{A7564113-E6C9-47A3-96B9-D1AAAF3DEF4C}">
      <dgm:prSet/>
      <dgm:spPr/>
      <dgm:t>
        <a:bodyPr/>
        <a:lstStyle/>
        <a:p>
          <a:endParaRPr lang="en-US" sz="1600">
            <a:latin typeface="Helvetica Neue"/>
          </a:endParaRPr>
        </a:p>
      </dgm:t>
    </dgm:pt>
    <dgm:pt modelId="{4C93A82B-DE7D-4C21-89D4-E928034CC67F}">
      <dgm:prSet phldrT="[Text]" custT="1"/>
      <dgm:spPr/>
      <dgm:t>
        <a:bodyPr/>
        <a:lstStyle/>
        <a:p>
          <a:pPr algn="ctr"/>
          <a:r>
            <a:rPr lang="en-US" sz="3200" u="sng" dirty="0" smtClean="0">
              <a:latin typeface="Helvetica Neue"/>
            </a:rPr>
            <a:t>Pair</a:t>
          </a:r>
          <a:endParaRPr lang="en-US" sz="3200" u="sng" dirty="0">
            <a:latin typeface="Helvetica Neue"/>
          </a:endParaRPr>
        </a:p>
      </dgm:t>
    </dgm:pt>
    <dgm:pt modelId="{C894E166-4D1E-4206-B087-22DE56CC395D}" type="parTrans" cxnId="{E0A5CC9C-F87B-43EB-9A62-15223A410B85}">
      <dgm:prSet/>
      <dgm:spPr/>
      <dgm:t>
        <a:bodyPr/>
        <a:lstStyle/>
        <a:p>
          <a:endParaRPr lang="en-US" sz="1600">
            <a:latin typeface="Helvetica Neue"/>
          </a:endParaRPr>
        </a:p>
      </dgm:t>
    </dgm:pt>
    <dgm:pt modelId="{5CE32B27-1744-4329-9D1F-84D6D2E5C209}" type="sibTrans" cxnId="{E0A5CC9C-F87B-43EB-9A62-15223A410B85}">
      <dgm:prSet/>
      <dgm:spPr/>
      <dgm:t>
        <a:bodyPr/>
        <a:lstStyle/>
        <a:p>
          <a:endParaRPr lang="en-US" sz="1600">
            <a:latin typeface="Helvetica Neue"/>
          </a:endParaRPr>
        </a:p>
      </dgm:t>
    </dgm:pt>
    <dgm:pt modelId="{6E7971F8-5B3A-44C3-AE89-CCF20B7207AD}">
      <dgm:prSet phldrT="[Text]" custT="1"/>
      <dgm:spPr/>
      <dgm:t>
        <a:bodyPr/>
        <a:lstStyle/>
        <a:p>
          <a:pPr algn="ctr"/>
          <a:r>
            <a:rPr lang="en-US" sz="3200" u="sng" dirty="0" smtClean="0">
              <a:latin typeface="Helvetica Neue"/>
            </a:rPr>
            <a:t>Share</a:t>
          </a:r>
          <a:r>
            <a:rPr lang="en-US" sz="3600" u="sng" dirty="0" smtClean="0">
              <a:latin typeface="Helvetica Neue"/>
            </a:rPr>
            <a:t> </a:t>
          </a:r>
          <a:endParaRPr lang="en-US" sz="3600" u="sng" dirty="0">
            <a:latin typeface="Helvetica Neue"/>
          </a:endParaRPr>
        </a:p>
      </dgm:t>
    </dgm:pt>
    <dgm:pt modelId="{4972977E-E2FB-4DC0-AD79-862A02EA58C3}" type="parTrans" cxnId="{B9A71B17-733E-4647-A676-93ECEC4EE0E5}">
      <dgm:prSet/>
      <dgm:spPr/>
      <dgm:t>
        <a:bodyPr/>
        <a:lstStyle/>
        <a:p>
          <a:endParaRPr lang="en-US" sz="1600">
            <a:latin typeface="Helvetica Neue"/>
          </a:endParaRPr>
        </a:p>
      </dgm:t>
    </dgm:pt>
    <dgm:pt modelId="{2ED1DF07-785D-433A-BF3B-892BB452DAE5}" type="sibTrans" cxnId="{B9A71B17-733E-4647-A676-93ECEC4EE0E5}">
      <dgm:prSet/>
      <dgm:spPr/>
      <dgm:t>
        <a:bodyPr/>
        <a:lstStyle/>
        <a:p>
          <a:endParaRPr lang="en-US" sz="1600">
            <a:latin typeface="Helvetica Neue"/>
          </a:endParaRPr>
        </a:p>
      </dgm:t>
    </dgm:pt>
    <dgm:pt modelId="{2D514AA4-E9CD-4C80-B0EB-F4E89262F83A}">
      <dgm:prSet phldrT="[Text]" custT="1"/>
      <dgm:spPr/>
      <dgm:t>
        <a:bodyPr/>
        <a:lstStyle/>
        <a:p>
          <a:r>
            <a:rPr lang="en-US" sz="2000" dirty="0" smtClean="0">
              <a:latin typeface="Helvetica Neue"/>
            </a:rPr>
            <a:t>Take a few seconds  to think about and </a:t>
          </a:r>
          <a:r>
            <a:rPr lang="en-US" sz="2000" u="sng" dirty="0" smtClean="0">
              <a:latin typeface="Helvetica Neue"/>
            </a:rPr>
            <a:t>write on your notecards </a:t>
          </a:r>
          <a:r>
            <a:rPr lang="en-US" sz="2000" dirty="0" smtClean="0">
              <a:latin typeface="Helvetica Neue"/>
            </a:rPr>
            <a:t>contemporary examples of racism in your fields of practice.  These could be in your classrooms, research, clinical settings, etc.</a:t>
          </a:r>
          <a:endParaRPr lang="en-US" sz="2000" dirty="0">
            <a:latin typeface="Helvetica Neue"/>
          </a:endParaRPr>
        </a:p>
      </dgm:t>
    </dgm:pt>
    <dgm:pt modelId="{1A641673-5604-4A64-A93F-93E857653C0D}" type="parTrans" cxnId="{7F0AF729-C1D0-43AB-8F98-C02A1AABBE9A}">
      <dgm:prSet/>
      <dgm:spPr/>
      <dgm:t>
        <a:bodyPr/>
        <a:lstStyle/>
        <a:p>
          <a:endParaRPr lang="en-US" sz="1600">
            <a:latin typeface="Helvetica Neue"/>
          </a:endParaRPr>
        </a:p>
      </dgm:t>
    </dgm:pt>
    <dgm:pt modelId="{720A2883-FCAB-4EA9-A6C8-D5AEC9525402}" type="sibTrans" cxnId="{7F0AF729-C1D0-43AB-8F98-C02A1AABBE9A}">
      <dgm:prSet/>
      <dgm:spPr/>
      <dgm:t>
        <a:bodyPr/>
        <a:lstStyle/>
        <a:p>
          <a:endParaRPr lang="en-US" sz="1600">
            <a:latin typeface="Helvetica Neue"/>
          </a:endParaRPr>
        </a:p>
      </dgm:t>
    </dgm:pt>
    <dgm:pt modelId="{2870B1BB-B18F-4670-9F0B-0F9CA7D48506}">
      <dgm:prSet phldrT="[Text]" custT="1"/>
      <dgm:spPr/>
      <dgm:t>
        <a:bodyPr/>
        <a:lstStyle/>
        <a:p>
          <a:r>
            <a:rPr lang="en-US" sz="2000" dirty="0" smtClean="0">
              <a:latin typeface="Helvetica Neue"/>
            </a:rPr>
            <a:t>Find a partner, preferably from a different degree program</a:t>
          </a:r>
          <a:endParaRPr lang="en-US" sz="2000" dirty="0">
            <a:latin typeface="Helvetica Neue"/>
          </a:endParaRPr>
        </a:p>
      </dgm:t>
    </dgm:pt>
    <dgm:pt modelId="{BBEA67FA-3E76-4B7A-B13F-66FB33175406}" type="parTrans" cxnId="{4FC107FB-7F3B-484B-8B76-53C8CD96A43A}">
      <dgm:prSet/>
      <dgm:spPr/>
      <dgm:t>
        <a:bodyPr/>
        <a:lstStyle/>
        <a:p>
          <a:endParaRPr lang="en-US" sz="1600">
            <a:latin typeface="Helvetica Neue"/>
          </a:endParaRPr>
        </a:p>
      </dgm:t>
    </dgm:pt>
    <dgm:pt modelId="{6AF8C4E7-BC31-4AD1-B78F-057D5CC4EAB0}" type="sibTrans" cxnId="{4FC107FB-7F3B-484B-8B76-53C8CD96A43A}">
      <dgm:prSet/>
      <dgm:spPr/>
      <dgm:t>
        <a:bodyPr/>
        <a:lstStyle/>
        <a:p>
          <a:endParaRPr lang="en-US" sz="1600">
            <a:latin typeface="Helvetica Neue"/>
          </a:endParaRPr>
        </a:p>
      </dgm:t>
    </dgm:pt>
    <dgm:pt modelId="{D186AB3A-466D-4A58-A11B-D64228FB004A}">
      <dgm:prSet phldrT="[Text]" custT="1"/>
      <dgm:spPr/>
      <dgm:t>
        <a:bodyPr/>
        <a:lstStyle/>
        <a:p>
          <a:r>
            <a:rPr lang="en-US" sz="2000" dirty="0" smtClean="0">
              <a:latin typeface="Helvetica Neue"/>
            </a:rPr>
            <a:t>Share your examples with your partner</a:t>
          </a:r>
          <a:r>
            <a:rPr lang="en-US" sz="1400" dirty="0" smtClean="0">
              <a:latin typeface="Helvetica Neue"/>
            </a:rPr>
            <a:t>.</a:t>
          </a:r>
          <a:endParaRPr lang="en-US" sz="1400" dirty="0">
            <a:latin typeface="Helvetica Neue"/>
          </a:endParaRPr>
        </a:p>
      </dgm:t>
    </dgm:pt>
    <dgm:pt modelId="{62C87794-D24F-444B-A11D-677BCD3D9467}" type="parTrans" cxnId="{AFFD8462-4679-480E-BFDE-3D793373B449}">
      <dgm:prSet/>
      <dgm:spPr/>
      <dgm:t>
        <a:bodyPr/>
        <a:lstStyle/>
        <a:p>
          <a:endParaRPr lang="en-US" sz="1600">
            <a:latin typeface="Helvetica Neue"/>
          </a:endParaRPr>
        </a:p>
      </dgm:t>
    </dgm:pt>
    <dgm:pt modelId="{338A8AB8-25B4-4C0E-B7A0-CD08483A5316}" type="sibTrans" cxnId="{AFFD8462-4679-480E-BFDE-3D793373B449}">
      <dgm:prSet/>
      <dgm:spPr/>
      <dgm:t>
        <a:bodyPr/>
        <a:lstStyle/>
        <a:p>
          <a:endParaRPr lang="en-US" sz="1600">
            <a:latin typeface="Helvetica Neue"/>
          </a:endParaRPr>
        </a:p>
      </dgm:t>
    </dgm:pt>
    <dgm:pt modelId="{CCFC9A4E-1550-4DEF-B8FA-347D6601A03E}">
      <dgm:prSet phldrT="[Text]" custT="1"/>
      <dgm:spPr/>
      <dgm:t>
        <a:bodyPr/>
        <a:lstStyle/>
        <a:p>
          <a:endParaRPr lang="en-US" sz="1800" dirty="0">
            <a:latin typeface="Helvetica Neue"/>
          </a:endParaRPr>
        </a:p>
      </dgm:t>
    </dgm:pt>
    <dgm:pt modelId="{98F2297F-44C1-462D-A755-24C9BB05A026}" type="parTrans" cxnId="{321E60CA-735C-40F6-BFE1-F1EEE96357DA}">
      <dgm:prSet/>
      <dgm:spPr/>
      <dgm:t>
        <a:bodyPr/>
        <a:lstStyle/>
        <a:p>
          <a:endParaRPr lang="en-US"/>
        </a:p>
      </dgm:t>
    </dgm:pt>
    <dgm:pt modelId="{2097335D-98A8-4130-ABCB-756C1576EB22}" type="sibTrans" cxnId="{321E60CA-735C-40F6-BFE1-F1EEE96357DA}">
      <dgm:prSet/>
      <dgm:spPr/>
      <dgm:t>
        <a:bodyPr/>
        <a:lstStyle/>
        <a:p>
          <a:endParaRPr lang="en-US"/>
        </a:p>
      </dgm:t>
    </dgm:pt>
    <dgm:pt modelId="{98FA59DA-D5FA-4EC4-9C67-01D278239FC3}" type="pres">
      <dgm:prSet presAssocID="{1FA66951-3DB1-40E0-AAB8-5C070905BC6B}" presName="linear" presStyleCnt="0">
        <dgm:presLayoutVars>
          <dgm:animLvl val="lvl"/>
          <dgm:resizeHandles val="exact"/>
        </dgm:presLayoutVars>
      </dgm:prSet>
      <dgm:spPr/>
    </dgm:pt>
    <dgm:pt modelId="{5187F3DB-1EDF-49FF-B4A9-7B9EDE415322}" type="pres">
      <dgm:prSet presAssocID="{B0B511A0-D9C3-48AC-9231-48AC03BC501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559B-B23E-466C-B92A-CB50437B61C6}" type="pres">
      <dgm:prSet presAssocID="{B0B511A0-D9C3-48AC-9231-48AC03BC501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90D15-77BE-490E-AA25-10ED3FC78705}" type="pres">
      <dgm:prSet presAssocID="{4C93A82B-DE7D-4C21-89D4-E928034CC6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61ECA-BCF0-4B97-9D6A-E946BA671EF8}" type="pres">
      <dgm:prSet presAssocID="{4C93A82B-DE7D-4C21-89D4-E928034CC67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6F33C-D05F-4AFF-9DF4-C4A0AF167089}" type="pres">
      <dgm:prSet presAssocID="{6E7971F8-5B3A-44C3-AE89-CCF20B7207A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9E7EA-C0C6-45AB-9935-66B435326BF3}" type="pres">
      <dgm:prSet presAssocID="{6E7971F8-5B3A-44C3-AE89-CCF20B7207A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FD8462-4679-480E-BFDE-3D793373B449}" srcId="{6E7971F8-5B3A-44C3-AE89-CCF20B7207AD}" destId="{D186AB3A-466D-4A58-A11B-D64228FB004A}" srcOrd="0" destOrd="0" parTransId="{62C87794-D24F-444B-A11D-677BCD3D9467}" sibTransId="{338A8AB8-25B4-4C0E-B7A0-CD08483A5316}"/>
    <dgm:cxn modelId="{A7564113-E6C9-47A3-96B9-D1AAAF3DEF4C}" srcId="{1FA66951-3DB1-40E0-AAB8-5C070905BC6B}" destId="{B0B511A0-D9C3-48AC-9231-48AC03BC5018}" srcOrd="0" destOrd="0" parTransId="{AEB49B8E-D033-479A-BA6D-A6F5FB5977A6}" sibTransId="{D8267309-3150-46F6-9F82-53B7AD8B95B4}"/>
    <dgm:cxn modelId="{FEFFDEB7-61F7-4320-8FFA-2B60C920594B}" type="presOf" srcId="{D186AB3A-466D-4A58-A11B-D64228FB004A}" destId="{F819E7EA-C0C6-45AB-9935-66B435326BF3}" srcOrd="0" destOrd="0" presId="urn:microsoft.com/office/officeart/2005/8/layout/vList2"/>
    <dgm:cxn modelId="{B9A71B17-733E-4647-A676-93ECEC4EE0E5}" srcId="{1FA66951-3DB1-40E0-AAB8-5C070905BC6B}" destId="{6E7971F8-5B3A-44C3-AE89-CCF20B7207AD}" srcOrd="2" destOrd="0" parTransId="{4972977E-E2FB-4DC0-AD79-862A02EA58C3}" sibTransId="{2ED1DF07-785D-433A-BF3B-892BB452DAE5}"/>
    <dgm:cxn modelId="{2B5590E2-8407-4B50-BE40-403237AD61C0}" type="presOf" srcId="{CCFC9A4E-1550-4DEF-B8FA-347D6601A03E}" destId="{322A559B-B23E-466C-B92A-CB50437B61C6}" srcOrd="0" destOrd="1" presId="urn:microsoft.com/office/officeart/2005/8/layout/vList2"/>
    <dgm:cxn modelId="{E66B7B2E-EBEC-4B48-8C35-CF14F445EF2E}" type="presOf" srcId="{4C93A82B-DE7D-4C21-89D4-E928034CC67F}" destId="{A2090D15-77BE-490E-AA25-10ED3FC78705}" srcOrd="0" destOrd="0" presId="urn:microsoft.com/office/officeart/2005/8/layout/vList2"/>
    <dgm:cxn modelId="{4D47C843-D0E2-43D6-91AF-DD47D3119FE6}" type="presOf" srcId="{6E7971F8-5B3A-44C3-AE89-CCF20B7207AD}" destId="{BF06F33C-D05F-4AFF-9DF4-C4A0AF167089}" srcOrd="0" destOrd="0" presId="urn:microsoft.com/office/officeart/2005/8/layout/vList2"/>
    <dgm:cxn modelId="{8AA9B8AF-6ABD-4A8B-B4A2-E69150D969C7}" type="presOf" srcId="{B0B511A0-D9C3-48AC-9231-48AC03BC5018}" destId="{5187F3DB-1EDF-49FF-B4A9-7B9EDE415322}" srcOrd="0" destOrd="0" presId="urn:microsoft.com/office/officeart/2005/8/layout/vList2"/>
    <dgm:cxn modelId="{581102C1-FC3E-442E-B39A-95B966FEDA51}" type="presOf" srcId="{2870B1BB-B18F-4670-9F0B-0F9CA7D48506}" destId="{70761ECA-BCF0-4B97-9D6A-E946BA671EF8}" srcOrd="0" destOrd="0" presId="urn:microsoft.com/office/officeart/2005/8/layout/vList2"/>
    <dgm:cxn modelId="{DF0E223E-350C-412A-ABC9-949C1B35A1FE}" type="presOf" srcId="{1FA66951-3DB1-40E0-AAB8-5C070905BC6B}" destId="{98FA59DA-D5FA-4EC4-9C67-01D278239FC3}" srcOrd="0" destOrd="0" presId="urn:microsoft.com/office/officeart/2005/8/layout/vList2"/>
    <dgm:cxn modelId="{321E60CA-735C-40F6-BFE1-F1EEE96357DA}" srcId="{B0B511A0-D9C3-48AC-9231-48AC03BC5018}" destId="{CCFC9A4E-1550-4DEF-B8FA-347D6601A03E}" srcOrd="1" destOrd="0" parTransId="{98F2297F-44C1-462D-A755-24C9BB05A026}" sibTransId="{2097335D-98A8-4130-ABCB-756C1576EB22}"/>
    <dgm:cxn modelId="{7F0AF729-C1D0-43AB-8F98-C02A1AABBE9A}" srcId="{B0B511A0-D9C3-48AC-9231-48AC03BC5018}" destId="{2D514AA4-E9CD-4C80-B0EB-F4E89262F83A}" srcOrd="0" destOrd="0" parTransId="{1A641673-5604-4A64-A93F-93E857653C0D}" sibTransId="{720A2883-FCAB-4EA9-A6C8-D5AEC9525402}"/>
    <dgm:cxn modelId="{4FC107FB-7F3B-484B-8B76-53C8CD96A43A}" srcId="{4C93A82B-DE7D-4C21-89D4-E928034CC67F}" destId="{2870B1BB-B18F-4670-9F0B-0F9CA7D48506}" srcOrd="0" destOrd="0" parTransId="{BBEA67FA-3E76-4B7A-B13F-66FB33175406}" sibTransId="{6AF8C4E7-BC31-4AD1-B78F-057D5CC4EAB0}"/>
    <dgm:cxn modelId="{E0A5CC9C-F87B-43EB-9A62-15223A410B85}" srcId="{1FA66951-3DB1-40E0-AAB8-5C070905BC6B}" destId="{4C93A82B-DE7D-4C21-89D4-E928034CC67F}" srcOrd="1" destOrd="0" parTransId="{C894E166-4D1E-4206-B087-22DE56CC395D}" sibTransId="{5CE32B27-1744-4329-9D1F-84D6D2E5C209}"/>
    <dgm:cxn modelId="{32504FEA-F93A-4234-B94C-010D67AE10CB}" type="presOf" srcId="{2D514AA4-E9CD-4C80-B0EB-F4E89262F83A}" destId="{322A559B-B23E-466C-B92A-CB50437B61C6}" srcOrd="0" destOrd="0" presId="urn:microsoft.com/office/officeart/2005/8/layout/vList2"/>
    <dgm:cxn modelId="{2CF34792-23F4-49E5-93E7-21E8180BEF20}" type="presParOf" srcId="{98FA59DA-D5FA-4EC4-9C67-01D278239FC3}" destId="{5187F3DB-1EDF-49FF-B4A9-7B9EDE415322}" srcOrd="0" destOrd="0" presId="urn:microsoft.com/office/officeart/2005/8/layout/vList2"/>
    <dgm:cxn modelId="{76A6398E-4066-42EC-9891-895ADE31E65D}" type="presParOf" srcId="{98FA59DA-D5FA-4EC4-9C67-01D278239FC3}" destId="{322A559B-B23E-466C-B92A-CB50437B61C6}" srcOrd="1" destOrd="0" presId="urn:microsoft.com/office/officeart/2005/8/layout/vList2"/>
    <dgm:cxn modelId="{1D39423D-FCEC-4210-A517-B531CB2374A7}" type="presParOf" srcId="{98FA59DA-D5FA-4EC4-9C67-01D278239FC3}" destId="{A2090D15-77BE-490E-AA25-10ED3FC78705}" srcOrd="2" destOrd="0" presId="urn:microsoft.com/office/officeart/2005/8/layout/vList2"/>
    <dgm:cxn modelId="{B84F6A35-F32F-49C0-9ED2-9A894085A3ED}" type="presParOf" srcId="{98FA59DA-D5FA-4EC4-9C67-01D278239FC3}" destId="{70761ECA-BCF0-4B97-9D6A-E946BA671EF8}" srcOrd="3" destOrd="0" presId="urn:microsoft.com/office/officeart/2005/8/layout/vList2"/>
    <dgm:cxn modelId="{7A72ADA5-8C25-4081-A759-D9800E23E8D8}" type="presParOf" srcId="{98FA59DA-D5FA-4EC4-9C67-01D278239FC3}" destId="{BF06F33C-D05F-4AFF-9DF4-C4A0AF167089}" srcOrd="4" destOrd="0" presId="urn:microsoft.com/office/officeart/2005/8/layout/vList2"/>
    <dgm:cxn modelId="{9BC6A022-B3A8-480F-9DD2-1BB1D741ED8B}" type="presParOf" srcId="{98FA59DA-D5FA-4EC4-9C67-01D278239FC3}" destId="{F819E7EA-C0C6-45AB-9935-66B435326BF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7F3DB-1EDF-49FF-B4A9-7B9EDE415322}">
      <dsp:nvSpPr>
        <dsp:cNvPr id="0" name=""/>
        <dsp:cNvSpPr/>
      </dsp:nvSpPr>
      <dsp:spPr>
        <a:xfrm>
          <a:off x="0" y="44376"/>
          <a:ext cx="8610600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u="sng" kern="1200" dirty="0" smtClean="0">
              <a:latin typeface="Helvetica Neue"/>
            </a:rPr>
            <a:t>Think</a:t>
          </a:r>
          <a:endParaRPr lang="en-US" sz="3200" u="sng" kern="1200" dirty="0">
            <a:latin typeface="Helvetica Neue"/>
          </a:endParaRPr>
        </a:p>
      </dsp:txBody>
      <dsp:txXfrm>
        <a:off x="38838" y="83214"/>
        <a:ext cx="8532924" cy="717924"/>
      </dsp:txXfrm>
    </dsp:sp>
    <dsp:sp modelId="{322A559B-B23E-466C-B92A-CB50437B61C6}">
      <dsp:nvSpPr>
        <dsp:cNvPr id="0" name=""/>
        <dsp:cNvSpPr/>
      </dsp:nvSpPr>
      <dsp:spPr>
        <a:xfrm>
          <a:off x="0" y="839976"/>
          <a:ext cx="8610600" cy="113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8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latin typeface="Helvetica Neue"/>
            </a:rPr>
            <a:t>Take a few seconds  to think about and </a:t>
          </a:r>
          <a:r>
            <a:rPr lang="en-US" sz="2000" u="sng" kern="1200" dirty="0" smtClean="0">
              <a:latin typeface="Helvetica Neue"/>
            </a:rPr>
            <a:t>write on your notecards </a:t>
          </a:r>
          <a:r>
            <a:rPr lang="en-US" sz="2000" kern="1200" dirty="0" smtClean="0">
              <a:latin typeface="Helvetica Neue"/>
            </a:rPr>
            <a:t>contemporary examples of racism in your fields of practice.  These could be in your classrooms, research, clinical settings, etc.</a:t>
          </a:r>
          <a:endParaRPr lang="en-US" sz="2000" kern="1200" dirty="0">
            <a:latin typeface="Helvetica Neue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800" kern="1200" dirty="0">
            <a:latin typeface="Helvetica Neue"/>
          </a:endParaRPr>
        </a:p>
      </dsp:txBody>
      <dsp:txXfrm>
        <a:off x="0" y="839976"/>
        <a:ext cx="8610600" cy="1138500"/>
      </dsp:txXfrm>
    </dsp:sp>
    <dsp:sp modelId="{A2090D15-77BE-490E-AA25-10ED3FC78705}">
      <dsp:nvSpPr>
        <dsp:cNvPr id="0" name=""/>
        <dsp:cNvSpPr/>
      </dsp:nvSpPr>
      <dsp:spPr>
        <a:xfrm>
          <a:off x="0" y="1978476"/>
          <a:ext cx="8610600" cy="79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u="sng" kern="1200" dirty="0" smtClean="0">
              <a:latin typeface="Helvetica Neue"/>
            </a:rPr>
            <a:t>Pair</a:t>
          </a:r>
          <a:endParaRPr lang="en-US" sz="3200" u="sng" kern="1200" dirty="0">
            <a:latin typeface="Helvetica Neue"/>
          </a:endParaRPr>
        </a:p>
      </dsp:txBody>
      <dsp:txXfrm>
        <a:off x="38838" y="2017314"/>
        <a:ext cx="8532924" cy="717924"/>
      </dsp:txXfrm>
    </dsp:sp>
    <dsp:sp modelId="{70761ECA-BCF0-4B97-9D6A-E946BA671EF8}">
      <dsp:nvSpPr>
        <dsp:cNvPr id="0" name=""/>
        <dsp:cNvSpPr/>
      </dsp:nvSpPr>
      <dsp:spPr>
        <a:xfrm>
          <a:off x="0" y="2774076"/>
          <a:ext cx="86106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8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latin typeface="Helvetica Neue"/>
            </a:rPr>
            <a:t>Find a partner, preferably from a different degree program</a:t>
          </a:r>
          <a:endParaRPr lang="en-US" sz="2000" kern="1200" dirty="0">
            <a:latin typeface="Helvetica Neue"/>
          </a:endParaRPr>
        </a:p>
      </dsp:txBody>
      <dsp:txXfrm>
        <a:off x="0" y="2774076"/>
        <a:ext cx="8610600" cy="662400"/>
      </dsp:txXfrm>
    </dsp:sp>
    <dsp:sp modelId="{BF06F33C-D05F-4AFF-9DF4-C4A0AF167089}">
      <dsp:nvSpPr>
        <dsp:cNvPr id="0" name=""/>
        <dsp:cNvSpPr/>
      </dsp:nvSpPr>
      <dsp:spPr>
        <a:xfrm>
          <a:off x="0" y="3436476"/>
          <a:ext cx="8610600" cy="79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u="sng" kern="1200" dirty="0" smtClean="0">
              <a:latin typeface="Helvetica Neue"/>
            </a:rPr>
            <a:t>Share</a:t>
          </a:r>
          <a:r>
            <a:rPr lang="en-US" sz="3600" u="sng" kern="1200" dirty="0" smtClean="0">
              <a:latin typeface="Helvetica Neue"/>
            </a:rPr>
            <a:t> </a:t>
          </a:r>
          <a:endParaRPr lang="en-US" sz="3600" u="sng" kern="1200" dirty="0">
            <a:latin typeface="Helvetica Neue"/>
          </a:endParaRPr>
        </a:p>
      </dsp:txBody>
      <dsp:txXfrm>
        <a:off x="38838" y="3475314"/>
        <a:ext cx="8532924" cy="717924"/>
      </dsp:txXfrm>
    </dsp:sp>
    <dsp:sp modelId="{F819E7EA-C0C6-45AB-9935-66B435326BF3}">
      <dsp:nvSpPr>
        <dsp:cNvPr id="0" name=""/>
        <dsp:cNvSpPr/>
      </dsp:nvSpPr>
      <dsp:spPr>
        <a:xfrm>
          <a:off x="0" y="4232076"/>
          <a:ext cx="86106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8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latin typeface="Helvetica Neue"/>
            </a:rPr>
            <a:t>Share your examples with your partner</a:t>
          </a:r>
          <a:r>
            <a:rPr lang="en-US" sz="1400" kern="1200" dirty="0" smtClean="0">
              <a:latin typeface="Helvetica Neue"/>
            </a:rPr>
            <a:t>.</a:t>
          </a:r>
          <a:endParaRPr lang="en-US" sz="1400" kern="1200" dirty="0">
            <a:latin typeface="Helvetica Neue"/>
          </a:endParaRPr>
        </a:p>
      </dsp:txBody>
      <dsp:txXfrm>
        <a:off x="0" y="4232076"/>
        <a:ext cx="8610600" cy="66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97721C-E8F9-4152-BEC4-B88BEBD936EF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96241B-A9A4-48D2-AEF4-BEFCE625E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64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2EAB1C-C787-4710-AC65-4834B24B0179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D5513B-1241-4A9C-8018-043E2B4596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7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513B-1241-4A9C-8018-043E2B45967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4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513B-1241-4A9C-8018-043E2B45967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2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513B-1241-4A9C-8018-043E2B45967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8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513B-1241-4A9C-8018-043E2B45967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5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85800" y="4085650"/>
            <a:ext cx="7772400" cy="58477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362200" y="5162490"/>
            <a:ext cx="4419600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9"/>
            <a:ext cx="6053504" cy="239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657600" y="4051756"/>
            <a:ext cx="4953000" cy="430887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marL="0" indent="0" algn="r">
              <a:buNone/>
              <a:defRPr sz="2200" b="0" i="0">
                <a:solidFill>
                  <a:srgbClr val="FFFFF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162800" y="6249144"/>
            <a:ext cx="1447800" cy="27699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lvl1pPr marL="0" indent="0" algn="r">
              <a:buNone/>
              <a:defRPr sz="1200" b="0" i="0">
                <a:solidFill>
                  <a:srgbClr val="AD0000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7"/>
            <a:ext cx="605350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0"/>
            <a:ext cx="1143000" cy="47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5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knap Research Bldg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55960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51712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506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7"/>
            <a:ext cx="605350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42810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43063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8472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7"/>
            <a:ext cx="605350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6172200" cy="8382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B2DD1-0482-4745-88DA-C00EBA9D8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79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.pd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d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df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4.pd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d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df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AD0000"/>
            </a:gs>
            <a:gs pos="100000">
              <a:srgbClr val="5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362200" y="4876801"/>
            <a:ext cx="441960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615691" y="1524000"/>
            <a:ext cx="1912618" cy="1159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09599" y="381001"/>
            <a:ext cx="649224" cy="39347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6553200" y="6340475"/>
            <a:ext cx="20574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 smtClean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  <a:endParaRPr kumimoji="0" lang="en-US" sz="1000" b="0" i="0" u="none" strike="noStrike" kern="1000" cap="none" spc="20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NeueLT Std"/>
              <a:ea typeface="+mn-ea"/>
              <a:cs typeface="HelveticaNeueLT St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81" r:id="rId6"/>
    <p:sldLayoutId id="214748368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3E3E3E"/>
            </a:gs>
            <a:gs pos="100000">
              <a:srgbClr val="0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ofl ligature red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600" y="381001"/>
            <a:ext cx="660400" cy="393700"/>
          </a:xfrm>
          <a:prstGeom prst="rect">
            <a:avLst/>
          </a:prstGeom>
        </p:spPr>
      </p:pic>
      <p:sp>
        <p:nvSpPr>
          <p:cNvPr id="6" name="Date Placeholder 3"/>
          <p:cNvSpPr txBox="1">
            <a:spLocks/>
          </p:cNvSpPr>
          <p:nvPr/>
        </p:nvSpPr>
        <p:spPr>
          <a:xfrm>
            <a:off x="6477000" y="6340475"/>
            <a:ext cx="21336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  <a:endParaRPr kumimoji="0" lang="en-US" sz="1000" b="0" i="0" u="none" strike="noStrike" kern="1000" cap="none" spc="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/>
              <a:ea typeface="+mn-ea"/>
              <a:cs typeface="HelveticaNeueLT St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8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3200" y="3581400"/>
            <a:ext cx="6400800" cy="13716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819400"/>
            <a:ext cx="34290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L_LOGOwordmarkonRed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3075941"/>
            <a:ext cx="2396314" cy="5450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67056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4600" y="1828800"/>
            <a:ext cx="6629400" cy="39624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33402" y="621797"/>
            <a:ext cx="859985" cy="521203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/>
        </p:nvSpPr>
        <p:spPr>
          <a:xfrm>
            <a:off x="6858000" y="6264275"/>
            <a:ext cx="1752600" cy="246221"/>
          </a:xfrm>
          <a:prstGeom prst="rect">
            <a:avLst/>
          </a:prstGeom>
        </p:spPr>
        <p:txBody>
          <a:bodyPr anchor="t">
            <a:spAutoFit/>
          </a:bodyPr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900" cap="none" spc="200" normalizeH="0" baseline="0" noProof="0" dirty="0" smtClean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  <a:endParaRPr kumimoji="0" lang="en-US" sz="1000" b="0" i="0" u="none" strike="noStrike" kern="900" cap="none" spc="20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NeueLT Std"/>
              <a:ea typeface="+mn-ea"/>
              <a:cs typeface="HelveticaNeueLT St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599" y="381001"/>
            <a:ext cx="649224" cy="39347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6553200" y="6340475"/>
            <a:ext cx="20574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 smtClean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  <a:endParaRPr kumimoji="0" lang="en-US" sz="1000" b="0" i="0" u="none" strike="noStrike" kern="1000" cap="none" spc="20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NeueLT Std"/>
              <a:ea typeface="+mn-ea"/>
              <a:cs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58216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685800" y="3522076"/>
            <a:ext cx="7772400" cy="707886"/>
          </a:xfrm>
        </p:spPr>
        <p:txBody>
          <a:bodyPr/>
          <a:lstStyle/>
          <a:p>
            <a:r>
              <a:rPr lang="en-US" sz="4000" dirty="0" smtClean="0"/>
              <a:t>Racism in Health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2"/>
          </p:nvPr>
        </p:nvSpPr>
        <p:spPr>
          <a:xfrm>
            <a:off x="3200400" y="5858190"/>
            <a:ext cx="3581400" cy="46166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16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11"/>
          </p:nvPr>
        </p:nvSpPr>
        <p:spPr>
          <a:xfrm>
            <a:off x="2667000" y="138547"/>
            <a:ext cx="6172200" cy="8381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Racism in Health</a:t>
            </a:r>
            <a:endParaRPr lang="en-US" sz="4000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28600" y="1143000"/>
          <a:ext cx="8610600" cy="493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41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2209800" y="706967"/>
            <a:ext cx="5715000" cy="533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Panel Discussion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456267" y="3505200"/>
            <a:ext cx="7239000" cy="1845733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How can students use their current and/or future immense </a:t>
            </a:r>
            <a:r>
              <a:rPr lang="en-US" sz="2800" b="1" dirty="0" smtClean="0">
                <a:solidFill>
                  <a:srgbClr val="C00000"/>
                </a:solidFill>
              </a:rPr>
              <a:t>power and privileges </a:t>
            </a:r>
            <a:r>
              <a:rPr lang="en-US" sz="2800" dirty="0" smtClean="0"/>
              <a:t>to change institutional and systemic racism?</a:t>
            </a:r>
            <a:endParaRPr lang="en-US" sz="2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1447800" y="1676401"/>
            <a:ext cx="7239000" cy="167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How do higher education/professional schools (or the broader health system) currently </a:t>
            </a:r>
            <a:r>
              <a:rPr lang="en-US" sz="2800" b="1" dirty="0" smtClean="0">
                <a:solidFill>
                  <a:srgbClr val="C00000"/>
                </a:solidFill>
              </a:rPr>
              <a:t>perpetuate racism </a:t>
            </a:r>
            <a:r>
              <a:rPr lang="en-US" sz="2800" dirty="0" smtClean="0"/>
              <a:t>in health?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896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1524001"/>
            <a:ext cx="8153400" cy="46481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Raise your hand if within your profession you do this</a:t>
            </a:r>
            <a:r>
              <a:rPr lang="en-US" sz="2400" dirty="0" smtClean="0"/>
              <a:t>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Provide direct services to patients/clients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Complete a patient assessment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Do home visits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Develop a treatment plan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Preventative education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File computerized notes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Testify in court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Discharge/aftercare planning with patient/family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Group Orientation Transition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214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764367" y="228600"/>
            <a:ext cx="6172200" cy="838200"/>
          </a:xfrm>
        </p:spPr>
        <p:txBody>
          <a:bodyPr/>
          <a:lstStyle/>
          <a:p>
            <a:r>
              <a:rPr lang="en-US" altLang="en-US" b="1" dirty="0" smtClean="0">
                <a:latin typeface="Helvetica 75 Bold" pitchFamily="1" charset="0"/>
              </a:rPr>
              <a:t>BREAKOUT ROOMS</a:t>
            </a:r>
            <a:endParaRPr lang="en-US" altLang="en-US" dirty="0" smtClean="0">
              <a:latin typeface="Helvetica 75 Bold" pitchFamily="1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-25400" y="1066800"/>
            <a:ext cx="9169400" cy="556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endParaRPr lang="en-US" altLang="en-US" sz="2400" i="1" kern="0" dirty="0" smtClean="0">
              <a:latin typeface="Helvetica 75 Bold" pitchFamily="1" charset="0"/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70900" cy="5029200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200" b="1" dirty="0" smtClean="0">
                <a:latin typeface="Helvetica 75 Bold" pitchFamily="1" charset="0"/>
              </a:rPr>
              <a:t>10:30 – 11:00: Group Orientation</a:t>
            </a:r>
            <a:endParaRPr lang="en-US" altLang="en-US" sz="2200" i="1" dirty="0" smtClean="0">
              <a:latin typeface="Helvetica 75 Bold" pitchFamily="1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Helvetica 75 Bold" pitchFamily="1" charset="0"/>
              </a:rPr>
              <a:t>	</a:t>
            </a:r>
            <a:r>
              <a:rPr lang="en-US" altLang="en-US" sz="1800" dirty="0" smtClean="0">
                <a:latin typeface="Helvetica 75 Bold" pitchFamily="1" charset="0"/>
              </a:rPr>
              <a:t>Group </a:t>
            </a:r>
            <a:r>
              <a:rPr lang="en-US" altLang="en-US" sz="1800" b="1" dirty="0" smtClean="0">
                <a:latin typeface="Helvetica 75 Bold" pitchFamily="1" charset="0"/>
              </a:rPr>
              <a:t>Black</a:t>
            </a:r>
            <a:r>
              <a:rPr lang="en-US" altLang="en-US" sz="1800" b="1" dirty="0" smtClean="0">
                <a:solidFill>
                  <a:srgbClr val="FF0000"/>
                </a:solidFill>
                <a:latin typeface="Helvetica 75 Bold" pitchFamily="1" charset="0"/>
              </a:rPr>
              <a:t> </a:t>
            </a:r>
            <a:r>
              <a:rPr lang="en-US" altLang="en-US" sz="1800" dirty="0" smtClean="0">
                <a:latin typeface="Helvetica 75 Bold" pitchFamily="1" charset="0"/>
              </a:rPr>
              <a:t>– Teams 1-34 (Great Hall) </a:t>
            </a:r>
          </a:p>
          <a:p>
            <a:pPr marL="0" indent="0">
              <a:buFontTx/>
              <a:buNone/>
            </a:pPr>
            <a:r>
              <a:rPr lang="en-US" altLang="en-US" sz="1800" dirty="0" smtClean="0">
                <a:latin typeface="Helvetica 75 Bold" pitchFamily="1" charset="0"/>
              </a:rPr>
              <a:t>	Group </a:t>
            </a:r>
            <a:r>
              <a:rPr lang="en-US" altLang="en-US" sz="1800" b="1" dirty="0" smtClean="0">
                <a:solidFill>
                  <a:srgbClr val="FF0000"/>
                </a:solidFill>
                <a:latin typeface="Helvetica 75 Bold" pitchFamily="1" charset="0"/>
              </a:rPr>
              <a:t>Red</a:t>
            </a:r>
            <a:r>
              <a:rPr lang="en-US" altLang="en-US" sz="1800" b="1" dirty="0" smtClean="0">
                <a:latin typeface="Helvetica 75 Bold" pitchFamily="1" charset="0"/>
              </a:rPr>
              <a:t> </a:t>
            </a:r>
            <a:r>
              <a:rPr lang="en-US" altLang="en-US" sz="1800" dirty="0" smtClean="0">
                <a:latin typeface="Helvetica 75 Bold" pitchFamily="1" charset="0"/>
              </a:rPr>
              <a:t>– Teams 1-14 (Pavilion Lobby) </a:t>
            </a:r>
          </a:p>
          <a:p>
            <a:pPr marL="0" indent="0"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Helvetica 75 Bold" pitchFamily="1" charset="0"/>
              </a:rPr>
              <a:t>	Group </a:t>
            </a:r>
            <a:r>
              <a:rPr lang="en-US" altLang="en-US" sz="1800" b="1" dirty="0" smtClean="0">
                <a:solidFill>
                  <a:srgbClr val="FF0000"/>
                </a:solidFill>
                <a:latin typeface="Helvetica 75 Bold" pitchFamily="1" charset="0"/>
              </a:rPr>
              <a:t>Red</a:t>
            </a:r>
            <a:r>
              <a:rPr lang="en-US" altLang="en-US" sz="1800" b="1" dirty="0" smtClean="0">
                <a:solidFill>
                  <a:srgbClr val="000000"/>
                </a:solidFill>
                <a:latin typeface="Helvetica 75 Bold" pitchFamily="1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latin typeface="Helvetica 75 Bold" pitchFamily="1" charset="0"/>
              </a:rPr>
              <a:t>– Teams 15-34 (Education Center) </a:t>
            </a:r>
          </a:p>
          <a:p>
            <a:pPr marL="0" indent="0">
              <a:buFontTx/>
              <a:buNone/>
            </a:pPr>
            <a:endParaRPr lang="en-US" altLang="en-US" sz="1800" dirty="0" smtClean="0">
              <a:solidFill>
                <a:srgbClr val="000000"/>
              </a:solidFill>
              <a:latin typeface="Helvetica 75 Bold" pitchFamily="1" charset="0"/>
            </a:endParaRPr>
          </a:p>
          <a:p>
            <a:pPr marL="0" indent="0">
              <a:buFontTx/>
              <a:buNone/>
            </a:pPr>
            <a:r>
              <a:rPr lang="en-US" altLang="en-US" sz="2200" b="1" dirty="0" smtClean="0">
                <a:latin typeface="Helvetica 75 Bold" pitchFamily="1" charset="0"/>
              </a:rPr>
              <a:t>11:00 – 12:30: Breakout 1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Helvetica 75 Bold" pitchFamily="1" charset="0"/>
              </a:rPr>
              <a:t>	</a:t>
            </a:r>
            <a:r>
              <a:rPr lang="en-US" altLang="en-US" sz="1800" dirty="0" smtClean="0">
                <a:latin typeface="Helvetica 75 Bold" pitchFamily="1" charset="0"/>
              </a:rPr>
              <a:t>Group </a:t>
            </a:r>
            <a:r>
              <a:rPr lang="en-US" altLang="en-US" sz="1800" b="1" dirty="0" smtClean="0">
                <a:latin typeface="Helvetica 75 Bold" pitchFamily="1" charset="0"/>
              </a:rPr>
              <a:t>Black</a:t>
            </a:r>
            <a:r>
              <a:rPr lang="en-US" altLang="en-US" sz="1800" b="1" dirty="0" smtClean="0">
                <a:solidFill>
                  <a:srgbClr val="FF0000"/>
                </a:solidFill>
                <a:latin typeface="Helvetica 75 Bold" pitchFamily="1" charset="0"/>
              </a:rPr>
              <a:t> </a:t>
            </a:r>
            <a:r>
              <a:rPr lang="en-US" altLang="en-US" sz="1800" dirty="0" smtClean="0">
                <a:latin typeface="Helvetica 75 Bold" pitchFamily="1" charset="0"/>
              </a:rPr>
              <a:t>– Teams 1-34 (Great Hall) Refugee/Immigrant</a:t>
            </a:r>
          </a:p>
          <a:p>
            <a:pPr marL="0" indent="0">
              <a:buFontTx/>
              <a:buNone/>
            </a:pPr>
            <a:r>
              <a:rPr lang="en-US" altLang="en-US" sz="1800" dirty="0" smtClean="0">
                <a:latin typeface="Helvetica 75 Bold" pitchFamily="1" charset="0"/>
              </a:rPr>
              <a:t>	Group </a:t>
            </a:r>
            <a:r>
              <a:rPr lang="en-US" altLang="en-US" sz="1800" b="1" dirty="0" smtClean="0">
                <a:solidFill>
                  <a:srgbClr val="FF0000"/>
                </a:solidFill>
                <a:latin typeface="Helvetica 75 Bold" pitchFamily="1" charset="0"/>
              </a:rPr>
              <a:t>Red</a:t>
            </a:r>
            <a:r>
              <a:rPr lang="en-US" altLang="en-US" sz="1800" b="1" dirty="0" smtClean="0">
                <a:latin typeface="Helvetica 75 Bold" pitchFamily="1" charset="0"/>
              </a:rPr>
              <a:t> </a:t>
            </a:r>
            <a:r>
              <a:rPr lang="en-US" altLang="en-US" sz="1800" dirty="0" smtClean="0">
                <a:latin typeface="Helvetica 75 Bold" pitchFamily="1" charset="0"/>
              </a:rPr>
              <a:t>– Teams 1-14 (Pavilion Lobby) LGBT Health</a:t>
            </a:r>
          </a:p>
          <a:p>
            <a:pPr marL="0" indent="0"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Helvetica 75 Bold" pitchFamily="1" charset="0"/>
              </a:rPr>
              <a:t>	Group </a:t>
            </a:r>
            <a:r>
              <a:rPr lang="en-US" altLang="en-US" sz="1800" b="1" dirty="0" smtClean="0">
                <a:solidFill>
                  <a:srgbClr val="FF0000"/>
                </a:solidFill>
                <a:latin typeface="Helvetica 75 Bold" pitchFamily="1" charset="0"/>
              </a:rPr>
              <a:t>Red</a:t>
            </a:r>
            <a:r>
              <a:rPr lang="en-US" altLang="en-US" sz="1800" b="1" dirty="0" smtClean="0">
                <a:solidFill>
                  <a:srgbClr val="000000"/>
                </a:solidFill>
                <a:latin typeface="Helvetica 75 Bold" pitchFamily="1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latin typeface="Helvetica 75 Bold" pitchFamily="1" charset="0"/>
              </a:rPr>
              <a:t>– Teams 15-34 (Education Center) LGBT Health</a:t>
            </a:r>
          </a:p>
          <a:p>
            <a:pPr marL="0" indent="0">
              <a:buFontTx/>
              <a:buNone/>
            </a:pPr>
            <a:endParaRPr lang="en-US" altLang="en-US" sz="1800" dirty="0" smtClean="0">
              <a:solidFill>
                <a:srgbClr val="000000"/>
              </a:solidFill>
              <a:latin typeface="Helvetica 75 Bold" pitchFamily="1" charset="0"/>
            </a:endParaRPr>
          </a:p>
          <a:p>
            <a:pPr marL="0" indent="0">
              <a:buFontTx/>
              <a:buNone/>
            </a:pPr>
            <a:r>
              <a:rPr lang="en-US" altLang="en-US" sz="2200" b="1" dirty="0" smtClean="0">
                <a:latin typeface="Helvetica 75 Bold" pitchFamily="1" charset="0"/>
              </a:rPr>
              <a:t>1:15 – 2:45: Breakout 2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Helvetica 75 Bold" pitchFamily="1" charset="0"/>
              </a:rPr>
              <a:t>	</a:t>
            </a:r>
            <a:r>
              <a:rPr lang="en-US" altLang="en-US" sz="1800" dirty="0" smtClean="0">
                <a:latin typeface="Helvetica 75 Bold" pitchFamily="1" charset="0"/>
              </a:rPr>
              <a:t>Group </a:t>
            </a:r>
            <a:r>
              <a:rPr lang="en-US" altLang="en-US" sz="1800" b="1" dirty="0" smtClean="0">
                <a:solidFill>
                  <a:srgbClr val="FF0000"/>
                </a:solidFill>
                <a:latin typeface="Helvetica 75 Bold" pitchFamily="1" charset="0"/>
              </a:rPr>
              <a:t>Red </a:t>
            </a:r>
            <a:r>
              <a:rPr lang="en-US" altLang="en-US" sz="1800" dirty="0" smtClean="0">
                <a:latin typeface="Helvetica 75 Bold" pitchFamily="1" charset="0"/>
              </a:rPr>
              <a:t>– Teams 1-34 (Great Hall) Refugee/Immigrant</a:t>
            </a:r>
          </a:p>
          <a:p>
            <a:pPr marL="0" indent="0">
              <a:buFontTx/>
              <a:buNone/>
            </a:pPr>
            <a:r>
              <a:rPr lang="en-US" altLang="en-US" sz="1800" dirty="0" smtClean="0">
                <a:latin typeface="Helvetica 75 Bold" pitchFamily="1" charset="0"/>
              </a:rPr>
              <a:t>	Group </a:t>
            </a:r>
            <a:r>
              <a:rPr lang="en-US" altLang="en-US" sz="1800" b="1" dirty="0" smtClean="0">
                <a:latin typeface="Helvetica 75 Bold" pitchFamily="1" charset="0"/>
              </a:rPr>
              <a:t>Black </a:t>
            </a:r>
            <a:r>
              <a:rPr lang="en-US" altLang="en-US" sz="1800" dirty="0" smtClean="0">
                <a:latin typeface="Helvetica 75 Bold" pitchFamily="1" charset="0"/>
              </a:rPr>
              <a:t>– Teams 1-14 (Pavilion Lobby) LGBT Health</a:t>
            </a:r>
          </a:p>
          <a:p>
            <a:pPr marL="0" indent="0"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Helvetica 75 Bold" pitchFamily="1" charset="0"/>
              </a:rPr>
              <a:t>	Group </a:t>
            </a:r>
            <a:r>
              <a:rPr lang="en-US" altLang="en-US" sz="1800" b="1" dirty="0" smtClean="0">
                <a:latin typeface="Helvetica 75 Bold" pitchFamily="1" charset="0"/>
              </a:rPr>
              <a:t>Black</a:t>
            </a:r>
            <a:r>
              <a:rPr lang="en-US" altLang="en-US" sz="1800" b="1" dirty="0" smtClean="0">
                <a:solidFill>
                  <a:srgbClr val="000000"/>
                </a:solidFill>
                <a:latin typeface="Helvetica 75 Bold" pitchFamily="1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latin typeface="Helvetica 75 Bold" pitchFamily="1" charset="0"/>
              </a:rPr>
              <a:t>– Teams 15-34 (Education Center) LGBT Health</a:t>
            </a:r>
          </a:p>
        </p:txBody>
      </p:sp>
    </p:spTree>
    <p:extLst>
      <p:ext uri="{BB962C8B-B14F-4D97-AF65-F5344CB8AC3E}">
        <p14:creationId xmlns:p14="http://schemas.microsoft.com/office/powerpoint/2010/main" val="2085459742"/>
      </p:ext>
    </p:extLst>
  </p:cSld>
  <p:clrMapOvr>
    <a:masterClrMapping/>
  </p:clrMapOvr>
  <p:transition spd="slow" advTm="1417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smtClean="0"/>
              <a:t>Racism is…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“beliefs, attitudes, institutional arrangements and acts that tend to denigrate individuals or groups because of phenotypic characteristics or ethnic group affiliation.” </a:t>
            </a:r>
            <a:r>
              <a:rPr lang="en-US" sz="1800" dirty="0" smtClean="0"/>
              <a:t>(Clark et al., 1999)</a:t>
            </a:r>
          </a:p>
          <a:p>
            <a:pPr lvl="1"/>
            <a:endParaRPr lang="en-US" sz="18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Manifested through stereotypes, prejudices, and/or discrimination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Racism is </a:t>
            </a:r>
            <a:r>
              <a:rPr lang="en-US" sz="2000" b="1" dirty="0" smtClean="0"/>
              <a:t>NOT</a:t>
            </a:r>
            <a:r>
              <a:rPr lang="en-US" sz="2000" dirty="0" smtClean="0"/>
              <a:t> binary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Racism as a fundamental cause of racial inequalities in health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Defining Racism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44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smtClean="0"/>
              <a:t>Racism is…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“beliefs, attitudes, institutional arrangements and acts that tend to denigrate individuals or groups because of phenotypic characteristics or ethnic group affiliation.” </a:t>
            </a:r>
            <a:r>
              <a:rPr lang="en-US" sz="1800" dirty="0" smtClean="0"/>
              <a:t>(Clark et al., 1999)</a:t>
            </a:r>
          </a:p>
          <a:p>
            <a:pPr lvl="1"/>
            <a:endParaRPr lang="en-US" sz="18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Manifested through stereotypes, prejudices, and/or discrimination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Racism is </a:t>
            </a:r>
            <a:r>
              <a:rPr lang="en-US" sz="2000" b="1" dirty="0" smtClean="0"/>
              <a:t>NOT</a:t>
            </a:r>
            <a:r>
              <a:rPr lang="en-US" sz="2000" dirty="0" smtClean="0"/>
              <a:t> binary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Racism as a fundamental cause of racial inequalities in health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Defining Racism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99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Potential Determinants of Health Disparities within the Health Care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51" y="1600200"/>
            <a:ext cx="7249298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051" y="6280118"/>
            <a:ext cx="457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Helvetica Neue"/>
              </a:rPr>
              <a:t>Kilbourne, A. M., Switzer, G., Hyman, K., Crowley-</a:t>
            </a:r>
            <a:r>
              <a:rPr lang="en-US" sz="1000" dirty="0" err="1">
                <a:solidFill>
                  <a:srgbClr val="222222"/>
                </a:solidFill>
                <a:latin typeface="Helvetica Neue"/>
              </a:rPr>
              <a:t>Matoka</a:t>
            </a:r>
            <a:r>
              <a:rPr lang="en-US" sz="1000" dirty="0">
                <a:solidFill>
                  <a:srgbClr val="222222"/>
                </a:solidFill>
                <a:latin typeface="Helvetica Neue"/>
              </a:rPr>
              <a:t>, M., &amp; Fine, M. J. (2006). Advancing health disparities research within the health care system: a conceptual framework. </a:t>
            </a:r>
            <a:r>
              <a:rPr lang="en-US" sz="1000" i="1" dirty="0">
                <a:solidFill>
                  <a:srgbClr val="222222"/>
                </a:solidFill>
                <a:latin typeface="Helvetica Neue"/>
              </a:rPr>
              <a:t>American </a:t>
            </a:r>
            <a:r>
              <a:rPr lang="en-US" sz="1000" i="1" dirty="0" smtClean="0">
                <a:solidFill>
                  <a:srgbClr val="222222"/>
                </a:solidFill>
                <a:latin typeface="Helvetica Neue"/>
              </a:rPr>
              <a:t>Journal </a:t>
            </a:r>
            <a:r>
              <a:rPr lang="en-US" sz="1000" i="1" dirty="0">
                <a:solidFill>
                  <a:srgbClr val="222222"/>
                </a:solidFill>
                <a:latin typeface="Helvetica Neue"/>
              </a:rPr>
              <a:t>of </a:t>
            </a:r>
            <a:r>
              <a:rPr lang="en-US" sz="1000" i="1" dirty="0" smtClean="0">
                <a:solidFill>
                  <a:srgbClr val="222222"/>
                </a:solidFill>
                <a:latin typeface="Helvetica Neue"/>
              </a:rPr>
              <a:t>Public Health</a:t>
            </a:r>
            <a:r>
              <a:rPr lang="en-US" sz="1000" dirty="0">
                <a:solidFill>
                  <a:srgbClr val="222222"/>
                </a:solidFill>
                <a:latin typeface="Helvetica Neue"/>
              </a:rPr>
              <a:t>, </a:t>
            </a:r>
            <a:r>
              <a:rPr lang="en-US" sz="1000" i="1" dirty="0">
                <a:solidFill>
                  <a:srgbClr val="222222"/>
                </a:solidFill>
                <a:latin typeface="Helvetica Neue"/>
              </a:rPr>
              <a:t>96</a:t>
            </a:r>
            <a:r>
              <a:rPr lang="en-US" sz="1000" dirty="0">
                <a:solidFill>
                  <a:srgbClr val="222222"/>
                </a:solidFill>
                <a:latin typeface="Helvetica Neue"/>
              </a:rPr>
              <a:t>(12), 2113-2121.</a:t>
            </a:r>
            <a:endParaRPr lang="en-US" sz="10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232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95884" y="1600200"/>
            <a:ext cx="3962400" cy="411480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Dr. J. Marion Sims, Father of American Gynecology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 err="1" smtClean="0"/>
              <a:t>Vesico</a:t>
            </a:r>
            <a:r>
              <a:rPr lang="en-US" sz="2400" dirty="0" smtClean="0"/>
              <a:t>-vaginal fistulae (incontinence) on 12 enslaved women between 1844 to 1849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Without anesthesia </a:t>
            </a:r>
          </a:p>
          <a:p>
            <a:pPr lvl="1"/>
            <a:endParaRPr lang="en-US" sz="24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Legacy of Slavery on Patients, Past &amp; Current</a:t>
            </a:r>
            <a:endParaRPr lang="en-US" sz="2800" dirty="0"/>
          </a:p>
        </p:txBody>
      </p:sp>
      <p:pic>
        <p:nvPicPr>
          <p:cNvPr id="1030" name="Picture 6" descr="Statue of J. Marion Sims in New York City. (Credit: Romana Klee/Flickr Creative Commons/CC BY-SA 2.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87171"/>
            <a:ext cx="3125641" cy="175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J. Marion Si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2031"/>
            <a:ext cx="3413124" cy="192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457890"/>
            <a:ext cx="5029200" cy="400110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dirty="0">
                <a:latin typeface="Helvetica Neue"/>
              </a:rPr>
              <a:t>Owens, D. C. (2017). </a:t>
            </a:r>
            <a:r>
              <a:rPr lang="en-US" sz="1000" i="1" dirty="0">
                <a:latin typeface="Helvetica Neue"/>
              </a:rPr>
              <a:t>Medical Bondage: Race, Gender, and the Origins of American Gynecology</a:t>
            </a:r>
            <a:r>
              <a:rPr lang="en-US" sz="1000" dirty="0">
                <a:latin typeface="Helvetica Neue"/>
              </a:rPr>
              <a:t>. University of Georgia Press.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 Neue"/>
              <a:ea typeface="+mj-ea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027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362200" y="914400"/>
            <a:ext cx="6172200" cy="91440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The legacy of slavery and contemporary declines in heart disease in the U.S. South</a:t>
            </a:r>
            <a:endParaRPr lang="en-US" sz="1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 Legacy of Slavery on Patients, Past &amp; Current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87606"/>
            <a:ext cx="3891660" cy="2313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027" y="3784979"/>
            <a:ext cx="3663616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07287"/>
            <a:ext cx="3962400" cy="2283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6304002"/>
            <a:ext cx="5181600" cy="553998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dirty="0">
                <a:latin typeface="Helvetica Neue"/>
              </a:rPr>
              <a:t>Kramer, M. R., Black, N. C., Matthews, S. A., &amp; James, S. A. (2017). The legacy of slavery and contemporary declines in heart disease mortality in the US South. </a:t>
            </a:r>
            <a:r>
              <a:rPr lang="en-US" sz="1000" i="1" dirty="0">
                <a:latin typeface="Helvetica Neue"/>
              </a:rPr>
              <a:t>SSM-Population Health</a:t>
            </a:r>
            <a:r>
              <a:rPr lang="en-US" sz="1000" dirty="0">
                <a:latin typeface="Helvetica Neue"/>
              </a:rPr>
              <a:t>, </a:t>
            </a:r>
            <a:r>
              <a:rPr lang="en-US" sz="1000" i="1" dirty="0">
                <a:latin typeface="Helvetica Neue"/>
              </a:rPr>
              <a:t>3</a:t>
            </a:r>
            <a:r>
              <a:rPr lang="en-US" sz="1000" dirty="0">
                <a:latin typeface="Helvetica Neue"/>
              </a:rPr>
              <a:t>, 609-617.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 Neue"/>
              <a:ea typeface="+mj-ea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926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933700" y="1581152"/>
            <a:ext cx="6172200" cy="4419601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Building an African-American healthcare community in Louisville, 1865-1990 (Calloway, 2013)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Louisville National Medical College &amp; Red Cross Hospital</a:t>
            </a:r>
          </a:p>
          <a:p>
            <a:pPr lvl="1"/>
            <a:endParaRPr lang="en-US" sz="24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Park </a:t>
            </a:r>
            <a:r>
              <a:rPr lang="en-US" sz="2400" dirty="0" err="1" smtClean="0"/>
              <a:t>DuValle</a:t>
            </a:r>
            <a:r>
              <a:rPr lang="en-US" sz="2400" dirty="0" smtClean="0"/>
              <a:t> Community Health Center</a:t>
            </a:r>
          </a:p>
          <a:p>
            <a:pPr lvl="1"/>
            <a:endParaRPr lang="en-US" sz="24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“limited, but rich” community of care that some viewed was lost with integration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2200" dirty="0" smtClean="0"/>
              <a:t>Distrust of interactions with white health professionals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Responses to Racism &amp; Exclusion in Clinical Care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2828009"/>
            <a:ext cx="3295650" cy="18115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8650" y="6276947"/>
            <a:ext cx="567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Helvetica Neue"/>
              </a:rPr>
              <a:t>Calloway, A. (2013). The evolution of healthcare for Louisville's African American community, </a:t>
            </a:r>
            <a:r>
              <a:rPr lang="en-US" sz="1000" dirty="0" smtClean="0">
                <a:solidFill>
                  <a:srgbClr val="222222"/>
                </a:solidFill>
                <a:latin typeface="Helvetica Neue"/>
              </a:rPr>
              <a:t>1865-1990 (Unpublished doctoral dissertation). University of Louisville, Louisville, KY. </a:t>
            </a:r>
            <a:endParaRPr lang="en-US" sz="10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609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124200" y="1819248"/>
            <a:ext cx="6191250" cy="4419601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Historical examples of racism tied heavily to institutional/structural racism &amp; stereotypes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Facility built in 1910 by U.S. Public Health Service &amp; Bureau of Immigration to “sanitize” Mexican and other Latino/a/x immigrants.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i="1" dirty="0" smtClean="0"/>
              <a:t>Madrigal v. </a:t>
            </a:r>
            <a:r>
              <a:rPr lang="en-US" sz="2000" i="1" dirty="0" err="1" smtClean="0"/>
              <a:t>Quilligan</a:t>
            </a:r>
            <a:r>
              <a:rPr lang="en-US" sz="2000" i="1" dirty="0" smtClean="0"/>
              <a:t> </a:t>
            </a:r>
            <a:r>
              <a:rPr lang="en-US" sz="2000" dirty="0" smtClean="0"/>
              <a:t>(1975)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Sterilization of 10 women in Los Angeles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Bullied by nurses and doctors after having cesarean section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Form of “family planning”  (“she already had five kids”)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Latinos are least likely to utilize health services (Census, 2014)</a:t>
            </a:r>
            <a:endParaRPr lang="en-US" sz="2400" dirty="0" smtClean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Early &amp; Persistent Clinical Encounters  &amp; Provider Factors among Latinos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726" y="2438400"/>
            <a:ext cx="3689126" cy="26095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1950" y="6276948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Helvetica Neue"/>
              </a:rPr>
              <a:t>Stern, A. M. (1999). Buildings, boundaries, and blood: Medicalization and nation-building on the US-Mexico border, 1910-1930. </a:t>
            </a:r>
            <a:r>
              <a:rPr lang="en-US" sz="1000" i="1" dirty="0">
                <a:solidFill>
                  <a:srgbClr val="222222"/>
                </a:solidFill>
                <a:latin typeface="Helvetica Neue"/>
              </a:rPr>
              <a:t>The Hispanic American Historical Review</a:t>
            </a:r>
            <a:r>
              <a:rPr lang="en-US" sz="1000" dirty="0">
                <a:solidFill>
                  <a:srgbClr val="222222"/>
                </a:solidFill>
                <a:latin typeface="Helvetica Neue"/>
              </a:rPr>
              <a:t>, </a:t>
            </a:r>
            <a:r>
              <a:rPr lang="en-US" sz="1000" i="1" dirty="0">
                <a:solidFill>
                  <a:srgbClr val="222222"/>
                </a:solidFill>
                <a:latin typeface="Helvetica Neue"/>
              </a:rPr>
              <a:t>79</a:t>
            </a:r>
            <a:r>
              <a:rPr lang="en-US" sz="1000" dirty="0">
                <a:solidFill>
                  <a:srgbClr val="222222"/>
                </a:solidFill>
                <a:latin typeface="Helvetica Neue"/>
              </a:rPr>
              <a:t>(1), 41-81.</a:t>
            </a:r>
            <a:endParaRPr lang="en-US" sz="10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514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800" dirty="0" smtClean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Racism as a fundamental cause of racial inequalities in health</a:t>
            </a:r>
          </a:p>
          <a:p>
            <a:pPr>
              <a:lnSpc>
                <a:spcPct val="100000"/>
              </a:lnSpc>
            </a:pPr>
            <a:endParaRPr lang="en-US" sz="2800" dirty="0" smtClean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Racism is multidimensional and not binary</a:t>
            </a:r>
          </a:p>
          <a:p>
            <a:pPr>
              <a:lnSpc>
                <a:spcPct val="100000"/>
              </a:lnSpc>
            </a:pPr>
            <a:endParaRPr lang="en-US" sz="2800" dirty="0" smtClean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It is a “problem of racism”, not a problem of race</a:t>
            </a:r>
          </a:p>
          <a:p>
            <a:pPr>
              <a:lnSpc>
                <a:spcPct val="100000"/>
              </a:lnSpc>
            </a:pPr>
            <a:endParaRPr lang="en-US" sz="2800" dirty="0" smtClean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Take-Home Points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7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fL PowerPoint Template 4x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b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Blac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hoto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hot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UofL PowerPoint Template 4x3</Template>
  <TotalTime>1926</TotalTime>
  <Words>679</Words>
  <Application>Microsoft Office PowerPoint</Application>
  <PresentationFormat>On-screen Show (4:3)</PresentationFormat>
  <Paragraphs>90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UofL PowerPoint Template 4x3</vt:lpstr>
      <vt:lpstr>White Theme</vt:lpstr>
      <vt:lpstr>Black Theme</vt:lpstr>
      <vt:lpstr>Photo Title</vt:lpstr>
      <vt:lpstr>Photo Theme</vt:lpstr>
      <vt:lpstr>1_White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BREAKOUT ROOMS</vt:lpstr>
    </vt:vector>
  </TitlesOfParts>
  <Company>University of Louisville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Leslie,Katie F</dc:creator>
  <cp:lastModifiedBy>Simpson,Ryan C</cp:lastModifiedBy>
  <cp:revision>52</cp:revision>
  <cp:lastPrinted>2016-11-01T19:18:41Z</cp:lastPrinted>
  <dcterms:created xsi:type="dcterms:W3CDTF">2016-09-21T20:45:25Z</dcterms:created>
  <dcterms:modified xsi:type="dcterms:W3CDTF">2017-11-09T14:28:10Z</dcterms:modified>
</cp:coreProperties>
</file>