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
  </p:notesMasterIdLst>
  <p:sldIdLst>
    <p:sldId id="256" r:id="rId2"/>
  </p:sldIdLst>
  <p:sldSz cx="51206400" cy="32918400"/>
  <p:notesSz cx="11979275" cy="7010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152" algn="l" rtl="0" eaLnBrk="0" fontAlgn="base" hangingPunct="0">
      <a:spcBef>
        <a:spcPct val="0"/>
      </a:spcBef>
      <a:spcAft>
        <a:spcPct val="0"/>
      </a:spcAft>
      <a:defRPr kern="1200">
        <a:solidFill>
          <a:schemeClr val="tx1"/>
        </a:solidFill>
        <a:latin typeface="Arial" charset="0"/>
        <a:ea typeface="+mn-ea"/>
        <a:cs typeface="+mn-cs"/>
      </a:defRPr>
    </a:lvl2pPr>
    <a:lvl3pPr marL="914310" algn="l" rtl="0" eaLnBrk="0" fontAlgn="base" hangingPunct="0">
      <a:spcBef>
        <a:spcPct val="0"/>
      </a:spcBef>
      <a:spcAft>
        <a:spcPct val="0"/>
      </a:spcAft>
      <a:defRPr kern="1200">
        <a:solidFill>
          <a:schemeClr val="tx1"/>
        </a:solidFill>
        <a:latin typeface="Arial" charset="0"/>
        <a:ea typeface="+mn-ea"/>
        <a:cs typeface="+mn-cs"/>
      </a:defRPr>
    </a:lvl3pPr>
    <a:lvl4pPr marL="1371462" algn="l" rtl="0" eaLnBrk="0" fontAlgn="base" hangingPunct="0">
      <a:spcBef>
        <a:spcPct val="0"/>
      </a:spcBef>
      <a:spcAft>
        <a:spcPct val="0"/>
      </a:spcAft>
      <a:defRPr kern="1200">
        <a:solidFill>
          <a:schemeClr val="tx1"/>
        </a:solidFill>
        <a:latin typeface="Arial" charset="0"/>
        <a:ea typeface="+mn-ea"/>
        <a:cs typeface="+mn-cs"/>
      </a:defRPr>
    </a:lvl4pPr>
    <a:lvl5pPr marL="1828619" algn="l" rtl="0" eaLnBrk="0" fontAlgn="base" hangingPunct="0">
      <a:spcBef>
        <a:spcPct val="0"/>
      </a:spcBef>
      <a:spcAft>
        <a:spcPct val="0"/>
      </a:spcAft>
      <a:defRPr kern="1200">
        <a:solidFill>
          <a:schemeClr val="tx1"/>
        </a:solidFill>
        <a:latin typeface="Arial" charset="0"/>
        <a:ea typeface="+mn-ea"/>
        <a:cs typeface="+mn-cs"/>
      </a:defRPr>
    </a:lvl5pPr>
    <a:lvl6pPr marL="2285771" algn="l" defTabSz="914310" rtl="0" eaLnBrk="1" latinLnBrk="0" hangingPunct="1">
      <a:defRPr kern="1200">
        <a:solidFill>
          <a:schemeClr val="tx1"/>
        </a:solidFill>
        <a:latin typeface="Arial" charset="0"/>
        <a:ea typeface="+mn-ea"/>
        <a:cs typeface="+mn-cs"/>
      </a:defRPr>
    </a:lvl6pPr>
    <a:lvl7pPr marL="2742929" algn="l" defTabSz="914310" rtl="0" eaLnBrk="1" latinLnBrk="0" hangingPunct="1">
      <a:defRPr kern="1200">
        <a:solidFill>
          <a:schemeClr val="tx1"/>
        </a:solidFill>
        <a:latin typeface="Arial" charset="0"/>
        <a:ea typeface="+mn-ea"/>
        <a:cs typeface="+mn-cs"/>
      </a:defRPr>
    </a:lvl7pPr>
    <a:lvl8pPr marL="3200081" algn="l" defTabSz="914310" rtl="0" eaLnBrk="1" latinLnBrk="0" hangingPunct="1">
      <a:defRPr kern="1200">
        <a:solidFill>
          <a:schemeClr val="tx1"/>
        </a:solidFill>
        <a:latin typeface="Arial" charset="0"/>
        <a:ea typeface="+mn-ea"/>
        <a:cs typeface="+mn-cs"/>
      </a:defRPr>
    </a:lvl8pPr>
    <a:lvl9pPr marL="3657238" algn="l" defTabSz="91431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33"/>
    <a:srgbClr val="990033"/>
    <a:srgbClr val="000000"/>
    <a:srgbClr val="C00416"/>
    <a:srgbClr val="DDDDDD"/>
    <a:srgbClr val="009900"/>
    <a:srgbClr val="FF6600"/>
    <a:srgbClr val="FFFF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ferSingleView="1">
    <p:restoredLeft sz="15620"/>
    <p:restoredTop sz="99657" autoAdjust="0"/>
  </p:normalViewPr>
  <p:slideViewPr>
    <p:cSldViewPr>
      <p:cViewPr>
        <p:scale>
          <a:sx n="33" d="100"/>
          <a:sy n="33" d="100"/>
        </p:scale>
        <p:origin x="4950" y="2838"/>
      </p:cViewPr>
      <p:guideLst>
        <p:guide orient="horz" pos="10411"/>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fnota\My%20Documents\Career%20day\Career%20Day%20table%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fnota\My%20Documents\Career%20day\Career%20Day%20tabl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fnota\My%20Documents\Career%20day\Career%20Day%20table%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fnota\My%20Documents\Career%20day\Career%20Day%20table%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fnota\My%20Documents\Career%20day\Career%20Day%20tabl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1"/>
  <c:chart>
    <c:title>
      <c:tx>
        <c:rich>
          <a:bodyPr/>
          <a:lstStyle/>
          <a:p>
            <a:pPr>
              <a:defRPr/>
            </a:pPr>
            <a:r>
              <a:rPr lang="en-US"/>
              <a:t>What is your grade?</a:t>
            </a:r>
          </a:p>
        </c:rich>
      </c:tx>
      <c:layout/>
    </c:title>
    <c:plotArea>
      <c:layout/>
      <c:barChart>
        <c:barDir val="col"/>
        <c:grouping val="clustered"/>
        <c:ser>
          <c:idx val="0"/>
          <c:order val="0"/>
          <c:tx>
            <c:strRef>
              <c:f>'Pre activity survey'!$A$1</c:f>
              <c:strCache>
                <c:ptCount val="1"/>
                <c:pt idx="0">
                  <c:v>Number of students</c:v>
                </c:pt>
              </c:strCache>
            </c:strRef>
          </c:tx>
          <c:cat>
            <c:strRef>
              <c:f>'Pre activity survey'!$B$2:$B$8</c:f>
              <c:strCache>
                <c:ptCount val="7"/>
                <c:pt idx="0">
                  <c:v>6th Grade</c:v>
                </c:pt>
                <c:pt idx="1">
                  <c:v>7th Grade</c:v>
                </c:pt>
                <c:pt idx="2">
                  <c:v>8th Grade</c:v>
                </c:pt>
                <c:pt idx="3">
                  <c:v>Freshman</c:v>
                </c:pt>
                <c:pt idx="4">
                  <c:v>Sophmore</c:v>
                </c:pt>
                <c:pt idx="5">
                  <c:v>Junior</c:v>
                </c:pt>
                <c:pt idx="6">
                  <c:v>Senior</c:v>
                </c:pt>
              </c:strCache>
            </c:strRef>
          </c:cat>
          <c:val>
            <c:numRef>
              <c:f>'Pre activity survey'!$A$2:$A$8</c:f>
              <c:numCache>
                <c:formatCode>General</c:formatCode>
                <c:ptCount val="7"/>
                <c:pt idx="0">
                  <c:v>2</c:v>
                </c:pt>
                <c:pt idx="1">
                  <c:v>4</c:v>
                </c:pt>
                <c:pt idx="2">
                  <c:v>5</c:v>
                </c:pt>
                <c:pt idx="3">
                  <c:v>10</c:v>
                </c:pt>
                <c:pt idx="4">
                  <c:v>3</c:v>
                </c:pt>
                <c:pt idx="5">
                  <c:v>2</c:v>
                </c:pt>
                <c:pt idx="6">
                  <c:v>0</c:v>
                </c:pt>
              </c:numCache>
            </c:numRef>
          </c:val>
        </c:ser>
        <c:gapWidth val="75"/>
        <c:axId val="60978688"/>
        <c:axId val="60980224"/>
      </c:barChart>
      <c:catAx>
        <c:axId val="60978688"/>
        <c:scaling>
          <c:orientation val="minMax"/>
        </c:scaling>
        <c:axPos val="b"/>
        <c:numFmt formatCode="General" sourceLinked="1"/>
        <c:majorTickMark val="none"/>
        <c:tickLblPos val="nextTo"/>
        <c:crossAx val="60980224"/>
        <c:crosses val="autoZero"/>
        <c:auto val="1"/>
        <c:lblAlgn val="ctr"/>
        <c:lblOffset val="100"/>
      </c:catAx>
      <c:valAx>
        <c:axId val="60980224"/>
        <c:scaling>
          <c:orientation val="minMax"/>
        </c:scaling>
        <c:axPos val="l"/>
        <c:majorGridlines/>
        <c:title>
          <c:tx>
            <c:rich>
              <a:bodyPr rot="-5400000" vert="horz"/>
              <a:lstStyle/>
              <a:p>
                <a:pPr>
                  <a:defRPr sz="1800">
                    <a:latin typeface="Arial" pitchFamily="34" charset="0"/>
                    <a:cs typeface="Arial" pitchFamily="34" charset="0"/>
                  </a:defRPr>
                </a:pPr>
                <a:r>
                  <a:rPr lang="en-US" sz="1800" b="0" dirty="0" smtClean="0">
                    <a:latin typeface="Arial" pitchFamily="34" charset="0"/>
                    <a:cs typeface="Arial" pitchFamily="34" charset="0"/>
                  </a:rPr>
                  <a:t>Number of Students</a:t>
                </a:r>
                <a:endParaRPr lang="en-US" sz="1800" b="0" dirty="0">
                  <a:latin typeface="Arial" pitchFamily="34" charset="0"/>
                  <a:cs typeface="Arial" pitchFamily="34" charset="0"/>
                </a:endParaRPr>
              </a:p>
            </c:rich>
          </c:tx>
          <c:layout/>
        </c:title>
        <c:numFmt formatCode="General" sourceLinked="1"/>
        <c:majorTickMark val="none"/>
        <c:tickLblPos val="nextTo"/>
        <c:crossAx val="60978688"/>
        <c:crosses val="autoZero"/>
        <c:crossBetween val="between"/>
      </c:valAx>
    </c:plotArea>
    <c:plotVisOnly val="1"/>
  </c:chart>
  <c:spPr>
    <a:ln>
      <a:solidFill>
        <a:srgbClr val="000000"/>
      </a:solidFill>
    </a:ln>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160" dirty="0" smtClean="0">
                <a:latin typeface="Arial" pitchFamily="34" charset="0"/>
                <a:cs typeface="Arial" pitchFamily="34" charset="0"/>
              </a:rPr>
              <a:t>Area of</a:t>
            </a:r>
            <a:r>
              <a:rPr lang="en-US" sz="2160" baseline="0" dirty="0" smtClean="0">
                <a:latin typeface="Arial" pitchFamily="34" charset="0"/>
                <a:cs typeface="Arial" pitchFamily="34" charset="0"/>
              </a:rPr>
              <a:t> Interest</a:t>
            </a:r>
            <a:endParaRPr lang="en-US" sz="2160" dirty="0">
              <a:latin typeface="Arial" pitchFamily="34" charset="0"/>
              <a:cs typeface="Arial" pitchFamily="34" charset="0"/>
            </a:endParaRPr>
          </a:p>
        </c:rich>
      </c:tx>
      <c:layout/>
    </c:title>
    <c:plotArea>
      <c:layout/>
      <c:barChart>
        <c:barDir val="col"/>
        <c:grouping val="clustered"/>
        <c:ser>
          <c:idx val="0"/>
          <c:order val="0"/>
          <c:tx>
            <c:strRef>
              <c:f>Sheet2!$A$2</c:f>
              <c:strCache>
                <c:ptCount val="1"/>
                <c:pt idx="0">
                  <c:v>Science</c:v>
                </c:pt>
              </c:strCache>
            </c:strRef>
          </c:tx>
          <c:spPr>
            <a:solidFill>
              <a:srgbClr val="66FF33"/>
            </a:solidFill>
          </c:spPr>
          <c:cat>
            <c:strRef>
              <c:f>Sheet2!$B$1:$C$1</c:f>
              <c:strCache>
                <c:ptCount val="2"/>
                <c:pt idx="0">
                  <c:v>Pre activity (26 Students)</c:v>
                </c:pt>
                <c:pt idx="1">
                  <c:v>Post Activity (15 students)</c:v>
                </c:pt>
              </c:strCache>
            </c:strRef>
          </c:cat>
          <c:val>
            <c:numRef>
              <c:f>Sheet2!$B$2:$C$2</c:f>
              <c:numCache>
                <c:formatCode>General</c:formatCode>
                <c:ptCount val="2"/>
                <c:pt idx="0">
                  <c:v>6</c:v>
                </c:pt>
                <c:pt idx="1">
                  <c:v>7</c:v>
                </c:pt>
              </c:numCache>
            </c:numRef>
          </c:val>
        </c:ser>
        <c:ser>
          <c:idx val="1"/>
          <c:order val="1"/>
          <c:tx>
            <c:strRef>
              <c:f>Sheet2!$A$3</c:f>
              <c:strCache>
                <c:ptCount val="1"/>
                <c:pt idx="0">
                  <c:v>Non Science</c:v>
                </c:pt>
              </c:strCache>
            </c:strRef>
          </c:tx>
          <c:spPr>
            <a:solidFill>
              <a:srgbClr val="FF33CC"/>
            </a:solidFill>
          </c:spPr>
          <c:cat>
            <c:strRef>
              <c:f>Sheet2!$B$1:$C$1</c:f>
              <c:strCache>
                <c:ptCount val="2"/>
                <c:pt idx="0">
                  <c:v>Pre activity (26 Students)</c:v>
                </c:pt>
                <c:pt idx="1">
                  <c:v>Post Activity (15 students)</c:v>
                </c:pt>
              </c:strCache>
            </c:strRef>
          </c:cat>
          <c:val>
            <c:numRef>
              <c:f>Sheet2!$B$3:$C$3</c:f>
              <c:numCache>
                <c:formatCode>General</c:formatCode>
                <c:ptCount val="2"/>
                <c:pt idx="0">
                  <c:v>20</c:v>
                </c:pt>
                <c:pt idx="1">
                  <c:v>8</c:v>
                </c:pt>
              </c:numCache>
            </c:numRef>
          </c:val>
        </c:ser>
        <c:gapWidth val="75"/>
        <c:overlap val="-25"/>
        <c:axId val="61059072"/>
        <c:axId val="61060608"/>
      </c:barChart>
      <c:catAx>
        <c:axId val="61059072"/>
        <c:scaling>
          <c:orientation val="minMax"/>
        </c:scaling>
        <c:axPos val="b"/>
        <c:majorTickMark val="none"/>
        <c:tickLblPos val="nextTo"/>
        <c:txPr>
          <a:bodyPr/>
          <a:lstStyle/>
          <a:p>
            <a:pPr>
              <a:defRPr sz="1600">
                <a:latin typeface="Arial" pitchFamily="34" charset="0"/>
                <a:cs typeface="Arial" pitchFamily="34" charset="0"/>
              </a:defRPr>
            </a:pPr>
            <a:endParaRPr lang="en-US"/>
          </a:p>
        </c:txPr>
        <c:crossAx val="61060608"/>
        <c:crosses val="autoZero"/>
        <c:auto val="1"/>
        <c:lblAlgn val="ctr"/>
        <c:lblOffset val="100"/>
      </c:catAx>
      <c:valAx>
        <c:axId val="61060608"/>
        <c:scaling>
          <c:orientation val="minMax"/>
          <c:max val="20"/>
          <c:min val="0"/>
        </c:scaling>
        <c:axPos val="l"/>
        <c:majorGridlines/>
        <c:title>
          <c:tx>
            <c:rich>
              <a:bodyPr rot="-5400000" vert="horz"/>
              <a:lstStyle/>
              <a:p>
                <a:pPr>
                  <a:defRPr/>
                </a:pPr>
                <a:r>
                  <a:rPr lang="en-US" sz="1800" b="0" dirty="0" smtClean="0">
                    <a:latin typeface="Arial" pitchFamily="34" charset="0"/>
                    <a:cs typeface="Arial" pitchFamily="34" charset="0"/>
                  </a:rPr>
                  <a:t>Number</a:t>
                </a:r>
                <a:r>
                  <a:rPr lang="en-US" sz="1800" b="0" dirty="0" smtClean="0"/>
                  <a:t> of Students</a:t>
                </a:r>
                <a:endParaRPr lang="en-US" sz="1800" b="0" dirty="0"/>
              </a:p>
            </c:rich>
          </c:tx>
          <c:layout/>
        </c:title>
        <c:numFmt formatCode="General" sourceLinked="1"/>
        <c:majorTickMark val="none"/>
        <c:tickLblPos val="nextTo"/>
        <c:spPr>
          <a:ln w="9525">
            <a:noFill/>
          </a:ln>
        </c:spPr>
        <c:txPr>
          <a:bodyPr/>
          <a:lstStyle/>
          <a:p>
            <a:pPr>
              <a:defRPr sz="1400"/>
            </a:pPr>
            <a:endParaRPr lang="en-US"/>
          </a:p>
        </c:txPr>
        <c:crossAx val="61059072"/>
        <c:crosses val="autoZero"/>
        <c:crossBetween val="between"/>
        <c:majorUnit val="2"/>
      </c:valAx>
    </c:plotArea>
    <c:legend>
      <c:legendPos val="b"/>
      <c:legendEntry>
        <c:idx val="0"/>
        <c:txPr>
          <a:bodyPr/>
          <a:lstStyle/>
          <a:p>
            <a:pPr>
              <a:defRPr sz="1800">
                <a:latin typeface="Arial" pitchFamily="34" charset="0"/>
                <a:cs typeface="Arial" pitchFamily="34" charset="0"/>
              </a:defRPr>
            </a:pPr>
            <a:endParaRPr lang="en-US"/>
          </a:p>
        </c:txPr>
      </c:legendEntry>
      <c:legendEntry>
        <c:idx val="1"/>
        <c:txPr>
          <a:bodyPr/>
          <a:lstStyle/>
          <a:p>
            <a:pPr>
              <a:defRPr sz="1800">
                <a:latin typeface="Arial" pitchFamily="34" charset="0"/>
                <a:cs typeface="Arial" pitchFamily="34" charset="0"/>
              </a:defRPr>
            </a:pPr>
            <a:endParaRPr lang="en-US"/>
          </a:p>
        </c:txPr>
      </c:legendEntry>
      <c:layout/>
      <c:txPr>
        <a:bodyPr/>
        <a:lstStyle/>
        <a:p>
          <a:pPr>
            <a:defRPr sz="1800"/>
          </a:pPr>
          <a:endParaRPr lang="en-US"/>
        </a:p>
      </c:txPr>
    </c:legend>
    <c:plotVisOnly val="1"/>
  </c:chart>
  <c:spPr>
    <a:ln>
      <a:solidFill>
        <a:srgbClr val="00000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latin typeface="Arial" pitchFamily="34" charset="0"/>
                <a:cs typeface="Arial" pitchFamily="34" charset="0"/>
              </a:rPr>
              <a:t>Areas of Interest </a:t>
            </a:r>
            <a:r>
              <a:rPr lang="en-US" sz="2000" baseline="0" dirty="0">
                <a:latin typeface="Arial" pitchFamily="34" charset="0"/>
                <a:cs typeface="Arial" pitchFamily="34" charset="0"/>
              </a:rPr>
              <a:t> other than science</a:t>
            </a:r>
          </a:p>
          <a:p>
            <a:pPr>
              <a:defRPr/>
            </a:pPr>
            <a:r>
              <a:rPr lang="en-US" baseline="0" dirty="0">
                <a:latin typeface="Arial" pitchFamily="34" charset="0"/>
                <a:cs typeface="Arial" pitchFamily="34" charset="0"/>
              </a:rPr>
              <a:t>(26 Responses)</a:t>
            </a:r>
            <a:endParaRPr lang="en-US" dirty="0">
              <a:latin typeface="Arial" pitchFamily="34" charset="0"/>
              <a:cs typeface="Arial" pitchFamily="34" charset="0"/>
            </a:endParaRPr>
          </a:p>
        </c:rich>
      </c:tx>
      <c:layout/>
    </c:title>
    <c:view3D>
      <c:rotX val="30"/>
      <c:perspective val="30"/>
    </c:view3D>
    <c:plotArea>
      <c:layout>
        <c:manualLayout>
          <c:layoutTarget val="inner"/>
          <c:xMode val="edge"/>
          <c:yMode val="edge"/>
          <c:x val="0.11175226676210936"/>
          <c:y val="0.12472920051660222"/>
          <c:w val="0.828624433309474"/>
          <c:h val="0.70066762488022316"/>
        </c:manualLayout>
      </c:layout>
      <c:pie3DChart>
        <c:varyColors val="1"/>
        <c:ser>
          <c:idx val="0"/>
          <c:order val="0"/>
          <c:tx>
            <c:strRef>
              <c:f>'Pre activity survey'!$B$17</c:f>
              <c:strCache>
                <c:ptCount val="1"/>
                <c:pt idx="0">
                  <c:v>Frequency</c:v>
                </c:pt>
              </c:strCache>
            </c:strRef>
          </c:tx>
          <c:explosion val="25"/>
          <c:dLbls>
            <c:dLbl>
              <c:idx val="1"/>
              <c:layout>
                <c:manualLayout>
                  <c:x val="-8.4716380284111048E-2"/>
                  <c:y val="-0.12819897512810888"/>
                </c:manualLayout>
              </c:layout>
              <c:showPercent val="1"/>
            </c:dLbl>
            <c:dLbl>
              <c:idx val="3"/>
              <c:layout>
                <c:manualLayout>
                  <c:x val="0.13287893448596941"/>
                  <c:y val="-0.16999270924467769"/>
                </c:manualLayout>
              </c:layout>
              <c:showPercent val="1"/>
            </c:dLbl>
            <c:dLbl>
              <c:idx val="5"/>
              <c:layout>
                <c:manualLayout>
                  <c:x val="6.7625420696286839E-2"/>
                  <c:y val="4.2613498146434788E-2"/>
                </c:manualLayout>
              </c:layout>
              <c:showPercent val="1"/>
            </c:dLbl>
            <c:dLbl>
              <c:idx val="7"/>
              <c:layout>
                <c:manualLayout>
                  <c:x val="1.4574773010605831E-2"/>
                  <c:y val="5.0510352872557597E-3"/>
                </c:manualLayout>
              </c:layout>
              <c:showPercent val="1"/>
            </c:dLbl>
            <c:dLbl>
              <c:idx val="8"/>
              <c:layout>
                <c:manualLayout>
                  <c:x val="1.6872095314920638E-2"/>
                  <c:y val="9.8133566637503746E-3"/>
                </c:manualLayout>
              </c:layout>
              <c:showPercent val="1"/>
            </c:dLbl>
            <c:txPr>
              <a:bodyPr/>
              <a:lstStyle/>
              <a:p>
                <a:pPr>
                  <a:defRPr sz="1600" b="1">
                    <a:latin typeface="Arial" pitchFamily="34" charset="0"/>
                    <a:cs typeface="Arial" pitchFamily="34" charset="0"/>
                  </a:defRPr>
                </a:pPr>
                <a:endParaRPr lang="en-US"/>
              </a:p>
            </c:txPr>
            <c:showPercent val="1"/>
          </c:dLbls>
          <c:cat>
            <c:strRef>
              <c:f>'Pre activity survey'!$A$18:$A$24</c:f>
              <c:strCache>
                <c:ptCount val="7"/>
                <c:pt idx="0">
                  <c:v>Drama/Art/Music</c:v>
                </c:pt>
                <c:pt idx="1">
                  <c:v>History/Geography/SS</c:v>
                </c:pt>
                <c:pt idx="2">
                  <c:v>Computing/Communications</c:v>
                </c:pt>
                <c:pt idx="3">
                  <c:v>Engineer/Math</c:v>
                </c:pt>
                <c:pt idx="4">
                  <c:v>Law</c:v>
                </c:pt>
                <c:pt idx="5">
                  <c:v>Business</c:v>
                </c:pt>
                <c:pt idx="6">
                  <c:v>Sports</c:v>
                </c:pt>
              </c:strCache>
            </c:strRef>
          </c:cat>
          <c:val>
            <c:numRef>
              <c:f>'Pre activity survey'!$B$18:$B$24</c:f>
              <c:numCache>
                <c:formatCode>General</c:formatCode>
                <c:ptCount val="7"/>
                <c:pt idx="0">
                  <c:v>13</c:v>
                </c:pt>
                <c:pt idx="1">
                  <c:v>3</c:v>
                </c:pt>
                <c:pt idx="2">
                  <c:v>5</c:v>
                </c:pt>
                <c:pt idx="3">
                  <c:v>11</c:v>
                </c:pt>
                <c:pt idx="4">
                  <c:v>5</c:v>
                </c:pt>
                <c:pt idx="5">
                  <c:v>3</c:v>
                </c:pt>
                <c:pt idx="6">
                  <c:v>4</c:v>
                </c:pt>
              </c:numCache>
            </c:numRef>
          </c:val>
        </c:ser>
        <c:dLbls>
          <c:showPercent val="1"/>
        </c:dLbls>
      </c:pie3DChart>
    </c:plotArea>
    <c:legend>
      <c:legendPos val="r"/>
      <c:layout>
        <c:manualLayout>
          <c:xMode val="edge"/>
          <c:yMode val="edge"/>
          <c:x val="0.20406529541473178"/>
          <c:y val="0.80934778985960043"/>
          <c:w val="0.68269631179299928"/>
          <c:h val="0.18294150731158609"/>
        </c:manualLayout>
      </c:layout>
      <c:txPr>
        <a:bodyPr/>
        <a:lstStyle/>
        <a:p>
          <a:pPr>
            <a:defRPr sz="1100" b="1">
              <a:latin typeface="Arial" pitchFamily="34" charset="0"/>
              <a:cs typeface="Arial" pitchFamily="34" charset="0"/>
            </a:defRPr>
          </a:pPr>
          <a:endParaRPr lang="en-US"/>
        </a:p>
      </c:txPr>
    </c:legend>
    <c:plotVisOnly val="1"/>
  </c:chart>
  <c:spPr>
    <a:ln>
      <a:solidFill>
        <a:srgbClr val="00000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'Pre activity survey'!$B$78</c:f>
              <c:strCache>
                <c:ptCount val="1"/>
                <c:pt idx="0">
                  <c:v>Strongly Agree</c:v>
                </c:pt>
              </c:strCache>
            </c:strRef>
          </c:tx>
          <c:cat>
            <c:strRef>
              <c:f>'Pre activity survey'!$A$79:$A$83</c:f>
              <c:strCache>
                <c:ptCount val="5"/>
                <c:pt idx="0">
                  <c:v>I find scientific topics boring</c:v>
                </c:pt>
                <c:pt idx="1">
                  <c:v>I look forward to science lessons in school</c:v>
                </c:pt>
                <c:pt idx="2">
                  <c:v>I do not have interest in science</c:v>
                </c:pt>
                <c:pt idx="3">
                  <c:v>I think science is useful in everyday life</c:v>
                </c:pt>
                <c:pt idx="4">
                  <c:v>I like to do experiments in science</c:v>
                </c:pt>
              </c:strCache>
            </c:strRef>
          </c:cat>
          <c:val>
            <c:numRef>
              <c:f>'Pre activity survey'!$B$79:$B$83</c:f>
              <c:numCache>
                <c:formatCode>General</c:formatCode>
                <c:ptCount val="5"/>
                <c:pt idx="0">
                  <c:v>1</c:v>
                </c:pt>
                <c:pt idx="1">
                  <c:v>3</c:v>
                </c:pt>
                <c:pt idx="2">
                  <c:v>2</c:v>
                </c:pt>
                <c:pt idx="3">
                  <c:v>6</c:v>
                </c:pt>
                <c:pt idx="4">
                  <c:v>13</c:v>
                </c:pt>
              </c:numCache>
            </c:numRef>
          </c:val>
        </c:ser>
        <c:ser>
          <c:idx val="1"/>
          <c:order val="1"/>
          <c:tx>
            <c:strRef>
              <c:f>'Pre activity survey'!$C$77</c:f>
              <c:strCache>
                <c:ptCount val="1"/>
                <c:pt idx="0">
                  <c:v>Agree</c:v>
                </c:pt>
              </c:strCache>
            </c:strRef>
          </c:tx>
          <c:cat>
            <c:strRef>
              <c:f>'Pre activity survey'!$A$79:$A$83</c:f>
              <c:strCache>
                <c:ptCount val="5"/>
                <c:pt idx="0">
                  <c:v>I find scientific topics boring</c:v>
                </c:pt>
                <c:pt idx="1">
                  <c:v>I look forward to science lessons in school</c:v>
                </c:pt>
                <c:pt idx="2">
                  <c:v>I do not have interest in science</c:v>
                </c:pt>
                <c:pt idx="3">
                  <c:v>I think science is useful in everyday life</c:v>
                </c:pt>
                <c:pt idx="4">
                  <c:v>I like to do experiments in science</c:v>
                </c:pt>
              </c:strCache>
            </c:strRef>
          </c:cat>
          <c:val>
            <c:numRef>
              <c:f>'Pre activity survey'!$C$78:$C$82</c:f>
              <c:numCache>
                <c:formatCode>General</c:formatCode>
                <c:ptCount val="5"/>
                <c:pt idx="0">
                  <c:v>4</c:v>
                </c:pt>
                <c:pt idx="1">
                  <c:v>11</c:v>
                </c:pt>
                <c:pt idx="2">
                  <c:v>3</c:v>
                </c:pt>
                <c:pt idx="3">
                  <c:v>11</c:v>
                </c:pt>
                <c:pt idx="4">
                  <c:v>6</c:v>
                </c:pt>
              </c:numCache>
            </c:numRef>
          </c:val>
        </c:ser>
        <c:ser>
          <c:idx val="2"/>
          <c:order val="2"/>
          <c:tx>
            <c:strRef>
              <c:f>'Pre activity survey'!$D$77</c:f>
              <c:strCache>
                <c:ptCount val="1"/>
                <c:pt idx="0">
                  <c:v>Disagree</c:v>
                </c:pt>
              </c:strCache>
            </c:strRef>
          </c:tx>
          <c:cat>
            <c:strRef>
              <c:f>'Pre activity survey'!$A$79:$A$83</c:f>
              <c:strCache>
                <c:ptCount val="5"/>
                <c:pt idx="0">
                  <c:v>I find scientific topics boring</c:v>
                </c:pt>
                <c:pt idx="1">
                  <c:v>I look forward to science lessons in school</c:v>
                </c:pt>
                <c:pt idx="2">
                  <c:v>I do not have interest in science</c:v>
                </c:pt>
                <c:pt idx="3">
                  <c:v>I think science is useful in everyday life</c:v>
                </c:pt>
                <c:pt idx="4">
                  <c:v>I like to do experiments in science</c:v>
                </c:pt>
              </c:strCache>
            </c:strRef>
          </c:cat>
          <c:val>
            <c:numRef>
              <c:f>'Pre activity survey'!$D$78:$D$82</c:f>
              <c:numCache>
                <c:formatCode>General</c:formatCode>
                <c:ptCount val="5"/>
                <c:pt idx="0">
                  <c:v>12</c:v>
                </c:pt>
                <c:pt idx="1">
                  <c:v>4</c:v>
                </c:pt>
                <c:pt idx="2">
                  <c:v>11</c:v>
                </c:pt>
                <c:pt idx="3">
                  <c:v>3</c:v>
                </c:pt>
                <c:pt idx="4">
                  <c:v>1</c:v>
                </c:pt>
              </c:numCache>
            </c:numRef>
          </c:val>
        </c:ser>
        <c:ser>
          <c:idx val="3"/>
          <c:order val="3"/>
          <c:tx>
            <c:strRef>
              <c:f>'Pre activity survey'!$E$78</c:f>
              <c:strCache>
                <c:ptCount val="1"/>
                <c:pt idx="0">
                  <c:v>Strongly Disagree</c:v>
                </c:pt>
              </c:strCache>
            </c:strRef>
          </c:tx>
          <c:cat>
            <c:strRef>
              <c:f>'Pre activity survey'!$A$79:$A$83</c:f>
              <c:strCache>
                <c:ptCount val="5"/>
                <c:pt idx="0">
                  <c:v>I find scientific topics boring</c:v>
                </c:pt>
                <c:pt idx="1">
                  <c:v>I look forward to science lessons in school</c:v>
                </c:pt>
                <c:pt idx="2">
                  <c:v>I do not have interest in science</c:v>
                </c:pt>
                <c:pt idx="3">
                  <c:v>I think science is useful in everyday life</c:v>
                </c:pt>
                <c:pt idx="4">
                  <c:v>I like to do experiments in science</c:v>
                </c:pt>
              </c:strCache>
            </c:strRef>
          </c:cat>
          <c:val>
            <c:numRef>
              <c:f>'Pre activity survey'!$E$79:$E$83</c:f>
              <c:numCache>
                <c:formatCode>General</c:formatCode>
                <c:ptCount val="5"/>
                <c:pt idx="0">
                  <c:v>4</c:v>
                </c:pt>
                <c:pt idx="1">
                  <c:v>3</c:v>
                </c:pt>
                <c:pt idx="2">
                  <c:v>5</c:v>
                </c:pt>
                <c:pt idx="3">
                  <c:v>1</c:v>
                </c:pt>
                <c:pt idx="4">
                  <c:v>1</c:v>
                </c:pt>
              </c:numCache>
            </c:numRef>
          </c:val>
        </c:ser>
        <c:axId val="61140992"/>
        <c:axId val="61142528"/>
      </c:barChart>
      <c:catAx>
        <c:axId val="61140992"/>
        <c:scaling>
          <c:orientation val="minMax"/>
        </c:scaling>
        <c:axPos val="b"/>
        <c:tickLblPos val="nextTo"/>
        <c:txPr>
          <a:bodyPr/>
          <a:lstStyle/>
          <a:p>
            <a:pPr>
              <a:defRPr sz="1400">
                <a:latin typeface="Arial" pitchFamily="34" charset="0"/>
                <a:cs typeface="Arial" pitchFamily="34" charset="0"/>
              </a:defRPr>
            </a:pPr>
            <a:endParaRPr lang="en-US"/>
          </a:p>
        </c:txPr>
        <c:crossAx val="61142528"/>
        <c:crosses val="autoZero"/>
        <c:auto val="1"/>
        <c:lblAlgn val="ctr"/>
        <c:lblOffset val="100"/>
      </c:catAx>
      <c:valAx>
        <c:axId val="61142528"/>
        <c:scaling>
          <c:orientation val="minMax"/>
        </c:scaling>
        <c:axPos val="l"/>
        <c:majorGridlines/>
        <c:title>
          <c:tx>
            <c:rich>
              <a:bodyPr rot="-5400000" vert="horz"/>
              <a:lstStyle/>
              <a:p>
                <a:pPr>
                  <a:defRPr/>
                </a:pPr>
                <a:r>
                  <a:rPr lang="en-US" sz="1800" dirty="0" smtClean="0">
                    <a:latin typeface="Arial" pitchFamily="34" charset="0"/>
                    <a:cs typeface="Arial" pitchFamily="34" charset="0"/>
                  </a:rPr>
                  <a:t>Number of Students</a:t>
                </a:r>
                <a:endParaRPr lang="en-US" sz="1800" dirty="0">
                  <a:latin typeface="Arial" pitchFamily="34" charset="0"/>
                  <a:cs typeface="Arial" pitchFamily="34" charset="0"/>
                </a:endParaRPr>
              </a:p>
            </c:rich>
          </c:tx>
          <c:layout/>
        </c:title>
        <c:numFmt formatCode="General" sourceLinked="1"/>
        <c:tickLblPos val="nextTo"/>
        <c:crossAx val="61140992"/>
        <c:crosses val="autoZero"/>
        <c:crossBetween val="between"/>
      </c:valAx>
    </c:plotArea>
    <c:legend>
      <c:legendPos val="r"/>
      <c:layout/>
      <c:txPr>
        <a:bodyPr/>
        <a:lstStyle/>
        <a:p>
          <a:pPr>
            <a:defRPr sz="1400">
              <a:latin typeface="Arial" pitchFamily="34" charset="0"/>
              <a:cs typeface="Arial" pitchFamily="34" charset="0"/>
            </a:defRPr>
          </a:pPr>
          <a:endParaRPr lang="en-US"/>
        </a:p>
      </c:txPr>
    </c:legend>
    <c:plotVisOnly val="1"/>
  </c:chart>
  <c:spPr>
    <a:ln>
      <a:solidFill>
        <a:srgbClr val="000000"/>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Arial" pitchFamily="34" charset="0"/>
                <a:cs typeface="Arial" pitchFamily="34" charset="0"/>
              </a:defRPr>
            </a:pPr>
            <a:r>
              <a:rPr lang="en-US">
                <a:latin typeface="Arial" pitchFamily="34" charset="0"/>
                <a:cs typeface="Arial" pitchFamily="34" charset="0"/>
              </a:rPr>
              <a:t>Barriers to achieve career degree </a:t>
            </a:r>
          </a:p>
          <a:p>
            <a:pPr>
              <a:defRPr>
                <a:latin typeface="Arial" pitchFamily="34" charset="0"/>
                <a:cs typeface="Arial" pitchFamily="34" charset="0"/>
              </a:defRPr>
            </a:pPr>
            <a:endParaRPr lang="en-US">
              <a:latin typeface="Arial" pitchFamily="34" charset="0"/>
              <a:cs typeface="Arial" pitchFamily="34" charset="0"/>
            </a:endParaRPr>
          </a:p>
        </c:rich>
      </c:tx>
      <c:layout/>
    </c:title>
    <c:plotArea>
      <c:layout/>
      <c:barChart>
        <c:barDir val="col"/>
        <c:grouping val="clustered"/>
        <c:ser>
          <c:idx val="0"/>
          <c:order val="0"/>
          <c:tx>
            <c:strRef>
              <c:f>'Pre activity survey'!$B$34</c:f>
              <c:strCache>
                <c:ptCount val="1"/>
                <c:pt idx="0">
                  <c:v>Frequency</c:v>
                </c:pt>
              </c:strCache>
            </c:strRef>
          </c:tx>
          <c:cat>
            <c:strRef>
              <c:f>'Pre activity survey'!$A$35:$A$39</c:f>
              <c:strCache>
                <c:ptCount val="5"/>
                <c:pt idx="0">
                  <c:v>Money Problems</c:v>
                </c:pt>
                <c:pt idx="1">
                  <c:v>Family Problems</c:v>
                </c:pt>
                <c:pt idx="2">
                  <c:v>Not being smart enough</c:v>
                </c:pt>
                <c:pt idx="3">
                  <c:v>Work before studies</c:v>
                </c:pt>
                <c:pt idx="4">
                  <c:v>Hispanic background</c:v>
                </c:pt>
              </c:strCache>
            </c:strRef>
          </c:cat>
          <c:val>
            <c:numRef>
              <c:f>'Pre activity survey'!$B$35:$B$39</c:f>
              <c:numCache>
                <c:formatCode>General</c:formatCode>
                <c:ptCount val="5"/>
                <c:pt idx="0">
                  <c:v>22</c:v>
                </c:pt>
                <c:pt idx="1">
                  <c:v>2</c:v>
                </c:pt>
                <c:pt idx="2">
                  <c:v>4</c:v>
                </c:pt>
                <c:pt idx="3">
                  <c:v>1</c:v>
                </c:pt>
                <c:pt idx="4">
                  <c:v>2</c:v>
                </c:pt>
              </c:numCache>
            </c:numRef>
          </c:val>
        </c:ser>
        <c:axId val="61179008"/>
        <c:axId val="61180544"/>
      </c:barChart>
      <c:catAx>
        <c:axId val="61179008"/>
        <c:scaling>
          <c:orientation val="minMax"/>
        </c:scaling>
        <c:axPos val="b"/>
        <c:majorTickMark val="none"/>
        <c:tickLblPos val="nextTo"/>
        <c:txPr>
          <a:bodyPr/>
          <a:lstStyle/>
          <a:p>
            <a:pPr>
              <a:defRPr sz="1400">
                <a:latin typeface="Arial" pitchFamily="34" charset="0"/>
                <a:cs typeface="Arial" pitchFamily="34" charset="0"/>
              </a:defRPr>
            </a:pPr>
            <a:endParaRPr lang="en-US"/>
          </a:p>
        </c:txPr>
        <c:crossAx val="61180544"/>
        <c:crosses val="autoZero"/>
        <c:auto val="1"/>
        <c:lblAlgn val="ctr"/>
        <c:lblOffset val="100"/>
      </c:catAx>
      <c:valAx>
        <c:axId val="61180544"/>
        <c:scaling>
          <c:orientation val="minMax"/>
          <c:max val="24"/>
        </c:scaling>
        <c:axPos val="l"/>
        <c:majorGridlines/>
        <c:title>
          <c:tx>
            <c:rich>
              <a:bodyPr rot="-5400000" vert="horz"/>
              <a:lstStyle/>
              <a:p>
                <a:pPr>
                  <a:defRPr/>
                </a:pPr>
                <a:r>
                  <a:rPr lang="en-US" sz="1800" dirty="0" smtClean="0">
                    <a:latin typeface="Arial" pitchFamily="34" charset="0"/>
                    <a:cs typeface="Arial" pitchFamily="34" charset="0"/>
                  </a:rPr>
                  <a:t>Frequency</a:t>
                </a:r>
                <a:endParaRPr lang="en-US" sz="1800" dirty="0">
                  <a:latin typeface="Arial" pitchFamily="34" charset="0"/>
                  <a:cs typeface="Arial" pitchFamily="34" charset="0"/>
                </a:endParaRPr>
              </a:p>
            </c:rich>
          </c:tx>
          <c:layout/>
        </c:title>
        <c:numFmt formatCode="General" sourceLinked="1"/>
        <c:majorTickMark val="none"/>
        <c:tickLblPos val="nextTo"/>
        <c:txPr>
          <a:bodyPr/>
          <a:lstStyle/>
          <a:p>
            <a:pPr>
              <a:defRPr sz="1200"/>
            </a:pPr>
            <a:endParaRPr lang="en-US"/>
          </a:p>
        </c:txPr>
        <c:crossAx val="61179008"/>
        <c:crosses val="autoZero"/>
        <c:crossBetween val="between"/>
        <c:majorUnit val="2"/>
      </c:valAx>
    </c:plotArea>
    <c:plotVisOnly val="1"/>
  </c:chart>
  <c:spPr>
    <a:ln>
      <a:solidFill>
        <a:srgbClr val="000000"/>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0.73542</cdr:x>
      <cdr:y>0.39726</cdr:y>
    </cdr:from>
    <cdr:to>
      <cdr:x>1</cdr:x>
      <cdr:y>0.44074</cdr:y>
    </cdr:to>
    <cdr:sp macro="" textlink="">
      <cdr:nvSpPr>
        <cdr:cNvPr id="2" name="TextBox 1"/>
        <cdr:cNvSpPr txBox="1"/>
      </cdr:nvSpPr>
      <cdr:spPr>
        <a:xfrm xmlns:a="http://schemas.openxmlformats.org/drawingml/2006/main">
          <a:off x="6705600" y="2209800"/>
          <a:ext cx="2036261" cy="24186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5191289" cy="351147"/>
          </a:xfrm>
          <a:prstGeom prst="rect">
            <a:avLst/>
          </a:prstGeom>
          <a:noFill/>
          <a:ln w="9525">
            <a:noFill/>
            <a:miter lim="800000"/>
            <a:headEnd/>
            <a:tailEnd/>
          </a:ln>
          <a:effectLst/>
        </p:spPr>
        <p:txBody>
          <a:bodyPr vert="horz" wrap="square" lIns="94537" tIns="47269" rIns="94537" bIns="47269" numCol="1" anchor="t" anchorCtr="0" compatLnSpc="1">
            <a:prstTxWarp prst="textNoShape">
              <a:avLst/>
            </a:prstTxWarp>
          </a:bodyPr>
          <a:lstStyle>
            <a:lvl1pPr algn="l" eaLnBrk="1" hangingPunct="1">
              <a:defRPr sz="1200"/>
            </a:lvl1pPr>
          </a:lstStyle>
          <a:p>
            <a:pPr>
              <a:defRPr/>
            </a:pPr>
            <a:endParaRPr lang="en-US"/>
          </a:p>
        </p:txBody>
      </p:sp>
      <p:sp>
        <p:nvSpPr>
          <p:cNvPr id="39939" name="Rectangle 3"/>
          <p:cNvSpPr>
            <a:spLocks noGrp="1" noChangeArrowheads="1"/>
          </p:cNvSpPr>
          <p:nvPr>
            <p:ph type="dt" idx="1"/>
          </p:nvPr>
        </p:nvSpPr>
        <p:spPr bwMode="auto">
          <a:xfrm>
            <a:off x="6785961" y="0"/>
            <a:ext cx="5191289" cy="351147"/>
          </a:xfrm>
          <a:prstGeom prst="rect">
            <a:avLst/>
          </a:prstGeom>
          <a:noFill/>
          <a:ln w="9525">
            <a:noFill/>
            <a:miter lim="800000"/>
            <a:headEnd/>
            <a:tailEnd/>
          </a:ln>
          <a:effectLst/>
        </p:spPr>
        <p:txBody>
          <a:bodyPr vert="horz" wrap="square" lIns="94537" tIns="47269" rIns="94537" bIns="47269" numCol="1" anchor="t" anchorCtr="0" compatLnSpc="1">
            <a:prstTxWarp prst="textNoShape">
              <a:avLst/>
            </a:prstTxWarp>
          </a:bodyPr>
          <a:lstStyle>
            <a:lvl1pPr algn="r"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3943350" y="525463"/>
            <a:ext cx="4092575" cy="2630487"/>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1197523" y="3331195"/>
            <a:ext cx="9584231" cy="3154053"/>
          </a:xfrm>
          <a:prstGeom prst="rect">
            <a:avLst/>
          </a:prstGeom>
          <a:noFill/>
          <a:ln w="9525">
            <a:noFill/>
            <a:miter lim="800000"/>
            <a:headEnd/>
            <a:tailEnd/>
          </a:ln>
          <a:effectLst/>
        </p:spPr>
        <p:txBody>
          <a:bodyPr vert="horz" wrap="square" lIns="94537" tIns="47269" rIns="94537" bIns="472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1" y="6657686"/>
            <a:ext cx="5191289" cy="351147"/>
          </a:xfrm>
          <a:prstGeom prst="rect">
            <a:avLst/>
          </a:prstGeom>
          <a:noFill/>
          <a:ln w="9525">
            <a:noFill/>
            <a:miter lim="800000"/>
            <a:headEnd/>
            <a:tailEnd/>
          </a:ln>
          <a:effectLst/>
        </p:spPr>
        <p:txBody>
          <a:bodyPr vert="horz" wrap="square" lIns="94537" tIns="47269" rIns="94537" bIns="47269" numCol="1" anchor="b" anchorCtr="0" compatLnSpc="1">
            <a:prstTxWarp prst="textNoShape">
              <a:avLst/>
            </a:prstTxWarp>
          </a:bodyPr>
          <a:lstStyle>
            <a:lvl1pPr algn="l" eaLnBrk="1" hangingPunct="1">
              <a:defRPr sz="1200"/>
            </a:lvl1pPr>
          </a:lstStyle>
          <a:p>
            <a:pPr>
              <a:defRPr/>
            </a:pPr>
            <a:endParaRPr lang="en-US"/>
          </a:p>
        </p:txBody>
      </p:sp>
      <p:sp>
        <p:nvSpPr>
          <p:cNvPr id="39943" name="Rectangle 7"/>
          <p:cNvSpPr>
            <a:spLocks noGrp="1" noChangeArrowheads="1"/>
          </p:cNvSpPr>
          <p:nvPr>
            <p:ph type="sldNum" sz="quarter" idx="5"/>
          </p:nvPr>
        </p:nvSpPr>
        <p:spPr bwMode="auto">
          <a:xfrm>
            <a:off x="6785961" y="6657686"/>
            <a:ext cx="5191289" cy="351147"/>
          </a:xfrm>
          <a:prstGeom prst="rect">
            <a:avLst/>
          </a:prstGeom>
          <a:noFill/>
          <a:ln w="9525">
            <a:noFill/>
            <a:miter lim="800000"/>
            <a:headEnd/>
            <a:tailEnd/>
          </a:ln>
          <a:effectLst/>
        </p:spPr>
        <p:txBody>
          <a:bodyPr vert="horz" wrap="square" lIns="94537" tIns="47269" rIns="94537" bIns="47269" numCol="1" anchor="b" anchorCtr="0" compatLnSpc="1">
            <a:prstTxWarp prst="textNoShape">
              <a:avLst/>
            </a:prstTxWarp>
          </a:bodyPr>
          <a:lstStyle>
            <a:lvl1pPr algn="r" eaLnBrk="1" hangingPunct="1">
              <a:defRPr sz="1200"/>
            </a:lvl1pPr>
          </a:lstStyle>
          <a:p>
            <a:pPr>
              <a:defRPr/>
            </a:pPr>
            <a:fld id="{CE8BC382-4503-4CFB-9F27-B0A88605B3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152" algn="l" rtl="0" eaLnBrk="0" fontAlgn="base" hangingPunct="0">
      <a:spcBef>
        <a:spcPct val="30000"/>
      </a:spcBef>
      <a:spcAft>
        <a:spcPct val="0"/>
      </a:spcAft>
      <a:defRPr sz="1100" kern="1200">
        <a:solidFill>
          <a:schemeClr val="tx1"/>
        </a:solidFill>
        <a:latin typeface="Arial" charset="0"/>
        <a:ea typeface="+mn-ea"/>
        <a:cs typeface="+mn-cs"/>
      </a:defRPr>
    </a:lvl2pPr>
    <a:lvl3pPr marL="914310" algn="l" rtl="0" eaLnBrk="0" fontAlgn="base" hangingPunct="0">
      <a:spcBef>
        <a:spcPct val="30000"/>
      </a:spcBef>
      <a:spcAft>
        <a:spcPct val="0"/>
      </a:spcAft>
      <a:defRPr sz="1100" kern="1200">
        <a:solidFill>
          <a:schemeClr val="tx1"/>
        </a:solidFill>
        <a:latin typeface="Arial" charset="0"/>
        <a:ea typeface="+mn-ea"/>
        <a:cs typeface="+mn-cs"/>
      </a:defRPr>
    </a:lvl3pPr>
    <a:lvl4pPr marL="1371462" algn="l" rtl="0" eaLnBrk="0" fontAlgn="base" hangingPunct="0">
      <a:spcBef>
        <a:spcPct val="30000"/>
      </a:spcBef>
      <a:spcAft>
        <a:spcPct val="0"/>
      </a:spcAft>
      <a:defRPr sz="1100" kern="1200">
        <a:solidFill>
          <a:schemeClr val="tx1"/>
        </a:solidFill>
        <a:latin typeface="Arial" charset="0"/>
        <a:ea typeface="+mn-ea"/>
        <a:cs typeface="+mn-cs"/>
      </a:defRPr>
    </a:lvl4pPr>
    <a:lvl5pPr marL="1828619" algn="l" rtl="0" eaLnBrk="0" fontAlgn="base" hangingPunct="0">
      <a:spcBef>
        <a:spcPct val="30000"/>
      </a:spcBef>
      <a:spcAft>
        <a:spcPct val="0"/>
      </a:spcAft>
      <a:defRPr sz="1100" kern="1200">
        <a:solidFill>
          <a:schemeClr val="tx1"/>
        </a:solidFill>
        <a:latin typeface="Arial" charset="0"/>
        <a:ea typeface="+mn-ea"/>
        <a:cs typeface="+mn-cs"/>
      </a:defRPr>
    </a:lvl5pPr>
    <a:lvl6pPr marL="2285771" algn="l" defTabSz="914310" rtl="0" eaLnBrk="1" latinLnBrk="0" hangingPunct="1">
      <a:defRPr sz="1100" kern="1200">
        <a:solidFill>
          <a:schemeClr val="tx1"/>
        </a:solidFill>
        <a:latin typeface="+mn-lt"/>
        <a:ea typeface="+mn-ea"/>
        <a:cs typeface="+mn-cs"/>
      </a:defRPr>
    </a:lvl6pPr>
    <a:lvl7pPr marL="2742929" algn="l" defTabSz="914310" rtl="0" eaLnBrk="1" latinLnBrk="0" hangingPunct="1">
      <a:defRPr sz="1100" kern="1200">
        <a:solidFill>
          <a:schemeClr val="tx1"/>
        </a:solidFill>
        <a:latin typeface="+mn-lt"/>
        <a:ea typeface="+mn-ea"/>
        <a:cs typeface="+mn-cs"/>
      </a:defRPr>
    </a:lvl7pPr>
    <a:lvl8pPr marL="3200081" algn="l" defTabSz="914310" rtl="0" eaLnBrk="1" latinLnBrk="0" hangingPunct="1">
      <a:defRPr sz="1100" kern="1200">
        <a:solidFill>
          <a:schemeClr val="tx1"/>
        </a:solidFill>
        <a:latin typeface="+mn-lt"/>
        <a:ea typeface="+mn-ea"/>
        <a:cs typeface="+mn-cs"/>
      </a:defRPr>
    </a:lvl8pPr>
    <a:lvl9pPr marL="3657238" algn="l" defTabSz="91431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7FEC05F5-435F-4A5E-B136-07A26040D52A}" type="slidenum">
              <a:rPr lang="en-US" smtClean="0"/>
              <a:pPr/>
              <a:t>1</a:t>
            </a:fld>
            <a:endParaRPr lang="en-US" smtClean="0"/>
          </a:p>
        </p:txBody>
      </p:sp>
      <p:sp>
        <p:nvSpPr>
          <p:cNvPr id="4099" name="Rectangle 2"/>
          <p:cNvSpPr>
            <a:spLocks noGrp="1" noRot="1" noChangeAspect="1" noChangeArrowheads="1" noTextEdit="1"/>
          </p:cNvSpPr>
          <p:nvPr>
            <p:ph type="sldImg"/>
          </p:nvPr>
        </p:nvSpPr>
        <p:spPr>
          <a:xfrm>
            <a:off x="3943350" y="525463"/>
            <a:ext cx="4092575" cy="2630487"/>
          </a:xfrm>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062" indent="0" algn="ctr">
              <a:buNone/>
              <a:defRPr>
                <a:solidFill>
                  <a:schemeClr val="tx1">
                    <a:tint val="75000"/>
                  </a:schemeClr>
                </a:solidFill>
              </a:defRPr>
            </a:lvl2pPr>
            <a:lvl3pPr marL="4806135" indent="0" algn="ctr">
              <a:buNone/>
              <a:defRPr>
                <a:solidFill>
                  <a:schemeClr val="tx1">
                    <a:tint val="75000"/>
                  </a:schemeClr>
                </a:solidFill>
              </a:defRPr>
            </a:lvl3pPr>
            <a:lvl4pPr marL="7209198" indent="0" algn="ctr">
              <a:buNone/>
              <a:defRPr>
                <a:solidFill>
                  <a:schemeClr val="tx1">
                    <a:tint val="75000"/>
                  </a:schemeClr>
                </a:solidFill>
              </a:defRPr>
            </a:lvl4pPr>
            <a:lvl5pPr marL="9612271" indent="0" algn="ctr">
              <a:buNone/>
              <a:defRPr>
                <a:solidFill>
                  <a:schemeClr val="tx1">
                    <a:tint val="75000"/>
                  </a:schemeClr>
                </a:solidFill>
              </a:defRPr>
            </a:lvl5pPr>
            <a:lvl6pPr marL="12015333" indent="0" algn="ctr">
              <a:buNone/>
              <a:defRPr>
                <a:solidFill>
                  <a:schemeClr val="tx1">
                    <a:tint val="75000"/>
                  </a:schemeClr>
                </a:solidFill>
              </a:defRPr>
            </a:lvl6pPr>
            <a:lvl7pPr marL="14418406" indent="0" algn="ctr">
              <a:buNone/>
              <a:defRPr>
                <a:solidFill>
                  <a:schemeClr val="tx1">
                    <a:tint val="75000"/>
                  </a:schemeClr>
                </a:solidFill>
              </a:defRPr>
            </a:lvl7pPr>
            <a:lvl8pPr marL="16821469" indent="0" algn="ctr">
              <a:buNone/>
              <a:defRPr>
                <a:solidFill>
                  <a:schemeClr val="tx1">
                    <a:tint val="75000"/>
                  </a:schemeClr>
                </a:solidFill>
              </a:defRPr>
            </a:lvl8pPr>
            <a:lvl9pPr marL="192245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79EE23-6AA7-4FA3-8D0C-81E73A1F11F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FEF983-F7A0-4FD0-A304-9E7F018C473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6324600"/>
            <a:ext cx="64514733"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87" y="6324600"/>
            <a:ext cx="192708527"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8AB99E-33F3-445D-9EE9-2041B17B6CE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521BEE-FFBD-452F-A94C-86348FD5219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9"/>
            <a:ext cx="43525440" cy="7200898"/>
          </a:xfrm>
        </p:spPr>
        <p:txBody>
          <a:bodyPr anchor="b"/>
          <a:lstStyle>
            <a:lvl1pPr marL="0" indent="0">
              <a:buNone/>
              <a:defRPr sz="10500">
                <a:solidFill>
                  <a:schemeClr val="tx1">
                    <a:tint val="75000"/>
                  </a:schemeClr>
                </a:solidFill>
              </a:defRPr>
            </a:lvl1pPr>
            <a:lvl2pPr marL="2403062" indent="0">
              <a:buNone/>
              <a:defRPr sz="9500">
                <a:solidFill>
                  <a:schemeClr val="tx1">
                    <a:tint val="75000"/>
                  </a:schemeClr>
                </a:solidFill>
              </a:defRPr>
            </a:lvl2pPr>
            <a:lvl3pPr marL="4806135" indent="0">
              <a:buNone/>
              <a:defRPr sz="8400">
                <a:solidFill>
                  <a:schemeClr val="tx1">
                    <a:tint val="75000"/>
                  </a:schemeClr>
                </a:solidFill>
              </a:defRPr>
            </a:lvl3pPr>
            <a:lvl4pPr marL="7209198" indent="0">
              <a:buNone/>
              <a:defRPr sz="7400">
                <a:solidFill>
                  <a:schemeClr val="tx1">
                    <a:tint val="75000"/>
                  </a:schemeClr>
                </a:solidFill>
              </a:defRPr>
            </a:lvl4pPr>
            <a:lvl5pPr marL="9612271" indent="0">
              <a:buNone/>
              <a:defRPr sz="7400">
                <a:solidFill>
                  <a:schemeClr val="tx1">
                    <a:tint val="75000"/>
                  </a:schemeClr>
                </a:solidFill>
              </a:defRPr>
            </a:lvl5pPr>
            <a:lvl6pPr marL="12015333" indent="0">
              <a:buNone/>
              <a:defRPr sz="7400">
                <a:solidFill>
                  <a:schemeClr val="tx1">
                    <a:tint val="75000"/>
                  </a:schemeClr>
                </a:solidFill>
              </a:defRPr>
            </a:lvl6pPr>
            <a:lvl7pPr marL="14418406" indent="0">
              <a:buNone/>
              <a:defRPr sz="7400">
                <a:solidFill>
                  <a:schemeClr val="tx1">
                    <a:tint val="75000"/>
                  </a:schemeClr>
                </a:solidFill>
              </a:defRPr>
            </a:lvl7pPr>
            <a:lvl8pPr marL="16821469" indent="0">
              <a:buNone/>
              <a:defRPr sz="7400">
                <a:solidFill>
                  <a:schemeClr val="tx1">
                    <a:tint val="75000"/>
                  </a:schemeClr>
                </a:solidFill>
              </a:defRPr>
            </a:lvl8pPr>
            <a:lvl9pPr marL="19224542"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4C5955-B0A1-4592-B2F5-313069BC2BF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36865560"/>
            <a:ext cx="128611627" cy="10427970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54" y="36865560"/>
            <a:ext cx="128611633" cy="10427970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DDA21-166E-498A-B4FF-F48AA24FCA6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18262"/>
            <a:ext cx="460857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062" indent="0">
              <a:buNone/>
              <a:defRPr sz="10500" b="1"/>
            </a:lvl2pPr>
            <a:lvl3pPr marL="4806135" indent="0">
              <a:buNone/>
              <a:defRPr sz="9500" b="1"/>
            </a:lvl3pPr>
            <a:lvl4pPr marL="7209198" indent="0">
              <a:buNone/>
              <a:defRPr sz="8400" b="1"/>
            </a:lvl4pPr>
            <a:lvl5pPr marL="9612271" indent="0">
              <a:buNone/>
              <a:defRPr sz="8400" b="1"/>
            </a:lvl5pPr>
            <a:lvl6pPr marL="12015333" indent="0">
              <a:buNone/>
              <a:defRPr sz="8400" b="1"/>
            </a:lvl6pPr>
            <a:lvl7pPr marL="14418406" indent="0">
              <a:buNone/>
              <a:defRPr sz="8400" b="1"/>
            </a:lvl7pPr>
            <a:lvl8pPr marL="16821469" indent="0">
              <a:buNone/>
              <a:defRPr sz="8400" b="1"/>
            </a:lvl8pPr>
            <a:lvl9pPr marL="19224542"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8" y="7368542"/>
            <a:ext cx="22633940" cy="3070858"/>
          </a:xfrm>
        </p:spPr>
        <p:txBody>
          <a:bodyPr anchor="b"/>
          <a:lstStyle>
            <a:lvl1pPr marL="0" indent="0">
              <a:buNone/>
              <a:defRPr sz="12600" b="1"/>
            </a:lvl1pPr>
            <a:lvl2pPr marL="2403062" indent="0">
              <a:buNone/>
              <a:defRPr sz="10500" b="1"/>
            </a:lvl2pPr>
            <a:lvl3pPr marL="4806135" indent="0">
              <a:buNone/>
              <a:defRPr sz="9500" b="1"/>
            </a:lvl3pPr>
            <a:lvl4pPr marL="7209198" indent="0">
              <a:buNone/>
              <a:defRPr sz="8400" b="1"/>
            </a:lvl4pPr>
            <a:lvl5pPr marL="9612271" indent="0">
              <a:buNone/>
              <a:defRPr sz="8400" b="1"/>
            </a:lvl5pPr>
            <a:lvl6pPr marL="12015333" indent="0">
              <a:buNone/>
              <a:defRPr sz="8400" b="1"/>
            </a:lvl6pPr>
            <a:lvl7pPr marL="14418406" indent="0">
              <a:buNone/>
              <a:defRPr sz="8400" b="1"/>
            </a:lvl7pPr>
            <a:lvl8pPr marL="16821469" indent="0">
              <a:buNone/>
              <a:defRPr sz="8400" b="1"/>
            </a:lvl8pPr>
            <a:lvl9pPr marL="19224542"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8"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09FC06-4E14-4ED6-8EA2-AA78AF930E4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106DD1B-AB95-439E-98E3-8DDFE93B0D0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C0B049D-6C34-407B-B4AB-22FD1FF2F60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4"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7"/>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34" y="6888487"/>
            <a:ext cx="16846553" cy="22517102"/>
          </a:xfrm>
        </p:spPr>
        <p:txBody>
          <a:bodyPr/>
          <a:lstStyle>
            <a:lvl1pPr marL="0" indent="0">
              <a:buNone/>
              <a:defRPr sz="7400"/>
            </a:lvl1pPr>
            <a:lvl2pPr marL="2403062" indent="0">
              <a:buNone/>
              <a:defRPr sz="6300"/>
            </a:lvl2pPr>
            <a:lvl3pPr marL="4806135" indent="0">
              <a:buNone/>
              <a:defRPr sz="5300"/>
            </a:lvl3pPr>
            <a:lvl4pPr marL="7209198" indent="0">
              <a:buNone/>
              <a:defRPr sz="4700"/>
            </a:lvl4pPr>
            <a:lvl5pPr marL="9612271" indent="0">
              <a:buNone/>
              <a:defRPr sz="4700"/>
            </a:lvl5pPr>
            <a:lvl6pPr marL="12015333" indent="0">
              <a:buNone/>
              <a:defRPr sz="4700"/>
            </a:lvl6pPr>
            <a:lvl7pPr marL="14418406" indent="0">
              <a:buNone/>
              <a:defRPr sz="4700"/>
            </a:lvl7pPr>
            <a:lvl8pPr marL="16821469" indent="0">
              <a:buNone/>
              <a:defRPr sz="4700"/>
            </a:lvl8pPr>
            <a:lvl9pPr marL="1922454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583F3E-EFF4-4597-975F-9BCE12B79AA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a:lstStyle>
            <a:lvl1pPr marL="0" indent="0">
              <a:buNone/>
              <a:defRPr sz="16800"/>
            </a:lvl1pPr>
            <a:lvl2pPr marL="2403062" indent="0">
              <a:buNone/>
              <a:defRPr sz="14700"/>
            </a:lvl2pPr>
            <a:lvl3pPr marL="4806135" indent="0">
              <a:buNone/>
              <a:defRPr sz="12600"/>
            </a:lvl3pPr>
            <a:lvl4pPr marL="7209198" indent="0">
              <a:buNone/>
              <a:defRPr sz="10500"/>
            </a:lvl4pPr>
            <a:lvl5pPr marL="9612271" indent="0">
              <a:buNone/>
              <a:defRPr sz="10500"/>
            </a:lvl5pPr>
            <a:lvl6pPr marL="12015333" indent="0">
              <a:buNone/>
              <a:defRPr sz="10500"/>
            </a:lvl6pPr>
            <a:lvl7pPr marL="14418406" indent="0">
              <a:buNone/>
              <a:defRPr sz="10500"/>
            </a:lvl7pPr>
            <a:lvl8pPr marL="16821469" indent="0">
              <a:buNone/>
              <a:defRPr sz="10500"/>
            </a:lvl8pPr>
            <a:lvl9pPr marL="19224542" indent="0">
              <a:buNone/>
              <a:defRPr sz="10500"/>
            </a:lvl9pPr>
          </a:lstStyle>
          <a:p>
            <a:endParaRPr lang="en-US"/>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062" indent="0">
              <a:buNone/>
              <a:defRPr sz="6300"/>
            </a:lvl2pPr>
            <a:lvl3pPr marL="4806135" indent="0">
              <a:buNone/>
              <a:defRPr sz="5300"/>
            </a:lvl3pPr>
            <a:lvl4pPr marL="7209198" indent="0">
              <a:buNone/>
              <a:defRPr sz="4700"/>
            </a:lvl4pPr>
            <a:lvl5pPr marL="9612271" indent="0">
              <a:buNone/>
              <a:defRPr sz="4700"/>
            </a:lvl5pPr>
            <a:lvl6pPr marL="12015333" indent="0">
              <a:buNone/>
              <a:defRPr sz="4700"/>
            </a:lvl6pPr>
            <a:lvl7pPr marL="14418406" indent="0">
              <a:buNone/>
              <a:defRPr sz="4700"/>
            </a:lvl7pPr>
            <a:lvl8pPr marL="16821469" indent="0">
              <a:buNone/>
              <a:defRPr sz="4700"/>
            </a:lvl8pPr>
            <a:lvl9pPr marL="1922454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FECDFD-814D-40DD-AFA6-BFCCDA3FA28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80615" tIns="240313" rIns="480615" bIns="2403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7"/>
            <a:ext cx="46085760" cy="21724622"/>
          </a:xfrm>
          <a:prstGeom prst="rect">
            <a:avLst/>
          </a:prstGeom>
        </p:spPr>
        <p:txBody>
          <a:bodyPr vert="horz" lIns="480615" tIns="240313" rIns="480615" bIns="2403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80615" tIns="240313" rIns="480615" bIns="240313" rtlCol="0" anchor="ctr"/>
          <a:lstStyle>
            <a:lvl1pPr algn="l">
              <a:defRPr sz="63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80615" tIns="240313" rIns="480615" bIns="240313" rtlCol="0" anchor="ctr"/>
          <a:lstStyle>
            <a:lvl1pPr algn="ctr">
              <a:defRPr sz="63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80615" tIns="240313" rIns="480615" bIns="240313" rtlCol="0" anchor="ctr"/>
          <a:lstStyle>
            <a:lvl1pPr algn="r">
              <a:defRPr sz="6300">
                <a:solidFill>
                  <a:schemeClr val="tx1">
                    <a:tint val="75000"/>
                  </a:schemeClr>
                </a:solidFill>
              </a:defRPr>
            </a:lvl1pPr>
          </a:lstStyle>
          <a:p>
            <a:pPr>
              <a:defRPr/>
            </a:pPr>
            <a:fld id="{3E37F513-C5D2-4732-A735-9C7EF7B5BFD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806135" rtl="0" eaLnBrk="1" latinLnBrk="0" hangingPunct="1">
        <a:spcBef>
          <a:spcPct val="0"/>
        </a:spcBef>
        <a:buNone/>
        <a:defRPr sz="23100" kern="1200">
          <a:solidFill>
            <a:schemeClr val="tx1"/>
          </a:solidFill>
          <a:latin typeface="+mj-lt"/>
          <a:ea typeface="+mj-ea"/>
          <a:cs typeface="+mj-cs"/>
        </a:defRPr>
      </a:lvl1pPr>
    </p:titleStyle>
    <p:bodyStyle>
      <a:lvl1pPr marL="1802302" indent="-1802302" algn="l" defTabSz="4806135"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4984" indent="-1501917" algn="l" defTabSz="4806135"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7667" indent="-1201531" algn="l" defTabSz="4806135"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0740" indent="-1201531" algn="l" defTabSz="480613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3802" indent="-1201531" algn="l" defTabSz="480613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6875" indent="-1201531" algn="l" defTabSz="480613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19938" indent="-1201531" algn="l" defTabSz="480613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3011" indent="-1201531" algn="l" defTabSz="480613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26073" indent="-1201531" algn="l" defTabSz="480613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6135" rtl="0" eaLnBrk="1" latinLnBrk="0" hangingPunct="1">
        <a:defRPr sz="9500" kern="1200">
          <a:solidFill>
            <a:schemeClr val="tx1"/>
          </a:solidFill>
          <a:latin typeface="+mn-lt"/>
          <a:ea typeface="+mn-ea"/>
          <a:cs typeface="+mn-cs"/>
        </a:defRPr>
      </a:lvl1pPr>
      <a:lvl2pPr marL="2403062" algn="l" defTabSz="4806135" rtl="0" eaLnBrk="1" latinLnBrk="0" hangingPunct="1">
        <a:defRPr sz="9500" kern="1200">
          <a:solidFill>
            <a:schemeClr val="tx1"/>
          </a:solidFill>
          <a:latin typeface="+mn-lt"/>
          <a:ea typeface="+mn-ea"/>
          <a:cs typeface="+mn-cs"/>
        </a:defRPr>
      </a:lvl2pPr>
      <a:lvl3pPr marL="4806135" algn="l" defTabSz="4806135" rtl="0" eaLnBrk="1" latinLnBrk="0" hangingPunct="1">
        <a:defRPr sz="9500" kern="1200">
          <a:solidFill>
            <a:schemeClr val="tx1"/>
          </a:solidFill>
          <a:latin typeface="+mn-lt"/>
          <a:ea typeface="+mn-ea"/>
          <a:cs typeface="+mn-cs"/>
        </a:defRPr>
      </a:lvl3pPr>
      <a:lvl4pPr marL="7209198" algn="l" defTabSz="4806135" rtl="0" eaLnBrk="1" latinLnBrk="0" hangingPunct="1">
        <a:defRPr sz="9500" kern="1200">
          <a:solidFill>
            <a:schemeClr val="tx1"/>
          </a:solidFill>
          <a:latin typeface="+mn-lt"/>
          <a:ea typeface="+mn-ea"/>
          <a:cs typeface="+mn-cs"/>
        </a:defRPr>
      </a:lvl4pPr>
      <a:lvl5pPr marL="9612271" algn="l" defTabSz="4806135" rtl="0" eaLnBrk="1" latinLnBrk="0" hangingPunct="1">
        <a:defRPr sz="9500" kern="1200">
          <a:solidFill>
            <a:schemeClr val="tx1"/>
          </a:solidFill>
          <a:latin typeface="+mn-lt"/>
          <a:ea typeface="+mn-ea"/>
          <a:cs typeface="+mn-cs"/>
        </a:defRPr>
      </a:lvl5pPr>
      <a:lvl6pPr marL="12015333" algn="l" defTabSz="4806135" rtl="0" eaLnBrk="1" latinLnBrk="0" hangingPunct="1">
        <a:defRPr sz="9500" kern="1200">
          <a:solidFill>
            <a:schemeClr val="tx1"/>
          </a:solidFill>
          <a:latin typeface="+mn-lt"/>
          <a:ea typeface="+mn-ea"/>
          <a:cs typeface="+mn-cs"/>
        </a:defRPr>
      </a:lvl6pPr>
      <a:lvl7pPr marL="14418406" algn="l" defTabSz="4806135" rtl="0" eaLnBrk="1" latinLnBrk="0" hangingPunct="1">
        <a:defRPr sz="9500" kern="1200">
          <a:solidFill>
            <a:schemeClr val="tx1"/>
          </a:solidFill>
          <a:latin typeface="+mn-lt"/>
          <a:ea typeface="+mn-ea"/>
          <a:cs typeface="+mn-cs"/>
        </a:defRPr>
      </a:lvl7pPr>
      <a:lvl8pPr marL="16821469" algn="l" defTabSz="4806135" rtl="0" eaLnBrk="1" latinLnBrk="0" hangingPunct="1">
        <a:defRPr sz="9500" kern="1200">
          <a:solidFill>
            <a:schemeClr val="tx1"/>
          </a:solidFill>
          <a:latin typeface="+mn-lt"/>
          <a:ea typeface="+mn-ea"/>
          <a:cs typeface="+mn-cs"/>
        </a:defRPr>
      </a:lvl8pPr>
      <a:lvl9pPr marL="19224542" algn="l" defTabSz="4806135"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chart" Target="../charts/chart2.xml"/><Relationship Id="rId3" Type="http://schemas.openxmlformats.org/officeDocument/2006/relationships/notesSlide" Target="../notesSlides/notesSlide1.xml"/><Relationship Id="rId21" Type="http://schemas.openxmlformats.org/officeDocument/2006/relationships/chart" Target="../charts/chart5.xm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chart" Target="../charts/chart1.xml"/><Relationship Id="rId2" Type="http://schemas.openxmlformats.org/officeDocument/2006/relationships/slideLayout" Target="../slideLayouts/slideLayout7.xml"/><Relationship Id="rId16" Type="http://schemas.openxmlformats.org/officeDocument/2006/relationships/image" Target="../media/image13.jpeg"/><Relationship Id="rId20" Type="http://schemas.openxmlformats.org/officeDocument/2006/relationships/chart" Target="../charts/chart4.xml"/><Relationship Id="rId1" Type="http://schemas.openxmlformats.org/officeDocument/2006/relationships/vmlDrawing" Target="../drawings/vmlDrawing1.v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jpeg"/><Relationship Id="rId23" Type="http://schemas.openxmlformats.org/officeDocument/2006/relationships/image" Target="../media/image15.jpeg"/><Relationship Id="rId10" Type="http://schemas.openxmlformats.org/officeDocument/2006/relationships/image" Target="../media/image7.jpeg"/><Relationship Id="rId19" Type="http://schemas.openxmlformats.org/officeDocument/2006/relationships/chart" Target="../charts/chart3.xml"/><Relationship Id="rId4" Type="http://schemas.openxmlformats.org/officeDocument/2006/relationships/oleObject" Target="../embeddings/Microsoft_Office_Excel_97-2003_Worksheet1.xls"/><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0">
              <a:srgbClr val="FFFFFF">
                <a:alpha val="0"/>
              </a:srgbClr>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1037" name="Rectangle 4"/>
          <p:cNvSpPr>
            <a:spLocks noGrp="1" noChangeArrowheads="1"/>
          </p:cNvSpPr>
          <p:nvPr>
            <p:ph type="title" idx="4294967295"/>
          </p:nvPr>
        </p:nvSpPr>
        <p:spPr>
          <a:xfrm>
            <a:off x="4114800" y="1600200"/>
            <a:ext cx="47091600" cy="3886200"/>
          </a:xfrm>
        </p:spPr>
        <p:txBody>
          <a:bodyPr>
            <a:normAutofit fontScale="90000"/>
          </a:bodyPr>
          <a:lstStyle/>
          <a:p>
            <a:pPr>
              <a:lnSpc>
                <a:spcPct val="150000"/>
              </a:lnSpc>
            </a:pPr>
            <a:r>
              <a:rPr lang="en-US" sz="8900" b="1" dirty="0">
                <a:latin typeface="Arial" pitchFamily="34" charset="0"/>
                <a:cs typeface="Arial" pitchFamily="34" charset="0"/>
              </a:rPr>
              <a:t>Encouraging Interest in Health Science Career: A Model for Hispanic Undergraduates </a:t>
            </a:r>
            <a:r>
              <a:rPr lang="en-US" sz="7900" b="1" dirty="0">
                <a:solidFill>
                  <a:srgbClr val="FF0000"/>
                </a:solidFill>
              </a:rPr>
              <a:t/>
            </a:r>
            <a:br>
              <a:rPr lang="en-US" sz="7900" b="1" dirty="0">
                <a:solidFill>
                  <a:srgbClr val="FF0000"/>
                </a:solidFill>
              </a:rPr>
            </a:br>
            <a:r>
              <a:rPr lang="es-AR" sz="7300" dirty="0" smtClean="0">
                <a:solidFill>
                  <a:srgbClr val="FF0000"/>
                </a:solidFill>
                <a:latin typeface="Arial" pitchFamily="34" charset="0"/>
                <a:cs typeface="Arial" pitchFamily="34" charset="0"/>
              </a:rPr>
              <a:t>Alex Marti¹; </a:t>
            </a:r>
            <a:r>
              <a:rPr lang="es-AR" sz="7300" dirty="0">
                <a:solidFill>
                  <a:srgbClr val="FF0000"/>
                </a:solidFill>
                <a:latin typeface="Arial" pitchFamily="34" charset="0"/>
                <a:cs typeface="Arial" pitchFamily="34" charset="0"/>
              </a:rPr>
              <a:t>Rafael Fernandez-Botran, </a:t>
            </a:r>
            <a:r>
              <a:rPr lang="es-AR" sz="7300" dirty="0" smtClean="0">
                <a:solidFill>
                  <a:srgbClr val="FF0000"/>
                </a:solidFill>
                <a:latin typeface="Arial" pitchFamily="34" charset="0"/>
                <a:cs typeface="Arial" pitchFamily="34" charset="0"/>
              </a:rPr>
              <a:t>Ph.D²; </a:t>
            </a:r>
            <a:r>
              <a:rPr lang="es-AR" sz="7300" dirty="0">
                <a:solidFill>
                  <a:srgbClr val="FF0000"/>
                </a:solidFill>
                <a:latin typeface="Arial" pitchFamily="34" charset="0"/>
                <a:cs typeface="Arial" pitchFamily="34" charset="0"/>
              </a:rPr>
              <a:t>Gilandra K. Russell, </a:t>
            </a:r>
            <a:r>
              <a:rPr lang="es-AR" sz="7300" dirty="0" smtClean="0">
                <a:solidFill>
                  <a:srgbClr val="FF0000"/>
                </a:solidFill>
                <a:latin typeface="Arial" pitchFamily="34" charset="0"/>
                <a:cs typeface="Arial" pitchFamily="34" charset="0"/>
              </a:rPr>
              <a:t>M.S.³; M</a:t>
            </a:r>
            <a:r>
              <a:rPr lang="es-AR" sz="7300" dirty="0">
                <a:solidFill>
                  <a:srgbClr val="FF0000"/>
                </a:solidFill>
                <a:latin typeface="Arial" pitchFamily="34" charset="0"/>
                <a:cs typeface="Arial" pitchFamily="34" charset="0"/>
              </a:rPr>
              <a:t>. Fernanda Nota, </a:t>
            </a:r>
            <a:r>
              <a:rPr lang="es-AR" sz="7300" dirty="0" smtClean="0">
                <a:solidFill>
                  <a:srgbClr val="FF0000"/>
                </a:solidFill>
                <a:latin typeface="Arial" pitchFamily="34" charset="0"/>
                <a:cs typeface="Arial" pitchFamily="34" charset="0"/>
              </a:rPr>
              <a:t>MD</a:t>
            </a:r>
            <a:r>
              <a:rPr lang="en-US" sz="7300" dirty="0" smtClean="0">
                <a:solidFill>
                  <a:srgbClr val="FF0000"/>
                </a:solidFill>
                <a:latin typeface="Arial" pitchFamily="34" charset="0"/>
                <a:cs typeface="Arial" pitchFamily="34" charset="0"/>
              </a:rPr>
              <a:t>⁴</a:t>
            </a:r>
            <a:r>
              <a:rPr lang="en-US" sz="9600" dirty="0" smtClean="0"/>
              <a:t/>
            </a:r>
            <a:br>
              <a:rPr lang="en-US" sz="9600" dirty="0" smtClean="0"/>
            </a:br>
            <a:r>
              <a:rPr lang="en-US" sz="6700" dirty="0" smtClean="0">
                <a:solidFill>
                  <a:srgbClr val="FF0000"/>
                </a:solidFill>
                <a:latin typeface="Arial" pitchFamily="34" charset="0"/>
                <a:cs typeface="Arial" pitchFamily="34" charset="0"/>
              </a:rPr>
              <a:t>Diversity </a:t>
            </a:r>
            <a:r>
              <a:rPr lang="en-US" sz="6700" dirty="0">
                <a:solidFill>
                  <a:srgbClr val="FF0000"/>
                </a:solidFill>
                <a:latin typeface="Arial" pitchFamily="34" charset="0"/>
                <a:cs typeface="Arial" pitchFamily="34" charset="0"/>
              </a:rPr>
              <a:t>Committee – School of Medicine - University of Louisville, Louisville, </a:t>
            </a:r>
            <a:r>
              <a:rPr lang="en-US" sz="6700" dirty="0" smtClean="0">
                <a:solidFill>
                  <a:srgbClr val="FF0000"/>
                </a:solidFill>
                <a:latin typeface="Arial" pitchFamily="34" charset="0"/>
                <a:cs typeface="Arial" pitchFamily="34" charset="0"/>
              </a:rPr>
              <a:t>KY</a:t>
            </a:r>
            <a:br>
              <a:rPr lang="en-US" sz="6700" dirty="0" smtClean="0">
                <a:solidFill>
                  <a:srgbClr val="FF0000"/>
                </a:solidFill>
                <a:latin typeface="Arial" pitchFamily="34" charset="0"/>
                <a:cs typeface="Arial" pitchFamily="34" charset="0"/>
              </a:rPr>
            </a:br>
            <a:r>
              <a:rPr lang="en-US" sz="7400" b="1" dirty="0">
                <a:solidFill>
                  <a:srgbClr val="FF0000"/>
                </a:solidFill>
              </a:rPr>
              <a:t/>
            </a:r>
            <a:br>
              <a:rPr lang="en-US" sz="7400" b="1" dirty="0">
                <a:solidFill>
                  <a:srgbClr val="FF0000"/>
                </a:solidFill>
              </a:rPr>
            </a:br>
            <a:endParaRPr lang="en-US" sz="5300" b="1" dirty="0">
              <a:solidFill>
                <a:srgbClr val="FF0000"/>
              </a:solidFill>
            </a:endParaRPr>
          </a:p>
        </p:txBody>
      </p:sp>
      <p:graphicFrame>
        <p:nvGraphicFramePr>
          <p:cNvPr id="1026" name="Object 3276"/>
          <p:cNvGraphicFramePr>
            <a:graphicFrameLocks noGrp="1" noChangeAspect="1"/>
          </p:cNvGraphicFramePr>
          <p:nvPr>
            <p:ph sz="half" idx="4294967295"/>
          </p:nvPr>
        </p:nvGraphicFramePr>
        <p:xfrm>
          <a:off x="0" y="17797463"/>
          <a:ext cx="1457325" cy="1490662"/>
        </p:xfrm>
        <a:graphic>
          <a:graphicData uri="http://schemas.openxmlformats.org/presentationml/2006/ole">
            <p:oleObj spid="_x0000_s1026" r:id="rId4" imgW="1457070" imgH="1487553" progId="Excel.Sheet.8">
              <p:embed/>
            </p:oleObj>
          </a:graphicData>
        </a:graphic>
      </p:graphicFrame>
      <p:sp>
        <p:nvSpPr>
          <p:cNvPr id="1038" name="Text Box 15"/>
          <p:cNvSpPr txBox="1">
            <a:spLocks noChangeArrowheads="1"/>
          </p:cNvSpPr>
          <p:nvPr/>
        </p:nvSpPr>
        <p:spPr bwMode="auto">
          <a:xfrm>
            <a:off x="1219201" y="25146002"/>
            <a:ext cx="10979153" cy="999508"/>
          </a:xfrm>
          <a:prstGeom prst="rect">
            <a:avLst/>
          </a:prstGeom>
          <a:noFill/>
          <a:ln w="9525">
            <a:noFill/>
            <a:miter lim="800000"/>
            <a:headEnd/>
            <a:tailEnd/>
          </a:ln>
        </p:spPr>
        <p:txBody>
          <a:bodyPr lIns="197357" tIns="98681" rIns="197357" bIns="98681">
            <a:spAutoFit/>
          </a:bodyPr>
          <a:lstStyle/>
          <a:p>
            <a:pPr defTabSz="1977826" eaLnBrk="1" hangingPunct="1"/>
            <a:endParaRPr lang="en-US" sz="2600" dirty="0"/>
          </a:p>
          <a:p>
            <a:pPr defTabSz="1977826" eaLnBrk="1" hangingPunct="1"/>
            <a:endParaRPr lang="en-US" sz="2600" dirty="0"/>
          </a:p>
        </p:txBody>
      </p:sp>
      <p:sp>
        <p:nvSpPr>
          <p:cNvPr id="2064" name="Text Box 16"/>
          <p:cNvSpPr txBox="1">
            <a:spLocks noChangeArrowheads="1"/>
          </p:cNvSpPr>
          <p:nvPr/>
        </p:nvSpPr>
        <p:spPr bwMode="auto">
          <a:xfrm>
            <a:off x="13258800" y="5486400"/>
            <a:ext cx="18821400" cy="9144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smtClean="0">
                <a:solidFill>
                  <a:schemeClr val="bg1"/>
                </a:solidFill>
              </a:rPr>
              <a:t>Methodology</a:t>
            </a:r>
            <a:endParaRPr lang="en-US" sz="5300" b="1" dirty="0">
              <a:solidFill>
                <a:schemeClr val="bg1"/>
              </a:solidFill>
            </a:endParaRPr>
          </a:p>
        </p:txBody>
      </p:sp>
      <p:sp>
        <p:nvSpPr>
          <p:cNvPr id="1040" name="Rectangle 220"/>
          <p:cNvSpPr>
            <a:spLocks noChangeArrowheads="1"/>
          </p:cNvSpPr>
          <p:nvPr/>
        </p:nvSpPr>
        <p:spPr bwMode="auto">
          <a:xfrm>
            <a:off x="25511125" y="14554200"/>
            <a:ext cx="184692" cy="661699"/>
          </a:xfrm>
          <a:prstGeom prst="rect">
            <a:avLst/>
          </a:prstGeom>
          <a:noFill/>
          <a:ln w="9525">
            <a:noFill/>
            <a:miter lim="800000"/>
            <a:headEnd/>
            <a:tailEnd/>
          </a:ln>
        </p:spPr>
        <p:txBody>
          <a:bodyPr wrap="none" lIns="91421" tIns="45710" rIns="91421" bIns="45710" anchor="ctr">
            <a:spAutoFit/>
          </a:bodyPr>
          <a:lstStyle/>
          <a:p>
            <a:pPr algn="ctr" defTabSz="917485" eaLnBrk="1" hangingPunct="1"/>
            <a:endParaRPr lang="en-US" sz="3700" dirty="0"/>
          </a:p>
        </p:txBody>
      </p:sp>
      <p:sp>
        <p:nvSpPr>
          <p:cNvPr id="1041" name="Rectangle 3073"/>
          <p:cNvSpPr>
            <a:spLocks noChangeArrowheads="1"/>
          </p:cNvSpPr>
          <p:nvPr/>
        </p:nvSpPr>
        <p:spPr bwMode="auto">
          <a:xfrm>
            <a:off x="25511125" y="13868400"/>
            <a:ext cx="184692" cy="661699"/>
          </a:xfrm>
          <a:prstGeom prst="rect">
            <a:avLst/>
          </a:prstGeom>
          <a:noFill/>
          <a:ln w="9525">
            <a:noFill/>
            <a:miter lim="800000"/>
            <a:headEnd/>
            <a:tailEnd/>
          </a:ln>
        </p:spPr>
        <p:txBody>
          <a:bodyPr wrap="none" lIns="91421" tIns="45710" rIns="91421" bIns="45710" anchor="ctr">
            <a:spAutoFit/>
          </a:bodyPr>
          <a:lstStyle/>
          <a:p>
            <a:pPr algn="ctr" defTabSz="917485" eaLnBrk="1" hangingPunct="1"/>
            <a:endParaRPr lang="en-US" sz="3700" dirty="0"/>
          </a:p>
        </p:txBody>
      </p:sp>
      <p:sp>
        <p:nvSpPr>
          <p:cNvPr id="1042" name="Rectangle 3075"/>
          <p:cNvSpPr>
            <a:spLocks noChangeArrowheads="1"/>
          </p:cNvSpPr>
          <p:nvPr/>
        </p:nvSpPr>
        <p:spPr bwMode="auto">
          <a:xfrm>
            <a:off x="25511125" y="13868400"/>
            <a:ext cx="184692" cy="661699"/>
          </a:xfrm>
          <a:prstGeom prst="rect">
            <a:avLst/>
          </a:prstGeom>
          <a:noFill/>
          <a:ln w="9525">
            <a:noFill/>
            <a:miter lim="800000"/>
            <a:headEnd/>
            <a:tailEnd/>
          </a:ln>
        </p:spPr>
        <p:txBody>
          <a:bodyPr wrap="none" lIns="91421" tIns="45710" rIns="91421" bIns="45710" anchor="ctr">
            <a:spAutoFit/>
          </a:bodyPr>
          <a:lstStyle/>
          <a:p>
            <a:pPr algn="ctr" defTabSz="917485" eaLnBrk="1" hangingPunct="1"/>
            <a:endParaRPr lang="en-US" sz="3700" dirty="0"/>
          </a:p>
        </p:txBody>
      </p:sp>
      <p:sp>
        <p:nvSpPr>
          <p:cNvPr id="1043" name="Text Box 3090"/>
          <p:cNvSpPr txBox="1">
            <a:spLocks noChangeArrowheads="1"/>
          </p:cNvSpPr>
          <p:nvPr/>
        </p:nvSpPr>
        <p:spPr bwMode="auto">
          <a:xfrm>
            <a:off x="31851602" y="20497800"/>
            <a:ext cx="184692" cy="661699"/>
          </a:xfrm>
          <a:prstGeom prst="rect">
            <a:avLst/>
          </a:prstGeom>
          <a:noFill/>
          <a:ln w="9525">
            <a:noFill/>
            <a:miter lim="800000"/>
            <a:headEnd/>
            <a:tailEnd/>
          </a:ln>
        </p:spPr>
        <p:txBody>
          <a:bodyPr wrap="none" lIns="91421" tIns="45710" rIns="91421" bIns="45710">
            <a:spAutoFit/>
          </a:bodyPr>
          <a:lstStyle/>
          <a:p>
            <a:pPr defTabSz="1977826" eaLnBrk="1" hangingPunct="1"/>
            <a:endParaRPr lang="en-US" sz="3700" dirty="0"/>
          </a:p>
        </p:txBody>
      </p:sp>
      <p:sp>
        <p:nvSpPr>
          <p:cNvPr id="26623" name="Text Box 5119"/>
          <p:cNvSpPr txBox="1">
            <a:spLocks noChangeArrowheads="1"/>
          </p:cNvSpPr>
          <p:nvPr/>
        </p:nvSpPr>
        <p:spPr bwMode="auto">
          <a:xfrm>
            <a:off x="1371600" y="5562600"/>
            <a:ext cx="10744199" cy="9144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dirty="0">
                <a:solidFill>
                  <a:schemeClr val="bg1"/>
                </a:solidFill>
              </a:rPr>
              <a:t>Background</a:t>
            </a:r>
          </a:p>
        </p:txBody>
      </p:sp>
      <p:pic>
        <p:nvPicPr>
          <p:cNvPr id="1046" name="Object 4"/>
          <p:cNvPicPr>
            <a:picLocks noChangeArrowheads="1"/>
          </p:cNvPicPr>
          <p:nvPr/>
        </p:nvPicPr>
        <p:blipFill>
          <a:blip r:embed="rId5" cstate="print"/>
          <a:srcRect t="-432" b="-604"/>
          <a:stretch>
            <a:fillRect/>
          </a:stretch>
        </p:blipFill>
        <p:spPr bwMode="auto">
          <a:xfrm>
            <a:off x="1142999" y="838200"/>
            <a:ext cx="6781802" cy="3505200"/>
          </a:xfrm>
          <a:prstGeom prst="rect">
            <a:avLst/>
          </a:prstGeom>
          <a:noFill/>
          <a:ln w="9525">
            <a:noFill/>
            <a:miter lim="800000"/>
            <a:headEnd/>
            <a:tailEnd/>
          </a:ln>
        </p:spPr>
      </p:pic>
      <p:sp>
        <p:nvSpPr>
          <p:cNvPr id="1047" name="Rectangle 3"/>
          <p:cNvSpPr txBox="1">
            <a:spLocks noChangeArrowheads="1"/>
          </p:cNvSpPr>
          <p:nvPr/>
        </p:nvSpPr>
        <p:spPr bwMode="auto">
          <a:xfrm>
            <a:off x="1295400" y="6629402"/>
            <a:ext cx="10591801" cy="9067800"/>
          </a:xfrm>
          <a:prstGeom prst="rect">
            <a:avLst/>
          </a:prstGeom>
          <a:noFill/>
          <a:ln w="9525">
            <a:noFill/>
            <a:miter lim="800000"/>
            <a:headEnd/>
            <a:tailEnd/>
          </a:ln>
        </p:spPr>
        <p:txBody>
          <a:bodyPr lIns="91421" tIns="45710" rIns="91421" bIns="45710"/>
          <a:lstStyle/>
          <a:p>
            <a:pPr algn="just"/>
            <a:r>
              <a:rPr lang="en-US" sz="3200" dirty="0"/>
              <a:t>Nationwide Hispanics are 16% of the population yet represent only 3.6% of doctoral degrees. At </a:t>
            </a:r>
            <a:r>
              <a:rPr lang="en-US" sz="3200" dirty="0" smtClean="0"/>
              <a:t>the University </a:t>
            </a:r>
            <a:r>
              <a:rPr lang="en-US" sz="3200" dirty="0"/>
              <a:t>of Louisville only 2% of </a:t>
            </a:r>
            <a:r>
              <a:rPr lang="en-US" sz="3200" dirty="0" smtClean="0"/>
              <a:t>the 22,031 enrolled students </a:t>
            </a:r>
            <a:r>
              <a:rPr lang="en-US" sz="3200" dirty="0"/>
              <a:t>are Hispanic. A way to provide health care service that overcomes language and cultural barriers is ensure that our health care system addresses the needs of diverse communities by recruiting members of the latter into higher education health careers.</a:t>
            </a:r>
          </a:p>
          <a:p>
            <a:pPr marL="742876" indent="-742876" defTabSz="1977826" eaLnBrk="1" hangingPunct="1">
              <a:spcBef>
                <a:spcPct val="20000"/>
              </a:spcBef>
              <a:buFontTx/>
              <a:buChar char="•"/>
            </a:pPr>
            <a:endParaRPr lang="en-US" sz="2600" dirty="0"/>
          </a:p>
        </p:txBody>
      </p:sp>
      <p:sp>
        <p:nvSpPr>
          <p:cNvPr id="45" name="Text Box 5285"/>
          <p:cNvSpPr txBox="1">
            <a:spLocks noChangeArrowheads="1"/>
          </p:cNvSpPr>
          <p:nvPr/>
        </p:nvSpPr>
        <p:spPr bwMode="auto">
          <a:xfrm>
            <a:off x="1295403" y="10972800"/>
            <a:ext cx="10899773" cy="9144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dirty="0">
                <a:solidFill>
                  <a:schemeClr val="bg1"/>
                </a:solidFill>
              </a:rPr>
              <a:t>Objective</a:t>
            </a:r>
          </a:p>
        </p:txBody>
      </p:sp>
      <p:sp>
        <p:nvSpPr>
          <p:cNvPr id="1049" name="Rectangle 3"/>
          <p:cNvSpPr txBox="1">
            <a:spLocks noChangeArrowheads="1"/>
          </p:cNvSpPr>
          <p:nvPr/>
        </p:nvSpPr>
        <p:spPr bwMode="auto">
          <a:xfrm>
            <a:off x="1219201" y="12039602"/>
            <a:ext cx="11120441" cy="1600200"/>
          </a:xfrm>
          <a:prstGeom prst="rect">
            <a:avLst/>
          </a:prstGeom>
          <a:noFill/>
          <a:ln w="9525">
            <a:noFill/>
            <a:miter lim="800000"/>
            <a:headEnd/>
            <a:tailEnd/>
          </a:ln>
        </p:spPr>
        <p:txBody>
          <a:bodyPr lIns="91421" tIns="45710" rIns="91421" bIns="45710"/>
          <a:lstStyle/>
          <a:p>
            <a:pPr algn="just" defTabSz="1977826" eaLnBrk="1" hangingPunct="1">
              <a:spcBef>
                <a:spcPct val="20000"/>
              </a:spcBef>
              <a:buClr>
                <a:srgbClr val="FF0000"/>
              </a:buClr>
            </a:pPr>
            <a:r>
              <a:rPr lang="en-US" sz="3200" dirty="0"/>
              <a:t>Increase interest and recruitment of Hispanic undergraduates in science careers.</a:t>
            </a:r>
          </a:p>
        </p:txBody>
      </p:sp>
      <p:sp>
        <p:nvSpPr>
          <p:cNvPr id="47" name="Text Box 5285"/>
          <p:cNvSpPr txBox="1">
            <a:spLocks noChangeArrowheads="1"/>
          </p:cNvSpPr>
          <p:nvPr/>
        </p:nvSpPr>
        <p:spPr bwMode="auto">
          <a:xfrm>
            <a:off x="1295403" y="13335000"/>
            <a:ext cx="10899773" cy="9144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dirty="0" smtClean="0">
                <a:solidFill>
                  <a:schemeClr val="bg1"/>
                </a:solidFill>
              </a:rPr>
              <a:t>Methodology	</a:t>
            </a:r>
            <a:endParaRPr lang="en-US" sz="5300" b="1" dirty="0">
              <a:solidFill>
                <a:schemeClr val="bg1"/>
              </a:solidFill>
            </a:endParaRPr>
          </a:p>
        </p:txBody>
      </p:sp>
      <p:sp>
        <p:nvSpPr>
          <p:cNvPr id="1051" name="Rectangle 47"/>
          <p:cNvSpPr>
            <a:spLocks noChangeArrowheads="1"/>
          </p:cNvSpPr>
          <p:nvPr/>
        </p:nvSpPr>
        <p:spPr bwMode="auto">
          <a:xfrm>
            <a:off x="1295406" y="14478002"/>
            <a:ext cx="11050586" cy="2554525"/>
          </a:xfrm>
          <a:prstGeom prst="rect">
            <a:avLst/>
          </a:prstGeom>
          <a:noFill/>
          <a:ln w="9525">
            <a:noFill/>
            <a:miter lim="800000"/>
            <a:headEnd/>
            <a:tailEnd/>
          </a:ln>
        </p:spPr>
        <p:txBody>
          <a:bodyPr lIns="91421" tIns="45710" rIns="91421" bIns="45710">
            <a:spAutoFit/>
          </a:bodyPr>
          <a:lstStyle/>
          <a:p>
            <a:pPr algn="just" defTabSz="917485" eaLnBrk="1" hangingPunct="1"/>
            <a:r>
              <a:rPr lang="en-US" sz="3200" dirty="0"/>
              <a:t>A</a:t>
            </a:r>
            <a:r>
              <a:rPr lang="en-US" sz="3200" b="1" dirty="0"/>
              <a:t> </a:t>
            </a:r>
            <a:r>
              <a:rPr lang="en-US" sz="3200" dirty="0"/>
              <a:t>two-day science career workshop was offered to a local Hispanic youth group conducted by Hispanic professionals from different University of Louisville </a:t>
            </a:r>
            <a:r>
              <a:rPr lang="en-US" sz="3200" dirty="0" smtClean="0"/>
              <a:t>departments. Students </a:t>
            </a:r>
            <a:r>
              <a:rPr lang="en-US" sz="3200" dirty="0"/>
              <a:t>participated on hands-on activities related to each professional area of expertise.  </a:t>
            </a:r>
            <a:endParaRPr lang="en-US" sz="3700" dirty="0"/>
          </a:p>
        </p:txBody>
      </p:sp>
      <p:sp>
        <p:nvSpPr>
          <p:cNvPr id="74" name="Text Box 5285"/>
          <p:cNvSpPr txBox="1">
            <a:spLocks noChangeArrowheads="1"/>
          </p:cNvSpPr>
          <p:nvPr/>
        </p:nvSpPr>
        <p:spPr bwMode="auto">
          <a:xfrm>
            <a:off x="32461200" y="5486400"/>
            <a:ext cx="17678400" cy="9144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dirty="0" smtClean="0">
                <a:solidFill>
                  <a:schemeClr val="bg1"/>
                </a:solidFill>
              </a:rPr>
              <a:t>Results</a:t>
            </a:r>
            <a:endParaRPr lang="en-US" sz="5300" b="1" dirty="0">
              <a:solidFill>
                <a:schemeClr val="bg1"/>
              </a:solidFill>
            </a:endParaRPr>
          </a:p>
        </p:txBody>
      </p:sp>
      <p:sp>
        <p:nvSpPr>
          <p:cNvPr id="1062" name="Text Box 37"/>
          <p:cNvSpPr txBox="1">
            <a:spLocks noChangeArrowheads="1"/>
          </p:cNvSpPr>
          <p:nvPr/>
        </p:nvSpPr>
        <p:spPr bwMode="auto">
          <a:xfrm>
            <a:off x="14633581" y="22021800"/>
            <a:ext cx="33674049" cy="661699"/>
          </a:xfrm>
          <a:prstGeom prst="rect">
            <a:avLst/>
          </a:prstGeom>
          <a:noFill/>
          <a:ln w="9525">
            <a:noFill/>
            <a:miter lim="800000"/>
            <a:headEnd/>
            <a:tailEnd/>
          </a:ln>
        </p:spPr>
        <p:txBody>
          <a:bodyPr lIns="91421" tIns="45710" rIns="91421" bIns="45710">
            <a:spAutoFit/>
          </a:bodyPr>
          <a:lstStyle/>
          <a:p>
            <a:pPr defTabSz="917485" eaLnBrk="1" hangingPunct="1"/>
            <a:endParaRPr lang="en-US" sz="3700" dirty="0"/>
          </a:p>
        </p:txBody>
      </p:sp>
      <p:sp>
        <p:nvSpPr>
          <p:cNvPr id="1064" name="Rectangle 45"/>
          <p:cNvSpPr>
            <a:spLocks noChangeArrowheads="1"/>
          </p:cNvSpPr>
          <p:nvPr/>
        </p:nvSpPr>
        <p:spPr bwMode="auto">
          <a:xfrm>
            <a:off x="1447800" y="21107400"/>
            <a:ext cx="11049002" cy="4031865"/>
          </a:xfrm>
          <a:prstGeom prst="rect">
            <a:avLst/>
          </a:prstGeom>
          <a:noFill/>
          <a:ln w="9525">
            <a:noFill/>
            <a:miter lim="800000"/>
            <a:headEnd/>
            <a:tailEnd/>
          </a:ln>
        </p:spPr>
        <p:txBody>
          <a:bodyPr wrap="square" lIns="91431" tIns="45716" rIns="91431" bIns="45716">
            <a:spAutoFit/>
          </a:bodyPr>
          <a:lstStyle/>
          <a:p>
            <a:pPr algn="just"/>
            <a:r>
              <a:rPr lang="en-US" sz="3200" dirty="0"/>
              <a:t>The change of interest in science after the intervention was not statistically significant, likely due to our small sample. However the survey helped to assess which factors our Hispanic undergraduate students see as barriers to obtaining higher education degree.  We believe our multidisciplinary career day workshop is a good model to encourage Hispanic youth interest in higher science education careers. </a:t>
            </a:r>
          </a:p>
        </p:txBody>
      </p:sp>
      <p:sp>
        <p:nvSpPr>
          <p:cNvPr id="5" name="Text Box 5285"/>
          <p:cNvSpPr txBox="1">
            <a:spLocks noChangeArrowheads="1"/>
          </p:cNvSpPr>
          <p:nvPr/>
        </p:nvSpPr>
        <p:spPr bwMode="auto">
          <a:xfrm>
            <a:off x="1447800" y="20116800"/>
            <a:ext cx="10896598" cy="9144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dirty="0" smtClean="0">
                <a:solidFill>
                  <a:schemeClr val="bg1"/>
                </a:solidFill>
              </a:rPr>
              <a:t>Conclusions</a:t>
            </a:r>
            <a:endParaRPr lang="en-US" sz="5300" b="1" dirty="0">
              <a:solidFill>
                <a:schemeClr val="bg1"/>
              </a:solidFill>
            </a:endParaRPr>
          </a:p>
        </p:txBody>
      </p:sp>
      <p:sp>
        <p:nvSpPr>
          <p:cNvPr id="1074" name="TextBox 59"/>
          <p:cNvSpPr txBox="1">
            <a:spLocks noChangeArrowheads="1"/>
          </p:cNvSpPr>
          <p:nvPr/>
        </p:nvSpPr>
        <p:spPr bwMode="auto">
          <a:xfrm>
            <a:off x="1447804" y="4495802"/>
            <a:ext cx="6629398" cy="815600"/>
          </a:xfrm>
          <a:prstGeom prst="rect">
            <a:avLst/>
          </a:prstGeom>
          <a:noFill/>
          <a:ln w="9525">
            <a:noFill/>
            <a:miter lim="800000"/>
            <a:headEnd/>
            <a:tailEnd/>
          </a:ln>
        </p:spPr>
        <p:txBody>
          <a:bodyPr lIns="91431" tIns="45716" rIns="91431" bIns="45716">
            <a:spAutoFit/>
          </a:bodyPr>
          <a:lstStyle/>
          <a:p>
            <a:r>
              <a:rPr lang="en-US" sz="4700" b="1" dirty="0"/>
              <a:t>Pediatrics</a:t>
            </a:r>
            <a:r>
              <a:rPr lang="en-US" sz="4200" dirty="0"/>
              <a:t>	</a:t>
            </a:r>
          </a:p>
        </p:txBody>
      </p:sp>
      <p:sp>
        <p:nvSpPr>
          <p:cNvPr id="69" name="TextBox 68"/>
          <p:cNvSpPr txBox="1"/>
          <p:nvPr/>
        </p:nvSpPr>
        <p:spPr>
          <a:xfrm>
            <a:off x="13258800" y="6477000"/>
            <a:ext cx="9144000" cy="15311876"/>
          </a:xfrm>
          <a:prstGeom prst="rect">
            <a:avLst/>
          </a:prstGeom>
          <a:noFill/>
        </p:spPr>
        <p:txBody>
          <a:bodyPr wrap="square" lIns="91431" tIns="45716" rIns="91431" bIns="45716" rtlCol="0">
            <a:spAutoFit/>
          </a:bodyPr>
          <a:lstStyle/>
          <a:p>
            <a:pPr algn="just"/>
            <a:r>
              <a:rPr lang="en-US" sz="3200" dirty="0"/>
              <a:t>A</a:t>
            </a:r>
            <a:r>
              <a:rPr lang="en-US" sz="3200" b="1" dirty="0"/>
              <a:t> </a:t>
            </a:r>
            <a:r>
              <a:rPr lang="en-US" sz="3200" dirty="0"/>
              <a:t>two-day science career workshop was offered to </a:t>
            </a:r>
            <a:r>
              <a:rPr lang="en-US" sz="3200" b="1" u="sng" dirty="0"/>
              <a:t>“</a:t>
            </a:r>
            <a:r>
              <a:rPr lang="en-US" sz="3200" b="1" u="sng" dirty="0" err="1"/>
              <a:t>Adelante</a:t>
            </a:r>
            <a:r>
              <a:rPr lang="en-US" sz="3200" b="1" u="sng" dirty="0"/>
              <a:t> Hispanic Achievers</a:t>
            </a:r>
            <a:r>
              <a:rPr lang="en-US" sz="3200" b="1" u="sng" dirty="0" smtClean="0"/>
              <a:t>”</a:t>
            </a:r>
            <a:endParaRPr lang="en-US" sz="1100" dirty="0" smtClean="0"/>
          </a:p>
          <a:p>
            <a:pPr algn="just"/>
            <a:r>
              <a:rPr lang="en-US" sz="3200" dirty="0" smtClean="0"/>
              <a:t>“</a:t>
            </a:r>
            <a:r>
              <a:rPr lang="en-US" sz="3200" dirty="0" err="1"/>
              <a:t>Adelante</a:t>
            </a:r>
            <a:r>
              <a:rPr lang="en-US" sz="3200" dirty="0"/>
              <a:t>” members are Hispanic/Latino middle and high school students. The organization’s goal is to encourage post secondary-education achievement and professional careers</a:t>
            </a:r>
            <a:r>
              <a:rPr lang="en-US" sz="3200" dirty="0" smtClean="0"/>
              <a:t>.</a:t>
            </a:r>
            <a:endParaRPr lang="en-US" sz="1100" b="1" u="sng" dirty="0" smtClean="0"/>
          </a:p>
          <a:p>
            <a:pPr algn="just"/>
            <a:r>
              <a:rPr lang="en-US" sz="3200" b="1" u="sng" dirty="0" smtClean="0"/>
              <a:t>Hispanic </a:t>
            </a:r>
            <a:r>
              <a:rPr lang="en-US" sz="3200" b="1" u="sng" dirty="0"/>
              <a:t>professionals</a:t>
            </a:r>
            <a:r>
              <a:rPr lang="en-US" sz="3200" dirty="0"/>
              <a:t> from different U of L departments were invited to participate, a </a:t>
            </a:r>
            <a:r>
              <a:rPr lang="en-US" sz="3200" dirty="0" smtClean="0"/>
              <a:t>biologist/</a:t>
            </a:r>
            <a:r>
              <a:rPr lang="en-US" sz="3200" dirty="0" err="1" smtClean="0"/>
              <a:t>anthropologist,a</a:t>
            </a:r>
            <a:r>
              <a:rPr lang="en-US" sz="3200" dirty="0" smtClean="0"/>
              <a:t> biologist/paleontologist</a:t>
            </a:r>
            <a:r>
              <a:rPr lang="en-US" sz="3200" dirty="0"/>
              <a:t>, an immunologist, a physiologist, a registered nurse and two physicians. Also </a:t>
            </a:r>
            <a:r>
              <a:rPr lang="en-US" sz="3200" b="1" u="sng" dirty="0"/>
              <a:t>third-year medical students</a:t>
            </a:r>
            <a:r>
              <a:rPr lang="en-US" sz="3200" dirty="0"/>
              <a:t> were actively involved and collaborated with the activity; one of them as presenter</a:t>
            </a:r>
            <a:r>
              <a:rPr lang="en-US" sz="3200" dirty="0" smtClean="0"/>
              <a:t>.</a:t>
            </a:r>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3200" dirty="0" smtClean="0"/>
          </a:p>
          <a:p>
            <a:pPr algn="just"/>
            <a:endParaRPr lang="en-US" sz="1100" dirty="0" smtClean="0"/>
          </a:p>
          <a:p>
            <a:pPr algn="just"/>
            <a:r>
              <a:rPr lang="en-US" sz="3200" dirty="0" smtClean="0"/>
              <a:t>Each </a:t>
            </a:r>
            <a:r>
              <a:rPr lang="en-US" sz="3200" dirty="0"/>
              <a:t>professional spent 30 min to share with the undergraduates their unique stories of why they chose a science/medical career, discussed specific jobs and provided information about education requirements. </a:t>
            </a:r>
          </a:p>
          <a:p>
            <a:endParaRPr lang="en-US" dirty="0"/>
          </a:p>
        </p:txBody>
      </p:sp>
      <p:pic>
        <p:nvPicPr>
          <p:cNvPr id="34" name="Picture 2" descr="F:\Pictures\Community Activities\Science Career Oct 2010\P1000681.JPG"/>
          <p:cNvPicPr>
            <a:picLocks noChangeArrowheads="1"/>
          </p:cNvPicPr>
          <p:nvPr/>
        </p:nvPicPr>
        <p:blipFill>
          <a:blip r:embed="rId6" cstate="print"/>
          <a:srcRect t="13228" b="10714"/>
          <a:stretch>
            <a:fillRect/>
          </a:stretch>
        </p:blipFill>
        <p:spPr bwMode="auto">
          <a:xfrm>
            <a:off x="22783800" y="19202400"/>
            <a:ext cx="4233672" cy="4096512"/>
          </a:xfrm>
          <a:prstGeom prst="rect">
            <a:avLst/>
          </a:prstGeom>
          <a:ln w="88900" cap="sq" cmpd="thickThin">
            <a:solidFill>
              <a:srgbClr val="000000"/>
            </a:solidFill>
            <a:prstDash val="solid"/>
            <a:miter lim="800000"/>
          </a:ln>
          <a:effectLst>
            <a:innerShdw blurRad="76200">
              <a:srgbClr val="000000"/>
            </a:innerShdw>
          </a:effectLst>
        </p:spPr>
      </p:pic>
      <p:pic>
        <p:nvPicPr>
          <p:cNvPr id="36" name="Picture 2" descr="F:\Pictures\Community Activities\Science Career Oct 2010\Career day 020.jpg"/>
          <p:cNvPicPr>
            <a:picLocks noChangeArrowheads="1"/>
          </p:cNvPicPr>
          <p:nvPr/>
        </p:nvPicPr>
        <p:blipFill>
          <a:blip r:embed="rId7" cstate="print"/>
          <a:srcRect l="21528" r="2083" b="11389"/>
          <a:stretch>
            <a:fillRect/>
          </a:stretch>
        </p:blipFill>
        <p:spPr bwMode="auto">
          <a:xfrm>
            <a:off x="18059400" y="28117800"/>
            <a:ext cx="4418604" cy="3733800"/>
          </a:xfrm>
          <a:prstGeom prst="rect">
            <a:avLst/>
          </a:prstGeom>
          <a:ln w="88900" cap="sq" cmpd="thickThin">
            <a:solidFill>
              <a:srgbClr val="000000"/>
            </a:solidFill>
            <a:prstDash val="solid"/>
            <a:miter lim="800000"/>
          </a:ln>
          <a:effectLst>
            <a:innerShdw blurRad="76200">
              <a:srgbClr val="000000"/>
            </a:innerShdw>
          </a:effectLst>
        </p:spPr>
      </p:pic>
      <p:sp>
        <p:nvSpPr>
          <p:cNvPr id="1028" name="Rectangle 4"/>
          <p:cNvSpPr>
            <a:spLocks noChangeArrowheads="1"/>
          </p:cNvSpPr>
          <p:nvPr/>
        </p:nvSpPr>
        <p:spPr bwMode="auto">
          <a:xfrm>
            <a:off x="13258800" y="24917400"/>
            <a:ext cx="9372600" cy="304698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p>
            <a:pPr lvl="0" algn="just" eaLnBrk="1" hangingPunct="1"/>
            <a:r>
              <a:rPr lang="en-US" sz="3200" dirty="0" smtClean="0">
                <a:latin typeface="Arial" pitchFamily="34" charset="0"/>
                <a:ea typeface="Calibri" pitchFamily="34" charset="0"/>
                <a:cs typeface="Arial" pitchFamily="34" charset="0"/>
              </a:rPr>
              <a:t>The </a:t>
            </a:r>
            <a:r>
              <a:rPr lang="en-US" sz="3200" b="1" u="sng" dirty="0" smtClean="0">
                <a:latin typeface="Arial" pitchFamily="34" charset="0"/>
                <a:ea typeface="Calibri" pitchFamily="34" charset="0"/>
                <a:cs typeface="Arial" pitchFamily="34" charset="0"/>
              </a:rPr>
              <a:t>first</a:t>
            </a:r>
            <a:r>
              <a:rPr lang="en-US" sz="3200" b="1" dirty="0" smtClean="0">
                <a:latin typeface="Arial" pitchFamily="34" charset="0"/>
                <a:ea typeface="Calibri" pitchFamily="34" charset="0"/>
                <a:cs typeface="Arial" pitchFamily="34" charset="0"/>
              </a:rPr>
              <a:t> </a:t>
            </a:r>
            <a:r>
              <a:rPr lang="en-US" sz="3200" dirty="0" smtClean="0">
                <a:latin typeface="Arial" pitchFamily="34" charset="0"/>
                <a:ea typeface="Calibri" pitchFamily="34" charset="0"/>
                <a:cs typeface="Arial" pitchFamily="34" charset="0"/>
              </a:rPr>
              <a:t>day was dedicated to </a:t>
            </a:r>
            <a:r>
              <a:rPr lang="en-US" sz="3200" b="1" u="sng" dirty="0" smtClean="0">
                <a:latin typeface="Arial" pitchFamily="34" charset="0"/>
                <a:ea typeface="Calibri" pitchFamily="34" charset="0"/>
                <a:cs typeface="Arial" pitchFamily="34" charset="0"/>
              </a:rPr>
              <a:t>basic science</a:t>
            </a:r>
            <a:r>
              <a:rPr lang="en-US" sz="3200" dirty="0" smtClean="0">
                <a:latin typeface="Arial" pitchFamily="34" charset="0"/>
                <a:ea typeface="Calibri" pitchFamily="34" charset="0"/>
                <a:cs typeface="Arial" pitchFamily="34" charset="0"/>
              </a:rPr>
              <a:t> careers, and students were given a tour of U of L Health Science Center, where they visited two laboratories, and the Medical School library. They participated on hands-on activities related to each professional’s area of expertise. </a:t>
            </a:r>
            <a:endParaRPr lang="en-US" sz="3200" dirty="0" smtClean="0">
              <a:latin typeface="Arial" pitchFamily="34" charset="0"/>
              <a:cs typeface="Arial" pitchFamily="34" charset="0"/>
            </a:endParaRPr>
          </a:p>
        </p:txBody>
      </p:sp>
      <p:pic>
        <p:nvPicPr>
          <p:cNvPr id="39" name="Picture 2" descr="F:\Pictures\Community Activities\Science Career Oct 2010\Career day 008.jpg"/>
          <p:cNvPicPr>
            <a:picLocks noChangeArrowheads="1"/>
          </p:cNvPicPr>
          <p:nvPr/>
        </p:nvPicPr>
        <p:blipFill>
          <a:blip r:embed="rId8" cstate="print"/>
          <a:srcRect l="13889" r="11111"/>
          <a:stretch>
            <a:fillRect/>
          </a:stretch>
        </p:blipFill>
        <p:spPr bwMode="auto">
          <a:xfrm>
            <a:off x="13335000" y="20955000"/>
            <a:ext cx="4415882" cy="3736517"/>
          </a:xfrm>
          <a:prstGeom prst="rect">
            <a:avLst/>
          </a:prstGeom>
          <a:ln w="88900" cap="sq" cmpd="thickThin">
            <a:solidFill>
              <a:srgbClr val="000000"/>
            </a:solidFill>
            <a:prstDash val="solid"/>
            <a:miter lim="800000"/>
          </a:ln>
          <a:effectLst>
            <a:innerShdw blurRad="76200">
              <a:srgbClr val="000000"/>
            </a:innerShdw>
          </a:effectLst>
        </p:spPr>
      </p:pic>
      <p:sp>
        <p:nvSpPr>
          <p:cNvPr id="1029" name="Rectangle 5"/>
          <p:cNvSpPr>
            <a:spLocks noChangeArrowheads="1"/>
          </p:cNvSpPr>
          <p:nvPr/>
        </p:nvSpPr>
        <p:spPr bwMode="auto">
          <a:xfrm>
            <a:off x="22783800" y="6629400"/>
            <a:ext cx="8610600" cy="2062095"/>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p>
            <a:pPr defTabSz="914310" eaLnBrk="1" hangingPunct="1"/>
            <a:r>
              <a:rPr lang="en-US" sz="3200" dirty="0" smtClean="0">
                <a:latin typeface="Arial" pitchFamily="34" charset="0"/>
                <a:ea typeface="Calibri" pitchFamily="34" charset="0"/>
                <a:cs typeface="Arial" pitchFamily="34" charset="0"/>
              </a:rPr>
              <a:t>The </a:t>
            </a:r>
            <a:r>
              <a:rPr lang="en-US" sz="3200" b="1" u="sng" dirty="0" smtClean="0">
                <a:latin typeface="Arial" pitchFamily="34" charset="0"/>
                <a:ea typeface="Calibri" pitchFamily="34" charset="0"/>
                <a:cs typeface="Arial" pitchFamily="34" charset="0"/>
              </a:rPr>
              <a:t>second</a:t>
            </a:r>
            <a:r>
              <a:rPr lang="en-US" sz="3200" dirty="0" smtClean="0">
                <a:latin typeface="Arial" pitchFamily="34" charset="0"/>
                <a:ea typeface="Calibri" pitchFamily="34" charset="0"/>
                <a:cs typeface="Arial" pitchFamily="34" charset="0"/>
              </a:rPr>
              <a:t> day was devoted to </a:t>
            </a:r>
            <a:r>
              <a:rPr lang="en-US" sz="3200" b="1" u="sng" dirty="0" smtClean="0">
                <a:latin typeface="Arial" pitchFamily="34" charset="0"/>
                <a:ea typeface="Calibri" pitchFamily="34" charset="0"/>
                <a:cs typeface="Arial" pitchFamily="34" charset="0"/>
              </a:rPr>
              <a:t>medical/nursing</a:t>
            </a:r>
            <a:r>
              <a:rPr lang="en-US" sz="3200" dirty="0" smtClean="0">
                <a:latin typeface="Arial" pitchFamily="34" charset="0"/>
                <a:ea typeface="Calibri" pitchFamily="34" charset="0"/>
                <a:cs typeface="Arial" pitchFamily="34" charset="0"/>
              </a:rPr>
              <a:t> careers. Students gathered at a community center where medical/nursing activities were developed.</a:t>
            </a:r>
            <a:endParaRPr lang="en-US" sz="3200" dirty="0" smtClean="0">
              <a:latin typeface="Arial" pitchFamily="34" charset="0"/>
              <a:cs typeface="Arial" pitchFamily="34" charset="0"/>
            </a:endParaRPr>
          </a:p>
        </p:txBody>
      </p:sp>
      <p:sp>
        <p:nvSpPr>
          <p:cNvPr id="42" name="Text Box 5285"/>
          <p:cNvSpPr txBox="1">
            <a:spLocks noChangeArrowheads="1"/>
          </p:cNvSpPr>
          <p:nvPr/>
        </p:nvSpPr>
        <p:spPr bwMode="auto">
          <a:xfrm>
            <a:off x="1371600" y="17221200"/>
            <a:ext cx="10896598" cy="9144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dirty="0" smtClean="0">
                <a:solidFill>
                  <a:schemeClr val="bg1"/>
                </a:solidFill>
              </a:rPr>
              <a:t>Results</a:t>
            </a:r>
            <a:endParaRPr lang="en-US" sz="5300" b="1" dirty="0">
              <a:solidFill>
                <a:schemeClr val="bg1"/>
              </a:solidFill>
            </a:endParaRPr>
          </a:p>
        </p:txBody>
      </p:sp>
      <p:sp>
        <p:nvSpPr>
          <p:cNvPr id="43" name="Rectangle 42"/>
          <p:cNvSpPr/>
          <p:nvPr/>
        </p:nvSpPr>
        <p:spPr>
          <a:xfrm>
            <a:off x="1295400" y="18288000"/>
            <a:ext cx="10896598" cy="1569652"/>
          </a:xfrm>
          <a:prstGeom prst="rect">
            <a:avLst/>
          </a:prstGeom>
        </p:spPr>
        <p:txBody>
          <a:bodyPr wrap="square" lIns="91431" tIns="45716" rIns="91431" bIns="45716">
            <a:spAutoFit/>
          </a:bodyPr>
          <a:lstStyle/>
          <a:p>
            <a:pPr algn="just"/>
            <a:r>
              <a:rPr lang="en-US" sz="3200" dirty="0" smtClean="0"/>
              <a:t>Pre and Post activity anonymous surveys were obtained. Interest in science increased by 23% post intervention, P value 0.2243 (Chi-square). </a:t>
            </a:r>
            <a:endParaRPr lang="en-US" sz="3200" dirty="0"/>
          </a:p>
        </p:txBody>
      </p:sp>
      <p:pic>
        <p:nvPicPr>
          <p:cNvPr id="44" name="Picture 2" descr="F:\Pictures\Community Activities\Science Career Oct 2010\P1000640.JPG"/>
          <p:cNvPicPr>
            <a:picLocks noChangeAspect="1" noChangeArrowheads="1"/>
          </p:cNvPicPr>
          <p:nvPr/>
        </p:nvPicPr>
        <p:blipFill>
          <a:blip r:embed="rId9" cstate="print"/>
          <a:srcRect l="1015" t="14441" b="2520"/>
          <a:stretch>
            <a:fillRect/>
          </a:stretch>
        </p:blipFill>
        <p:spPr bwMode="auto">
          <a:xfrm>
            <a:off x="1600200" y="25298400"/>
            <a:ext cx="10668000" cy="4724400"/>
          </a:xfrm>
          <a:prstGeom prst="rect">
            <a:avLst/>
          </a:prstGeom>
          <a:ln w="88900" cap="sq" cmpd="thickThin">
            <a:solidFill>
              <a:srgbClr val="000000"/>
            </a:solidFill>
            <a:prstDash val="solid"/>
            <a:miter lim="800000"/>
          </a:ln>
          <a:effectLst>
            <a:innerShdw blurRad="76200">
              <a:srgbClr val="000000"/>
            </a:innerShdw>
          </a:effectLst>
        </p:spPr>
      </p:pic>
      <p:sp>
        <p:nvSpPr>
          <p:cNvPr id="1031" name="Rectangle 7"/>
          <p:cNvSpPr>
            <a:spLocks noChangeArrowheads="1"/>
          </p:cNvSpPr>
          <p:nvPr/>
        </p:nvSpPr>
        <p:spPr bwMode="auto">
          <a:xfrm>
            <a:off x="22783800" y="29413200"/>
            <a:ext cx="9144000" cy="2554537"/>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p>
            <a:pPr algn="just" defTabSz="914310" eaLnBrk="1" hangingPunct="1"/>
            <a:r>
              <a:rPr lang="en-US" sz="3200" b="1" u="sng" dirty="0" smtClean="0">
                <a:latin typeface="Arial" pitchFamily="34" charset="0"/>
                <a:ea typeface="Calibri" pitchFamily="34" charset="0"/>
                <a:cs typeface="Arial" pitchFamily="34" charset="0"/>
              </a:rPr>
              <a:t>Pre and post activity anonymous surveys</a:t>
            </a:r>
            <a:r>
              <a:rPr lang="en-US" sz="3200" dirty="0" smtClean="0">
                <a:latin typeface="Arial" pitchFamily="34" charset="0"/>
                <a:ea typeface="Calibri" pitchFamily="34" charset="0"/>
                <a:cs typeface="Arial" pitchFamily="34" charset="0"/>
              </a:rPr>
              <a:t> were obtained. Surveys included: Grade in school, areas of interest, interest in reading science books or watching science TV shows, and barriers to achieve career degree. </a:t>
            </a:r>
            <a:endParaRPr lang="en-US" sz="3200" dirty="0" smtClean="0">
              <a:latin typeface="Arial" pitchFamily="34" charset="0"/>
              <a:cs typeface="Arial" pitchFamily="34" charset="0"/>
            </a:endParaRPr>
          </a:p>
        </p:txBody>
      </p:sp>
      <p:pic>
        <p:nvPicPr>
          <p:cNvPr id="46" name="Picture 2" descr="F:\Pictures\Community Activities\Science Career Oct 2010\Career day 026.jpg"/>
          <p:cNvPicPr>
            <a:picLocks noChangeArrowheads="1"/>
          </p:cNvPicPr>
          <p:nvPr/>
        </p:nvPicPr>
        <p:blipFill>
          <a:blip r:embed="rId10" cstate="print"/>
          <a:srcRect l="6254" r="6191"/>
          <a:stretch>
            <a:fillRect/>
          </a:stretch>
        </p:blipFill>
        <p:spPr bwMode="auto">
          <a:xfrm>
            <a:off x="22860000" y="9144000"/>
            <a:ext cx="4956048" cy="4416552"/>
          </a:xfrm>
          <a:prstGeom prst="rect">
            <a:avLst/>
          </a:prstGeom>
          <a:ln w="88900" cap="sq" cmpd="thickThin">
            <a:solidFill>
              <a:srgbClr val="000000"/>
            </a:solidFill>
            <a:prstDash val="solid"/>
            <a:miter lim="800000"/>
          </a:ln>
          <a:effectLst>
            <a:innerShdw blurRad="76200">
              <a:srgbClr val="000000"/>
            </a:innerShdw>
          </a:effectLst>
        </p:spPr>
      </p:pic>
      <p:pic>
        <p:nvPicPr>
          <p:cNvPr id="48" name="Picture 2" descr="F:\Pictures\Community Activities\Science Career Oct 2010\Career day 010.jpg"/>
          <p:cNvPicPr>
            <a:picLocks noChangeArrowheads="1"/>
          </p:cNvPicPr>
          <p:nvPr/>
        </p:nvPicPr>
        <p:blipFill>
          <a:blip r:embed="rId11" cstate="print"/>
          <a:srcRect/>
          <a:stretch>
            <a:fillRect/>
          </a:stretch>
        </p:blipFill>
        <p:spPr bwMode="auto">
          <a:xfrm>
            <a:off x="13335000" y="28041600"/>
            <a:ext cx="4418604" cy="3733800"/>
          </a:xfrm>
          <a:prstGeom prst="rect">
            <a:avLst/>
          </a:prstGeom>
          <a:ln w="88900" cap="sq" cmpd="thickThin">
            <a:solidFill>
              <a:srgbClr val="000000"/>
            </a:solidFill>
            <a:prstDash val="solid"/>
            <a:miter lim="800000"/>
          </a:ln>
          <a:effectLst>
            <a:innerShdw blurRad="76200">
              <a:srgbClr val="000000"/>
            </a:innerShdw>
          </a:effectLst>
        </p:spPr>
      </p:pic>
      <p:pic>
        <p:nvPicPr>
          <p:cNvPr id="49" name="Picture 2" descr="C:\Documents and Settings\mfnota\My Documents\My Pictures\P1000720.JPG"/>
          <p:cNvPicPr>
            <a:picLocks noChangeArrowheads="1"/>
          </p:cNvPicPr>
          <p:nvPr/>
        </p:nvPicPr>
        <p:blipFill>
          <a:blip r:embed="rId12" cstate="print"/>
          <a:srcRect l="4690" r="3064"/>
          <a:stretch>
            <a:fillRect/>
          </a:stretch>
        </p:blipFill>
        <p:spPr bwMode="auto">
          <a:xfrm>
            <a:off x="26822400" y="14097000"/>
            <a:ext cx="4953000" cy="4419600"/>
          </a:xfrm>
          <a:prstGeom prst="rect">
            <a:avLst/>
          </a:prstGeom>
          <a:ln w="88900" cap="sq" cmpd="thickThin">
            <a:solidFill>
              <a:srgbClr val="000000"/>
            </a:solidFill>
            <a:prstDash val="solid"/>
            <a:miter lim="800000"/>
          </a:ln>
          <a:effectLst>
            <a:innerShdw blurRad="76200">
              <a:srgbClr val="000000"/>
            </a:innerShdw>
          </a:effectLst>
        </p:spPr>
      </p:pic>
      <p:pic>
        <p:nvPicPr>
          <p:cNvPr id="50" name="Picture 2" descr="F:\Pictures\Community Activities\Science Career Oct 2010\Career day 014.jpg"/>
          <p:cNvPicPr>
            <a:picLocks noChangeArrowheads="1"/>
          </p:cNvPicPr>
          <p:nvPr/>
        </p:nvPicPr>
        <p:blipFill>
          <a:blip r:embed="rId13" cstate="print"/>
          <a:srcRect r="7018"/>
          <a:stretch>
            <a:fillRect/>
          </a:stretch>
        </p:blipFill>
        <p:spPr bwMode="auto">
          <a:xfrm>
            <a:off x="18135600" y="13639800"/>
            <a:ext cx="4087368" cy="4096512"/>
          </a:xfrm>
          <a:prstGeom prst="rect">
            <a:avLst/>
          </a:prstGeom>
          <a:ln w="88900" cap="sq" cmpd="thickThin">
            <a:solidFill>
              <a:srgbClr val="000000"/>
            </a:solidFill>
            <a:prstDash val="solid"/>
            <a:miter lim="800000"/>
          </a:ln>
          <a:effectLst>
            <a:innerShdw blurRad="76200">
              <a:srgbClr val="000000"/>
            </a:innerShdw>
          </a:effectLst>
        </p:spPr>
      </p:pic>
      <p:pic>
        <p:nvPicPr>
          <p:cNvPr id="51" name="Picture 2" descr="C:\Documents and Settings\mfnota\My Documents\My Pictures\P1000767.JPG"/>
          <p:cNvPicPr>
            <a:picLocks noChangeArrowheads="1"/>
          </p:cNvPicPr>
          <p:nvPr/>
        </p:nvPicPr>
        <p:blipFill>
          <a:blip r:embed="rId14" cstate="print"/>
          <a:srcRect/>
          <a:stretch>
            <a:fillRect/>
          </a:stretch>
        </p:blipFill>
        <p:spPr bwMode="auto">
          <a:xfrm>
            <a:off x="22783800" y="24460200"/>
            <a:ext cx="4233672" cy="4096512"/>
          </a:xfrm>
          <a:prstGeom prst="rect">
            <a:avLst/>
          </a:prstGeom>
          <a:ln w="88900" cap="sq" cmpd="thickThin">
            <a:solidFill>
              <a:srgbClr val="000000"/>
            </a:solidFill>
            <a:prstDash val="solid"/>
            <a:miter lim="800000"/>
          </a:ln>
          <a:effectLst>
            <a:innerShdw blurRad="76200">
              <a:srgbClr val="000000"/>
            </a:innerShdw>
          </a:effectLst>
        </p:spPr>
      </p:pic>
      <p:pic>
        <p:nvPicPr>
          <p:cNvPr id="52" name="Picture 2" descr="F:\Pictures\Community Activities\Science Career Oct 2010\Career day 007.jpg"/>
          <p:cNvPicPr>
            <a:picLocks noChangeArrowheads="1"/>
          </p:cNvPicPr>
          <p:nvPr/>
        </p:nvPicPr>
        <p:blipFill>
          <a:blip r:embed="rId15" cstate="print"/>
          <a:srcRect/>
          <a:stretch>
            <a:fillRect/>
          </a:stretch>
        </p:blipFill>
        <p:spPr bwMode="auto">
          <a:xfrm>
            <a:off x="18059400" y="20878800"/>
            <a:ext cx="4418604" cy="3733800"/>
          </a:xfrm>
          <a:prstGeom prst="rect">
            <a:avLst/>
          </a:prstGeom>
          <a:ln w="88900" cap="sq" cmpd="thickThin">
            <a:solidFill>
              <a:srgbClr val="000000"/>
            </a:solidFill>
            <a:prstDash val="solid"/>
            <a:miter lim="800000"/>
          </a:ln>
          <a:effectLst>
            <a:innerShdw blurRad="76200">
              <a:srgbClr val="000000"/>
            </a:innerShdw>
          </a:effectLst>
        </p:spPr>
      </p:pic>
      <p:pic>
        <p:nvPicPr>
          <p:cNvPr id="53" name="Picture 2" descr="F:\Pictures\Community Activities\Science Career Oct 2010\Career day 016.jpg"/>
          <p:cNvPicPr>
            <a:picLocks noChangeArrowheads="1"/>
          </p:cNvPicPr>
          <p:nvPr/>
        </p:nvPicPr>
        <p:blipFill>
          <a:blip r:embed="rId16" cstate="print"/>
          <a:srcRect r="20573"/>
          <a:stretch>
            <a:fillRect/>
          </a:stretch>
        </p:blipFill>
        <p:spPr bwMode="auto">
          <a:xfrm>
            <a:off x="13335000" y="13716000"/>
            <a:ext cx="4087368" cy="4096512"/>
          </a:xfrm>
          <a:prstGeom prst="rect">
            <a:avLst/>
          </a:prstGeom>
          <a:ln w="88900" cap="sq" cmpd="thickThin">
            <a:solidFill>
              <a:srgbClr val="000000"/>
            </a:solidFill>
            <a:prstDash val="solid"/>
            <a:miter lim="800000"/>
          </a:ln>
          <a:effectLst>
            <a:innerShdw blurRad="76200">
              <a:srgbClr val="000000"/>
            </a:innerShdw>
          </a:effectLst>
        </p:spPr>
      </p:pic>
      <p:sp>
        <p:nvSpPr>
          <p:cNvPr id="1032" name="Rectangle 8"/>
          <p:cNvSpPr>
            <a:spLocks noChangeArrowheads="1"/>
          </p:cNvSpPr>
          <p:nvPr/>
        </p:nvSpPr>
        <p:spPr bwMode="auto">
          <a:xfrm>
            <a:off x="32461194" y="6857997"/>
            <a:ext cx="7772405" cy="2062095"/>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p>
            <a:pPr algn="just" defTabSz="914310" eaLnBrk="1" hangingPunct="1"/>
            <a:r>
              <a:rPr lang="en-US" sz="3200" dirty="0" smtClean="0">
                <a:latin typeface="Arial" pitchFamily="34" charset="0"/>
                <a:ea typeface="Calibri" pitchFamily="34" charset="0"/>
                <a:cs typeface="Arial" pitchFamily="34" charset="0"/>
              </a:rPr>
              <a:t>Pre and Post activity anonymous surveys were obtained from 26 students on the first day of the workshop, and from 15 on the second day.</a:t>
            </a:r>
            <a:endParaRPr lang="en-US" sz="3200" dirty="0" smtClean="0">
              <a:latin typeface="Arial" pitchFamily="34" charset="0"/>
              <a:cs typeface="Arial" pitchFamily="34" charset="0"/>
            </a:endParaRPr>
          </a:p>
        </p:txBody>
      </p:sp>
      <p:graphicFrame>
        <p:nvGraphicFramePr>
          <p:cNvPr id="54" name="Chart 53"/>
          <p:cNvGraphicFramePr/>
          <p:nvPr/>
        </p:nvGraphicFramePr>
        <p:xfrm>
          <a:off x="32537400" y="9067800"/>
          <a:ext cx="8153400" cy="5562600"/>
        </p:xfrm>
        <a:graphic>
          <a:graphicData uri="http://schemas.openxmlformats.org/drawingml/2006/chart">
            <c:chart xmlns:c="http://schemas.openxmlformats.org/drawingml/2006/chart" xmlns:r="http://schemas.openxmlformats.org/officeDocument/2006/relationships" r:id="rId17"/>
          </a:graphicData>
        </a:graphic>
      </p:graphicFrame>
      <p:sp>
        <p:nvSpPr>
          <p:cNvPr id="1034" name="Rectangle 10"/>
          <p:cNvSpPr>
            <a:spLocks noChangeArrowheads="1"/>
          </p:cNvSpPr>
          <p:nvPr/>
        </p:nvSpPr>
        <p:spPr bwMode="auto">
          <a:xfrm>
            <a:off x="41605200" y="20802600"/>
            <a:ext cx="8000999" cy="2062095"/>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p>
            <a:pPr lvl="0" algn="just" eaLnBrk="1" hangingPunct="1"/>
            <a:r>
              <a:rPr lang="en-US" sz="3200" dirty="0" smtClean="0">
                <a:latin typeface="Arial" pitchFamily="34" charset="0"/>
                <a:ea typeface="Calibri" pitchFamily="34" charset="0"/>
                <a:cs typeface="Arial" pitchFamily="34" charset="0"/>
              </a:rPr>
              <a:t>Barriers to achieve career degree include: Money problems 84%, “not being smart enough” 15%, family problems 7%; work before studies 4%, being Hispanic 7%.</a:t>
            </a:r>
            <a:endParaRPr lang="en-US" sz="3200" dirty="0" smtClean="0">
              <a:latin typeface="Arial" pitchFamily="34" charset="0"/>
              <a:cs typeface="Arial" pitchFamily="34" charset="0"/>
            </a:endParaRPr>
          </a:p>
        </p:txBody>
      </p:sp>
      <p:sp>
        <p:nvSpPr>
          <p:cNvPr id="1035" name="Rectangle 11"/>
          <p:cNvSpPr>
            <a:spLocks noChangeArrowheads="1"/>
          </p:cNvSpPr>
          <p:nvPr/>
        </p:nvSpPr>
        <p:spPr bwMode="auto">
          <a:xfrm rot="10800000" flipV="1">
            <a:off x="40919400" y="6799421"/>
            <a:ext cx="9144000" cy="2062095"/>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p>
            <a:pPr algn="just" defTabSz="914310" eaLnBrk="1" hangingPunct="1"/>
            <a:r>
              <a:rPr lang="en-US" sz="3200" dirty="0" smtClean="0">
                <a:latin typeface="Arial" pitchFamily="34" charset="0"/>
                <a:ea typeface="Calibri" pitchFamily="34" charset="0"/>
                <a:cs typeface="Arial" pitchFamily="34" charset="0"/>
              </a:rPr>
              <a:t>Science was chosen in 23% (6/26) and in 46% (7/15) in pre and post activity surveys respectively. Interest in science increased by 23% post intervention; P value 0.2243 (Chi-square).</a:t>
            </a:r>
            <a:endParaRPr lang="en-US" sz="3200" dirty="0" smtClean="0">
              <a:latin typeface="Arial" pitchFamily="34" charset="0"/>
              <a:cs typeface="Arial" pitchFamily="34" charset="0"/>
            </a:endParaRPr>
          </a:p>
        </p:txBody>
      </p:sp>
      <p:graphicFrame>
        <p:nvGraphicFramePr>
          <p:cNvPr id="60" name="Chart 59"/>
          <p:cNvGraphicFramePr/>
          <p:nvPr/>
        </p:nvGraphicFramePr>
        <p:xfrm>
          <a:off x="40919400" y="9067800"/>
          <a:ext cx="9144000" cy="55626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61" name="Chart 60"/>
          <p:cNvGraphicFramePr/>
          <p:nvPr/>
        </p:nvGraphicFramePr>
        <p:xfrm>
          <a:off x="35966400" y="15087600"/>
          <a:ext cx="9296400" cy="5181600"/>
        </p:xfrm>
        <a:graphic>
          <a:graphicData uri="http://schemas.openxmlformats.org/drawingml/2006/chart">
            <c:chart xmlns:c="http://schemas.openxmlformats.org/drawingml/2006/chart" xmlns:r="http://schemas.openxmlformats.org/officeDocument/2006/relationships" r:id="rId19"/>
          </a:graphicData>
        </a:graphic>
      </p:graphicFrame>
      <p:sp>
        <p:nvSpPr>
          <p:cNvPr id="63" name="Rectangle 13"/>
          <p:cNvSpPr>
            <a:spLocks noChangeArrowheads="1"/>
          </p:cNvSpPr>
          <p:nvPr/>
        </p:nvSpPr>
        <p:spPr bwMode="auto">
          <a:xfrm>
            <a:off x="32461200" y="20802600"/>
            <a:ext cx="8534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Undergraduates expressed their interest in science lessons and experiments at school and agree that science is useful in everyday life.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4" name="Chart 63"/>
          <p:cNvGraphicFramePr/>
          <p:nvPr/>
        </p:nvGraphicFramePr>
        <p:xfrm>
          <a:off x="32461200" y="22860000"/>
          <a:ext cx="8610600" cy="617220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6" name="Chart 65"/>
          <p:cNvGraphicFramePr/>
          <p:nvPr/>
        </p:nvGraphicFramePr>
        <p:xfrm>
          <a:off x="41605200" y="22860000"/>
          <a:ext cx="8610600" cy="6172200"/>
        </p:xfrm>
        <a:graphic>
          <a:graphicData uri="http://schemas.openxmlformats.org/drawingml/2006/chart">
            <c:chart xmlns:c="http://schemas.openxmlformats.org/drawingml/2006/chart" xmlns:r="http://schemas.openxmlformats.org/officeDocument/2006/relationships" r:id="rId21"/>
          </a:graphicData>
        </a:graphic>
      </p:graphicFrame>
      <p:sp>
        <p:nvSpPr>
          <p:cNvPr id="1039" name="Rectangle 15"/>
          <p:cNvSpPr>
            <a:spLocks noChangeArrowheads="1"/>
          </p:cNvSpPr>
          <p:nvPr/>
        </p:nvSpPr>
        <p:spPr bwMode="auto">
          <a:xfrm>
            <a:off x="32385000" y="29870400"/>
            <a:ext cx="174498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Fabian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Crespo,PhD</a:t>
            </a:r>
            <a:r>
              <a:rPr lang="en-US" sz="3200" dirty="0" smtClean="0">
                <a:latin typeface="Arial" pitchFamily="34" charset="0"/>
                <a:ea typeface="Calibri" pitchFamily="34" charset="0"/>
                <a:cs typeface="Arial" pitchFamily="34" charset="0"/>
              </a:rPr>
              <a:t>: </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Dept. of Anthropology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Carolina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Imhoff</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RN: Norton Health Care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Claudio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Maldonado,PhD</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Dept. of Physiology &amp; Biophysics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Guillermo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Rougier,PhD</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Dept. of Anatomical Sciences &amp; Neurobiology</a:t>
            </a:r>
          </a:p>
          <a:p>
            <a:r>
              <a:rPr lang="en-US" sz="3200" dirty="0" smtClean="0">
                <a:latin typeface="Arial" pitchFamily="34" charset="0"/>
                <a:ea typeface="Calibri" pitchFamily="34" charset="0"/>
                <a:cs typeface="Arial" pitchFamily="34" charset="0"/>
              </a:rPr>
              <a:t>Emily </a:t>
            </a:r>
            <a:r>
              <a:rPr lang="en-US" sz="3200" dirty="0" err="1" smtClean="0">
                <a:latin typeface="Arial" pitchFamily="34" charset="0"/>
                <a:ea typeface="Calibri" pitchFamily="34" charset="0"/>
                <a:cs typeface="Arial" pitchFamily="34" charset="0"/>
              </a:rPr>
              <a:t>Tan,MD</a:t>
            </a:r>
            <a:r>
              <a:rPr lang="en-US" sz="3200" dirty="0" smtClean="0">
                <a:latin typeface="Arial" pitchFamily="34" charset="0"/>
                <a:ea typeface="Calibri" pitchFamily="34" charset="0"/>
                <a:cs typeface="Arial" pitchFamily="34" charset="0"/>
              </a:rPr>
              <a:t>: Dept. of Pediatrics</a:t>
            </a:r>
            <a:endParaRPr lang="en-US" sz="3600" dirty="0" smtClean="0">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67"/>
          <p:cNvSpPr/>
          <p:nvPr/>
        </p:nvSpPr>
        <p:spPr>
          <a:xfrm>
            <a:off x="1524000" y="30240744"/>
            <a:ext cx="10820400" cy="2554545"/>
          </a:xfrm>
          <a:prstGeom prst="rect">
            <a:avLst/>
          </a:prstGeom>
          <a:ln>
            <a:solidFill>
              <a:srgbClr val="000000"/>
            </a:solidFill>
          </a:ln>
        </p:spPr>
        <p:txBody>
          <a:bodyPr wrap="square">
            <a:spAutoFit/>
          </a:bodyPr>
          <a:lstStyle/>
          <a:p>
            <a:pPr lvl="0"/>
            <a:r>
              <a:rPr lang="en-US" sz="3200" dirty="0" smtClean="0">
                <a:latin typeface="Arial" pitchFamily="34" charset="0"/>
                <a:ea typeface="Calibri" pitchFamily="34" charset="0"/>
                <a:cs typeface="Arial" pitchFamily="34" charset="0"/>
              </a:rPr>
              <a:t>A special thank you to Mara Maldonado, Director; and Hannah </a:t>
            </a:r>
            <a:r>
              <a:rPr lang="en-US" sz="3200" dirty="0" err="1" smtClean="0">
                <a:latin typeface="Arial" pitchFamily="34" charset="0"/>
                <a:ea typeface="Calibri" pitchFamily="34" charset="0"/>
                <a:cs typeface="Arial" pitchFamily="34" charset="0"/>
              </a:rPr>
              <a:t>Mael</a:t>
            </a:r>
            <a:r>
              <a:rPr lang="en-US" sz="3200" dirty="0" smtClean="0">
                <a:latin typeface="Arial" pitchFamily="34" charset="0"/>
                <a:ea typeface="Calibri" pitchFamily="34" charset="0"/>
                <a:cs typeface="Arial" pitchFamily="34" charset="0"/>
              </a:rPr>
              <a:t>, Volunteer Coordinator/Community Liaison of “</a:t>
            </a:r>
            <a:r>
              <a:rPr lang="en-US" sz="3200" dirty="0" err="1" smtClean="0">
                <a:latin typeface="Arial" pitchFamily="34" charset="0"/>
                <a:ea typeface="Calibri" pitchFamily="34" charset="0"/>
                <a:cs typeface="Arial" pitchFamily="34" charset="0"/>
              </a:rPr>
              <a:t>Adelante</a:t>
            </a:r>
            <a:r>
              <a:rPr lang="en-US" sz="3200" dirty="0" smtClean="0">
                <a:latin typeface="Arial" pitchFamily="34" charset="0"/>
                <a:ea typeface="Calibri" pitchFamily="34" charset="0"/>
                <a:cs typeface="Arial" pitchFamily="34" charset="0"/>
              </a:rPr>
              <a:t> Hispanic Achievers” for making this project possible, and their commitment and genuine advocacy to the Hispanic/Latino youth in Louisville.</a:t>
            </a:r>
            <a:endParaRPr lang="en-US" sz="3200" dirty="0" smtClean="0">
              <a:latin typeface="Arial" pitchFamily="34" charset="0"/>
              <a:cs typeface="Arial" pitchFamily="34" charset="0"/>
            </a:endParaRPr>
          </a:p>
        </p:txBody>
      </p:sp>
      <p:pic>
        <p:nvPicPr>
          <p:cNvPr id="4" name="Picture 16" descr="F:\Pictures\Community Activities\Science Career Oct 2010\P1000757.JPG"/>
          <p:cNvPicPr>
            <a:picLocks noChangeArrowheads="1"/>
          </p:cNvPicPr>
          <p:nvPr/>
        </p:nvPicPr>
        <p:blipFill>
          <a:blip r:embed="rId22" cstate="print"/>
          <a:srcRect/>
          <a:stretch>
            <a:fillRect/>
          </a:stretch>
        </p:blipFill>
        <p:spPr bwMode="auto">
          <a:xfrm>
            <a:off x="27508200" y="24460200"/>
            <a:ext cx="4233672" cy="4096512"/>
          </a:xfrm>
          <a:prstGeom prst="rect">
            <a:avLst/>
          </a:prstGeom>
          <a:ln w="88900" cap="sq" cmpd="thickThin">
            <a:solidFill>
              <a:srgbClr val="000000"/>
            </a:solidFill>
            <a:prstDash val="solid"/>
            <a:miter lim="800000"/>
          </a:ln>
          <a:effectLst>
            <a:innerShdw blurRad="76200">
              <a:srgbClr val="000000"/>
            </a:innerShdw>
          </a:effectLst>
        </p:spPr>
      </p:pic>
      <p:pic>
        <p:nvPicPr>
          <p:cNvPr id="70" name="Picture 2" descr="F:\Pictures\Community Activities\Science Career Oct 2010\Career day 024.jpg"/>
          <p:cNvPicPr>
            <a:picLocks noChangeArrowheads="1"/>
          </p:cNvPicPr>
          <p:nvPr/>
        </p:nvPicPr>
        <p:blipFill>
          <a:blip r:embed="rId23" cstate="print"/>
          <a:srcRect/>
          <a:stretch>
            <a:fillRect/>
          </a:stretch>
        </p:blipFill>
        <p:spPr bwMode="auto">
          <a:xfrm>
            <a:off x="27432000" y="19126200"/>
            <a:ext cx="4233672" cy="4096512"/>
          </a:xfrm>
          <a:prstGeom prst="rect">
            <a:avLst/>
          </a:prstGeom>
          <a:ln w="88900" cap="sq" cmpd="thickThin">
            <a:solidFill>
              <a:srgbClr val="000000"/>
            </a:solidFill>
            <a:prstDash val="solid"/>
            <a:miter lim="800000"/>
          </a:ln>
          <a:effectLst>
            <a:innerShdw blurRad="76200">
              <a:srgbClr val="000000"/>
            </a:innerShdw>
          </a:effectLst>
        </p:spPr>
      </p:pic>
      <p:sp>
        <p:nvSpPr>
          <p:cNvPr id="71" name="Text Box 5285"/>
          <p:cNvSpPr txBox="1">
            <a:spLocks noChangeArrowheads="1"/>
          </p:cNvSpPr>
          <p:nvPr/>
        </p:nvSpPr>
        <p:spPr bwMode="auto">
          <a:xfrm>
            <a:off x="32461200" y="29184600"/>
            <a:ext cx="17373600" cy="762000"/>
          </a:xfrm>
          <a:prstGeom prst="rect">
            <a:avLst/>
          </a:prstGeom>
          <a:gradFill rotWithShape="1">
            <a:gsLst>
              <a:gs pos="0">
                <a:schemeClr val="tx1"/>
              </a:gs>
              <a:gs pos="50000">
                <a:srgbClr val="C00416"/>
              </a:gs>
              <a:gs pos="100000">
                <a:schemeClr val="tx1"/>
              </a:gs>
            </a:gsLst>
            <a:lin ang="5400000" scaled="1"/>
          </a:gradFill>
          <a:ln w="38100">
            <a:noFill/>
            <a:miter lim="800000"/>
            <a:headEnd/>
            <a:tailEnd/>
          </a:ln>
        </p:spPr>
        <p:txBody>
          <a:bodyPr lIns="197357" tIns="98681" rIns="197357" bIns="98681" anchor="ctr"/>
          <a:lstStyle/>
          <a:p>
            <a:pPr defTabSz="1977826" eaLnBrk="1" hangingPunct="1">
              <a:spcBef>
                <a:spcPct val="50000"/>
              </a:spcBef>
              <a:defRPr/>
            </a:pPr>
            <a:r>
              <a:rPr lang="en-US" sz="5300" b="1" dirty="0" smtClean="0">
                <a:solidFill>
                  <a:schemeClr val="bg1"/>
                </a:solidFill>
              </a:rPr>
              <a:t>Acknowledgements</a:t>
            </a:r>
            <a:endParaRPr lang="en-US" sz="5300" b="1" dirty="0">
              <a:solidFill>
                <a:schemeClr val="bg1"/>
              </a:solidFill>
            </a:endParaRPr>
          </a:p>
        </p:txBody>
      </p:sp>
      <p:sp>
        <p:nvSpPr>
          <p:cNvPr id="75" name="TextBox 74"/>
          <p:cNvSpPr txBox="1"/>
          <p:nvPr/>
        </p:nvSpPr>
        <p:spPr>
          <a:xfrm>
            <a:off x="32385000" y="32333625"/>
            <a:ext cx="12039600" cy="584775"/>
          </a:xfrm>
          <a:prstGeom prst="rect">
            <a:avLst/>
          </a:prstGeom>
          <a:noFill/>
        </p:spPr>
        <p:txBody>
          <a:bodyPr wrap="square" rtlCol="0">
            <a:spAutoFit/>
          </a:bodyPr>
          <a:lstStyle/>
          <a:p>
            <a:pPr lvl="0"/>
            <a:r>
              <a:rPr lang="en-US" sz="3200" dirty="0" smtClean="0">
                <a:latin typeface="Arial" pitchFamily="34" charset="0"/>
                <a:ea typeface="Calibri" pitchFamily="34" charset="0"/>
                <a:cs typeface="Arial" pitchFamily="34" charset="0"/>
              </a:rPr>
              <a:t>Natalia </a:t>
            </a:r>
            <a:r>
              <a:rPr lang="en-US" sz="3200" dirty="0" err="1" smtClean="0">
                <a:latin typeface="Arial" pitchFamily="34" charset="0"/>
                <a:ea typeface="Calibri" pitchFamily="34" charset="0"/>
                <a:cs typeface="Arial" pitchFamily="34" charset="0"/>
              </a:rPr>
              <a:t>Paez</a:t>
            </a:r>
            <a:r>
              <a:rPr lang="en-US" sz="3200" dirty="0" smtClean="0">
                <a:latin typeface="Arial" pitchFamily="34" charset="0"/>
                <a:ea typeface="Calibri" pitchFamily="34" charset="0"/>
                <a:cs typeface="Arial" pitchFamily="34" charset="0"/>
              </a:rPr>
              <a:t> &amp; Agustin Ramirez: Third Year Medical Students</a:t>
            </a:r>
            <a:endParaRPr lang="en-US" sz="3200" dirty="0" smtClean="0">
              <a:latin typeface="Arial" pitchFamily="34" charset="0"/>
              <a:cs typeface="Arial" pitchFamily="34" charset="0"/>
            </a:endParaRPr>
          </a:p>
        </p:txBody>
      </p:sp>
      <p:sp>
        <p:nvSpPr>
          <p:cNvPr id="76" name="Rectangle 75"/>
          <p:cNvSpPr/>
          <p:nvPr/>
        </p:nvSpPr>
        <p:spPr>
          <a:xfrm>
            <a:off x="22860000" y="13106400"/>
            <a:ext cx="2968313" cy="461665"/>
          </a:xfrm>
          <a:prstGeom prst="rect">
            <a:avLst/>
          </a:prstGeom>
        </p:spPr>
        <p:txBody>
          <a:bodyPr wrap="none">
            <a:spAutoFit/>
          </a:bodyPr>
          <a:lstStyle/>
          <a:p>
            <a:r>
              <a:rPr lang="en-US" sz="2400" dirty="0" smtClean="0">
                <a:solidFill>
                  <a:schemeClr val="bg1"/>
                </a:solidFill>
              </a:rPr>
              <a:t>Carolina </a:t>
            </a:r>
            <a:r>
              <a:rPr lang="en-US" sz="2400" dirty="0" err="1" smtClean="0">
                <a:solidFill>
                  <a:schemeClr val="bg1"/>
                </a:solidFill>
              </a:rPr>
              <a:t>Imhoff</a:t>
            </a:r>
            <a:r>
              <a:rPr lang="en-US" sz="2400" dirty="0" smtClean="0">
                <a:solidFill>
                  <a:schemeClr val="bg1"/>
                </a:solidFill>
              </a:rPr>
              <a:t> , RN</a:t>
            </a:r>
            <a:endParaRPr lang="en-US" dirty="0"/>
          </a:p>
        </p:txBody>
      </p:sp>
      <p:sp>
        <p:nvSpPr>
          <p:cNvPr id="77" name="TextBox 76"/>
          <p:cNvSpPr txBox="1"/>
          <p:nvPr/>
        </p:nvSpPr>
        <p:spPr>
          <a:xfrm>
            <a:off x="24155400" y="28117800"/>
            <a:ext cx="2819400" cy="400110"/>
          </a:xfrm>
          <a:prstGeom prst="rect">
            <a:avLst/>
          </a:prstGeom>
          <a:noFill/>
        </p:spPr>
        <p:txBody>
          <a:bodyPr wrap="square" rtlCol="0">
            <a:spAutoFit/>
          </a:bodyPr>
          <a:lstStyle/>
          <a:p>
            <a:r>
              <a:rPr lang="en-US" sz="2000" dirty="0" err="1" smtClean="0">
                <a:solidFill>
                  <a:schemeClr val="bg1"/>
                </a:solidFill>
              </a:rPr>
              <a:t>Fernanda</a:t>
            </a:r>
            <a:r>
              <a:rPr lang="en-US" sz="2000" dirty="0" smtClean="0">
                <a:solidFill>
                  <a:schemeClr val="bg1"/>
                </a:solidFill>
              </a:rPr>
              <a:t> Nota, MD</a:t>
            </a:r>
            <a:endParaRPr lang="en-US" sz="2000" dirty="0">
              <a:solidFill>
                <a:schemeClr val="bg1"/>
              </a:solidFill>
            </a:endParaRPr>
          </a:p>
        </p:txBody>
      </p:sp>
      <p:sp>
        <p:nvSpPr>
          <p:cNvPr id="79" name="TextBox 78"/>
          <p:cNvSpPr txBox="1"/>
          <p:nvPr/>
        </p:nvSpPr>
        <p:spPr>
          <a:xfrm>
            <a:off x="29489400" y="28117800"/>
            <a:ext cx="2286000" cy="400110"/>
          </a:xfrm>
          <a:prstGeom prst="rect">
            <a:avLst/>
          </a:prstGeom>
          <a:noFill/>
        </p:spPr>
        <p:txBody>
          <a:bodyPr wrap="square" rtlCol="0">
            <a:spAutoFit/>
          </a:bodyPr>
          <a:lstStyle/>
          <a:p>
            <a:r>
              <a:rPr lang="en-US" sz="2000" dirty="0" smtClean="0">
                <a:solidFill>
                  <a:schemeClr val="bg1"/>
                </a:solidFill>
              </a:rPr>
              <a:t>Emily Tan, MD</a:t>
            </a:r>
            <a:endParaRPr lang="en-US" sz="2000" dirty="0">
              <a:solidFill>
                <a:schemeClr val="bg1"/>
              </a:solidFill>
            </a:endParaRPr>
          </a:p>
        </p:txBody>
      </p:sp>
      <p:sp>
        <p:nvSpPr>
          <p:cNvPr id="80" name="TextBox 79"/>
          <p:cNvSpPr txBox="1"/>
          <p:nvPr/>
        </p:nvSpPr>
        <p:spPr>
          <a:xfrm>
            <a:off x="22783800" y="22860000"/>
            <a:ext cx="2971800" cy="400110"/>
          </a:xfrm>
          <a:prstGeom prst="rect">
            <a:avLst/>
          </a:prstGeom>
          <a:noFill/>
        </p:spPr>
        <p:txBody>
          <a:bodyPr wrap="square" rtlCol="0">
            <a:spAutoFit/>
          </a:bodyPr>
          <a:lstStyle/>
          <a:p>
            <a:r>
              <a:rPr lang="en-US" sz="2000" dirty="0" smtClean="0">
                <a:solidFill>
                  <a:schemeClr val="bg1"/>
                </a:solidFill>
              </a:rPr>
              <a:t>Alex Marti</a:t>
            </a:r>
            <a:endParaRPr lang="en-US" sz="2000" dirty="0">
              <a:solidFill>
                <a:schemeClr val="bg1"/>
              </a:solidFill>
            </a:endParaRPr>
          </a:p>
        </p:txBody>
      </p:sp>
      <p:sp>
        <p:nvSpPr>
          <p:cNvPr id="81" name="TextBox 80"/>
          <p:cNvSpPr txBox="1"/>
          <p:nvPr/>
        </p:nvSpPr>
        <p:spPr>
          <a:xfrm>
            <a:off x="27432000" y="22860000"/>
            <a:ext cx="2971800" cy="400110"/>
          </a:xfrm>
          <a:prstGeom prst="rect">
            <a:avLst/>
          </a:prstGeom>
          <a:noFill/>
        </p:spPr>
        <p:txBody>
          <a:bodyPr wrap="square" rtlCol="0">
            <a:spAutoFit/>
          </a:bodyPr>
          <a:lstStyle/>
          <a:p>
            <a:r>
              <a:rPr lang="en-US" sz="2000" dirty="0" smtClean="0">
                <a:solidFill>
                  <a:schemeClr val="bg1"/>
                </a:solidFill>
              </a:rPr>
              <a:t>Alex Marti</a:t>
            </a:r>
            <a:endParaRPr lang="en-US" sz="2000" dirty="0">
              <a:solidFill>
                <a:schemeClr val="bg1"/>
              </a:solidFill>
            </a:endParaRPr>
          </a:p>
        </p:txBody>
      </p:sp>
      <p:sp>
        <p:nvSpPr>
          <p:cNvPr id="82" name="Rectangle 81"/>
          <p:cNvSpPr/>
          <p:nvPr/>
        </p:nvSpPr>
        <p:spPr>
          <a:xfrm>
            <a:off x="1600200" y="25298400"/>
            <a:ext cx="10820400" cy="707886"/>
          </a:xfrm>
          <a:prstGeom prst="rect">
            <a:avLst/>
          </a:prstGeom>
        </p:spPr>
        <p:txBody>
          <a:bodyPr wrap="square">
            <a:spAutoFit/>
          </a:bodyPr>
          <a:lstStyle/>
          <a:p>
            <a:r>
              <a:rPr lang="en-US" sz="2000" dirty="0" smtClean="0">
                <a:solidFill>
                  <a:schemeClr val="bg1"/>
                </a:solidFill>
              </a:rPr>
              <a:t>“</a:t>
            </a:r>
            <a:r>
              <a:rPr lang="en-US" sz="2000" dirty="0" err="1" smtClean="0">
                <a:solidFill>
                  <a:schemeClr val="bg1"/>
                </a:solidFill>
              </a:rPr>
              <a:t>Adelante</a:t>
            </a:r>
            <a:r>
              <a:rPr lang="en-US" sz="2000" dirty="0" smtClean="0">
                <a:solidFill>
                  <a:schemeClr val="bg1"/>
                </a:solidFill>
              </a:rPr>
              <a:t> Hispanic Achievers” </a:t>
            </a:r>
          </a:p>
          <a:p>
            <a:r>
              <a:rPr lang="en-US" sz="2000" dirty="0" smtClean="0">
                <a:solidFill>
                  <a:schemeClr val="bg1"/>
                </a:solidFill>
              </a:rPr>
              <a:t>Health Science Center – U of L</a:t>
            </a:r>
            <a:endParaRPr lang="en-US" sz="2000" dirty="0">
              <a:solidFill>
                <a:schemeClr val="bg1"/>
              </a:solidFill>
            </a:endParaRPr>
          </a:p>
        </p:txBody>
      </p:sp>
      <p:sp>
        <p:nvSpPr>
          <p:cNvPr id="83" name="Rectangle 82"/>
          <p:cNvSpPr/>
          <p:nvPr/>
        </p:nvSpPr>
        <p:spPr>
          <a:xfrm>
            <a:off x="18059400" y="31394400"/>
            <a:ext cx="2935419" cy="400110"/>
          </a:xfrm>
          <a:prstGeom prst="rect">
            <a:avLst/>
          </a:prstGeom>
        </p:spPr>
        <p:txBody>
          <a:bodyPr wrap="none">
            <a:spAutoFit/>
          </a:bodyPr>
          <a:lstStyle/>
          <a:p>
            <a:r>
              <a:rPr lang="en-US" sz="2000" dirty="0" smtClean="0">
                <a:solidFill>
                  <a:schemeClr val="bg1"/>
                </a:solidFill>
              </a:rPr>
              <a:t>Rafael Fernandez, PhD </a:t>
            </a:r>
            <a:endParaRPr lang="en-US" sz="2000" dirty="0">
              <a:solidFill>
                <a:schemeClr val="bg1"/>
              </a:solidFill>
            </a:endParaRPr>
          </a:p>
        </p:txBody>
      </p:sp>
      <p:sp>
        <p:nvSpPr>
          <p:cNvPr id="85" name="Rectangle 84"/>
          <p:cNvSpPr/>
          <p:nvPr/>
        </p:nvSpPr>
        <p:spPr>
          <a:xfrm>
            <a:off x="13335000" y="17373600"/>
            <a:ext cx="3108543" cy="400110"/>
          </a:xfrm>
          <a:prstGeom prst="rect">
            <a:avLst/>
          </a:prstGeom>
        </p:spPr>
        <p:txBody>
          <a:bodyPr wrap="none">
            <a:spAutoFit/>
          </a:bodyPr>
          <a:lstStyle/>
          <a:p>
            <a:r>
              <a:rPr lang="en-US" sz="2000" dirty="0" smtClean="0">
                <a:solidFill>
                  <a:schemeClr val="bg1"/>
                </a:solidFill>
              </a:rPr>
              <a:t>Claudio Maldonado, PhD </a:t>
            </a:r>
            <a:endParaRPr lang="en-US" sz="2000" dirty="0">
              <a:solidFill>
                <a:schemeClr val="bg1"/>
              </a:solidFill>
            </a:endParaRPr>
          </a:p>
        </p:txBody>
      </p:sp>
      <p:sp>
        <p:nvSpPr>
          <p:cNvPr id="86" name="Rectangle 85"/>
          <p:cNvSpPr/>
          <p:nvPr/>
        </p:nvSpPr>
        <p:spPr>
          <a:xfrm>
            <a:off x="18135600" y="24155400"/>
            <a:ext cx="2950103" cy="400110"/>
          </a:xfrm>
          <a:prstGeom prst="rect">
            <a:avLst/>
          </a:prstGeom>
        </p:spPr>
        <p:txBody>
          <a:bodyPr wrap="none">
            <a:spAutoFit/>
          </a:bodyPr>
          <a:lstStyle/>
          <a:p>
            <a:r>
              <a:rPr lang="en-US" sz="2000" dirty="0" smtClean="0">
                <a:solidFill>
                  <a:schemeClr val="bg1"/>
                </a:solidFill>
              </a:rPr>
              <a:t>Guillermo </a:t>
            </a:r>
            <a:r>
              <a:rPr lang="en-US" sz="2000" dirty="0" err="1" smtClean="0">
                <a:solidFill>
                  <a:schemeClr val="bg1"/>
                </a:solidFill>
              </a:rPr>
              <a:t>Rougier</a:t>
            </a:r>
            <a:r>
              <a:rPr lang="en-US" sz="2000" dirty="0" smtClean="0">
                <a:solidFill>
                  <a:schemeClr val="bg1"/>
                </a:solidFill>
              </a:rPr>
              <a:t>, PhD </a:t>
            </a:r>
            <a:endParaRPr lang="en-US" sz="2000" dirty="0">
              <a:solidFill>
                <a:schemeClr val="bg1"/>
              </a:solidFill>
            </a:endParaRPr>
          </a:p>
        </p:txBody>
      </p:sp>
      <p:sp>
        <p:nvSpPr>
          <p:cNvPr id="87" name="Rectangle 86"/>
          <p:cNvSpPr/>
          <p:nvPr/>
        </p:nvSpPr>
        <p:spPr>
          <a:xfrm>
            <a:off x="13411200" y="31318200"/>
            <a:ext cx="2672591" cy="369332"/>
          </a:xfrm>
          <a:prstGeom prst="rect">
            <a:avLst/>
          </a:prstGeom>
          <a:noFill/>
        </p:spPr>
        <p:txBody>
          <a:bodyPr wrap="none">
            <a:spAutoFit/>
          </a:bodyPr>
          <a:lstStyle/>
          <a:p>
            <a:r>
              <a:rPr lang="en-US" dirty="0" smtClean="0">
                <a:solidFill>
                  <a:schemeClr val="bg1"/>
                </a:solidFill>
              </a:rPr>
              <a:t>Guillermo </a:t>
            </a:r>
            <a:r>
              <a:rPr lang="en-US" dirty="0" err="1" smtClean="0">
                <a:solidFill>
                  <a:schemeClr val="bg1"/>
                </a:solidFill>
              </a:rPr>
              <a:t>Rougier</a:t>
            </a:r>
            <a:r>
              <a:rPr lang="en-US" dirty="0" smtClean="0">
                <a:solidFill>
                  <a:schemeClr val="bg1"/>
                </a:solidFill>
              </a:rPr>
              <a:t>, PhD </a:t>
            </a:r>
            <a:endParaRPr lang="en-US" dirty="0">
              <a:solidFill>
                <a:schemeClr val="bg1"/>
              </a:solidFill>
            </a:endParaRPr>
          </a:p>
        </p:txBody>
      </p:sp>
      <p:sp>
        <p:nvSpPr>
          <p:cNvPr id="88" name="Rectangle 87"/>
          <p:cNvSpPr/>
          <p:nvPr/>
        </p:nvSpPr>
        <p:spPr>
          <a:xfrm>
            <a:off x="13411200" y="24307800"/>
            <a:ext cx="2579552" cy="400110"/>
          </a:xfrm>
          <a:prstGeom prst="rect">
            <a:avLst/>
          </a:prstGeom>
        </p:spPr>
        <p:txBody>
          <a:bodyPr wrap="none">
            <a:spAutoFit/>
          </a:bodyPr>
          <a:lstStyle/>
          <a:p>
            <a:r>
              <a:rPr lang="en-US" sz="2000" dirty="0" smtClean="0">
                <a:solidFill>
                  <a:schemeClr val="bg1"/>
                </a:solidFill>
              </a:rPr>
              <a:t>Fabian </a:t>
            </a:r>
            <a:r>
              <a:rPr lang="en-US" sz="2000" dirty="0" err="1" smtClean="0">
                <a:solidFill>
                  <a:schemeClr val="bg1"/>
                </a:solidFill>
              </a:rPr>
              <a:t>Crespo</a:t>
            </a:r>
            <a:r>
              <a:rPr lang="en-US" sz="2000" dirty="0" smtClean="0">
                <a:solidFill>
                  <a:schemeClr val="bg1"/>
                </a:solidFill>
              </a:rPr>
              <a:t>, PhD </a:t>
            </a:r>
            <a:endParaRPr lang="en-US" sz="2000" dirty="0">
              <a:solidFill>
                <a:schemeClr val="bg1"/>
              </a:solidFill>
            </a:endParaRPr>
          </a:p>
        </p:txBody>
      </p:sp>
      <p:sp>
        <p:nvSpPr>
          <p:cNvPr id="89" name="Rectangle 88"/>
          <p:cNvSpPr/>
          <p:nvPr/>
        </p:nvSpPr>
        <p:spPr>
          <a:xfrm>
            <a:off x="18135600" y="17373600"/>
            <a:ext cx="3108543" cy="400110"/>
          </a:xfrm>
          <a:prstGeom prst="rect">
            <a:avLst/>
          </a:prstGeom>
        </p:spPr>
        <p:txBody>
          <a:bodyPr wrap="none">
            <a:spAutoFit/>
          </a:bodyPr>
          <a:lstStyle/>
          <a:p>
            <a:r>
              <a:rPr lang="en-US" sz="2000" dirty="0" smtClean="0">
                <a:solidFill>
                  <a:schemeClr val="bg1"/>
                </a:solidFill>
              </a:rPr>
              <a:t>Claudio Maldonado, PhD </a:t>
            </a:r>
            <a:endParaRPr lang="en-US" sz="2000" dirty="0">
              <a:solidFill>
                <a:schemeClr val="bg1"/>
              </a:solidFill>
            </a:endParaRPr>
          </a:p>
        </p:txBody>
      </p:sp>
      <p:sp>
        <p:nvSpPr>
          <p:cNvPr id="67" name="TextBox 66"/>
          <p:cNvSpPr txBox="1"/>
          <p:nvPr/>
        </p:nvSpPr>
        <p:spPr>
          <a:xfrm>
            <a:off x="43738800" y="3124200"/>
            <a:ext cx="6553200" cy="1569660"/>
          </a:xfrm>
          <a:prstGeom prst="rect">
            <a:avLst/>
          </a:prstGeom>
          <a:noFill/>
          <a:ln>
            <a:solidFill>
              <a:srgbClr val="FF0000"/>
            </a:solidFill>
          </a:ln>
        </p:spPr>
        <p:txBody>
          <a:bodyPr wrap="square" rtlCol="0">
            <a:spAutoFit/>
          </a:bodyPr>
          <a:lstStyle/>
          <a:p>
            <a:r>
              <a:rPr lang="en-US" sz="2400" dirty="0" smtClean="0">
                <a:solidFill>
                  <a:srgbClr val="FF0000"/>
                </a:solidFill>
              </a:rPr>
              <a:t>1: School of Medicine</a:t>
            </a:r>
          </a:p>
          <a:p>
            <a:r>
              <a:rPr lang="en-US" sz="2400" dirty="0" smtClean="0">
                <a:solidFill>
                  <a:srgbClr val="FF0000"/>
                </a:solidFill>
              </a:rPr>
              <a:t>2: Department of Pathology </a:t>
            </a:r>
          </a:p>
          <a:p>
            <a:r>
              <a:rPr lang="en-US" sz="2400" dirty="0" smtClean="0">
                <a:solidFill>
                  <a:srgbClr val="FF0000"/>
                </a:solidFill>
              </a:rPr>
              <a:t>3: Department of Pharmacology &amp; Toxicology</a:t>
            </a:r>
          </a:p>
          <a:p>
            <a:r>
              <a:rPr lang="en-US" sz="2400" dirty="0" smtClean="0">
                <a:solidFill>
                  <a:srgbClr val="FF0000"/>
                </a:solidFill>
              </a:rPr>
              <a:t>4: Department of Pediatrics</a:t>
            </a:r>
            <a:endParaRPr lang="en-US" sz="2400" dirty="0">
              <a:solidFill>
                <a:srgbClr val="FF0000"/>
              </a:solidFill>
            </a:endParaRPr>
          </a:p>
        </p:txBody>
      </p:sp>
      <p:sp>
        <p:nvSpPr>
          <p:cNvPr id="72" name="TextBox 71"/>
          <p:cNvSpPr txBox="1"/>
          <p:nvPr/>
        </p:nvSpPr>
        <p:spPr>
          <a:xfrm>
            <a:off x="28117800" y="10134600"/>
            <a:ext cx="3048000" cy="707886"/>
          </a:xfrm>
          <a:prstGeom prst="rect">
            <a:avLst/>
          </a:prstGeom>
          <a:noFill/>
        </p:spPr>
        <p:txBody>
          <a:bodyPr wrap="square" rtlCol="0">
            <a:spAutoFit/>
          </a:bodyPr>
          <a:lstStyle/>
          <a:p>
            <a:r>
              <a:rPr lang="en-US" sz="2000" dirty="0" smtClean="0"/>
              <a:t>Blood Pressure Measurement</a:t>
            </a:r>
            <a:endParaRPr lang="en-US" sz="2000" dirty="0"/>
          </a:p>
        </p:txBody>
      </p:sp>
      <p:sp>
        <p:nvSpPr>
          <p:cNvPr id="73" name="Rectangle 72"/>
          <p:cNvSpPr/>
          <p:nvPr/>
        </p:nvSpPr>
        <p:spPr>
          <a:xfrm>
            <a:off x="23926800" y="15468600"/>
            <a:ext cx="2286000" cy="707886"/>
          </a:xfrm>
          <a:prstGeom prst="rect">
            <a:avLst/>
          </a:prstGeom>
        </p:spPr>
        <p:txBody>
          <a:bodyPr wrap="square">
            <a:spAutoFit/>
          </a:bodyPr>
          <a:lstStyle/>
          <a:p>
            <a:r>
              <a:rPr lang="en-US" sz="2000" dirty="0" smtClean="0">
                <a:latin typeface="Arial" pitchFamily="34" charset="0"/>
                <a:ea typeface="Calibri" pitchFamily="34" charset="0"/>
                <a:cs typeface="Arial" pitchFamily="34" charset="0"/>
              </a:rPr>
              <a:t>Auscultation of Heart and Lungs</a:t>
            </a:r>
            <a:endParaRPr lang="en-US" sz="2000" dirty="0"/>
          </a:p>
        </p:txBody>
      </p:sp>
      <p:sp>
        <p:nvSpPr>
          <p:cNvPr id="78" name="TextBox 77"/>
          <p:cNvSpPr txBox="1"/>
          <p:nvPr/>
        </p:nvSpPr>
        <p:spPr>
          <a:xfrm>
            <a:off x="23545800" y="23469600"/>
            <a:ext cx="7848600" cy="400110"/>
          </a:xfrm>
          <a:prstGeom prst="rect">
            <a:avLst/>
          </a:prstGeom>
          <a:noFill/>
        </p:spPr>
        <p:txBody>
          <a:bodyPr wrap="square" rtlCol="0">
            <a:spAutoFit/>
          </a:bodyPr>
          <a:lstStyle/>
          <a:p>
            <a:pPr algn="ctr"/>
            <a:r>
              <a:rPr lang="en-US" sz="2000" dirty="0" smtClean="0"/>
              <a:t>Changes in Pulse Before and After Activity</a:t>
            </a:r>
            <a:endParaRPr lang="en-US" sz="2000" dirty="0"/>
          </a:p>
        </p:txBody>
      </p:sp>
      <p:sp>
        <p:nvSpPr>
          <p:cNvPr id="84" name="TextBox 83"/>
          <p:cNvSpPr txBox="1"/>
          <p:nvPr/>
        </p:nvSpPr>
        <p:spPr>
          <a:xfrm>
            <a:off x="24003000" y="28727400"/>
            <a:ext cx="6553200" cy="400110"/>
          </a:xfrm>
          <a:prstGeom prst="rect">
            <a:avLst/>
          </a:prstGeom>
          <a:noFill/>
        </p:spPr>
        <p:txBody>
          <a:bodyPr wrap="square" rtlCol="0">
            <a:spAutoFit/>
          </a:bodyPr>
          <a:lstStyle/>
          <a:p>
            <a:pPr algn="ctr"/>
            <a:r>
              <a:rPr lang="en-US" sz="2000" dirty="0" smtClean="0"/>
              <a:t>Working with Growth Charts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8883</TotalTime>
  <Words>802</Words>
  <Application>Microsoft Office PowerPoint</Application>
  <PresentationFormat>Custom</PresentationFormat>
  <Paragraphs>79</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Microsoft Office Excel 97-2003 Worksheet</vt:lpstr>
      <vt:lpstr>Encouraging Interest in Health Science Career: A Model for Hispanic Undergraduates  Alex Marti¹; Rafael Fernandez-Botran, Ph.D²; Gilandra K. Russell, M.S.³; M. Fernanda Nota, MD⁴ Diversity Committee – School of Medicine - University of Louisville, Louisville, KY  </vt:lpstr>
    </vt:vector>
  </TitlesOfParts>
  <Company> UofL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membrane lipid structure on plasma membrane Ca-ATPAse activity. Daxin Tang,1 William Dean,2 Douglas Borchman,1 Christopher A. Paterson1 1Department of Ophthalmology and Visual Science, 2Department of Biochemistry and Molecular Biology, University of Louisville, 301 E. Muhammad Ali Blvd., Louisville, KY  40202.</dc:title>
  <dc:creator>Tang</dc:creator>
  <cp:lastModifiedBy>kabuckner</cp:lastModifiedBy>
  <cp:revision>354</cp:revision>
  <dcterms:created xsi:type="dcterms:W3CDTF">2005-04-19T14:40:11Z</dcterms:created>
  <dcterms:modified xsi:type="dcterms:W3CDTF">2011-03-10T20:41:56Z</dcterms:modified>
</cp:coreProperties>
</file>