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5"/>
  </p:notesMasterIdLst>
  <p:handoutMasterIdLst>
    <p:handoutMasterId r:id="rId36"/>
  </p:handoutMasterIdLst>
  <p:sldIdLst>
    <p:sldId id="256" r:id="rId2"/>
    <p:sldId id="302" r:id="rId3"/>
    <p:sldId id="303" r:id="rId4"/>
    <p:sldId id="263" r:id="rId5"/>
    <p:sldId id="282" r:id="rId6"/>
    <p:sldId id="262" r:id="rId7"/>
    <p:sldId id="287" r:id="rId8"/>
    <p:sldId id="304" r:id="rId9"/>
    <p:sldId id="274" r:id="rId10"/>
    <p:sldId id="289" r:id="rId11"/>
    <p:sldId id="275" r:id="rId12"/>
    <p:sldId id="305" r:id="rId13"/>
    <p:sldId id="306" r:id="rId14"/>
    <p:sldId id="270" r:id="rId15"/>
    <p:sldId id="293" r:id="rId16"/>
    <p:sldId id="292" r:id="rId17"/>
    <p:sldId id="291" r:id="rId18"/>
    <p:sldId id="307" r:id="rId19"/>
    <p:sldId id="309" r:id="rId20"/>
    <p:sldId id="267" r:id="rId21"/>
    <p:sldId id="310" r:id="rId22"/>
    <p:sldId id="311" r:id="rId23"/>
    <p:sldId id="312" r:id="rId24"/>
    <p:sldId id="313" r:id="rId25"/>
    <p:sldId id="285" r:id="rId26"/>
    <p:sldId id="295" r:id="rId27"/>
    <p:sldId id="296" r:id="rId28"/>
    <p:sldId id="297" r:id="rId29"/>
    <p:sldId id="298" r:id="rId30"/>
    <p:sldId id="299" r:id="rId31"/>
    <p:sldId id="300" r:id="rId32"/>
    <p:sldId id="314" r:id="rId33"/>
    <p:sldId id="315"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onan,Emily Jane" initials="NJ"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74064" autoAdjust="0"/>
  </p:normalViewPr>
  <p:slideViewPr>
    <p:cSldViewPr snapToGrid="0">
      <p:cViewPr varScale="1">
        <p:scale>
          <a:sx n="59" d="100"/>
          <a:sy n="59" d="100"/>
        </p:scale>
        <p:origin x="-642" y="-78"/>
      </p:cViewPr>
      <p:guideLst>
        <p:guide orient="horz" pos="2160"/>
        <p:guide pos="3840"/>
      </p:guideLst>
    </p:cSldViewPr>
  </p:slideViewPr>
  <p:outlineViewPr>
    <p:cViewPr>
      <p:scale>
        <a:sx n="33" d="100"/>
        <a:sy n="33" d="100"/>
      </p:scale>
      <p:origin x="0" y="-5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F20B1-0C4D-4750-89E3-709B04D2B8AB}"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n-US"/>
        </a:p>
      </dgm:t>
    </dgm:pt>
    <dgm:pt modelId="{0A80BBBF-31DF-435D-8000-49236F5C1CA0}">
      <dgm:prSet phldrT="[Text]"/>
      <dgm:spPr/>
      <dgm:t>
        <a:bodyPr/>
        <a:lstStyle/>
        <a:p>
          <a:r>
            <a:rPr lang="en-US" dirty="0"/>
            <a:t>Sexual orientation</a:t>
          </a:r>
        </a:p>
      </dgm:t>
    </dgm:pt>
    <dgm:pt modelId="{D18283E3-FBB2-4A13-95C1-283E283474FD}" type="parTrans" cxnId="{BD8F1360-0090-4633-BB6B-11DE86B279F4}">
      <dgm:prSet/>
      <dgm:spPr/>
      <dgm:t>
        <a:bodyPr/>
        <a:lstStyle/>
        <a:p>
          <a:endParaRPr lang="en-US"/>
        </a:p>
      </dgm:t>
    </dgm:pt>
    <dgm:pt modelId="{FE0366E5-4663-4AF5-9743-FDBD6E2A2893}" type="sibTrans" cxnId="{BD8F1360-0090-4633-BB6B-11DE86B279F4}">
      <dgm:prSet/>
      <dgm:spPr/>
      <dgm:t>
        <a:bodyPr/>
        <a:lstStyle/>
        <a:p>
          <a:endParaRPr lang="en-US"/>
        </a:p>
      </dgm:t>
    </dgm:pt>
    <dgm:pt modelId="{156C40F5-C963-4807-A844-5980E7AC0ED1}">
      <dgm:prSet phldrT="[Text]" custT="1"/>
      <dgm:spPr/>
      <dgm:t>
        <a:bodyPr/>
        <a:lstStyle/>
        <a:p>
          <a:r>
            <a:rPr lang="en-US" sz="2000" dirty="0"/>
            <a:t>Lesbian</a:t>
          </a:r>
        </a:p>
      </dgm:t>
    </dgm:pt>
    <dgm:pt modelId="{F84E7D8B-FE15-48B9-B660-F9192BBCC344}" type="parTrans" cxnId="{037A0B7B-8206-4E72-830C-46DD2BA3890D}">
      <dgm:prSet/>
      <dgm:spPr/>
      <dgm:t>
        <a:bodyPr/>
        <a:lstStyle/>
        <a:p>
          <a:endParaRPr lang="en-US"/>
        </a:p>
      </dgm:t>
    </dgm:pt>
    <dgm:pt modelId="{2D1962FE-D8AD-4695-AF9D-E607E4946AC8}" type="sibTrans" cxnId="{037A0B7B-8206-4E72-830C-46DD2BA3890D}">
      <dgm:prSet/>
      <dgm:spPr/>
      <dgm:t>
        <a:bodyPr/>
        <a:lstStyle/>
        <a:p>
          <a:endParaRPr lang="en-US"/>
        </a:p>
      </dgm:t>
    </dgm:pt>
    <dgm:pt modelId="{D772ACD7-70DF-46BF-8BF1-0A57F7557C51}">
      <dgm:prSet phldrT="[Text]"/>
      <dgm:spPr/>
      <dgm:t>
        <a:bodyPr/>
        <a:lstStyle/>
        <a:p>
          <a:r>
            <a:rPr lang="en-US" dirty="0"/>
            <a:t>Gender Identity</a:t>
          </a:r>
        </a:p>
      </dgm:t>
    </dgm:pt>
    <dgm:pt modelId="{55E53509-C09A-4F68-AEE4-57154F8388C7}" type="parTrans" cxnId="{CCCE0822-4C53-49AE-8DF2-9AD31191F32F}">
      <dgm:prSet/>
      <dgm:spPr/>
      <dgm:t>
        <a:bodyPr/>
        <a:lstStyle/>
        <a:p>
          <a:endParaRPr lang="en-US"/>
        </a:p>
      </dgm:t>
    </dgm:pt>
    <dgm:pt modelId="{C90E8BE8-D796-407D-8608-392CA76D87E9}" type="sibTrans" cxnId="{CCCE0822-4C53-49AE-8DF2-9AD31191F32F}">
      <dgm:prSet/>
      <dgm:spPr/>
      <dgm:t>
        <a:bodyPr/>
        <a:lstStyle/>
        <a:p>
          <a:endParaRPr lang="en-US"/>
        </a:p>
      </dgm:t>
    </dgm:pt>
    <dgm:pt modelId="{68A67F24-E520-48A4-B8D8-A3D39E652245}">
      <dgm:prSet phldrT="[Text]" custT="1"/>
      <dgm:spPr/>
      <dgm:t>
        <a:bodyPr/>
        <a:lstStyle/>
        <a:p>
          <a:r>
            <a:rPr lang="en-US" sz="2400" dirty="0"/>
            <a:t>Cisgender</a:t>
          </a:r>
        </a:p>
      </dgm:t>
    </dgm:pt>
    <dgm:pt modelId="{C59D5D11-6415-4BC9-A25C-224B0C57F60C}" type="parTrans" cxnId="{A08D7EF8-5767-42D4-AE19-6267D21EC09F}">
      <dgm:prSet/>
      <dgm:spPr/>
      <dgm:t>
        <a:bodyPr/>
        <a:lstStyle/>
        <a:p>
          <a:endParaRPr lang="en-US"/>
        </a:p>
      </dgm:t>
    </dgm:pt>
    <dgm:pt modelId="{C1C54ED8-22FC-486C-9D3E-1013D37F6A4E}" type="sibTrans" cxnId="{A08D7EF8-5767-42D4-AE19-6267D21EC09F}">
      <dgm:prSet/>
      <dgm:spPr/>
      <dgm:t>
        <a:bodyPr/>
        <a:lstStyle/>
        <a:p>
          <a:endParaRPr lang="en-US"/>
        </a:p>
      </dgm:t>
    </dgm:pt>
    <dgm:pt modelId="{5283606D-B791-491A-B2EE-CF75E266DD46}">
      <dgm:prSet phldrT="[Text]"/>
      <dgm:spPr/>
      <dgm:t>
        <a:bodyPr/>
        <a:lstStyle/>
        <a:p>
          <a:r>
            <a:rPr lang="en-US" dirty="0"/>
            <a:t>Gender Expression</a:t>
          </a:r>
        </a:p>
      </dgm:t>
    </dgm:pt>
    <dgm:pt modelId="{967AEEE2-5D24-4E41-81B7-0289861E5216}" type="parTrans" cxnId="{3814B88E-4484-46F8-A4DC-7C4F342245B0}">
      <dgm:prSet/>
      <dgm:spPr/>
      <dgm:t>
        <a:bodyPr/>
        <a:lstStyle/>
        <a:p>
          <a:endParaRPr lang="en-US"/>
        </a:p>
      </dgm:t>
    </dgm:pt>
    <dgm:pt modelId="{381D6976-1BE6-43D2-B072-44F771D7E377}" type="sibTrans" cxnId="{3814B88E-4484-46F8-A4DC-7C4F342245B0}">
      <dgm:prSet/>
      <dgm:spPr/>
      <dgm:t>
        <a:bodyPr/>
        <a:lstStyle/>
        <a:p>
          <a:endParaRPr lang="en-US"/>
        </a:p>
      </dgm:t>
    </dgm:pt>
    <dgm:pt modelId="{5B0427BF-800B-49EA-9E70-FA5BAA7B1865}">
      <dgm:prSet phldrT="[Text]"/>
      <dgm:spPr/>
      <dgm:t>
        <a:bodyPr/>
        <a:lstStyle/>
        <a:p>
          <a:r>
            <a:rPr lang="en-US" dirty="0"/>
            <a:t>Gender non-conforming</a:t>
          </a:r>
        </a:p>
      </dgm:t>
    </dgm:pt>
    <dgm:pt modelId="{EA956BBC-06D7-4883-9BF5-311C9FE6DC25}" type="parTrans" cxnId="{86C7A05A-33FE-4D9E-BAB2-7F2B5933AF76}">
      <dgm:prSet/>
      <dgm:spPr/>
      <dgm:t>
        <a:bodyPr/>
        <a:lstStyle/>
        <a:p>
          <a:endParaRPr lang="en-US"/>
        </a:p>
      </dgm:t>
    </dgm:pt>
    <dgm:pt modelId="{6460E9F0-7D48-42BC-8DE4-990AD2A680BF}" type="sibTrans" cxnId="{86C7A05A-33FE-4D9E-BAB2-7F2B5933AF76}">
      <dgm:prSet/>
      <dgm:spPr/>
      <dgm:t>
        <a:bodyPr/>
        <a:lstStyle/>
        <a:p>
          <a:endParaRPr lang="en-US"/>
        </a:p>
      </dgm:t>
    </dgm:pt>
    <dgm:pt modelId="{EDACE47E-AAA4-41FA-870A-2A73ABBA9905}">
      <dgm:prSet phldrT="[Text]"/>
      <dgm:spPr/>
      <dgm:t>
        <a:bodyPr/>
        <a:lstStyle/>
        <a:p>
          <a:r>
            <a:rPr lang="en-US" dirty="0"/>
            <a:t>Sex Development</a:t>
          </a:r>
        </a:p>
      </dgm:t>
    </dgm:pt>
    <dgm:pt modelId="{9DB974B3-C510-4420-B10A-7528A5335411}" type="parTrans" cxnId="{2AD45033-83F9-43C2-A301-B08EB911DEB9}">
      <dgm:prSet/>
      <dgm:spPr/>
      <dgm:t>
        <a:bodyPr/>
        <a:lstStyle/>
        <a:p>
          <a:endParaRPr lang="en-US"/>
        </a:p>
      </dgm:t>
    </dgm:pt>
    <dgm:pt modelId="{A66510EB-66CB-444D-A67F-CC9BE4C34DDB}" type="sibTrans" cxnId="{2AD45033-83F9-43C2-A301-B08EB911DEB9}">
      <dgm:prSet/>
      <dgm:spPr/>
      <dgm:t>
        <a:bodyPr/>
        <a:lstStyle/>
        <a:p>
          <a:endParaRPr lang="en-US"/>
        </a:p>
      </dgm:t>
    </dgm:pt>
    <dgm:pt modelId="{1374B4E9-82D2-4B4A-9C59-9237D4719151}">
      <dgm:prSet phldrT="[Text]" custT="1"/>
      <dgm:spPr/>
      <dgm:t>
        <a:bodyPr/>
        <a:lstStyle/>
        <a:p>
          <a:r>
            <a:rPr lang="en-US" sz="2000" dirty="0"/>
            <a:t>Male/Female</a:t>
          </a:r>
        </a:p>
      </dgm:t>
    </dgm:pt>
    <dgm:pt modelId="{838EF200-70A0-4C33-AF8E-C92122D4D1BB}" type="parTrans" cxnId="{011A520F-9ACB-45DE-A94F-FDC57931D5DA}">
      <dgm:prSet/>
      <dgm:spPr/>
      <dgm:t>
        <a:bodyPr/>
        <a:lstStyle/>
        <a:p>
          <a:endParaRPr lang="en-US"/>
        </a:p>
      </dgm:t>
    </dgm:pt>
    <dgm:pt modelId="{14E55AE0-483C-4958-9ABF-4E7DA19B679B}" type="sibTrans" cxnId="{011A520F-9ACB-45DE-A94F-FDC57931D5DA}">
      <dgm:prSet/>
      <dgm:spPr/>
      <dgm:t>
        <a:bodyPr/>
        <a:lstStyle/>
        <a:p>
          <a:endParaRPr lang="en-US"/>
        </a:p>
      </dgm:t>
    </dgm:pt>
    <dgm:pt modelId="{1AA416C7-9043-4FA8-AF6E-CDE740589BA3}">
      <dgm:prSet phldrT="[Text]" custT="1"/>
      <dgm:spPr/>
      <dgm:t>
        <a:bodyPr/>
        <a:lstStyle/>
        <a:p>
          <a:r>
            <a:rPr lang="en-US" sz="2000" dirty="0"/>
            <a:t>Gay</a:t>
          </a:r>
        </a:p>
      </dgm:t>
    </dgm:pt>
    <dgm:pt modelId="{35D4B8FE-923D-47B9-9AF9-AEAD229BA88C}" type="parTrans" cxnId="{F9DED06A-DA77-4AFC-8C03-8D85F871F39F}">
      <dgm:prSet/>
      <dgm:spPr/>
      <dgm:t>
        <a:bodyPr/>
        <a:lstStyle/>
        <a:p>
          <a:endParaRPr lang="en-US"/>
        </a:p>
      </dgm:t>
    </dgm:pt>
    <dgm:pt modelId="{28CB7F2D-8D2E-4E21-BEB1-622932C808C4}" type="sibTrans" cxnId="{F9DED06A-DA77-4AFC-8C03-8D85F871F39F}">
      <dgm:prSet/>
      <dgm:spPr/>
      <dgm:t>
        <a:bodyPr/>
        <a:lstStyle/>
        <a:p>
          <a:endParaRPr lang="en-US"/>
        </a:p>
      </dgm:t>
    </dgm:pt>
    <dgm:pt modelId="{6EEFA2EC-CAB1-4A17-80DA-5B5BB7BE585D}">
      <dgm:prSet phldrT="[Text]" custT="1"/>
      <dgm:spPr/>
      <dgm:t>
        <a:bodyPr/>
        <a:lstStyle/>
        <a:p>
          <a:r>
            <a:rPr lang="en-US" sz="2000" dirty="0"/>
            <a:t>Bisexual</a:t>
          </a:r>
        </a:p>
      </dgm:t>
    </dgm:pt>
    <dgm:pt modelId="{C2A4E11C-5B3E-42C9-801C-3684094F4F70}" type="parTrans" cxnId="{A0F9C567-ACEA-4496-8746-9D63E7D213CF}">
      <dgm:prSet/>
      <dgm:spPr/>
      <dgm:t>
        <a:bodyPr/>
        <a:lstStyle/>
        <a:p>
          <a:endParaRPr lang="en-US"/>
        </a:p>
      </dgm:t>
    </dgm:pt>
    <dgm:pt modelId="{A71512D3-2B3F-4A55-9CEE-95AA33DEE7C6}" type="sibTrans" cxnId="{A0F9C567-ACEA-4496-8746-9D63E7D213CF}">
      <dgm:prSet/>
      <dgm:spPr/>
      <dgm:t>
        <a:bodyPr/>
        <a:lstStyle/>
        <a:p>
          <a:endParaRPr lang="en-US"/>
        </a:p>
      </dgm:t>
    </dgm:pt>
    <dgm:pt modelId="{B88C7D53-F403-4D70-A0D1-C8B812C7E077}">
      <dgm:prSet phldrT="[Text]" custT="1"/>
      <dgm:spPr/>
      <dgm:t>
        <a:bodyPr/>
        <a:lstStyle/>
        <a:p>
          <a:r>
            <a:rPr lang="en-US" sz="2000" dirty="0"/>
            <a:t>Queer</a:t>
          </a:r>
        </a:p>
      </dgm:t>
    </dgm:pt>
    <dgm:pt modelId="{C94208AC-0324-4C7A-9BB7-0AD827F1A1FC}" type="parTrans" cxnId="{EF31FAA7-228B-4B3B-BB0E-420D4D104CB7}">
      <dgm:prSet/>
      <dgm:spPr/>
      <dgm:t>
        <a:bodyPr/>
        <a:lstStyle/>
        <a:p>
          <a:endParaRPr lang="en-US"/>
        </a:p>
      </dgm:t>
    </dgm:pt>
    <dgm:pt modelId="{96376F60-00AA-4B27-97F6-47C006B75019}" type="sibTrans" cxnId="{EF31FAA7-228B-4B3B-BB0E-420D4D104CB7}">
      <dgm:prSet/>
      <dgm:spPr/>
      <dgm:t>
        <a:bodyPr/>
        <a:lstStyle/>
        <a:p>
          <a:endParaRPr lang="en-US"/>
        </a:p>
      </dgm:t>
    </dgm:pt>
    <dgm:pt modelId="{6D3570F7-0A33-49F5-A5A7-A8073A732CCF}">
      <dgm:prSet phldrT="[Text]" custT="1"/>
      <dgm:spPr/>
      <dgm:t>
        <a:bodyPr/>
        <a:lstStyle/>
        <a:p>
          <a:r>
            <a:rPr lang="en-US" sz="2000" dirty="0"/>
            <a:t>Straight</a:t>
          </a:r>
        </a:p>
      </dgm:t>
    </dgm:pt>
    <dgm:pt modelId="{700ED35A-B559-4296-B3EA-DEA3335F1F94}" type="parTrans" cxnId="{CD51DB6A-AE72-4E84-92EE-250AE785DDED}">
      <dgm:prSet/>
      <dgm:spPr/>
      <dgm:t>
        <a:bodyPr/>
        <a:lstStyle/>
        <a:p>
          <a:endParaRPr lang="en-US"/>
        </a:p>
      </dgm:t>
    </dgm:pt>
    <dgm:pt modelId="{FAE72AB4-3A77-4339-B045-E74DE5A20F5E}" type="sibTrans" cxnId="{CD51DB6A-AE72-4E84-92EE-250AE785DDED}">
      <dgm:prSet/>
      <dgm:spPr/>
      <dgm:t>
        <a:bodyPr/>
        <a:lstStyle/>
        <a:p>
          <a:endParaRPr lang="en-US"/>
        </a:p>
      </dgm:t>
    </dgm:pt>
    <dgm:pt modelId="{C03B4B12-D31A-4212-B799-9E0A1967EADD}">
      <dgm:prSet phldrT="[Text]" custT="1"/>
      <dgm:spPr/>
      <dgm:t>
        <a:bodyPr/>
        <a:lstStyle/>
        <a:p>
          <a:r>
            <a:rPr lang="en-US" sz="2000" dirty="0"/>
            <a:t>Pansexual</a:t>
          </a:r>
        </a:p>
      </dgm:t>
    </dgm:pt>
    <dgm:pt modelId="{69AA7AC3-5600-4E17-B702-6DF6294F3C56}" type="parTrans" cxnId="{629C8958-03D7-4E06-9105-7418B0989C54}">
      <dgm:prSet/>
      <dgm:spPr/>
      <dgm:t>
        <a:bodyPr/>
        <a:lstStyle/>
        <a:p>
          <a:endParaRPr lang="en-US"/>
        </a:p>
      </dgm:t>
    </dgm:pt>
    <dgm:pt modelId="{4E003A10-6771-4BDB-9A95-5E432DAB5BB4}" type="sibTrans" cxnId="{629C8958-03D7-4E06-9105-7418B0989C54}">
      <dgm:prSet/>
      <dgm:spPr/>
      <dgm:t>
        <a:bodyPr/>
        <a:lstStyle/>
        <a:p>
          <a:endParaRPr lang="en-US"/>
        </a:p>
      </dgm:t>
    </dgm:pt>
    <dgm:pt modelId="{0A97AC8B-8130-45AC-98F6-76DA8B9BF9A7}">
      <dgm:prSet phldrT="[Text]" custT="1"/>
      <dgm:spPr/>
      <dgm:t>
        <a:bodyPr/>
        <a:lstStyle/>
        <a:p>
          <a:r>
            <a:rPr lang="en-US" sz="2400" dirty="0"/>
            <a:t>Transgender</a:t>
          </a:r>
        </a:p>
      </dgm:t>
    </dgm:pt>
    <dgm:pt modelId="{2D06C27C-6173-4F3B-80D5-FC376E39A6CD}" type="parTrans" cxnId="{21FB083C-6CE5-4A0F-A4D9-D16543F0A64B}">
      <dgm:prSet/>
      <dgm:spPr/>
      <dgm:t>
        <a:bodyPr/>
        <a:lstStyle/>
        <a:p>
          <a:endParaRPr lang="en-US"/>
        </a:p>
      </dgm:t>
    </dgm:pt>
    <dgm:pt modelId="{44A12F46-52BF-417A-A749-660CDD44D22B}" type="sibTrans" cxnId="{21FB083C-6CE5-4A0F-A4D9-D16543F0A64B}">
      <dgm:prSet/>
      <dgm:spPr/>
      <dgm:t>
        <a:bodyPr/>
        <a:lstStyle/>
        <a:p>
          <a:endParaRPr lang="en-US"/>
        </a:p>
      </dgm:t>
    </dgm:pt>
    <dgm:pt modelId="{1886F771-DF14-4D4B-8E15-62769EBFC86C}">
      <dgm:prSet phldrT="[Text]" custT="1"/>
      <dgm:spPr/>
      <dgm:t>
        <a:bodyPr/>
        <a:lstStyle/>
        <a:p>
          <a:r>
            <a:rPr lang="en-US" sz="2400" dirty="0"/>
            <a:t>Genderqueer</a:t>
          </a:r>
        </a:p>
      </dgm:t>
    </dgm:pt>
    <dgm:pt modelId="{431D5207-E40B-481D-B187-A18049B50C77}" type="parTrans" cxnId="{891D9FB5-BC2D-4CC8-B70E-6086C15619C7}">
      <dgm:prSet/>
      <dgm:spPr/>
      <dgm:t>
        <a:bodyPr/>
        <a:lstStyle/>
        <a:p>
          <a:endParaRPr lang="en-US"/>
        </a:p>
      </dgm:t>
    </dgm:pt>
    <dgm:pt modelId="{888EAC79-D593-40C8-93D0-11487537FFA3}" type="sibTrans" cxnId="{891D9FB5-BC2D-4CC8-B70E-6086C15619C7}">
      <dgm:prSet/>
      <dgm:spPr/>
      <dgm:t>
        <a:bodyPr/>
        <a:lstStyle/>
        <a:p>
          <a:endParaRPr lang="en-US"/>
        </a:p>
      </dgm:t>
    </dgm:pt>
    <dgm:pt modelId="{B0307C73-030A-462A-A0DF-B461B9FE58B3}">
      <dgm:prSet phldrT="[Text]"/>
      <dgm:spPr/>
      <dgm:t>
        <a:bodyPr/>
        <a:lstStyle/>
        <a:p>
          <a:r>
            <a:rPr lang="en-US" dirty="0"/>
            <a:t>Gender conforming</a:t>
          </a:r>
        </a:p>
      </dgm:t>
    </dgm:pt>
    <dgm:pt modelId="{CC6F60A2-9446-43CE-82A8-7DE460001127}" type="parTrans" cxnId="{6E9FDF02-A2AE-4769-ADB6-18D01EF21199}">
      <dgm:prSet/>
      <dgm:spPr/>
      <dgm:t>
        <a:bodyPr/>
        <a:lstStyle/>
        <a:p>
          <a:endParaRPr lang="en-US"/>
        </a:p>
      </dgm:t>
    </dgm:pt>
    <dgm:pt modelId="{21E5CFF8-D533-4DBA-A4A6-FF7726B3D932}" type="sibTrans" cxnId="{6E9FDF02-A2AE-4769-ADB6-18D01EF21199}">
      <dgm:prSet/>
      <dgm:spPr/>
      <dgm:t>
        <a:bodyPr/>
        <a:lstStyle/>
        <a:p>
          <a:endParaRPr lang="en-US"/>
        </a:p>
      </dgm:t>
    </dgm:pt>
    <dgm:pt modelId="{65DD6390-0DD8-4727-BD5E-9C10499693E6}">
      <dgm:prSet phldrT="[Text]" custT="1"/>
      <dgm:spPr/>
      <dgm:t>
        <a:bodyPr/>
        <a:lstStyle/>
        <a:p>
          <a:r>
            <a:rPr lang="en-US" sz="2000" dirty="0"/>
            <a:t>Difference(s) of sex development</a:t>
          </a:r>
        </a:p>
      </dgm:t>
    </dgm:pt>
    <dgm:pt modelId="{C1CD8F29-731D-4747-8CF0-B56075E43C52}" type="parTrans" cxnId="{75ABAC9F-C586-47EE-A0DD-7C7447FCF37B}">
      <dgm:prSet/>
      <dgm:spPr/>
      <dgm:t>
        <a:bodyPr/>
        <a:lstStyle/>
        <a:p>
          <a:endParaRPr lang="en-US"/>
        </a:p>
      </dgm:t>
    </dgm:pt>
    <dgm:pt modelId="{6337C3BB-37BF-41A2-8D3F-F66C2CE1A128}" type="sibTrans" cxnId="{75ABAC9F-C586-47EE-A0DD-7C7447FCF37B}">
      <dgm:prSet/>
      <dgm:spPr/>
      <dgm:t>
        <a:bodyPr/>
        <a:lstStyle/>
        <a:p>
          <a:endParaRPr lang="en-US"/>
        </a:p>
      </dgm:t>
    </dgm:pt>
    <dgm:pt modelId="{6F6A97E8-96F6-4B48-9F69-A713027B903C}">
      <dgm:prSet phldrT="[Text]" custT="1"/>
      <dgm:spPr/>
      <dgm:t>
        <a:bodyPr/>
        <a:lstStyle/>
        <a:p>
          <a:r>
            <a:rPr lang="en-US" sz="2000" dirty="0"/>
            <a:t>Intersex</a:t>
          </a:r>
        </a:p>
      </dgm:t>
    </dgm:pt>
    <dgm:pt modelId="{9203F93A-467E-40FC-A216-ACC9F7ED6C33}" type="parTrans" cxnId="{2ED43BF8-2626-4FE2-A8D5-8C9BF807AE24}">
      <dgm:prSet/>
      <dgm:spPr/>
      <dgm:t>
        <a:bodyPr/>
        <a:lstStyle/>
        <a:p>
          <a:endParaRPr lang="en-US"/>
        </a:p>
      </dgm:t>
    </dgm:pt>
    <dgm:pt modelId="{C480823F-CDA9-480A-BB33-EEE2C111B1D1}" type="sibTrans" cxnId="{2ED43BF8-2626-4FE2-A8D5-8C9BF807AE24}">
      <dgm:prSet/>
      <dgm:spPr/>
      <dgm:t>
        <a:bodyPr/>
        <a:lstStyle/>
        <a:p>
          <a:endParaRPr lang="en-US"/>
        </a:p>
      </dgm:t>
    </dgm:pt>
    <dgm:pt modelId="{68AC3BBF-16D5-4782-98C1-C2211C453617}" type="pres">
      <dgm:prSet presAssocID="{018F20B1-0C4D-4750-89E3-709B04D2B8AB}" presName="cycleMatrixDiagram" presStyleCnt="0">
        <dgm:presLayoutVars>
          <dgm:chMax val="1"/>
          <dgm:dir/>
          <dgm:animLvl val="lvl"/>
          <dgm:resizeHandles val="exact"/>
        </dgm:presLayoutVars>
      </dgm:prSet>
      <dgm:spPr/>
      <dgm:t>
        <a:bodyPr/>
        <a:lstStyle/>
        <a:p>
          <a:endParaRPr lang="en-US"/>
        </a:p>
      </dgm:t>
    </dgm:pt>
    <dgm:pt modelId="{81956A58-41B9-432A-A9F3-88534E8EADAB}" type="pres">
      <dgm:prSet presAssocID="{018F20B1-0C4D-4750-89E3-709B04D2B8AB}" presName="children" presStyleCnt="0"/>
      <dgm:spPr/>
    </dgm:pt>
    <dgm:pt modelId="{99127A8A-0E6F-41F5-AD5E-169A9FB69597}" type="pres">
      <dgm:prSet presAssocID="{018F20B1-0C4D-4750-89E3-709B04D2B8AB}" presName="child1group" presStyleCnt="0"/>
      <dgm:spPr/>
    </dgm:pt>
    <dgm:pt modelId="{2FB0BFBE-9F17-4DA4-91F2-E6A30FF68917}" type="pres">
      <dgm:prSet presAssocID="{018F20B1-0C4D-4750-89E3-709B04D2B8AB}" presName="child1" presStyleLbl="bgAcc1" presStyleIdx="0" presStyleCnt="4" custLinFactNeighborX="-31599" custLinFactNeighborY="18293"/>
      <dgm:spPr/>
      <dgm:t>
        <a:bodyPr/>
        <a:lstStyle/>
        <a:p>
          <a:endParaRPr lang="en-US"/>
        </a:p>
      </dgm:t>
    </dgm:pt>
    <dgm:pt modelId="{727B22FF-331A-4A69-99C1-86C2EE4BF324}" type="pres">
      <dgm:prSet presAssocID="{018F20B1-0C4D-4750-89E3-709B04D2B8AB}" presName="child1Text" presStyleLbl="bgAcc1" presStyleIdx="0" presStyleCnt="4">
        <dgm:presLayoutVars>
          <dgm:bulletEnabled val="1"/>
        </dgm:presLayoutVars>
      </dgm:prSet>
      <dgm:spPr/>
      <dgm:t>
        <a:bodyPr/>
        <a:lstStyle/>
        <a:p>
          <a:endParaRPr lang="en-US"/>
        </a:p>
      </dgm:t>
    </dgm:pt>
    <dgm:pt modelId="{91EEFF3B-2038-49BB-9048-21469D1EA86B}" type="pres">
      <dgm:prSet presAssocID="{018F20B1-0C4D-4750-89E3-709B04D2B8AB}" presName="child2group" presStyleCnt="0"/>
      <dgm:spPr/>
    </dgm:pt>
    <dgm:pt modelId="{3E5FD473-92DD-43E7-B2B0-935E8B3BBFB4}" type="pres">
      <dgm:prSet presAssocID="{018F20B1-0C4D-4750-89E3-709B04D2B8AB}" presName="child2" presStyleLbl="bgAcc1" presStyleIdx="1" presStyleCnt="4" custLinFactNeighborX="32257" custLinFactNeighborY="17276"/>
      <dgm:spPr/>
      <dgm:t>
        <a:bodyPr/>
        <a:lstStyle/>
        <a:p>
          <a:endParaRPr lang="en-US"/>
        </a:p>
      </dgm:t>
    </dgm:pt>
    <dgm:pt modelId="{C2CF04EE-7A8D-47C8-A793-02DD4AB6538D}" type="pres">
      <dgm:prSet presAssocID="{018F20B1-0C4D-4750-89E3-709B04D2B8AB}" presName="child2Text" presStyleLbl="bgAcc1" presStyleIdx="1" presStyleCnt="4">
        <dgm:presLayoutVars>
          <dgm:bulletEnabled val="1"/>
        </dgm:presLayoutVars>
      </dgm:prSet>
      <dgm:spPr/>
      <dgm:t>
        <a:bodyPr/>
        <a:lstStyle/>
        <a:p>
          <a:endParaRPr lang="en-US"/>
        </a:p>
      </dgm:t>
    </dgm:pt>
    <dgm:pt modelId="{6BB4AB1F-6AC6-4422-A5E4-BACE4B46A537}" type="pres">
      <dgm:prSet presAssocID="{018F20B1-0C4D-4750-89E3-709B04D2B8AB}" presName="child3group" presStyleCnt="0"/>
      <dgm:spPr/>
    </dgm:pt>
    <dgm:pt modelId="{B6A3DD57-3803-4375-96B7-08D7383BA547}" type="pres">
      <dgm:prSet presAssocID="{018F20B1-0C4D-4750-89E3-709B04D2B8AB}" presName="child3" presStyleLbl="bgAcc1" presStyleIdx="2" presStyleCnt="4" custLinFactNeighborX="32915" custLinFactNeighborY="-19309"/>
      <dgm:spPr/>
      <dgm:t>
        <a:bodyPr/>
        <a:lstStyle/>
        <a:p>
          <a:endParaRPr lang="en-US"/>
        </a:p>
      </dgm:t>
    </dgm:pt>
    <dgm:pt modelId="{B51B3470-5BDF-4ACA-8516-8839305C7DD7}" type="pres">
      <dgm:prSet presAssocID="{018F20B1-0C4D-4750-89E3-709B04D2B8AB}" presName="child3Text" presStyleLbl="bgAcc1" presStyleIdx="2" presStyleCnt="4">
        <dgm:presLayoutVars>
          <dgm:bulletEnabled val="1"/>
        </dgm:presLayoutVars>
      </dgm:prSet>
      <dgm:spPr/>
      <dgm:t>
        <a:bodyPr/>
        <a:lstStyle/>
        <a:p>
          <a:endParaRPr lang="en-US"/>
        </a:p>
      </dgm:t>
    </dgm:pt>
    <dgm:pt modelId="{95CA2F04-ACAD-4C8C-93E1-9643F5DA7F9D}" type="pres">
      <dgm:prSet presAssocID="{018F20B1-0C4D-4750-89E3-709B04D2B8AB}" presName="child4group" presStyleCnt="0"/>
      <dgm:spPr/>
    </dgm:pt>
    <dgm:pt modelId="{4291495B-BA8B-41FF-BF09-49DB3CE08C20}" type="pres">
      <dgm:prSet presAssocID="{018F20B1-0C4D-4750-89E3-709B04D2B8AB}" presName="child4" presStyleLbl="bgAcc1" presStyleIdx="3" presStyleCnt="4" custLinFactNeighborX="-32010" custLinFactNeighborY="-20325"/>
      <dgm:spPr/>
      <dgm:t>
        <a:bodyPr/>
        <a:lstStyle/>
        <a:p>
          <a:endParaRPr lang="en-US"/>
        </a:p>
      </dgm:t>
    </dgm:pt>
    <dgm:pt modelId="{33C9BB81-29E3-4367-B251-4235FEF6FE49}" type="pres">
      <dgm:prSet presAssocID="{018F20B1-0C4D-4750-89E3-709B04D2B8AB}" presName="child4Text" presStyleLbl="bgAcc1" presStyleIdx="3" presStyleCnt="4">
        <dgm:presLayoutVars>
          <dgm:bulletEnabled val="1"/>
        </dgm:presLayoutVars>
      </dgm:prSet>
      <dgm:spPr/>
      <dgm:t>
        <a:bodyPr/>
        <a:lstStyle/>
        <a:p>
          <a:endParaRPr lang="en-US"/>
        </a:p>
      </dgm:t>
    </dgm:pt>
    <dgm:pt modelId="{F9371B89-8628-4266-8403-D14F02482369}" type="pres">
      <dgm:prSet presAssocID="{018F20B1-0C4D-4750-89E3-709B04D2B8AB}" presName="childPlaceholder" presStyleCnt="0"/>
      <dgm:spPr/>
    </dgm:pt>
    <dgm:pt modelId="{980BB996-5A76-4F7D-A1A6-D9CED0779BD3}" type="pres">
      <dgm:prSet presAssocID="{018F20B1-0C4D-4750-89E3-709B04D2B8AB}" presName="circle" presStyleCnt="0"/>
      <dgm:spPr/>
    </dgm:pt>
    <dgm:pt modelId="{6E8CFA07-37D6-42C1-8D70-145924A53960}" type="pres">
      <dgm:prSet presAssocID="{018F20B1-0C4D-4750-89E3-709B04D2B8AB}" presName="quadrant1" presStyleLbl="node1" presStyleIdx="0" presStyleCnt="4">
        <dgm:presLayoutVars>
          <dgm:chMax val="1"/>
          <dgm:bulletEnabled val="1"/>
        </dgm:presLayoutVars>
      </dgm:prSet>
      <dgm:spPr/>
      <dgm:t>
        <a:bodyPr/>
        <a:lstStyle/>
        <a:p>
          <a:endParaRPr lang="en-US"/>
        </a:p>
      </dgm:t>
    </dgm:pt>
    <dgm:pt modelId="{1F5B09CE-B499-441D-AF3E-2D9914A027F6}" type="pres">
      <dgm:prSet presAssocID="{018F20B1-0C4D-4750-89E3-709B04D2B8AB}" presName="quadrant2" presStyleLbl="node1" presStyleIdx="1" presStyleCnt="4">
        <dgm:presLayoutVars>
          <dgm:chMax val="1"/>
          <dgm:bulletEnabled val="1"/>
        </dgm:presLayoutVars>
      </dgm:prSet>
      <dgm:spPr/>
      <dgm:t>
        <a:bodyPr/>
        <a:lstStyle/>
        <a:p>
          <a:endParaRPr lang="en-US"/>
        </a:p>
      </dgm:t>
    </dgm:pt>
    <dgm:pt modelId="{E98E3EA1-0C3A-4D54-B6CA-DC8BC799ED42}" type="pres">
      <dgm:prSet presAssocID="{018F20B1-0C4D-4750-89E3-709B04D2B8AB}" presName="quadrant3" presStyleLbl="node1" presStyleIdx="2" presStyleCnt="4">
        <dgm:presLayoutVars>
          <dgm:chMax val="1"/>
          <dgm:bulletEnabled val="1"/>
        </dgm:presLayoutVars>
      </dgm:prSet>
      <dgm:spPr/>
      <dgm:t>
        <a:bodyPr/>
        <a:lstStyle/>
        <a:p>
          <a:endParaRPr lang="en-US"/>
        </a:p>
      </dgm:t>
    </dgm:pt>
    <dgm:pt modelId="{D06148EB-E07A-4CB6-B65B-BBFB4FEFFFFB}" type="pres">
      <dgm:prSet presAssocID="{018F20B1-0C4D-4750-89E3-709B04D2B8AB}" presName="quadrant4" presStyleLbl="node1" presStyleIdx="3" presStyleCnt="4">
        <dgm:presLayoutVars>
          <dgm:chMax val="1"/>
          <dgm:bulletEnabled val="1"/>
        </dgm:presLayoutVars>
      </dgm:prSet>
      <dgm:spPr/>
      <dgm:t>
        <a:bodyPr/>
        <a:lstStyle/>
        <a:p>
          <a:endParaRPr lang="en-US"/>
        </a:p>
      </dgm:t>
    </dgm:pt>
    <dgm:pt modelId="{393859D0-CCF8-4A68-B760-1CA162DF7262}" type="pres">
      <dgm:prSet presAssocID="{018F20B1-0C4D-4750-89E3-709B04D2B8AB}" presName="quadrantPlaceholder" presStyleCnt="0"/>
      <dgm:spPr/>
    </dgm:pt>
    <dgm:pt modelId="{16BAD14C-39C0-45C8-89C0-A120973FFB9F}" type="pres">
      <dgm:prSet presAssocID="{018F20B1-0C4D-4750-89E3-709B04D2B8AB}" presName="center1" presStyleLbl="fgShp" presStyleIdx="0" presStyleCnt="2"/>
      <dgm:spPr/>
    </dgm:pt>
    <dgm:pt modelId="{15D50239-DB79-4443-864F-E9C134660C10}" type="pres">
      <dgm:prSet presAssocID="{018F20B1-0C4D-4750-89E3-709B04D2B8AB}" presName="center2" presStyleLbl="fgShp" presStyleIdx="1" presStyleCnt="2"/>
      <dgm:spPr/>
    </dgm:pt>
  </dgm:ptLst>
  <dgm:cxnLst>
    <dgm:cxn modelId="{3C0AAFC2-2D8C-4657-A3B6-50EB2D61E244}" type="presOf" srcId="{1AA416C7-9043-4FA8-AF6E-CDE740589BA3}" destId="{727B22FF-331A-4A69-99C1-86C2EE4BF324}" srcOrd="1" destOrd="1" presId="urn:microsoft.com/office/officeart/2005/8/layout/cycle4"/>
    <dgm:cxn modelId="{767CC7E6-5987-40E1-971D-4B92B4B512AD}" type="presOf" srcId="{65DD6390-0DD8-4727-BD5E-9C10499693E6}" destId="{4291495B-BA8B-41FF-BF09-49DB3CE08C20}" srcOrd="0" destOrd="1" presId="urn:microsoft.com/office/officeart/2005/8/layout/cycle4"/>
    <dgm:cxn modelId="{6E9FDF02-A2AE-4769-ADB6-18D01EF21199}" srcId="{5283606D-B791-491A-B2EE-CF75E266DD46}" destId="{B0307C73-030A-462A-A0DF-B461B9FE58B3}" srcOrd="1" destOrd="0" parTransId="{CC6F60A2-9446-43CE-82A8-7DE460001127}" sibTransId="{21E5CFF8-D533-4DBA-A4A6-FF7726B3D932}"/>
    <dgm:cxn modelId="{EE89C737-DCA3-4A76-8A09-3390C0C0340B}" type="presOf" srcId="{1374B4E9-82D2-4B4A-9C59-9237D4719151}" destId="{33C9BB81-29E3-4367-B251-4235FEF6FE49}" srcOrd="1" destOrd="0" presId="urn:microsoft.com/office/officeart/2005/8/layout/cycle4"/>
    <dgm:cxn modelId="{A08D7EF8-5767-42D4-AE19-6267D21EC09F}" srcId="{D772ACD7-70DF-46BF-8BF1-0A57F7557C51}" destId="{68A67F24-E520-48A4-B8D8-A3D39E652245}" srcOrd="0" destOrd="0" parTransId="{C59D5D11-6415-4BC9-A25C-224B0C57F60C}" sibTransId="{C1C54ED8-22FC-486C-9D3E-1013D37F6A4E}"/>
    <dgm:cxn modelId="{A0F9C567-ACEA-4496-8746-9D63E7D213CF}" srcId="{0A80BBBF-31DF-435D-8000-49236F5C1CA0}" destId="{6EEFA2EC-CAB1-4A17-80DA-5B5BB7BE585D}" srcOrd="2" destOrd="0" parTransId="{C2A4E11C-5B3E-42C9-801C-3684094F4F70}" sibTransId="{A71512D3-2B3F-4A55-9CEE-95AA33DEE7C6}"/>
    <dgm:cxn modelId="{72CDD56C-42E9-43FE-B6BC-066CE4899ED0}" type="presOf" srcId="{156C40F5-C963-4807-A844-5980E7AC0ED1}" destId="{727B22FF-331A-4A69-99C1-86C2EE4BF324}" srcOrd="1" destOrd="0" presId="urn:microsoft.com/office/officeart/2005/8/layout/cycle4"/>
    <dgm:cxn modelId="{A72D0EE4-77C1-4B84-BF6B-E6F0DDC590EF}" type="presOf" srcId="{D772ACD7-70DF-46BF-8BF1-0A57F7557C51}" destId="{1F5B09CE-B499-441D-AF3E-2D9914A027F6}" srcOrd="0" destOrd="0" presId="urn:microsoft.com/office/officeart/2005/8/layout/cycle4"/>
    <dgm:cxn modelId="{2AD45033-83F9-43C2-A301-B08EB911DEB9}" srcId="{018F20B1-0C4D-4750-89E3-709B04D2B8AB}" destId="{EDACE47E-AAA4-41FA-870A-2A73ABBA9905}" srcOrd="3" destOrd="0" parTransId="{9DB974B3-C510-4420-B10A-7528A5335411}" sibTransId="{A66510EB-66CB-444D-A67F-CC9BE4C34DDB}"/>
    <dgm:cxn modelId="{B6EC1E5F-E785-490D-BD55-C01F342C47A7}" type="presOf" srcId="{1886F771-DF14-4D4B-8E15-62769EBFC86C}" destId="{C2CF04EE-7A8D-47C8-A793-02DD4AB6538D}" srcOrd="1" destOrd="2" presId="urn:microsoft.com/office/officeart/2005/8/layout/cycle4"/>
    <dgm:cxn modelId="{75ABAC9F-C586-47EE-A0DD-7C7447FCF37B}" srcId="{EDACE47E-AAA4-41FA-870A-2A73ABBA9905}" destId="{65DD6390-0DD8-4727-BD5E-9C10499693E6}" srcOrd="1" destOrd="0" parTransId="{C1CD8F29-731D-4747-8CF0-B56075E43C52}" sibTransId="{6337C3BB-37BF-41A2-8D3F-F66C2CE1A128}"/>
    <dgm:cxn modelId="{1B4B243C-16F1-466B-AEED-E059BA98AC40}" type="presOf" srcId="{B88C7D53-F403-4D70-A0D1-C8B812C7E077}" destId="{727B22FF-331A-4A69-99C1-86C2EE4BF324}" srcOrd="1" destOrd="3" presId="urn:microsoft.com/office/officeart/2005/8/layout/cycle4"/>
    <dgm:cxn modelId="{21FB083C-6CE5-4A0F-A4D9-D16543F0A64B}" srcId="{D772ACD7-70DF-46BF-8BF1-0A57F7557C51}" destId="{0A97AC8B-8130-45AC-98F6-76DA8B9BF9A7}" srcOrd="1" destOrd="0" parTransId="{2D06C27C-6173-4F3B-80D5-FC376E39A6CD}" sibTransId="{44A12F46-52BF-417A-A749-660CDD44D22B}"/>
    <dgm:cxn modelId="{13325B99-ABDE-4FB5-922A-DADE2B383CAE}" type="presOf" srcId="{6D3570F7-0A33-49F5-A5A7-A8073A732CCF}" destId="{727B22FF-331A-4A69-99C1-86C2EE4BF324}" srcOrd="1" destOrd="4" presId="urn:microsoft.com/office/officeart/2005/8/layout/cycle4"/>
    <dgm:cxn modelId="{699F103B-9465-4964-9B9C-CB5F8BE8E760}" type="presOf" srcId="{1886F771-DF14-4D4B-8E15-62769EBFC86C}" destId="{3E5FD473-92DD-43E7-B2B0-935E8B3BBFB4}" srcOrd="0" destOrd="2" presId="urn:microsoft.com/office/officeart/2005/8/layout/cycle4"/>
    <dgm:cxn modelId="{3814B88E-4484-46F8-A4DC-7C4F342245B0}" srcId="{018F20B1-0C4D-4750-89E3-709B04D2B8AB}" destId="{5283606D-B791-491A-B2EE-CF75E266DD46}" srcOrd="2" destOrd="0" parTransId="{967AEEE2-5D24-4E41-81B7-0289861E5216}" sibTransId="{381D6976-1BE6-43D2-B072-44F771D7E377}"/>
    <dgm:cxn modelId="{38A71E25-099B-4856-96E5-A1533D4A9B7E}" type="presOf" srcId="{6F6A97E8-96F6-4B48-9F69-A713027B903C}" destId="{33C9BB81-29E3-4367-B251-4235FEF6FE49}" srcOrd="1" destOrd="2" presId="urn:microsoft.com/office/officeart/2005/8/layout/cycle4"/>
    <dgm:cxn modelId="{10096E7F-5E99-449D-88B7-E11117FA488A}" type="presOf" srcId="{B0307C73-030A-462A-A0DF-B461B9FE58B3}" destId="{B6A3DD57-3803-4375-96B7-08D7383BA547}" srcOrd="0" destOrd="1" presId="urn:microsoft.com/office/officeart/2005/8/layout/cycle4"/>
    <dgm:cxn modelId="{5DFD4001-49A2-4C9A-B702-D1A1E4C0C3BE}" type="presOf" srcId="{6EEFA2EC-CAB1-4A17-80DA-5B5BB7BE585D}" destId="{2FB0BFBE-9F17-4DA4-91F2-E6A30FF68917}" srcOrd="0" destOrd="2" presId="urn:microsoft.com/office/officeart/2005/8/layout/cycle4"/>
    <dgm:cxn modelId="{00AFB733-CB40-4FA6-9484-3D1FF5F5EAE6}" type="presOf" srcId="{C03B4B12-D31A-4212-B799-9E0A1967EADD}" destId="{2FB0BFBE-9F17-4DA4-91F2-E6A30FF68917}" srcOrd="0" destOrd="5" presId="urn:microsoft.com/office/officeart/2005/8/layout/cycle4"/>
    <dgm:cxn modelId="{47B93B76-B3D8-410D-8A75-1C06775F7CD6}" type="presOf" srcId="{018F20B1-0C4D-4750-89E3-709B04D2B8AB}" destId="{68AC3BBF-16D5-4782-98C1-C2211C453617}" srcOrd="0" destOrd="0" presId="urn:microsoft.com/office/officeart/2005/8/layout/cycle4"/>
    <dgm:cxn modelId="{011A520F-9ACB-45DE-A94F-FDC57931D5DA}" srcId="{EDACE47E-AAA4-41FA-870A-2A73ABBA9905}" destId="{1374B4E9-82D2-4B4A-9C59-9237D4719151}" srcOrd="0" destOrd="0" parTransId="{838EF200-70A0-4C33-AF8E-C92122D4D1BB}" sibTransId="{14E55AE0-483C-4958-9ABF-4E7DA19B679B}"/>
    <dgm:cxn modelId="{5073DA04-F68E-4E1F-8701-BAA4659F15A4}" type="presOf" srcId="{B88C7D53-F403-4D70-A0D1-C8B812C7E077}" destId="{2FB0BFBE-9F17-4DA4-91F2-E6A30FF68917}" srcOrd="0" destOrd="3" presId="urn:microsoft.com/office/officeart/2005/8/layout/cycle4"/>
    <dgm:cxn modelId="{58A87908-18CC-48B0-9A3F-3F2F8E4CB6D1}" type="presOf" srcId="{65DD6390-0DD8-4727-BD5E-9C10499693E6}" destId="{33C9BB81-29E3-4367-B251-4235FEF6FE49}" srcOrd="1" destOrd="1" presId="urn:microsoft.com/office/officeart/2005/8/layout/cycle4"/>
    <dgm:cxn modelId="{2ED43BF8-2626-4FE2-A8D5-8C9BF807AE24}" srcId="{EDACE47E-AAA4-41FA-870A-2A73ABBA9905}" destId="{6F6A97E8-96F6-4B48-9F69-A713027B903C}" srcOrd="2" destOrd="0" parTransId="{9203F93A-467E-40FC-A216-ACC9F7ED6C33}" sibTransId="{C480823F-CDA9-480A-BB33-EEE2C111B1D1}"/>
    <dgm:cxn modelId="{86C7A05A-33FE-4D9E-BAB2-7F2B5933AF76}" srcId="{5283606D-B791-491A-B2EE-CF75E266DD46}" destId="{5B0427BF-800B-49EA-9E70-FA5BAA7B1865}" srcOrd="0" destOrd="0" parTransId="{EA956BBC-06D7-4883-9BF5-311C9FE6DC25}" sibTransId="{6460E9F0-7D48-42BC-8DE4-990AD2A680BF}"/>
    <dgm:cxn modelId="{CCCE0822-4C53-49AE-8DF2-9AD31191F32F}" srcId="{018F20B1-0C4D-4750-89E3-709B04D2B8AB}" destId="{D772ACD7-70DF-46BF-8BF1-0A57F7557C51}" srcOrd="1" destOrd="0" parTransId="{55E53509-C09A-4F68-AEE4-57154F8388C7}" sibTransId="{C90E8BE8-D796-407D-8608-392CA76D87E9}"/>
    <dgm:cxn modelId="{289EC7E2-6FEB-4C1F-9C99-1A0406313A0C}" type="presOf" srcId="{B0307C73-030A-462A-A0DF-B461B9FE58B3}" destId="{B51B3470-5BDF-4ACA-8516-8839305C7DD7}" srcOrd="1" destOrd="1" presId="urn:microsoft.com/office/officeart/2005/8/layout/cycle4"/>
    <dgm:cxn modelId="{243A942A-F678-46C9-8038-FB04230D346C}" type="presOf" srcId="{EDACE47E-AAA4-41FA-870A-2A73ABBA9905}" destId="{D06148EB-E07A-4CB6-B65B-BBFB4FEFFFFB}" srcOrd="0" destOrd="0" presId="urn:microsoft.com/office/officeart/2005/8/layout/cycle4"/>
    <dgm:cxn modelId="{01C5D120-E5E1-46B0-ACCC-C9AF4E5A4F67}" type="presOf" srcId="{6EEFA2EC-CAB1-4A17-80DA-5B5BB7BE585D}" destId="{727B22FF-331A-4A69-99C1-86C2EE4BF324}" srcOrd="1" destOrd="2" presId="urn:microsoft.com/office/officeart/2005/8/layout/cycle4"/>
    <dgm:cxn modelId="{1F32E611-6BFF-41C1-8972-CBED8942083A}" type="presOf" srcId="{68A67F24-E520-48A4-B8D8-A3D39E652245}" destId="{C2CF04EE-7A8D-47C8-A793-02DD4AB6538D}" srcOrd="1" destOrd="0" presId="urn:microsoft.com/office/officeart/2005/8/layout/cycle4"/>
    <dgm:cxn modelId="{E14952FA-5CB5-4E83-B016-55F9C89FC253}" type="presOf" srcId="{6F6A97E8-96F6-4B48-9F69-A713027B903C}" destId="{4291495B-BA8B-41FF-BF09-49DB3CE08C20}" srcOrd="0" destOrd="2" presId="urn:microsoft.com/office/officeart/2005/8/layout/cycle4"/>
    <dgm:cxn modelId="{891D9FB5-BC2D-4CC8-B70E-6086C15619C7}" srcId="{D772ACD7-70DF-46BF-8BF1-0A57F7557C51}" destId="{1886F771-DF14-4D4B-8E15-62769EBFC86C}" srcOrd="2" destOrd="0" parTransId="{431D5207-E40B-481D-B187-A18049B50C77}" sibTransId="{888EAC79-D593-40C8-93D0-11487537FFA3}"/>
    <dgm:cxn modelId="{BD8F1360-0090-4633-BB6B-11DE86B279F4}" srcId="{018F20B1-0C4D-4750-89E3-709B04D2B8AB}" destId="{0A80BBBF-31DF-435D-8000-49236F5C1CA0}" srcOrd="0" destOrd="0" parTransId="{D18283E3-FBB2-4A13-95C1-283E283474FD}" sibTransId="{FE0366E5-4663-4AF5-9743-FDBD6E2A2893}"/>
    <dgm:cxn modelId="{8B71A6FB-B404-4FB6-AE5C-17ADEDE15C55}" type="presOf" srcId="{1AA416C7-9043-4FA8-AF6E-CDE740589BA3}" destId="{2FB0BFBE-9F17-4DA4-91F2-E6A30FF68917}" srcOrd="0" destOrd="1" presId="urn:microsoft.com/office/officeart/2005/8/layout/cycle4"/>
    <dgm:cxn modelId="{42EE1828-4D41-450A-BA16-914B937C6A66}" type="presOf" srcId="{5B0427BF-800B-49EA-9E70-FA5BAA7B1865}" destId="{B51B3470-5BDF-4ACA-8516-8839305C7DD7}" srcOrd="1" destOrd="0" presId="urn:microsoft.com/office/officeart/2005/8/layout/cycle4"/>
    <dgm:cxn modelId="{11E2A214-C917-41FD-B24D-C9E6E4C4786C}" type="presOf" srcId="{0A97AC8B-8130-45AC-98F6-76DA8B9BF9A7}" destId="{C2CF04EE-7A8D-47C8-A793-02DD4AB6538D}" srcOrd="1" destOrd="1" presId="urn:microsoft.com/office/officeart/2005/8/layout/cycle4"/>
    <dgm:cxn modelId="{C186EF21-A8AB-435C-AC68-E032E7AFA890}" type="presOf" srcId="{5283606D-B791-491A-B2EE-CF75E266DD46}" destId="{E98E3EA1-0C3A-4D54-B6CA-DC8BC799ED42}" srcOrd="0" destOrd="0" presId="urn:microsoft.com/office/officeart/2005/8/layout/cycle4"/>
    <dgm:cxn modelId="{CD51DB6A-AE72-4E84-92EE-250AE785DDED}" srcId="{0A80BBBF-31DF-435D-8000-49236F5C1CA0}" destId="{6D3570F7-0A33-49F5-A5A7-A8073A732CCF}" srcOrd="4" destOrd="0" parTransId="{700ED35A-B559-4296-B3EA-DEA3335F1F94}" sibTransId="{FAE72AB4-3A77-4339-B045-E74DE5A20F5E}"/>
    <dgm:cxn modelId="{A5579643-31CB-47E1-8D3B-577964AF37C5}" type="presOf" srcId="{0A80BBBF-31DF-435D-8000-49236F5C1CA0}" destId="{6E8CFA07-37D6-42C1-8D70-145924A53960}" srcOrd="0" destOrd="0" presId="urn:microsoft.com/office/officeart/2005/8/layout/cycle4"/>
    <dgm:cxn modelId="{17C87574-357C-4051-BAF7-64481483CB46}" type="presOf" srcId="{1374B4E9-82D2-4B4A-9C59-9237D4719151}" destId="{4291495B-BA8B-41FF-BF09-49DB3CE08C20}" srcOrd="0" destOrd="0" presId="urn:microsoft.com/office/officeart/2005/8/layout/cycle4"/>
    <dgm:cxn modelId="{629C8958-03D7-4E06-9105-7418B0989C54}" srcId="{0A80BBBF-31DF-435D-8000-49236F5C1CA0}" destId="{C03B4B12-D31A-4212-B799-9E0A1967EADD}" srcOrd="5" destOrd="0" parTransId="{69AA7AC3-5600-4E17-B702-6DF6294F3C56}" sibTransId="{4E003A10-6771-4BDB-9A95-5E432DAB5BB4}"/>
    <dgm:cxn modelId="{37598EE2-5026-43E5-80A2-8407320EE81E}" type="presOf" srcId="{6D3570F7-0A33-49F5-A5A7-A8073A732CCF}" destId="{2FB0BFBE-9F17-4DA4-91F2-E6A30FF68917}" srcOrd="0" destOrd="4" presId="urn:microsoft.com/office/officeart/2005/8/layout/cycle4"/>
    <dgm:cxn modelId="{EF31FAA7-228B-4B3B-BB0E-420D4D104CB7}" srcId="{0A80BBBF-31DF-435D-8000-49236F5C1CA0}" destId="{B88C7D53-F403-4D70-A0D1-C8B812C7E077}" srcOrd="3" destOrd="0" parTransId="{C94208AC-0324-4C7A-9BB7-0AD827F1A1FC}" sibTransId="{96376F60-00AA-4B27-97F6-47C006B75019}"/>
    <dgm:cxn modelId="{1F78F0A5-6ED3-4198-9FA8-3A4C2CF9533F}" type="presOf" srcId="{0A97AC8B-8130-45AC-98F6-76DA8B9BF9A7}" destId="{3E5FD473-92DD-43E7-B2B0-935E8B3BBFB4}" srcOrd="0" destOrd="1" presId="urn:microsoft.com/office/officeart/2005/8/layout/cycle4"/>
    <dgm:cxn modelId="{3E503041-B024-4BD4-8544-838168CD1863}" type="presOf" srcId="{156C40F5-C963-4807-A844-5980E7AC0ED1}" destId="{2FB0BFBE-9F17-4DA4-91F2-E6A30FF68917}" srcOrd="0" destOrd="0" presId="urn:microsoft.com/office/officeart/2005/8/layout/cycle4"/>
    <dgm:cxn modelId="{CD0A5233-4242-4C7D-8A67-7AC7D624365B}" type="presOf" srcId="{5B0427BF-800B-49EA-9E70-FA5BAA7B1865}" destId="{B6A3DD57-3803-4375-96B7-08D7383BA547}" srcOrd="0" destOrd="0" presId="urn:microsoft.com/office/officeart/2005/8/layout/cycle4"/>
    <dgm:cxn modelId="{F9DED06A-DA77-4AFC-8C03-8D85F871F39F}" srcId="{0A80BBBF-31DF-435D-8000-49236F5C1CA0}" destId="{1AA416C7-9043-4FA8-AF6E-CDE740589BA3}" srcOrd="1" destOrd="0" parTransId="{35D4B8FE-923D-47B9-9AF9-AEAD229BA88C}" sibTransId="{28CB7F2D-8D2E-4E21-BEB1-622932C808C4}"/>
    <dgm:cxn modelId="{B6134F5A-00EC-489B-BAFE-B006E41929D8}" type="presOf" srcId="{C03B4B12-D31A-4212-B799-9E0A1967EADD}" destId="{727B22FF-331A-4A69-99C1-86C2EE4BF324}" srcOrd="1" destOrd="5" presId="urn:microsoft.com/office/officeart/2005/8/layout/cycle4"/>
    <dgm:cxn modelId="{162BB6A9-4C89-409B-8A37-5C670F97338D}" type="presOf" srcId="{68A67F24-E520-48A4-B8D8-A3D39E652245}" destId="{3E5FD473-92DD-43E7-B2B0-935E8B3BBFB4}" srcOrd="0" destOrd="0" presId="urn:microsoft.com/office/officeart/2005/8/layout/cycle4"/>
    <dgm:cxn modelId="{037A0B7B-8206-4E72-830C-46DD2BA3890D}" srcId="{0A80BBBF-31DF-435D-8000-49236F5C1CA0}" destId="{156C40F5-C963-4807-A844-5980E7AC0ED1}" srcOrd="0" destOrd="0" parTransId="{F84E7D8B-FE15-48B9-B660-F9192BBCC344}" sibTransId="{2D1962FE-D8AD-4695-AF9D-E607E4946AC8}"/>
    <dgm:cxn modelId="{94AF9A91-28BF-47D5-B23C-DAD3BBCC0CAC}" type="presParOf" srcId="{68AC3BBF-16D5-4782-98C1-C2211C453617}" destId="{81956A58-41B9-432A-A9F3-88534E8EADAB}" srcOrd="0" destOrd="0" presId="urn:microsoft.com/office/officeart/2005/8/layout/cycle4"/>
    <dgm:cxn modelId="{E506D97F-535A-43AD-94BC-40FA61C06F73}" type="presParOf" srcId="{81956A58-41B9-432A-A9F3-88534E8EADAB}" destId="{99127A8A-0E6F-41F5-AD5E-169A9FB69597}" srcOrd="0" destOrd="0" presId="urn:microsoft.com/office/officeart/2005/8/layout/cycle4"/>
    <dgm:cxn modelId="{F6F0FBB0-2B68-47E5-947E-7BBB9F97A2C6}" type="presParOf" srcId="{99127A8A-0E6F-41F5-AD5E-169A9FB69597}" destId="{2FB0BFBE-9F17-4DA4-91F2-E6A30FF68917}" srcOrd="0" destOrd="0" presId="urn:microsoft.com/office/officeart/2005/8/layout/cycle4"/>
    <dgm:cxn modelId="{69CFAC72-2B15-418F-932F-D7BD995154D4}" type="presParOf" srcId="{99127A8A-0E6F-41F5-AD5E-169A9FB69597}" destId="{727B22FF-331A-4A69-99C1-86C2EE4BF324}" srcOrd="1" destOrd="0" presId="urn:microsoft.com/office/officeart/2005/8/layout/cycle4"/>
    <dgm:cxn modelId="{90E2A6A3-DB62-4E76-A907-4B5EBCFF80AB}" type="presParOf" srcId="{81956A58-41B9-432A-A9F3-88534E8EADAB}" destId="{91EEFF3B-2038-49BB-9048-21469D1EA86B}" srcOrd="1" destOrd="0" presId="urn:microsoft.com/office/officeart/2005/8/layout/cycle4"/>
    <dgm:cxn modelId="{BA527A59-C4F3-4B9B-9764-667882E359E9}" type="presParOf" srcId="{91EEFF3B-2038-49BB-9048-21469D1EA86B}" destId="{3E5FD473-92DD-43E7-B2B0-935E8B3BBFB4}" srcOrd="0" destOrd="0" presId="urn:microsoft.com/office/officeart/2005/8/layout/cycle4"/>
    <dgm:cxn modelId="{6737E1AB-F676-4CA4-A7BA-ABF28EA1DD6E}" type="presParOf" srcId="{91EEFF3B-2038-49BB-9048-21469D1EA86B}" destId="{C2CF04EE-7A8D-47C8-A793-02DD4AB6538D}" srcOrd="1" destOrd="0" presId="urn:microsoft.com/office/officeart/2005/8/layout/cycle4"/>
    <dgm:cxn modelId="{8BB6F749-DDC6-4310-9026-FD131DC9E8D9}" type="presParOf" srcId="{81956A58-41B9-432A-A9F3-88534E8EADAB}" destId="{6BB4AB1F-6AC6-4422-A5E4-BACE4B46A537}" srcOrd="2" destOrd="0" presId="urn:microsoft.com/office/officeart/2005/8/layout/cycle4"/>
    <dgm:cxn modelId="{FFBD6068-A352-4B29-B82A-C4D2027F15AA}" type="presParOf" srcId="{6BB4AB1F-6AC6-4422-A5E4-BACE4B46A537}" destId="{B6A3DD57-3803-4375-96B7-08D7383BA547}" srcOrd="0" destOrd="0" presId="urn:microsoft.com/office/officeart/2005/8/layout/cycle4"/>
    <dgm:cxn modelId="{112DC690-3E25-4725-B45C-322D2BB383B8}" type="presParOf" srcId="{6BB4AB1F-6AC6-4422-A5E4-BACE4B46A537}" destId="{B51B3470-5BDF-4ACA-8516-8839305C7DD7}" srcOrd="1" destOrd="0" presId="urn:microsoft.com/office/officeart/2005/8/layout/cycle4"/>
    <dgm:cxn modelId="{94FE9F8B-1937-4E60-9C42-936233F4243E}" type="presParOf" srcId="{81956A58-41B9-432A-A9F3-88534E8EADAB}" destId="{95CA2F04-ACAD-4C8C-93E1-9643F5DA7F9D}" srcOrd="3" destOrd="0" presId="urn:microsoft.com/office/officeart/2005/8/layout/cycle4"/>
    <dgm:cxn modelId="{75785DFD-7775-488B-B0AE-3C508B7AED34}" type="presParOf" srcId="{95CA2F04-ACAD-4C8C-93E1-9643F5DA7F9D}" destId="{4291495B-BA8B-41FF-BF09-49DB3CE08C20}" srcOrd="0" destOrd="0" presId="urn:microsoft.com/office/officeart/2005/8/layout/cycle4"/>
    <dgm:cxn modelId="{3EB9249D-15BD-458F-8D78-C68069F607C6}" type="presParOf" srcId="{95CA2F04-ACAD-4C8C-93E1-9643F5DA7F9D}" destId="{33C9BB81-29E3-4367-B251-4235FEF6FE49}" srcOrd="1" destOrd="0" presId="urn:microsoft.com/office/officeart/2005/8/layout/cycle4"/>
    <dgm:cxn modelId="{89118ACE-D412-4EBB-8F94-C4021DE6BACC}" type="presParOf" srcId="{81956A58-41B9-432A-A9F3-88534E8EADAB}" destId="{F9371B89-8628-4266-8403-D14F02482369}" srcOrd="4" destOrd="0" presId="urn:microsoft.com/office/officeart/2005/8/layout/cycle4"/>
    <dgm:cxn modelId="{91F7F6E4-4502-4752-A477-E885D8CB5EE4}" type="presParOf" srcId="{68AC3BBF-16D5-4782-98C1-C2211C453617}" destId="{980BB996-5A76-4F7D-A1A6-D9CED0779BD3}" srcOrd="1" destOrd="0" presId="urn:microsoft.com/office/officeart/2005/8/layout/cycle4"/>
    <dgm:cxn modelId="{C9518B05-E045-4E80-8B24-51E2B227EFF4}" type="presParOf" srcId="{980BB996-5A76-4F7D-A1A6-D9CED0779BD3}" destId="{6E8CFA07-37D6-42C1-8D70-145924A53960}" srcOrd="0" destOrd="0" presId="urn:microsoft.com/office/officeart/2005/8/layout/cycle4"/>
    <dgm:cxn modelId="{CDAD2320-9160-479D-9ACE-1F611A432AF5}" type="presParOf" srcId="{980BB996-5A76-4F7D-A1A6-D9CED0779BD3}" destId="{1F5B09CE-B499-441D-AF3E-2D9914A027F6}" srcOrd="1" destOrd="0" presId="urn:microsoft.com/office/officeart/2005/8/layout/cycle4"/>
    <dgm:cxn modelId="{5EBD2B19-ACE0-4A1F-86A5-4602D01569DB}" type="presParOf" srcId="{980BB996-5A76-4F7D-A1A6-D9CED0779BD3}" destId="{E98E3EA1-0C3A-4D54-B6CA-DC8BC799ED42}" srcOrd="2" destOrd="0" presId="urn:microsoft.com/office/officeart/2005/8/layout/cycle4"/>
    <dgm:cxn modelId="{F1C61DCC-8393-41FF-A145-4045FB25E5F0}" type="presParOf" srcId="{980BB996-5A76-4F7D-A1A6-D9CED0779BD3}" destId="{D06148EB-E07A-4CB6-B65B-BBFB4FEFFFFB}" srcOrd="3" destOrd="0" presId="urn:microsoft.com/office/officeart/2005/8/layout/cycle4"/>
    <dgm:cxn modelId="{F9019B15-1DEF-4EE0-A706-80A6BA5280BD}" type="presParOf" srcId="{980BB996-5A76-4F7D-A1A6-D9CED0779BD3}" destId="{393859D0-CCF8-4A68-B760-1CA162DF7262}" srcOrd="4" destOrd="0" presId="urn:microsoft.com/office/officeart/2005/8/layout/cycle4"/>
    <dgm:cxn modelId="{6423AEE0-C03B-4F5C-AC82-70005689303A}" type="presParOf" srcId="{68AC3BBF-16D5-4782-98C1-C2211C453617}" destId="{16BAD14C-39C0-45C8-89C0-A120973FFB9F}" srcOrd="2" destOrd="0" presId="urn:microsoft.com/office/officeart/2005/8/layout/cycle4"/>
    <dgm:cxn modelId="{1D22A58B-BF2A-4355-B703-1B13FFF5BD63}" type="presParOf" srcId="{68AC3BBF-16D5-4782-98C1-C2211C453617}" destId="{15D50239-DB79-4443-864F-E9C134660C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A6744D-A029-4D20-9BD6-B53BED687BAA}" type="doc">
      <dgm:prSet loTypeId="urn:microsoft.com/office/officeart/2008/layout/AscendingPictureAccentProcess" loCatId="process" qsTypeId="urn:microsoft.com/office/officeart/2005/8/quickstyle/simple2" qsCatId="simple" csTypeId="urn:microsoft.com/office/officeart/2005/8/colors/accent0_3" csCatId="mainScheme" phldr="1"/>
      <dgm:spPr/>
      <dgm:t>
        <a:bodyPr/>
        <a:lstStyle/>
        <a:p>
          <a:endParaRPr lang="en-US"/>
        </a:p>
      </dgm:t>
    </dgm:pt>
    <dgm:pt modelId="{A9EEE3D5-7885-4B76-9A04-54B04092E332}">
      <dgm:prSet phldrT="[Text]" custT="1"/>
      <dgm:spPr/>
      <dgm:t>
        <a:bodyPr/>
        <a:lstStyle/>
        <a:p>
          <a:r>
            <a:rPr lang="en-US" sz="3600" dirty="0"/>
            <a:t>Clinical Skills Tip</a:t>
          </a:r>
        </a:p>
      </dgm:t>
    </dgm:pt>
    <dgm:pt modelId="{E8DA23E8-EE3E-45F8-9638-64DAED831BB7}" type="parTrans" cxnId="{F691EBB2-C2EB-42B8-9EC7-3AE232406AD9}">
      <dgm:prSet/>
      <dgm:spPr/>
      <dgm:t>
        <a:bodyPr/>
        <a:lstStyle/>
        <a:p>
          <a:endParaRPr lang="en-US" sz="2400"/>
        </a:p>
      </dgm:t>
    </dgm:pt>
    <dgm:pt modelId="{B472AE2C-D69F-47F8-908E-B8317A55B57A}" type="sibTrans" cxnId="{F691EBB2-C2EB-42B8-9EC7-3AE232406AD9}">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sz="2400"/>
        </a:p>
      </dgm:t>
      <dgm:extLst>
        <a:ext uri="{E40237B7-FDA0-4F09-8148-C483321AD2D9}">
          <dgm14:cNvPr xmlns:dgm14="http://schemas.microsoft.com/office/drawing/2010/diagram" id="0" name="" descr="Medical"/>
        </a:ext>
      </dgm:extLst>
    </dgm:pt>
    <dgm:pt modelId="{719905DB-1C6A-41E4-9329-40AF69567AD6}">
      <dgm:prSet phldrT="[Text]" custT="1"/>
      <dgm:spPr/>
      <dgm:t>
        <a:bodyPr/>
        <a:lstStyle/>
        <a:p>
          <a:r>
            <a:rPr lang="en-US" sz="2400" b="1" dirty="0"/>
            <a:t>When in doubt, ask! </a:t>
          </a:r>
          <a:br>
            <a:rPr lang="en-US" sz="2400" b="1" dirty="0"/>
          </a:br>
          <a:r>
            <a:rPr lang="en-US" sz="2400" b="1" dirty="0"/>
            <a:t/>
          </a:r>
          <a:br>
            <a:rPr lang="en-US" sz="2400" b="1" dirty="0"/>
          </a:br>
          <a:r>
            <a:rPr lang="en-US" sz="2400" b="1" dirty="0"/>
            <a:t>Terms change constantly and carry different meanings for different people. </a:t>
          </a:r>
          <a:r>
            <a:rPr lang="en-US" sz="2400" b="1" dirty="0">
              <a:solidFill>
                <a:srgbClr val="FF0000"/>
              </a:solidFill>
            </a:rPr>
            <a:t>Don’t be afraid to ask your patients about their identity. </a:t>
          </a:r>
        </a:p>
        <a:p>
          <a:endParaRPr lang="en-US" sz="2400" b="1" dirty="0"/>
        </a:p>
        <a:p>
          <a:r>
            <a:rPr lang="en-US" sz="2400" b="1" dirty="0"/>
            <a:t>“Thank you for sharing with me that you identify as gender nonconforming. Please tell me more about what that means to you so that I can provide you with the best care possible.”</a:t>
          </a:r>
        </a:p>
      </dgm:t>
    </dgm:pt>
    <dgm:pt modelId="{99F883EF-B550-43CC-B7CA-89490D48D3EB}" type="parTrans" cxnId="{57947DFA-944D-4588-8ED3-1D5D6946F791}">
      <dgm:prSet/>
      <dgm:spPr/>
      <dgm:t>
        <a:bodyPr/>
        <a:lstStyle/>
        <a:p>
          <a:endParaRPr lang="en-US" sz="2400"/>
        </a:p>
      </dgm:t>
    </dgm:pt>
    <dgm:pt modelId="{0AE2446B-B59D-45DD-8F26-9B16A1CD16B8}" type="sibTrans" cxnId="{57947DFA-944D-4588-8ED3-1D5D6946F791}">
      <dgm:prSet/>
      <dgm:spPr/>
      <dgm:t>
        <a:bodyPr/>
        <a:lstStyle/>
        <a:p>
          <a:endParaRPr lang="en-US" sz="2400"/>
        </a:p>
      </dgm:t>
    </dgm:pt>
    <dgm:pt modelId="{E521E812-5AF8-4D98-9E8D-C7406C4A135C}" type="pres">
      <dgm:prSet presAssocID="{0EA6744D-A029-4D20-9BD6-B53BED687BAA}" presName="Name0" presStyleCnt="0">
        <dgm:presLayoutVars>
          <dgm:chMax val="7"/>
          <dgm:chPref val="7"/>
          <dgm:dir/>
        </dgm:presLayoutVars>
      </dgm:prSet>
      <dgm:spPr/>
      <dgm:t>
        <a:bodyPr/>
        <a:lstStyle/>
        <a:p>
          <a:endParaRPr lang="en-US"/>
        </a:p>
      </dgm:t>
    </dgm:pt>
    <dgm:pt modelId="{002743E9-08A3-413E-B095-14A3B7EB68DE}" type="pres">
      <dgm:prSet presAssocID="{A9EEE3D5-7885-4B76-9A04-54B04092E332}" presName="parTx1" presStyleLbl="node1" presStyleIdx="0" presStyleCnt="1" custLinFactY="-100000" custLinFactNeighborX="15078" custLinFactNeighborY="-114700"/>
      <dgm:spPr/>
      <dgm:t>
        <a:bodyPr/>
        <a:lstStyle/>
        <a:p>
          <a:endParaRPr lang="en-US"/>
        </a:p>
      </dgm:t>
    </dgm:pt>
    <dgm:pt modelId="{5AF76746-8F97-452B-B585-C27F46104E25}" type="pres">
      <dgm:prSet presAssocID="{A9EEE3D5-7885-4B76-9A04-54B04092E332}" presName="desTx1" presStyleLbl="revTx" presStyleIdx="0" presStyleCnt="1" custScaleX="441422" custScaleY="202876" custLinFactNeighborX="-41426" custLinFactNeighborY="3255">
        <dgm:presLayoutVars>
          <dgm:bulletEnabled val="1"/>
        </dgm:presLayoutVars>
      </dgm:prSet>
      <dgm:spPr/>
      <dgm:t>
        <a:bodyPr/>
        <a:lstStyle/>
        <a:p>
          <a:endParaRPr lang="en-US"/>
        </a:p>
      </dgm:t>
    </dgm:pt>
    <dgm:pt modelId="{064AD206-B531-4E9B-9D12-892FA2183432}" type="pres">
      <dgm:prSet presAssocID="{B472AE2C-D69F-47F8-908E-B8317A55B57A}" presName="picture1" presStyleCnt="0"/>
      <dgm:spPr/>
    </dgm:pt>
    <dgm:pt modelId="{28376F05-0584-4593-808E-9FA5D18AFE7B}" type="pres">
      <dgm:prSet presAssocID="{B472AE2C-D69F-47F8-908E-B8317A55B57A}" presName="imageRepeatNode" presStyleLbl="fgImgPlace1" presStyleIdx="0" presStyleCnt="1" custScaleX="85021" custScaleY="76995" custLinFactNeighborX="-2301" custLinFactNeighborY="-59199"/>
      <dgm:spPr/>
      <dgm:t>
        <a:bodyPr/>
        <a:lstStyle/>
        <a:p>
          <a:endParaRPr lang="en-US"/>
        </a:p>
      </dgm:t>
    </dgm:pt>
  </dgm:ptLst>
  <dgm:cxnLst>
    <dgm:cxn modelId="{DB92CD29-2426-4D29-90C3-F37E32272874}" type="presOf" srcId="{B472AE2C-D69F-47F8-908E-B8317A55B57A}" destId="{28376F05-0584-4593-808E-9FA5D18AFE7B}" srcOrd="0" destOrd="0" presId="urn:microsoft.com/office/officeart/2008/layout/AscendingPictureAccentProcess"/>
    <dgm:cxn modelId="{90F4846C-E73F-4BF0-BAEF-2F8649B3C9B9}" type="presOf" srcId="{A9EEE3D5-7885-4B76-9A04-54B04092E332}" destId="{002743E9-08A3-413E-B095-14A3B7EB68DE}" srcOrd="0" destOrd="0" presId="urn:microsoft.com/office/officeart/2008/layout/AscendingPictureAccentProcess"/>
    <dgm:cxn modelId="{F691EBB2-C2EB-42B8-9EC7-3AE232406AD9}" srcId="{0EA6744D-A029-4D20-9BD6-B53BED687BAA}" destId="{A9EEE3D5-7885-4B76-9A04-54B04092E332}" srcOrd="0" destOrd="0" parTransId="{E8DA23E8-EE3E-45F8-9638-64DAED831BB7}" sibTransId="{B472AE2C-D69F-47F8-908E-B8317A55B57A}"/>
    <dgm:cxn modelId="{3A3A0879-8E5B-41F4-8848-4BBC87DFBFB6}" type="presOf" srcId="{719905DB-1C6A-41E4-9329-40AF69567AD6}" destId="{5AF76746-8F97-452B-B585-C27F46104E25}" srcOrd="0" destOrd="0" presId="urn:microsoft.com/office/officeart/2008/layout/AscendingPictureAccentProcess"/>
    <dgm:cxn modelId="{7FE7B6D0-7B12-48C9-B401-265201F0C3C3}" type="presOf" srcId="{0EA6744D-A029-4D20-9BD6-B53BED687BAA}" destId="{E521E812-5AF8-4D98-9E8D-C7406C4A135C}" srcOrd="0" destOrd="0" presId="urn:microsoft.com/office/officeart/2008/layout/AscendingPictureAccentProcess"/>
    <dgm:cxn modelId="{57947DFA-944D-4588-8ED3-1D5D6946F791}" srcId="{A9EEE3D5-7885-4B76-9A04-54B04092E332}" destId="{719905DB-1C6A-41E4-9329-40AF69567AD6}" srcOrd="0" destOrd="0" parTransId="{99F883EF-B550-43CC-B7CA-89490D48D3EB}" sibTransId="{0AE2446B-B59D-45DD-8F26-9B16A1CD16B8}"/>
    <dgm:cxn modelId="{265584A5-8212-4D27-8163-CC01AB385554}" type="presParOf" srcId="{E521E812-5AF8-4D98-9E8D-C7406C4A135C}" destId="{002743E9-08A3-413E-B095-14A3B7EB68DE}" srcOrd="0" destOrd="0" presId="urn:microsoft.com/office/officeart/2008/layout/AscendingPictureAccentProcess"/>
    <dgm:cxn modelId="{B334F6BA-656D-4671-91FF-4F23C91E3990}" type="presParOf" srcId="{E521E812-5AF8-4D98-9E8D-C7406C4A135C}" destId="{5AF76746-8F97-452B-B585-C27F46104E25}" srcOrd="1" destOrd="0" presId="urn:microsoft.com/office/officeart/2008/layout/AscendingPictureAccentProcess"/>
    <dgm:cxn modelId="{5032D1AD-B9CE-46FF-9443-A5144840922D}" type="presParOf" srcId="{E521E812-5AF8-4D98-9E8D-C7406C4A135C}" destId="{064AD206-B531-4E9B-9D12-892FA2183432}" srcOrd="2" destOrd="0" presId="urn:microsoft.com/office/officeart/2008/layout/AscendingPictureAccentProcess"/>
    <dgm:cxn modelId="{E87FE0E4-E5A5-405C-8AF1-164773E9A60F}" type="presParOf" srcId="{064AD206-B531-4E9B-9D12-892FA2183432}" destId="{28376F05-0584-4593-808E-9FA5D18AFE7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3F4E13-A7CF-461F-B212-42683FC80D7C}" type="doc">
      <dgm:prSet loTypeId="urn:microsoft.com/office/officeart/2005/8/layout/venn1" loCatId="relationship" qsTypeId="urn:microsoft.com/office/officeart/2005/8/quickstyle/simple1" qsCatId="simple" csTypeId="urn:microsoft.com/office/officeart/2005/8/colors/colorful5" csCatId="colorful" phldr="1"/>
      <dgm:spPr/>
    </dgm:pt>
    <dgm:pt modelId="{660799B9-515B-44A7-A588-5165D284B491}">
      <dgm:prSet phldrT="[Text]"/>
      <dgm:spPr/>
      <dgm:t>
        <a:bodyPr/>
        <a:lstStyle/>
        <a:p>
          <a:r>
            <a:rPr lang="en-US" dirty="0"/>
            <a:t>Identity</a:t>
          </a:r>
        </a:p>
      </dgm:t>
    </dgm:pt>
    <dgm:pt modelId="{D6318878-FD10-4C87-AF79-7A4059C47B22}" type="parTrans" cxnId="{08D44A76-446A-4DC8-B5AA-F319553980EE}">
      <dgm:prSet/>
      <dgm:spPr/>
      <dgm:t>
        <a:bodyPr/>
        <a:lstStyle/>
        <a:p>
          <a:endParaRPr lang="en-US"/>
        </a:p>
      </dgm:t>
    </dgm:pt>
    <dgm:pt modelId="{627394F4-C257-47A8-B4FD-F40FD25DDC1F}" type="sibTrans" cxnId="{08D44A76-446A-4DC8-B5AA-F319553980EE}">
      <dgm:prSet/>
      <dgm:spPr/>
      <dgm:t>
        <a:bodyPr/>
        <a:lstStyle/>
        <a:p>
          <a:endParaRPr lang="en-US"/>
        </a:p>
      </dgm:t>
    </dgm:pt>
    <dgm:pt modelId="{95FA4DE1-E671-409F-90A6-70EC0DB58262}">
      <dgm:prSet phldrT="[Text]"/>
      <dgm:spPr/>
      <dgm:t>
        <a:bodyPr/>
        <a:lstStyle/>
        <a:p>
          <a:r>
            <a:rPr lang="en-US" dirty="0"/>
            <a:t>Attraction/</a:t>
          </a:r>
        </a:p>
        <a:p>
          <a:r>
            <a:rPr lang="en-US" dirty="0"/>
            <a:t>Desire</a:t>
          </a:r>
        </a:p>
      </dgm:t>
    </dgm:pt>
    <dgm:pt modelId="{FD33DADD-5481-4FF5-82DE-57996EF83A25}" type="parTrans" cxnId="{5A1AB9BA-F4D8-451F-8C41-86853D4D4F8A}">
      <dgm:prSet/>
      <dgm:spPr/>
      <dgm:t>
        <a:bodyPr/>
        <a:lstStyle/>
        <a:p>
          <a:endParaRPr lang="en-US"/>
        </a:p>
      </dgm:t>
    </dgm:pt>
    <dgm:pt modelId="{C0AB1945-8E34-4F3F-B73F-63B052EDC28B}" type="sibTrans" cxnId="{5A1AB9BA-F4D8-451F-8C41-86853D4D4F8A}">
      <dgm:prSet/>
      <dgm:spPr/>
      <dgm:t>
        <a:bodyPr/>
        <a:lstStyle/>
        <a:p>
          <a:endParaRPr lang="en-US"/>
        </a:p>
      </dgm:t>
    </dgm:pt>
    <dgm:pt modelId="{08BB9635-F795-477D-A93F-7EA897D3ADD4}">
      <dgm:prSet phldrT="[Text]"/>
      <dgm:spPr/>
      <dgm:t>
        <a:bodyPr/>
        <a:lstStyle/>
        <a:p>
          <a:r>
            <a:rPr lang="en-US" dirty="0"/>
            <a:t>Behavior</a:t>
          </a:r>
        </a:p>
      </dgm:t>
    </dgm:pt>
    <dgm:pt modelId="{84B5A904-382E-46C5-9D62-943D29956264}" type="parTrans" cxnId="{22566D66-69C3-4DD5-AC71-F04F37DA20EA}">
      <dgm:prSet/>
      <dgm:spPr/>
      <dgm:t>
        <a:bodyPr/>
        <a:lstStyle/>
        <a:p>
          <a:endParaRPr lang="en-US"/>
        </a:p>
      </dgm:t>
    </dgm:pt>
    <dgm:pt modelId="{7F6C453D-00ED-408B-A16D-CC326C7F379F}" type="sibTrans" cxnId="{22566D66-69C3-4DD5-AC71-F04F37DA20EA}">
      <dgm:prSet/>
      <dgm:spPr/>
      <dgm:t>
        <a:bodyPr/>
        <a:lstStyle/>
        <a:p>
          <a:endParaRPr lang="en-US"/>
        </a:p>
      </dgm:t>
    </dgm:pt>
    <dgm:pt modelId="{DA48406D-82B2-492C-A043-F12D1E7D1CA4}" type="pres">
      <dgm:prSet presAssocID="{F73F4E13-A7CF-461F-B212-42683FC80D7C}" presName="compositeShape" presStyleCnt="0">
        <dgm:presLayoutVars>
          <dgm:chMax val="7"/>
          <dgm:dir/>
          <dgm:resizeHandles val="exact"/>
        </dgm:presLayoutVars>
      </dgm:prSet>
      <dgm:spPr/>
    </dgm:pt>
    <dgm:pt modelId="{528E1CD1-BE73-4A05-80BD-EB007B312D41}" type="pres">
      <dgm:prSet presAssocID="{660799B9-515B-44A7-A588-5165D284B491}" presName="circ1" presStyleLbl="vennNode1" presStyleIdx="0" presStyleCnt="3"/>
      <dgm:spPr/>
      <dgm:t>
        <a:bodyPr/>
        <a:lstStyle/>
        <a:p>
          <a:endParaRPr lang="en-US"/>
        </a:p>
      </dgm:t>
    </dgm:pt>
    <dgm:pt modelId="{96062FDD-DBC0-472C-8197-A3D9F0D17A8D}" type="pres">
      <dgm:prSet presAssocID="{660799B9-515B-44A7-A588-5165D284B491}" presName="circ1Tx" presStyleLbl="revTx" presStyleIdx="0" presStyleCnt="0">
        <dgm:presLayoutVars>
          <dgm:chMax val="0"/>
          <dgm:chPref val="0"/>
          <dgm:bulletEnabled val="1"/>
        </dgm:presLayoutVars>
      </dgm:prSet>
      <dgm:spPr/>
      <dgm:t>
        <a:bodyPr/>
        <a:lstStyle/>
        <a:p>
          <a:endParaRPr lang="en-US"/>
        </a:p>
      </dgm:t>
    </dgm:pt>
    <dgm:pt modelId="{116C59BC-2146-49F3-A320-EB52D3AE2163}" type="pres">
      <dgm:prSet presAssocID="{95FA4DE1-E671-409F-90A6-70EC0DB58262}" presName="circ2" presStyleLbl="vennNode1" presStyleIdx="1" presStyleCnt="3"/>
      <dgm:spPr/>
      <dgm:t>
        <a:bodyPr/>
        <a:lstStyle/>
        <a:p>
          <a:endParaRPr lang="en-US"/>
        </a:p>
      </dgm:t>
    </dgm:pt>
    <dgm:pt modelId="{E0FF20DC-37ED-4B03-A80F-3AFD01D5DD49}" type="pres">
      <dgm:prSet presAssocID="{95FA4DE1-E671-409F-90A6-70EC0DB58262}" presName="circ2Tx" presStyleLbl="revTx" presStyleIdx="0" presStyleCnt="0">
        <dgm:presLayoutVars>
          <dgm:chMax val="0"/>
          <dgm:chPref val="0"/>
          <dgm:bulletEnabled val="1"/>
        </dgm:presLayoutVars>
      </dgm:prSet>
      <dgm:spPr/>
      <dgm:t>
        <a:bodyPr/>
        <a:lstStyle/>
        <a:p>
          <a:endParaRPr lang="en-US"/>
        </a:p>
      </dgm:t>
    </dgm:pt>
    <dgm:pt modelId="{AAA34ECD-7595-4051-9B6B-77B9A143A7FB}" type="pres">
      <dgm:prSet presAssocID="{08BB9635-F795-477D-A93F-7EA897D3ADD4}" presName="circ3" presStyleLbl="vennNode1" presStyleIdx="2" presStyleCnt="3"/>
      <dgm:spPr/>
      <dgm:t>
        <a:bodyPr/>
        <a:lstStyle/>
        <a:p>
          <a:endParaRPr lang="en-US"/>
        </a:p>
      </dgm:t>
    </dgm:pt>
    <dgm:pt modelId="{F58CAB74-69C6-40E3-A4C7-B73278672D94}" type="pres">
      <dgm:prSet presAssocID="{08BB9635-F795-477D-A93F-7EA897D3ADD4}" presName="circ3Tx" presStyleLbl="revTx" presStyleIdx="0" presStyleCnt="0">
        <dgm:presLayoutVars>
          <dgm:chMax val="0"/>
          <dgm:chPref val="0"/>
          <dgm:bulletEnabled val="1"/>
        </dgm:presLayoutVars>
      </dgm:prSet>
      <dgm:spPr/>
      <dgm:t>
        <a:bodyPr/>
        <a:lstStyle/>
        <a:p>
          <a:endParaRPr lang="en-US"/>
        </a:p>
      </dgm:t>
    </dgm:pt>
  </dgm:ptLst>
  <dgm:cxnLst>
    <dgm:cxn modelId="{9E45611C-3F29-46FF-903D-BF15AEED2A4D}" type="presOf" srcId="{08BB9635-F795-477D-A93F-7EA897D3ADD4}" destId="{F58CAB74-69C6-40E3-A4C7-B73278672D94}" srcOrd="1" destOrd="0" presId="urn:microsoft.com/office/officeart/2005/8/layout/venn1"/>
    <dgm:cxn modelId="{DB84F456-C515-489E-A3F5-3CB3349CBCBF}" type="presOf" srcId="{660799B9-515B-44A7-A588-5165D284B491}" destId="{528E1CD1-BE73-4A05-80BD-EB007B312D41}" srcOrd="0" destOrd="0" presId="urn:microsoft.com/office/officeart/2005/8/layout/venn1"/>
    <dgm:cxn modelId="{8911C389-A318-4898-A0CE-F21D7EC99DFF}" type="presOf" srcId="{95FA4DE1-E671-409F-90A6-70EC0DB58262}" destId="{E0FF20DC-37ED-4B03-A80F-3AFD01D5DD49}" srcOrd="1" destOrd="0" presId="urn:microsoft.com/office/officeart/2005/8/layout/venn1"/>
    <dgm:cxn modelId="{5A1AB9BA-F4D8-451F-8C41-86853D4D4F8A}" srcId="{F73F4E13-A7CF-461F-B212-42683FC80D7C}" destId="{95FA4DE1-E671-409F-90A6-70EC0DB58262}" srcOrd="1" destOrd="0" parTransId="{FD33DADD-5481-4FF5-82DE-57996EF83A25}" sibTransId="{C0AB1945-8E34-4F3F-B73F-63B052EDC28B}"/>
    <dgm:cxn modelId="{08D44A76-446A-4DC8-B5AA-F319553980EE}" srcId="{F73F4E13-A7CF-461F-B212-42683FC80D7C}" destId="{660799B9-515B-44A7-A588-5165D284B491}" srcOrd="0" destOrd="0" parTransId="{D6318878-FD10-4C87-AF79-7A4059C47B22}" sibTransId="{627394F4-C257-47A8-B4FD-F40FD25DDC1F}"/>
    <dgm:cxn modelId="{812D1064-A7AF-4E7E-8278-8E313C6A0822}" type="presOf" srcId="{F73F4E13-A7CF-461F-B212-42683FC80D7C}" destId="{DA48406D-82B2-492C-A043-F12D1E7D1CA4}" srcOrd="0" destOrd="0" presId="urn:microsoft.com/office/officeart/2005/8/layout/venn1"/>
    <dgm:cxn modelId="{1B1F9B5B-17EB-4713-A43D-4E9DBC0FDD80}" type="presOf" srcId="{08BB9635-F795-477D-A93F-7EA897D3ADD4}" destId="{AAA34ECD-7595-4051-9B6B-77B9A143A7FB}" srcOrd="0" destOrd="0" presId="urn:microsoft.com/office/officeart/2005/8/layout/venn1"/>
    <dgm:cxn modelId="{1F569846-4795-41CF-8F52-3453636F8F69}" type="presOf" srcId="{660799B9-515B-44A7-A588-5165D284B491}" destId="{96062FDD-DBC0-472C-8197-A3D9F0D17A8D}" srcOrd="1" destOrd="0" presId="urn:microsoft.com/office/officeart/2005/8/layout/venn1"/>
    <dgm:cxn modelId="{B204EBEE-7833-4687-AACB-16ADA2D2C4B8}" type="presOf" srcId="{95FA4DE1-E671-409F-90A6-70EC0DB58262}" destId="{116C59BC-2146-49F3-A320-EB52D3AE2163}" srcOrd="0" destOrd="0" presId="urn:microsoft.com/office/officeart/2005/8/layout/venn1"/>
    <dgm:cxn modelId="{22566D66-69C3-4DD5-AC71-F04F37DA20EA}" srcId="{F73F4E13-A7CF-461F-B212-42683FC80D7C}" destId="{08BB9635-F795-477D-A93F-7EA897D3ADD4}" srcOrd="2" destOrd="0" parTransId="{84B5A904-382E-46C5-9D62-943D29956264}" sibTransId="{7F6C453D-00ED-408B-A16D-CC326C7F379F}"/>
    <dgm:cxn modelId="{35475D42-042A-47F0-8E71-F91567CC8D7C}" type="presParOf" srcId="{DA48406D-82B2-492C-A043-F12D1E7D1CA4}" destId="{528E1CD1-BE73-4A05-80BD-EB007B312D41}" srcOrd="0" destOrd="0" presId="urn:microsoft.com/office/officeart/2005/8/layout/venn1"/>
    <dgm:cxn modelId="{F6276F7A-3B2A-4E96-85CA-5050083A9EF5}" type="presParOf" srcId="{DA48406D-82B2-492C-A043-F12D1E7D1CA4}" destId="{96062FDD-DBC0-472C-8197-A3D9F0D17A8D}" srcOrd="1" destOrd="0" presId="urn:microsoft.com/office/officeart/2005/8/layout/venn1"/>
    <dgm:cxn modelId="{0F6F13EA-889E-44B1-B77C-0B287BBD70B2}" type="presParOf" srcId="{DA48406D-82B2-492C-A043-F12D1E7D1CA4}" destId="{116C59BC-2146-49F3-A320-EB52D3AE2163}" srcOrd="2" destOrd="0" presId="urn:microsoft.com/office/officeart/2005/8/layout/venn1"/>
    <dgm:cxn modelId="{5C555297-E3C5-4200-94B3-27CCCAB5B32E}" type="presParOf" srcId="{DA48406D-82B2-492C-A043-F12D1E7D1CA4}" destId="{E0FF20DC-37ED-4B03-A80F-3AFD01D5DD49}" srcOrd="3" destOrd="0" presId="urn:microsoft.com/office/officeart/2005/8/layout/venn1"/>
    <dgm:cxn modelId="{E694C700-89FC-4A98-BFC0-77060159EEB0}" type="presParOf" srcId="{DA48406D-82B2-492C-A043-F12D1E7D1CA4}" destId="{AAA34ECD-7595-4051-9B6B-77B9A143A7FB}" srcOrd="4" destOrd="0" presId="urn:microsoft.com/office/officeart/2005/8/layout/venn1"/>
    <dgm:cxn modelId="{C74812EC-E2FA-48AB-A648-D95D458AF076}" type="presParOf" srcId="{DA48406D-82B2-492C-A043-F12D1E7D1CA4}" destId="{F58CAB74-69C6-40E3-A4C7-B73278672D9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A6744D-A029-4D20-9BD6-B53BED687BAA}" type="doc">
      <dgm:prSet loTypeId="urn:microsoft.com/office/officeart/2008/layout/AscendingPictureAccentProcess" loCatId="process" qsTypeId="urn:microsoft.com/office/officeart/2005/8/quickstyle/simple2" qsCatId="simple" csTypeId="urn:microsoft.com/office/officeart/2005/8/colors/accent0_3" csCatId="mainScheme" phldr="1"/>
      <dgm:spPr/>
      <dgm:t>
        <a:bodyPr/>
        <a:lstStyle/>
        <a:p>
          <a:endParaRPr lang="en-US"/>
        </a:p>
      </dgm:t>
    </dgm:pt>
    <dgm:pt modelId="{A9EEE3D5-7885-4B76-9A04-54B04092E332}">
      <dgm:prSet phldrT="[Text]" custT="1"/>
      <dgm:spPr/>
      <dgm:t>
        <a:bodyPr/>
        <a:lstStyle/>
        <a:p>
          <a:r>
            <a:rPr lang="en-US" sz="3200" dirty="0"/>
            <a:t>Clinical Skills Tip</a:t>
          </a:r>
        </a:p>
      </dgm:t>
    </dgm:pt>
    <dgm:pt modelId="{E8DA23E8-EE3E-45F8-9638-64DAED831BB7}" type="parTrans" cxnId="{F691EBB2-C2EB-42B8-9EC7-3AE232406AD9}">
      <dgm:prSet/>
      <dgm:spPr/>
      <dgm:t>
        <a:bodyPr/>
        <a:lstStyle/>
        <a:p>
          <a:endParaRPr lang="en-US" sz="3600"/>
        </a:p>
      </dgm:t>
    </dgm:pt>
    <dgm:pt modelId="{B472AE2C-D69F-47F8-908E-B8317A55B57A}" type="sibTrans" cxnId="{F691EBB2-C2EB-42B8-9EC7-3AE232406AD9}">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sz="3600"/>
        </a:p>
      </dgm:t>
      <dgm:extLst>
        <a:ext uri="{E40237B7-FDA0-4F09-8148-C483321AD2D9}">
          <dgm14:cNvPr xmlns:dgm14="http://schemas.microsoft.com/office/drawing/2010/diagram" id="0" name="" descr="Medical"/>
        </a:ext>
      </dgm:extLst>
    </dgm:pt>
    <dgm:pt modelId="{719905DB-1C6A-41E4-9329-40AF69567AD6}">
      <dgm:prSet phldrT="[Text]" custT="1"/>
      <dgm:spPr/>
      <dgm:t>
        <a:bodyPr/>
        <a:lstStyle/>
        <a:p>
          <a:r>
            <a:rPr lang="en-US" sz="2400" b="1" dirty="0"/>
            <a:t>How can you put fearful patients at ease? </a:t>
          </a:r>
          <a:r>
            <a:rPr lang="en-US" sz="2400" b="1" dirty="0">
              <a:solidFill>
                <a:srgbClr val="FF0000"/>
              </a:solidFill>
            </a:rPr>
            <a:t>Acknowledge their fears and reassure them.</a:t>
          </a:r>
        </a:p>
        <a:p>
          <a:endParaRPr lang="en-US" sz="2400" b="1" dirty="0"/>
        </a:p>
        <a:p>
          <a:r>
            <a:rPr lang="en-US" sz="2400" b="1" dirty="0"/>
            <a:t>For example, ask, “What have your experiences been like before in mental health care?” </a:t>
          </a:r>
          <a:br>
            <a:rPr lang="en-US" sz="2400" b="1" dirty="0"/>
          </a:br>
          <a:endParaRPr lang="en-US" sz="2400" b="1" dirty="0"/>
        </a:p>
        <a:p>
          <a:r>
            <a:rPr lang="en-US" sz="2400" b="1" dirty="0"/>
            <a:t>Or say, </a:t>
          </a:r>
          <a:br>
            <a:rPr lang="en-US" sz="2400" b="1" dirty="0"/>
          </a:br>
          <a:endParaRPr lang="en-US" sz="2400" b="1" dirty="0"/>
        </a:p>
        <a:p>
          <a:r>
            <a:rPr lang="en-US" sz="2400" b="1" dirty="0"/>
            <a:t>“I understand that you/people you know have experienced harm, but know that the best practice now is…..  I will follow best practices.”  </a:t>
          </a:r>
        </a:p>
      </dgm:t>
    </dgm:pt>
    <dgm:pt modelId="{99F883EF-B550-43CC-B7CA-89490D48D3EB}" type="parTrans" cxnId="{57947DFA-944D-4588-8ED3-1D5D6946F791}">
      <dgm:prSet/>
      <dgm:spPr/>
      <dgm:t>
        <a:bodyPr/>
        <a:lstStyle/>
        <a:p>
          <a:endParaRPr lang="en-US" sz="3600"/>
        </a:p>
      </dgm:t>
    </dgm:pt>
    <dgm:pt modelId="{0AE2446B-B59D-45DD-8F26-9B16A1CD16B8}" type="sibTrans" cxnId="{57947DFA-944D-4588-8ED3-1D5D6946F791}">
      <dgm:prSet/>
      <dgm:spPr/>
      <dgm:t>
        <a:bodyPr/>
        <a:lstStyle/>
        <a:p>
          <a:endParaRPr lang="en-US" sz="3600"/>
        </a:p>
      </dgm:t>
    </dgm:pt>
    <dgm:pt modelId="{E521E812-5AF8-4D98-9E8D-C7406C4A135C}" type="pres">
      <dgm:prSet presAssocID="{0EA6744D-A029-4D20-9BD6-B53BED687BAA}" presName="Name0" presStyleCnt="0">
        <dgm:presLayoutVars>
          <dgm:chMax val="7"/>
          <dgm:chPref val="7"/>
          <dgm:dir/>
        </dgm:presLayoutVars>
      </dgm:prSet>
      <dgm:spPr/>
      <dgm:t>
        <a:bodyPr/>
        <a:lstStyle/>
        <a:p>
          <a:endParaRPr lang="en-US"/>
        </a:p>
      </dgm:t>
    </dgm:pt>
    <dgm:pt modelId="{002743E9-08A3-413E-B095-14A3B7EB68DE}" type="pres">
      <dgm:prSet presAssocID="{A9EEE3D5-7885-4B76-9A04-54B04092E332}" presName="parTx1" presStyleLbl="node1" presStyleIdx="0" presStyleCnt="1" custLinFactY="-100000" custLinFactNeighborX="23840" custLinFactNeighborY="-102702"/>
      <dgm:spPr/>
      <dgm:t>
        <a:bodyPr/>
        <a:lstStyle/>
        <a:p>
          <a:endParaRPr lang="en-US"/>
        </a:p>
      </dgm:t>
    </dgm:pt>
    <dgm:pt modelId="{5AF76746-8F97-452B-B585-C27F46104E25}" type="pres">
      <dgm:prSet presAssocID="{A9EEE3D5-7885-4B76-9A04-54B04092E332}" presName="desTx1" presStyleLbl="revTx" presStyleIdx="0" presStyleCnt="1" custScaleX="425692" custScaleY="123948" custLinFactNeighborX="-48921" custLinFactNeighborY="13414">
        <dgm:presLayoutVars>
          <dgm:bulletEnabled val="1"/>
        </dgm:presLayoutVars>
      </dgm:prSet>
      <dgm:spPr/>
      <dgm:t>
        <a:bodyPr/>
        <a:lstStyle/>
        <a:p>
          <a:endParaRPr lang="en-US"/>
        </a:p>
      </dgm:t>
    </dgm:pt>
    <dgm:pt modelId="{064AD206-B531-4E9B-9D12-892FA2183432}" type="pres">
      <dgm:prSet presAssocID="{B472AE2C-D69F-47F8-908E-B8317A55B57A}" presName="picture1" presStyleCnt="0"/>
      <dgm:spPr/>
    </dgm:pt>
    <dgm:pt modelId="{28376F05-0584-4593-808E-9FA5D18AFE7B}" type="pres">
      <dgm:prSet presAssocID="{B472AE2C-D69F-47F8-908E-B8317A55B57A}" presName="imageRepeatNode" presStyleLbl="fgImgPlace1" presStyleIdx="0" presStyleCnt="1" custLinFactNeighborX="2982" custLinFactNeighborY="-79747"/>
      <dgm:spPr/>
      <dgm:t>
        <a:bodyPr/>
        <a:lstStyle/>
        <a:p>
          <a:endParaRPr lang="en-US"/>
        </a:p>
      </dgm:t>
    </dgm:pt>
  </dgm:ptLst>
  <dgm:cxnLst>
    <dgm:cxn modelId="{DB92CD29-2426-4D29-90C3-F37E32272874}" type="presOf" srcId="{B472AE2C-D69F-47F8-908E-B8317A55B57A}" destId="{28376F05-0584-4593-808E-9FA5D18AFE7B}" srcOrd="0" destOrd="0" presId="urn:microsoft.com/office/officeart/2008/layout/AscendingPictureAccentProcess"/>
    <dgm:cxn modelId="{90F4846C-E73F-4BF0-BAEF-2F8649B3C9B9}" type="presOf" srcId="{A9EEE3D5-7885-4B76-9A04-54B04092E332}" destId="{002743E9-08A3-413E-B095-14A3B7EB68DE}" srcOrd="0" destOrd="0" presId="urn:microsoft.com/office/officeart/2008/layout/AscendingPictureAccentProcess"/>
    <dgm:cxn modelId="{F691EBB2-C2EB-42B8-9EC7-3AE232406AD9}" srcId="{0EA6744D-A029-4D20-9BD6-B53BED687BAA}" destId="{A9EEE3D5-7885-4B76-9A04-54B04092E332}" srcOrd="0" destOrd="0" parTransId="{E8DA23E8-EE3E-45F8-9638-64DAED831BB7}" sibTransId="{B472AE2C-D69F-47F8-908E-B8317A55B57A}"/>
    <dgm:cxn modelId="{3A3A0879-8E5B-41F4-8848-4BBC87DFBFB6}" type="presOf" srcId="{719905DB-1C6A-41E4-9329-40AF69567AD6}" destId="{5AF76746-8F97-452B-B585-C27F46104E25}" srcOrd="0" destOrd="0" presId="urn:microsoft.com/office/officeart/2008/layout/AscendingPictureAccentProcess"/>
    <dgm:cxn modelId="{7FE7B6D0-7B12-48C9-B401-265201F0C3C3}" type="presOf" srcId="{0EA6744D-A029-4D20-9BD6-B53BED687BAA}" destId="{E521E812-5AF8-4D98-9E8D-C7406C4A135C}" srcOrd="0" destOrd="0" presId="urn:microsoft.com/office/officeart/2008/layout/AscendingPictureAccentProcess"/>
    <dgm:cxn modelId="{57947DFA-944D-4588-8ED3-1D5D6946F791}" srcId="{A9EEE3D5-7885-4B76-9A04-54B04092E332}" destId="{719905DB-1C6A-41E4-9329-40AF69567AD6}" srcOrd="0" destOrd="0" parTransId="{99F883EF-B550-43CC-B7CA-89490D48D3EB}" sibTransId="{0AE2446B-B59D-45DD-8F26-9B16A1CD16B8}"/>
    <dgm:cxn modelId="{265584A5-8212-4D27-8163-CC01AB385554}" type="presParOf" srcId="{E521E812-5AF8-4D98-9E8D-C7406C4A135C}" destId="{002743E9-08A3-413E-B095-14A3B7EB68DE}" srcOrd="0" destOrd="0" presId="urn:microsoft.com/office/officeart/2008/layout/AscendingPictureAccentProcess"/>
    <dgm:cxn modelId="{B334F6BA-656D-4671-91FF-4F23C91E3990}" type="presParOf" srcId="{E521E812-5AF8-4D98-9E8D-C7406C4A135C}" destId="{5AF76746-8F97-452B-B585-C27F46104E25}" srcOrd="1" destOrd="0" presId="urn:microsoft.com/office/officeart/2008/layout/AscendingPictureAccentProcess"/>
    <dgm:cxn modelId="{5032D1AD-B9CE-46FF-9443-A5144840922D}" type="presParOf" srcId="{E521E812-5AF8-4D98-9E8D-C7406C4A135C}" destId="{064AD206-B531-4E9B-9D12-892FA2183432}" srcOrd="2" destOrd="0" presId="urn:microsoft.com/office/officeart/2008/layout/AscendingPictureAccentProcess"/>
    <dgm:cxn modelId="{E87FE0E4-E5A5-405C-8AF1-164773E9A60F}" type="presParOf" srcId="{064AD206-B531-4E9B-9D12-892FA2183432}" destId="{28376F05-0584-4593-808E-9FA5D18AFE7B}"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4A8A97F-0EC8-4352-8EFB-5325BF55BC8C}"/>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2B54324-9DF3-40F1-8774-20451504A104}"/>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796F129B-C0FA-4E41-B89E-654F236B7B80}" type="datetimeFigureOut">
              <a:rPr lang="en-US" smtClean="0"/>
              <a:t>11/20/2017</a:t>
            </a:fld>
            <a:endParaRPr lang="en-US"/>
          </a:p>
        </p:txBody>
      </p:sp>
      <p:sp>
        <p:nvSpPr>
          <p:cNvPr id="4" name="Footer Placeholder 3">
            <a:extLst>
              <a:ext uri="{FF2B5EF4-FFF2-40B4-BE49-F238E27FC236}">
                <a16:creationId xmlns:a16="http://schemas.microsoft.com/office/drawing/2014/main" xmlns="" id="{B28F3D40-744F-4125-B3A7-F3874591FAC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AB727F7-82B8-42D9-936F-AA691663761A}"/>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91BA763-4160-4FC5-98B8-32E6419CEB53}" type="slidenum">
              <a:rPr lang="en-US" smtClean="0"/>
              <a:t>‹#›</a:t>
            </a:fld>
            <a:endParaRPr lang="en-US"/>
          </a:p>
        </p:txBody>
      </p:sp>
    </p:spTree>
    <p:extLst>
      <p:ext uri="{BB962C8B-B14F-4D97-AF65-F5344CB8AC3E}">
        <p14:creationId xmlns:p14="http://schemas.microsoft.com/office/powerpoint/2010/main" val="232109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DCF873F-6BFA-4B1A-8ED1-FBD69088DAD1}" type="datetimeFigureOut">
              <a:rPr lang="en-US" smtClean="0"/>
              <a:t>11/20/2017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745A2B9-A061-453F-965F-747E2B0D727C}" type="slidenum">
              <a:rPr lang="en-US" smtClean="0"/>
              <a:t>‹#›</a:t>
            </a:fld>
            <a:endParaRPr lang="en-US"/>
          </a:p>
        </p:txBody>
      </p:sp>
    </p:spTree>
    <p:extLst>
      <p:ext uri="{BB962C8B-B14F-4D97-AF65-F5344CB8AC3E}">
        <p14:creationId xmlns:p14="http://schemas.microsoft.com/office/powerpoint/2010/main" val="146200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en.wikipedia.org/wiki/Minority_stress#cite_note-Clark_et_al.2C_1999-2" TargetMode="External"/><Relationship Id="rId3" Type="http://schemas.openxmlformats.org/officeDocument/2006/relationships/hyperlink" Target="https://en.wikipedia.org/wiki/Minority_stress#cite_note-Meyer.2C_2003-1" TargetMode="External"/><Relationship Id="rId7" Type="http://schemas.openxmlformats.org/officeDocument/2006/relationships/hyperlink" Target="https://en.wikipedia.org/wiki/Discrimination" TargetMode="External"/><Relationship Id="rId12" Type="http://schemas.openxmlformats.org/officeDocument/2006/relationships/hyperlink" Target="https://en.wikipedia.org/wiki/Chronic_stres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Prejudice" TargetMode="External"/><Relationship Id="rId11" Type="http://schemas.openxmlformats.org/officeDocument/2006/relationships/hyperlink" Target="https://en.wikipedia.org/wiki/Minority_stress#cite_note-Meyer_.26_Northridge.2C_2007-5" TargetMode="External"/><Relationship Id="rId5" Type="http://schemas.openxmlformats.org/officeDocument/2006/relationships/hyperlink" Target="https://en.wikipedia.org/wiki/Socioeconomic_status" TargetMode="External"/><Relationship Id="rId10" Type="http://schemas.openxmlformats.org/officeDocument/2006/relationships/hyperlink" Target="https://en.wikipedia.org/wiki/Minority_stress#cite_note-Dohrenwend.2C_2000-4" TargetMode="External"/><Relationship Id="rId4" Type="http://schemas.openxmlformats.org/officeDocument/2006/relationships/hyperlink" Target="https://en.wikipedia.org/wiki/Social_support" TargetMode="External"/><Relationship Id="rId9" Type="http://schemas.openxmlformats.org/officeDocument/2006/relationships/hyperlink" Target="https://en.wikipedia.org/wiki/Minority_stress#cite_note-Pascoe.2C_2009-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back to</a:t>
            </a:r>
            <a:r>
              <a:rPr lang="en-US" baseline="0" dirty="0"/>
              <a:t> earlier sessions</a:t>
            </a:r>
          </a:p>
          <a:p>
            <a:r>
              <a:rPr lang="en-US" baseline="0" dirty="0"/>
              <a:t>Why we are here</a:t>
            </a:r>
          </a:p>
          <a:p>
            <a:r>
              <a:rPr lang="en-US" baseline="0" dirty="0"/>
              <a:t>Why students are here</a:t>
            </a:r>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1</a:t>
            </a:fld>
            <a:endParaRPr lang="en-US"/>
          </a:p>
        </p:txBody>
      </p:sp>
    </p:spTree>
    <p:extLst>
      <p:ext uri="{BB962C8B-B14F-4D97-AF65-F5344CB8AC3E}">
        <p14:creationId xmlns:p14="http://schemas.microsoft.com/office/powerpoint/2010/main" val="84863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5A2B9-A061-453F-965F-747E2B0D727C}" type="slidenum">
              <a:rPr lang="en-US" smtClean="0"/>
              <a:t>10</a:t>
            </a:fld>
            <a:endParaRPr lang="en-US"/>
          </a:p>
        </p:txBody>
      </p:sp>
    </p:spTree>
    <p:extLst>
      <p:ext uri="{BB962C8B-B14F-4D97-AF65-F5344CB8AC3E}">
        <p14:creationId xmlns:p14="http://schemas.microsoft.com/office/powerpoint/2010/main" val="101698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436563" y="711200"/>
            <a:ext cx="6318250" cy="3554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719217" y="4501663"/>
            <a:ext cx="5753739" cy="4264730"/>
          </a:xfrm>
          <a:prstGeom prst="rect">
            <a:avLst/>
          </a:prstGeom>
          <a:noFill/>
          <a:ln>
            <a:noFill/>
          </a:ln>
        </p:spPr>
        <p:txBody>
          <a:bodyPr lIns="95237" tIns="47606" rIns="95237" bIns="47606" anchor="t" anchorCtr="0">
            <a:noAutofit/>
          </a:bodyPr>
          <a:lstStyle/>
          <a:p>
            <a:pPr>
              <a:buSzPct val="25000"/>
            </a:pPr>
            <a:r>
              <a:rPr lang="en-US" dirty="0"/>
              <a:t>Counting our populations is difficult! Depends on how you ask:</a:t>
            </a:r>
          </a:p>
          <a:p>
            <a:pPr>
              <a:buSzPct val="25000"/>
            </a:pPr>
            <a:endParaRPr lang="en-US" dirty="0"/>
          </a:p>
          <a:p>
            <a:pPr>
              <a:buSzPct val="25000"/>
            </a:pPr>
            <a:r>
              <a:rPr lang="en-US" dirty="0"/>
              <a:t>Trans population is surely higher, but limited studies using limited language</a:t>
            </a:r>
            <a:endParaRPr dirty="0"/>
          </a:p>
          <a:p>
            <a:pPr>
              <a:buSzPct val="25000"/>
            </a:pPr>
            <a:endParaRPr lang="en-US" dirty="0"/>
          </a:p>
          <a:p>
            <a:pPr>
              <a:buSzPct val="25000"/>
            </a:pPr>
            <a:r>
              <a:rPr lang="en-US" dirty="0"/>
              <a:t>Sexual orientation is broken out to the 3 dimensions of </a:t>
            </a:r>
            <a:r>
              <a:rPr lang="en-US" b="1" dirty="0"/>
              <a:t>identity, behavior, attraction </a:t>
            </a:r>
            <a:r>
              <a:rPr lang="en-US" dirty="0"/>
              <a:t>depending on how you ask the question. It especially depends on whether you are asking about behavior versus attraction versus identity.</a:t>
            </a:r>
          </a:p>
          <a:p>
            <a:pPr>
              <a:buSzPct val="25000"/>
            </a:pPr>
            <a:endParaRPr dirty="0"/>
          </a:p>
          <a:p>
            <a:pPr>
              <a:buSzPct val="25000"/>
            </a:pPr>
            <a:r>
              <a:rPr lang="en-US" dirty="0"/>
              <a:t>***It is  likely that all health care professionals have encountered LGBT individuals in their practices, whether they are aware of such patients’ sexual orientation and gender identities or not.</a:t>
            </a:r>
          </a:p>
          <a:p>
            <a:pPr>
              <a:buSzPct val="25000"/>
            </a:pPr>
            <a:endParaRPr dirty="0"/>
          </a:p>
        </p:txBody>
      </p:sp>
      <p:sp>
        <p:nvSpPr>
          <p:cNvPr id="149" name="Shape 149"/>
          <p:cNvSpPr txBox="1">
            <a:spLocks noGrp="1"/>
          </p:cNvSpPr>
          <p:nvPr>
            <p:ph type="sldNum" idx="12"/>
          </p:nvPr>
        </p:nvSpPr>
        <p:spPr>
          <a:xfrm>
            <a:off x="4073903" y="9001678"/>
            <a:ext cx="3116608" cy="473858"/>
          </a:xfrm>
          <a:prstGeom prst="rect">
            <a:avLst/>
          </a:prstGeom>
          <a:noFill/>
          <a:ln>
            <a:noFill/>
          </a:ln>
        </p:spPr>
        <p:txBody>
          <a:bodyPr lIns="95237" tIns="47606" rIns="95237" bIns="47606" anchor="b" anchorCtr="0">
            <a:noAutofit/>
          </a:bodyPr>
          <a:lstStyle/>
          <a:p>
            <a:pPr defTabSz="933237">
              <a:buSzPct val="25000"/>
              <a:defRPr/>
            </a:pPr>
            <a:fld id="{00000000-1234-1234-1234-123412341234}" type="slidenum">
              <a:rPr lang="en-US" kern="0">
                <a:solidFill>
                  <a:srgbClr val="000000"/>
                </a:solidFill>
                <a:latin typeface="Calibri"/>
                <a:ea typeface="Calibri"/>
                <a:cs typeface="Calibri"/>
                <a:sym typeface="Calibri"/>
              </a:rPr>
              <a:pPr defTabSz="933237">
                <a:buSzPct val="25000"/>
                <a:defRPr/>
              </a:pPr>
              <a:t>11</a:t>
            </a:fld>
            <a:endParaRPr lang="en-US"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76908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LGBT communities are diverse, and LGBT people are of every race, ethnicity, color, nationality, etc. Your patients bring all parts of their identity to their encounter with you.</a:t>
            </a:r>
          </a:p>
          <a:p>
            <a:endParaRPr lang="en-US" dirty="0"/>
          </a:p>
          <a:p>
            <a:r>
              <a:rPr lang="en-US" dirty="0"/>
              <a:t>They may have heard their friends, parents, or grandparents tell stories of times when mistreatment was more widespread.  </a:t>
            </a:r>
          </a:p>
          <a:p>
            <a:endParaRPr lang="en-US" dirty="0"/>
          </a:p>
          <a:p>
            <a:r>
              <a:rPr lang="en-US" dirty="0"/>
              <a:t>Assuming</a:t>
            </a:r>
            <a:r>
              <a:rPr lang="en-US" baseline="0" dirty="0"/>
              <a:t> students will hear something about race and medical experimentation:</a:t>
            </a:r>
            <a:endParaRPr lang="en-US" dirty="0"/>
          </a:p>
          <a:p>
            <a:r>
              <a:rPr lang="en-US" dirty="0"/>
              <a:t>The role of distrust in the clinical encounter</a:t>
            </a:r>
          </a:p>
          <a:p>
            <a:r>
              <a:rPr lang="en-US" dirty="0"/>
              <a:t>Historical context important in understanding patient distrust:</a:t>
            </a:r>
          </a:p>
          <a:p>
            <a:pPr lvl="1"/>
            <a:r>
              <a:rPr lang="en-US" dirty="0"/>
              <a:t>Tuskegee syphilis experiment</a:t>
            </a:r>
          </a:p>
          <a:p>
            <a:pPr lvl="1"/>
            <a:r>
              <a:rPr lang="en-US" dirty="0"/>
              <a:t>James Marion Sims’ experimental gynecological surgeries—most performed without anesthesia</a:t>
            </a:r>
          </a:p>
          <a:p>
            <a:pPr lvl="1"/>
            <a:r>
              <a:rPr lang="en-US" dirty="0"/>
              <a:t>“Trials” for oral contraceptive pills (PR)</a:t>
            </a:r>
          </a:p>
          <a:p>
            <a:pPr lvl="1"/>
            <a:r>
              <a:rPr lang="en-US" dirty="0"/>
              <a:t>Forced sterilizations</a:t>
            </a:r>
          </a:p>
          <a:p>
            <a:pPr lvl="1"/>
            <a:r>
              <a:rPr lang="en-US" dirty="0"/>
              <a:t>US Public Health Service infected Guatemalan prisoners with STIs to test penicillin </a:t>
            </a:r>
          </a:p>
          <a:p>
            <a:pPr lvl="1"/>
            <a:endParaRPr lang="en-US" dirty="0"/>
          </a:p>
          <a:p>
            <a:r>
              <a:rPr lang="en-US" dirty="0"/>
              <a:t>An earlier change occurred in 2013, when “gender identity disorder” was dropped from the Diagnostic and Statistical Manual of Mental Disorders, Fifth Edition (DSM-5), U.S. psychiatry’s bible for diagnosing mental illness. A new condition called “gender dysphoria” was added to diagnose and treat those transgender individuals who felt distress at the mismatch between their identities and their bodies. The new diagnosis recognized that a mismatch between one’s birth gender and identity was not necessarily pathological, notes pediatric endocrinologist Norman </a:t>
            </a:r>
            <a:r>
              <a:rPr lang="en-US" dirty="0" err="1"/>
              <a:t>Spack</a:t>
            </a:r>
            <a:r>
              <a:rPr lang="en-US" dirty="0"/>
              <a:t>, a founder of the gender clinic at Boston Children’s Hospital. It shifted the emphasis in treatment from fixing a disorder to resolving distress over the mismatch.*</a:t>
            </a:r>
          </a:p>
        </p:txBody>
      </p:sp>
      <p:sp>
        <p:nvSpPr>
          <p:cNvPr id="4" name="Slide Number Placeholder 3"/>
          <p:cNvSpPr>
            <a:spLocks noGrp="1"/>
          </p:cNvSpPr>
          <p:nvPr>
            <p:ph type="sldNum" sz="quarter" idx="10"/>
          </p:nvPr>
        </p:nvSpPr>
        <p:spPr/>
        <p:txBody>
          <a:bodyPr/>
          <a:lstStyle/>
          <a:p>
            <a:fld id="{E745A2B9-A061-453F-965F-747E2B0D727C}" type="slidenum">
              <a:rPr lang="en-US" smtClean="0"/>
              <a:t>12</a:t>
            </a:fld>
            <a:endParaRPr lang="en-US"/>
          </a:p>
        </p:txBody>
      </p:sp>
    </p:spTree>
    <p:extLst>
      <p:ext uri="{BB962C8B-B14F-4D97-AF65-F5344CB8AC3E}">
        <p14:creationId xmlns:p14="http://schemas.microsoft.com/office/powerpoint/2010/main" val="328489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14</a:t>
            </a:fld>
            <a:endParaRPr lang="en-US"/>
          </a:p>
        </p:txBody>
      </p:sp>
    </p:spTree>
    <p:extLst>
      <p:ext uri="{BB962C8B-B14F-4D97-AF65-F5344CB8AC3E}">
        <p14:creationId xmlns:p14="http://schemas.microsoft.com/office/powerpoint/2010/main" val="562161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237"/>
            <a:r>
              <a:rPr lang="en-US" dirty="0">
                <a:solidFill>
                  <a:srgbClr val="000000"/>
                </a:solidFill>
                <a:latin typeface="Helvetica Neue"/>
                <a:ea typeface="Helvetica Neue"/>
                <a:cs typeface="Helvetica Neue"/>
                <a:sym typeface="Helvetica Neue"/>
              </a:rPr>
              <a:t>A nationwide study found a reported </a:t>
            </a:r>
            <a:r>
              <a:rPr lang="en-US" b="1" dirty="0">
                <a:solidFill>
                  <a:srgbClr val="980000"/>
                </a:solidFill>
                <a:latin typeface="Helvetica Neue"/>
                <a:ea typeface="Helvetica Neue"/>
                <a:cs typeface="Helvetica Neue"/>
                <a:sym typeface="Helvetica Neue"/>
              </a:rPr>
              <a:t>41%</a:t>
            </a:r>
            <a:r>
              <a:rPr lang="en-US" dirty="0">
                <a:solidFill>
                  <a:srgbClr val="000000"/>
                </a:solidFill>
                <a:latin typeface="Helvetica Neue"/>
                <a:ea typeface="Helvetica Neue"/>
                <a:cs typeface="Helvetica Neue"/>
                <a:sym typeface="Helvetica Neue"/>
              </a:rPr>
              <a:t> prevalence of suicide attempts among the transgender population, compared to </a:t>
            </a:r>
            <a:r>
              <a:rPr lang="en-US" b="1" dirty="0">
                <a:solidFill>
                  <a:srgbClr val="980000"/>
                </a:solidFill>
                <a:latin typeface="Helvetica Neue"/>
                <a:ea typeface="Helvetica Neue"/>
                <a:cs typeface="Helvetica Neue"/>
                <a:sym typeface="Helvetica Neue"/>
              </a:rPr>
              <a:t>1.6%</a:t>
            </a:r>
            <a:r>
              <a:rPr lang="en-US" dirty="0">
                <a:solidFill>
                  <a:srgbClr val="000000"/>
                </a:solidFill>
                <a:latin typeface="Helvetica Neue"/>
                <a:ea typeface="Helvetica Neue"/>
                <a:cs typeface="Helvetica Neue"/>
                <a:sym typeface="Helvetica Neue"/>
              </a:rPr>
              <a:t> of non-LGBT individuals.</a:t>
            </a:r>
          </a:p>
          <a:p>
            <a:endParaRPr 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8255" indent="-291636" eaLnBrk="0" hangingPunct="0">
              <a:defRPr sz="2400">
                <a:solidFill>
                  <a:schemeClr val="tx1"/>
                </a:solidFill>
                <a:latin typeface="Arial" pitchFamily="34" charset="0"/>
                <a:ea typeface="ＭＳ Ｐゴシック" pitchFamily="34" charset="-128"/>
              </a:defRPr>
            </a:lvl2pPr>
            <a:lvl3pPr marL="1166546" indent="-233309" eaLnBrk="0" hangingPunct="0">
              <a:defRPr sz="2400">
                <a:solidFill>
                  <a:schemeClr val="tx1"/>
                </a:solidFill>
                <a:latin typeface="Arial" pitchFamily="34" charset="0"/>
                <a:ea typeface="ＭＳ Ｐゴシック" pitchFamily="34" charset="-128"/>
              </a:defRPr>
            </a:lvl3pPr>
            <a:lvl4pPr marL="1633164" indent="-233309" eaLnBrk="0" hangingPunct="0">
              <a:defRPr sz="2400">
                <a:solidFill>
                  <a:schemeClr val="tx1"/>
                </a:solidFill>
                <a:latin typeface="Arial" pitchFamily="34" charset="0"/>
                <a:ea typeface="ＭＳ Ｐゴシック" pitchFamily="34" charset="-128"/>
              </a:defRPr>
            </a:lvl4pPr>
            <a:lvl5pPr marL="2099782" indent="-233309" eaLnBrk="0" hangingPunct="0">
              <a:defRPr sz="2400">
                <a:solidFill>
                  <a:schemeClr val="tx1"/>
                </a:solidFill>
                <a:latin typeface="Arial" pitchFamily="34" charset="0"/>
                <a:ea typeface="ＭＳ Ｐゴシック" pitchFamily="34" charset="-128"/>
              </a:defRPr>
            </a:lvl5pPr>
            <a:lvl6pPr marL="2566401" indent="-23330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33019" indent="-23330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9637" indent="-23330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6256" indent="-23330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C5330F-4146-4EFD-9332-8DFAF6ACB9A1}" type="slidenum">
              <a:rPr lang="en-US" sz="1200"/>
              <a:pPr/>
              <a:t>15</a:t>
            </a:fld>
            <a:endParaRPr lang="en-US" sz="1200" dirty="0"/>
          </a:p>
        </p:txBody>
      </p:sp>
    </p:spTree>
    <p:extLst>
      <p:ext uri="{BB962C8B-B14F-4D97-AF65-F5344CB8AC3E}">
        <p14:creationId xmlns:p14="http://schemas.microsoft.com/office/powerpoint/2010/main" val="153465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16</a:t>
            </a:fld>
            <a:endParaRPr lang="en-US"/>
          </a:p>
        </p:txBody>
      </p:sp>
    </p:spTree>
    <p:extLst>
      <p:ext uri="{BB962C8B-B14F-4D97-AF65-F5344CB8AC3E}">
        <p14:creationId xmlns:p14="http://schemas.microsoft.com/office/powerpoint/2010/main" val="1630207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Why’s it important that we teach medical students on gender diverse health? A study in 2011 found that </a:t>
            </a:r>
            <a:r>
              <a:rPr lang="en-US" i="1" dirty="0"/>
              <a:t>(click)</a:t>
            </a:r>
            <a:r>
              <a:rPr lang="en-US" dirty="0"/>
              <a:t> </a:t>
            </a:r>
            <a:r>
              <a:rPr lang="en-US" b="1" dirty="0"/>
              <a:t>19%</a:t>
            </a:r>
            <a:r>
              <a:rPr lang="en-US" dirty="0"/>
              <a:t> of gender diverse individuals were </a:t>
            </a:r>
            <a:r>
              <a:rPr lang="en-US" b="1" dirty="0"/>
              <a:t>refused care</a:t>
            </a:r>
            <a:r>
              <a:rPr lang="en-US" dirty="0"/>
              <a:t>, </a:t>
            </a:r>
            <a:r>
              <a:rPr lang="en-US" i="1" dirty="0"/>
              <a:t>(click) </a:t>
            </a:r>
            <a:r>
              <a:rPr lang="en-US" b="1" dirty="0"/>
              <a:t>28% verbally harassed</a:t>
            </a:r>
            <a:r>
              <a:rPr lang="en-US" dirty="0"/>
              <a:t>, </a:t>
            </a:r>
            <a:r>
              <a:rPr lang="en-US" i="1" dirty="0"/>
              <a:t>(click) </a:t>
            </a:r>
            <a:r>
              <a:rPr lang="en-US" b="1" dirty="0"/>
              <a:t>2% physically attacked</a:t>
            </a:r>
            <a:r>
              <a:rPr lang="en-US" dirty="0"/>
              <a:t>, and </a:t>
            </a:r>
            <a:r>
              <a:rPr lang="en-US" i="1" dirty="0"/>
              <a:t>(click)</a:t>
            </a:r>
            <a:r>
              <a:rPr lang="en-US" dirty="0"/>
              <a:t> </a:t>
            </a:r>
            <a:r>
              <a:rPr lang="en-US" b="1" dirty="0"/>
              <a:t>50%</a:t>
            </a:r>
            <a:r>
              <a:rPr lang="en-US" dirty="0"/>
              <a:t> had to </a:t>
            </a:r>
            <a:r>
              <a:rPr lang="en-US" b="1" dirty="0"/>
              <a:t>teach their providers </a:t>
            </a:r>
            <a:r>
              <a:rPr lang="en-US" dirty="0"/>
              <a:t>about their care, all just because they were gender diverse. And as a result, </a:t>
            </a:r>
            <a:r>
              <a:rPr lang="en-US" i="1" dirty="0"/>
              <a:t>(click) </a:t>
            </a:r>
            <a:r>
              <a:rPr lang="en-US" b="1" dirty="0"/>
              <a:t>28% postponed or avoided care </a:t>
            </a:r>
            <a:r>
              <a:rPr lang="en-US" dirty="0"/>
              <a:t>when they needed it (in some subpopulations, nearly 50% postpone care) and </a:t>
            </a:r>
            <a:r>
              <a:rPr lang="en-US" b="1" dirty="0"/>
              <a:t>33%</a:t>
            </a:r>
            <a:r>
              <a:rPr lang="en-US" dirty="0"/>
              <a:t> </a:t>
            </a:r>
            <a:r>
              <a:rPr lang="en-US" b="1" dirty="0"/>
              <a:t>don’t</a:t>
            </a:r>
            <a:r>
              <a:rPr lang="en-US" dirty="0"/>
              <a:t> even bother to </a:t>
            </a:r>
            <a:r>
              <a:rPr lang="en-US" b="1" dirty="0"/>
              <a:t>seek preventative care</a:t>
            </a:r>
            <a:r>
              <a:rPr lang="en-US" dirty="0"/>
              <a:t>.</a:t>
            </a:r>
          </a:p>
          <a:p>
            <a:pPr defTabSz="933237">
              <a:defRPr/>
            </a:pPr>
            <a:endParaRPr lang="en-US" dirty="0"/>
          </a:p>
          <a:p>
            <a:pPr defTabSz="933237">
              <a:defRPr/>
            </a:pPr>
            <a:r>
              <a:rPr lang="en-US" dirty="0"/>
              <a:t>Just to make it more relatable – here are some quotes from real patients on their healthcare:</a:t>
            </a:r>
          </a:p>
          <a:p>
            <a:pPr defTabSz="933237">
              <a:defRPr/>
            </a:pPr>
            <a:endParaRPr lang="en-US" dirty="0"/>
          </a:p>
          <a:p>
            <a:pPr defTabSz="933237">
              <a:defRPr/>
            </a:pPr>
            <a:r>
              <a:rPr lang="en-US" i="1" dirty="0"/>
              <a:t>(click) </a:t>
            </a:r>
            <a:r>
              <a:rPr lang="en-US" dirty="0"/>
              <a:t>“I was refused treatment in the ER even when delivered by ambulance with many broken bones and wounds.”</a:t>
            </a:r>
          </a:p>
          <a:p>
            <a:pPr defTabSz="933237">
              <a:defRPr/>
            </a:pPr>
            <a:r>
              <a:rPr lang="en-US" dirty="0"/>
              <a:t>“I was forced to have a pelvic exam by a doctor when I came in for a sore throat, and the doctor invited others to observe and discuss my genitals.”</a:t>
            </a:r>
          </a:p>
          <a:p>
            <a:pPr defTabSz="933237">
              <a:defRPr/>
            </a:pPr>
            <a:r>
              <a:rPr lang="en-US" dirty="0"/>
              <a:t>“I’ve been in excruciating pain because I can’t find a doctor”</a:t>
            </a:r>
          </a:p>
          <a:p>
            <a:endParaRPr lang="en-US" dirty="0"/>
          </a:p>
        </p:txBody>
      </p:sp>
      <p:sp>
        <p:nvSpPr>
          <p:cNvPr id="4" name="Slide Number Placeholder 3"/>
          <p:cNvSpPr>
            <a:spLocks noGrp="1"/>
          </p:cNvSpPr>
          <p:nvPr>
            <p:ph type="sldNum" sz="quarter" idx="10"/>
          </p:nvPr>
        </p:nvSpPr>
        <p:spPr/>
        <p:txBody>
          <a:bodyPr/>
          <a:lstStyle/>
          <a:p>
            <a:fld id="{94EAC2A5-8A09-4F4C-9D8F-F7AEB1F6AB02}" type="slidenum">
              <a:rPr lang="en-US" smtClean="0"/>
              <a:t>17</a:t>
            </a:fld>
            <a:endParaRPr lang="en-US"/>
          </a:p>
        </p:txBody>
      </p:sp>
    </p:spTree>
    <p:extLst>
      <p:ext uri="{BB962C8B-B14F-4D97-AF65-F5344CB8AC3E}">
        <p14:creationId xmlns:p14="http://schemas.microsoft.com/office/powerpoint/2010/main" val="120266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5A2B9-A061-453F-965F-747E2B0D727C}" type="slidenum">
              <a:rPr lang="en-US" smtClean="0"/>
              <a:t>18</a:t>
            </a:fld>
            <a:endParaRPr lang="en-US"/>
          </a:p>
        </p:txBody>
      </p:sp>
    </p:spTree>
    <p:extLst>
      <p:ext uri="{BB962C8B-B14F-4D97-AF65-F5344CB8AC3E}">
        <p14:creationId xmlns:p14="http://schemas.microsoft.com/office/powerpoint/2010/main" val="2951589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Minority stress</a:t>
            </a:r>
            <a:r>
              <a:rPr lang="en-US" sz="1200" dirty="0"/>
              <a:t> describes chronically high levels of stress faced by members of stigmatized minority groups.</a:t>
            </a:r>
            <a:r>
              <a:rPr lang="en-US" sz="1200" baseline="30000" dirty="0">
                <a:hlinkClick r:id="rId3"/>
              </a:rPr>
              <a:t>[1]</a:t>
            </a:r>
            <a:r>
              <a:rPr lang="en-US" sz="1200" dirty="0"/>
              <a:t> It may be caused by a number of factors, including poor </a:t>
            </a:r>
            <a:r>
              <a:rPr lang="en-US" sz="1200" dirty="0">
                <a:hlinkClick r:id="rId4" tooltip="Social support"/>
              </a:rPr>
              <a:t>social support</a:t>
            </a:r>
            <a:r>
              <a:rPr lang="en-US" sz="1200" dirty="0"/>
              <a:t> and low </a:t>
            </a:r>
            <a:r>
              <a:rPr lang="en-US" sz="1200" dirty="0">
                <a:hlinkClick r:id="rId5" tooltip="Socioeconomic status"/>
              </a:rPr>
              <a:t>socioeconomic status</a:t>
            </a:r>
            <a:r>
              <a:rPr lang="en-US" sz="1200" dirty="0"/>
              <a:t>, but the most well understood causes of minority stress are interpersonal </a:t>
            </a:r>
            <a:r>
              <a:rPr lang="en-US" sz="1200" dirty="0">
                <a:hlinkClick r:id="rId6" tooltip="Prejudice"/>
              </a:rPr>
              <a:t>prejudice</a:t>
            </a:r>
            <a:r>
              <a:rPr lang="en-US" sz="1200" dirty="0"/>
              <a:t> and </a:t>
            </a:r>
            <a:r>
              <a:rPr lang="en-US" sz="1200" dirty="0">
                <a:hlinkClick r:id="rId7" tooltip="Discrimination"/>
              </a:rPr>
              <a:t>discrimination</a:t>
            </a:r>
            <a:r>
              <a:rPr lang="en-US" sz="1200" dirty="0"/>
              <a:t>.</a:t>
            </a:r>
            <a:r>
              <a:rPr lang="en-US" sz="1200" baseline="30000" dirty="0">
                <a:hlinkClick r:id="rId8"/>
              </a:rPr>
              <a:t>[2]</a:t>
            </a:r>
            <a:r>
              <a:rPr lang="en-US" sz="1200" baseline="30000" dirty="0">
                <a:hlinkClick r:id="rId9"/>
              </a:rPr>
              <a:t>[3]</a:t>
            </a:r>
            <a:r>
              <a:rPr lang="en-US" sz="1200" dirty="0"/>
              <a:t> </a:t>
            </a:r>
            <a:r>
              <a:rPr lang="en-US" sz="1200" b="1" dirty="0">
                <a:solidFill>
                  <a:srgbClr val="FF0000"/>
                </a:solidFill>
              </a:rPr>
              <a:t>Indeed, numerous scientific studies have shown that minority individuals experience a high degree of prejudice, which causes stress responses (e.g., high blood pressure, anxiety) that accrue over time, eventually leading to poor mental and physical health.</a:t>
            </a:r>
            <a:r>
              <a:rPr lang="en-US" sz="1200" b="1" baseline="30000" dirty="0">
                <a:solidFill>
                  <a:srgbClr val="FF0000"/>
                </a:solidFill>
                <a:hlinkClick r:id="rId3"/>
              </a:rPr>
              <a:t>[1]</a:t>
            </a:r>
            <a:r>
              <a:rPr lang="en-US" sz="1200" b="1" baseline="30000" dirty="0">
                <a:solidFill>
                  <a:srgbClr val="FF0000"/>
                </a:solidFill>
                <a:hlinkClick r:id="rId9"/>
              </a:rPr>
              <a:t>[3]</a:t>
            </a:r>
            <a:r>
              <a:rPr lang="en-US" sz="1200" b="1" baseline="30000" dirty="0">
                <a:solidFill>
                  <a:srgbClr val="FF0000"/>
                </a:solidFill>
                <a:hlinkClick r:id="rId10"/>
              </a:rPr>
              <a:t>[4]</a:t>
            </a:r>
            <a:r>
              <a:rPr lang="en-US" sz="1200" b="1" baseline="30000" dirty="0">
                <a:solidFill>
                  <a:srgbClr val="FF0000"/>
                </a:solidFill>
                <a:hlinkClick r:id="rId11"/>
              </a:rPr>
              <a:t>[5]</a:t>
            </a:r>
            <a:r>
              <a:rPr lang="en-US" sz="1200" b="1" dirty="0">
                <a:solidFill>
                  <a:srgbClr val="FF0000"/>
                </a:solidFill>
              </a:rPr>
              <a:t> </a:t>
            </a:r>
            <a:r>
              <a:rPr lang="en-US" sz="1200" dirty="0">
                <a:solidFill>
                  <a:srgbClr val="FF0000"/>
                </a:solidFill>
              </a:rPr>
              <a:t>Minority stress theory summarizes these scientific studies to explain how difficult social situations lead to </a:t>
            </a:r>
            <a:r>
              <a:rPr lang="en-US" sz="1200" dirty="0">
                <a:solidFill>
                  <a:srgbClr val="FF0000"/>
                </a:solidFill>
                <a:hlinkClick r:id="rId12" tooltip="Chronic stress"/>
              </a:rPr>
              <a:t>chronic stress</a:t>
            </a:r>
            <a:r>
              <a:rPr lang="en-US" sz="1200" dirty="0">
                <a:solidFill>
                  <a:srgbClr val="FF0000"/>
                </a:solidFill>
              </a:rPr>
              <a:t> and poor health among minority individuals.</a:t>
            </a:r>
            <a:r>
              <a:rPr lang="en-US" sz="1200" dirty="0"/>
              <a:t> It is an important concept for psychologists and public health officials who seek to understand and reduce minority health disparities.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WIKIPEDIA</a:t>
            </a:r>
            <a:endParaRPr lang="en-US" sz="600" dirty="0"/>
          </a:p>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19</a:t>
            </a:fld>
            <a:endParaRPr lang="en-US"/>
          </a:p>
        </p:txBody>
      </p:sp>
    </p:spTree>
    <p:extLst>
      <p:ext uri="{BB962C8B-B14F-4D97-AF65-F5344CB8AC3E}">
        <p14:creationId xmlns:p14="http://schemas.microsoft.com/office/powerpoint/2010/main" val="2970828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20</a:t>
            </a:fld>
            <a:endParaRPr lang="en-US"/>
          </a:p>
        </p:txBody>
      </p:sp>
    </p:spTree>
    <p:extLst>
      <p:ext uri="{BB962C8B-B14F-4D97-AF65-F5344CB8AC3E}">
        <p14:creationId xmlns:p14="http://schemas.microsoft.com/office/powerpoint/2010/main" val="376260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LGBT Center at </a:t>
            </a:r>
            <a:r>
              <a:rPr lang="en-US" sz="1200" kern="1200" dirty="0" err="1">
                <a:solidFill>
                  <a:schemeClr val="tx1"/>
                </a:solidFill>
                <a:effectLst/>
                <a:latin typeface="+mn-lt"/>
                <a:ea typeface="+mn-ea"/>
                <a:cs typeface="+mn-cs"/>
              </a:rPr>
              <a:t>UofL</a:t>
            </a:r>
            <a:r>
              <a:rPr lang="en-US" sz="1200" kern="1200" dirty="0">
                <a:solidFill>
                  <a:schemeClr val="tx1"/>
                </a:solidFill>
                <a:effectLst/>
                <a:latin typeface="+mn-lt"/>
                <a:ea typeface="+mn-ea"/>
                <a:cs typeface="+mn-cs"/>
              </a:rPr>
              <a:t> - 10 year anniversary, 5 star ranking, overview of programming</a:t>
            </a:r>
            <a:endParaRPr lang="en-US" dirty="0"/>
          </a:p>
        </p:txBody>
      </p:sp>
      <p:sp>
        <p:nvSpPr>
          <p:cNvPr id="4" name="Slide Number Placeholder 3"/>
          <p:cNvSpPr>
            <a:spLocks noGrp="1"/>
          </p:cNvSpPr>
          <p:nvPr>
            <p:ph type="sldNum" sz="quarter" idx="10"/>
          </p:nvPr>
        </p:nvSpPr>
        <p:spPr/>
        <p:txBody>
          <a:bodyPr/>
          <a:lstStyle/>
          <a:p>
            <a:fld id="{301FFF06-D5CB-43CF-A8F3-BF7C8876552D}" type="slidenum">
              <a:rPr lang="en-US" smtClean="0"/>
              <a:t>2</a:t>
            </a:fld>
            <a:endParaRPr lang="en-US"/>
          </a:p>
        </p:txBody>
      </p:sp>
    </p:spTree>
    <p:extLst>
      <p:ext uri="{BB962C8B-B14F-4D97-AF65-F5344CB8AC3E}">
        <p14:creationId xmlns:p14="http://schemas.microsoft.com/office/powerpoint/2010/main" val="681627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21</a:t>
            </a:fld>
            <a:endParaRPr lang="en-US"/>
          </a:p>
        </p:txBody>
      </p:sp>
    </p:spTree>
    <p:extLst>
      <p:ext uri="{BB962C8B-B14F-4D97-AF65-F5344CB8AC3E}">
        <p14:creationId xmlns:p14="http://schemas.microsoft.com/office/powerpoint/2010/main" val="257982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23</a:t>
            </a:fld>
            <a:endParaRPr lang="en-US"/>
          </a:p>
        </p:txBody>
      </p:sp>
    </p:spTree>
    <p:extLst>
      <p:ext uri="{BB962C8B-B14F-4D97-AF65-F5344CB8AC3E}">
        <p14:creationId xmlns:p14="http://schemas.microsoft.com/office/powerpoint/2010/main" val="241199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5A2B9-A061-453F-965F-747E2B0D727C}" type="slidenum">
              <a:rPr lang="en-US" smtClean="0"/>
              <a:t>25</a:t>
            </a:fld>
            <a:endParaRPr lang="en-US"/>
          </a:p>
        </p:txBody>
      </p:sp>
    </p:spTree>
    <p:extLst>
      <p:ext uri="{BB962C8B-B14F-4D97-AF65-F5344CB8AC3E}">
        <p14:creationId xmlns:p14="http://schemas.microsoft.com/office/powerpoint/2010/main" val="378698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26</a:t>
            </a:fld>
            <a:endParaRPr lang="en-US"/>
          </a:p>
        </p:txBody>
      </p:sp>
    </p:spTree>
    <p:extLst>
      <p:ext uri="{BB962C8B-B14F-4D97-AF65-F5344CB8AC3E}">
        <p14:creationId xmlns:p14="http://schemas.microsoft.com/office/powerpoint/2010/main" val="1501734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27</a:t>
            </a:fld>
            <a:endParaRPr lang="en-US"/>
          </a:p>
        </p:txBody>
      </p:sp>
    </p:spTree>
    <p:extLst>
      <p:ext uri="{BB962C8B-B14F-4D97-AF65-F5344CB8AC3E}">
        <p14:creationId xmlns:p14="http://schemas.microsoft.com/office/powerpoint/2010/main" val="4052999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28</a:t>
            </a:fld>
            <a:endParaRPr lang="en-US"/>
          </a:p>
        </p:txBody>
      </p:sp>
    </p:spTree>
    <p:extLst>
      <p:ext uri="{BB962C8B-B14F-4D97-AF65-F5344CB8AC3E}">
        <p14:creationId xmlns:p14="http://schemas.microsoft.com/office/powerpoint/2010/main" val="141583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the therapist’s communications about Jaime’s crushes appropriate?  (1 minute)</a:t>
            </a:r>
            <a:br>
              <a:rPr lang="en-US" dirty="0"/>
            </a:br>
            <a:r>
              <a:rPr lang="en-US" dirty="0"/>
              <a:t/>
            </a:r>
            <a:br>
              <a:rPr lang="en-US" dirty="0"/>
            </a:br>
            <a:r>
              <a:rPr lang="en-US" dirty="0"/>
              <a:t>What are the implications of the fact that the therapist reports being unable to ‘work on these issues’? Teach: What we see commonly is that many providers refer LGBT patients. The consequences of this are that they feel rejected, fall out of care, etc.  Providers can mitigate these outcomes by being educated, learning to learn on the job, being open and aware that this is a normal part of the human experience and patient population that you can expect to see. Remind of resources. (4 minutes)</a:t>
            </a:r>
            <a:br>
              <a:rPr lang="en-US" dirty="0"/>
            </a:br>
            <a:r>
              <a:rPr lang="en-US" dirty="0"/>
              <a:t/>
            </a:r>
            <a:br>
              <a:rPr lang="en-US" dirty="0"/>
            </a:br>
            <a:r>
              <a:rPr lang="en-US" dirty="0"/>
              <a:t>You know that Jaime and his parents are Catholic and involved in their local Latino community. How do you address the family’s religion and culture, but also not make assumptions about either? (2 minutes) </a:t>
            </a:r>
          </a:p>
        </p:txBody>
      </p:sp>
      <p:sp>
        <p:nvSpPr>
          <p:cNvPr id="4" name="Slide Number Placeholder 3"/>
          <p:cNvSpPr>
            <a:spLocks noGrp="1"/>
          </p:cNvSpPr>
          <p:nvPr>
            <p:ph type="sldNum" sz="quarter" idx="10"/>
          </p:nvPr>
        </p:nvSpPr>
        <p:spPr/>
        <p:txBody>
          <a:bodyPr/>
          <a:lstStyle/>
          <a:p>
            <a:fld id="{E745A2B9-A061-453F-965F-747E2B0D727C}" type="slidenum">
              <a:rPr lang="en-US" smtClean="0"/>
              <a:t>29</a:t>
            </a:fld>
            <a:endParaRPr lang="en-US"/>
          </a:p>
        </p:txBody>
      </p:sp>
    </p:spTree>
    <p:extLst>
      <p:ext uri="{BB962C8B-B14F-4D97-AF65-F5344CB8AC3E}">
        <p14:creationId xmlns:p14="http://schemas.microsoft.com/office/powerpoint/2010/main" val="1605955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30</a:t>
            </a:fld>
            <a:endParaRPr lang="en-US"/>
          </a:p>
        </p:txBody>
      </p:sp>
    </p:spTree>
    <p:extLst>
      <p:ext uri="{BB962C8B-B14F-4D97-AF65-F5344CB8AC3E}">
        <p14:creationId xmlns:p14="http://schemas.microsoft.com/office/powerpoint/2010/main" val="3875785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Jaime gay? Is Jaime transgender? How could you figure this out? [We tell them!] (2 minutes)</a:t>
            </a:r>
          </a:p>
          <a:p>
            <a:r>
              <a:rPr lang="en-US" dirty="0"/>
              <a:t>In an ideal world, how could all of the professions represented at your table work together, as an interprofessional team, to provide care for Jaime and Jaime’s family? (4 minutes)</a:t>
            </a:r>
          </a:p>
          <a:p>
            <a:r>
              <a:rPr lang="en-US" dirty="0"/>
              <a:t>What are you taking away from this activity as you continue your education and begin working in health professions?  (3 minutes)</a:t>
            </a:r>
          </a:p>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31</a:t>
            </a:fld>
            <a:endParaRPr lang="en-US"/>
          </a:p>
        </p:txBody>
      </p:sp>
    </p:spTree>
    <p:extLst>
      <p:ext uri="{BB962C8B-B14F-4D97-AF65-F5344CB8AC3E}">
        <p14:creationId xmlns:p14="http://schemas.microsoft.com/office/powerpoint/2010/main" val="777245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5A2B9-A061-453F-965F-747E2B0D727C}" type="slidenum">
              <a:rPr lang="en-US" smtClean="0"/>
              <a:t>32</a:t>
            </a:fld>
            <a:endParaRPr lang="en-US"/>
          </a:p>
        </p:txBody>
      </p:sp>
    </p:spTree>
    <p:extLst>
      <p:ext uri="{BB962C8B-B14F-4D97-AF65-F5344CB8AC3E}">
        <p14:creationId xmlns:p14="http://schemas.microsoft.com/office/powerpoint/2010/main" val="197102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3</a:t>
            </a:fld>
            <a:endParaRPr lang="en-US"/>
          </a:p>
        </p:txBody>
      </p:sp>
    </p:spTree>
    <p:extLst>
      <p:ext uri="{BB962C8B-B14F-4D97-AF65-F5344CB8AC3E}">
        <p14:creationId xmlns:p14="http://schemas.microsoft.com/office/powerpoint/2010/main" val="2793359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33</a:t>
            </a:fld>
            <a:endParaRPr lang="en-US"/>
          </a:p>
        </p:txBody>
      </p:sp>
    </p:spTree>
    <p:extLst>
      <p:ext uri="{BB962C8B-B14F-4D97-AF65-F5344CB8AC3E}">
        <p14:creationId xmlns:p14="http://schemas.microsoft.com/office/powerpoint/2010/main" val="175483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4</a:t>
            </a:fld>
            <a:endParaRPr lang="en-US"/>
          </a:p>
        </p:txBody>
      </p:sp>
    </p:spTree>
    <p:extLst>
      <p:ext uri="{BB962C8B-B14F-4D97-AF65-F5344CB8AC3E}">
        <p14:creationId xmlns:p14="http://schemas.microsoft.com/office/powerpoint/2010/main" val="206230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5A2B9-A061-453F-965F-747E2B0D727C}" type="slidenum">
              <a:rPr lang="en-US" smtClean="0"/>
              <a:t>5</a:t>
            </a:fld>
            <a:endParaRPr lang="en-US"/>
          </a:p>
        </p:txBody>
      </p:sp>
    </p:spTree>
    <p:extLst>
      <p:ext uri="{BB962C8B-B14F-4D97-AF65-F5344CB8AC3E}">
        <p14:creationId xmlns:p14="http://schemas.microsoft.com/office/powerpoint/2010/main" val="317810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5A2B9-A061-453F-965F-747E2B0D727C}" type="slidenum">
              <a:rPr lang="en-US" smtClean="0"/>
              <a:t>6</a:t>
            </a:fld>
            <a:endParaRPr lang="en-US"/>
          </a:p>
        </p:txBody>
      </p:sp>
    </p:spTree>
    <p:extLst>
      <p:ext uri="{BB962C8B-B14F-4D97-AF65-F5344CB8AC3E}">
        <p14:creationId xmlns:p14="http://schemas.microsoft.com/office/powerpoint/2010/main" val="113143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5A2B9-A061-453F-965F-747E2B0D727C}" type="slidenum">
              <a:rPr lang="en-US" smtClean="0"/>
              <a:t>7</a:t>
            </a:fld>
            <a:endParaRPr lang="en-US"/>
          </a:p>
        </p:txBody>
      </p:sp>
    </p:spTree>
    <p:extLst>
      <p:ext uri="{BB962C8B-B14F-4D97-AF65-F5344CB8AC3E}">
        <p14:creationId xmlns:p14="http://schemas.microsoft.com/office/powerpoint/2010/main" val="1662621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5A2B9-A061-453F-965F-747E2B0D727C}" type="slidenum">
              <a:rPr lang="en-US" smtClean="0"/>
              <a:t>8</a:t>
            </a:fld>
            <a:endParaRPr lang="en-US"/>
          </a:p>
        </p:txBody>
      </p:sp>
    </p:spTree>
    <p:extLst>
      <p:ext uri="{BB962C8B-B14F-4D97-AF65-F5344CB8AC3E}">
        <p14:creationId xmlns:p14="http://schemas.microsoft.com/office/powerpoint/2010/main" val="184926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lead of the person you’re talking to….. Ask them what they want you to use.</a:t>
            </a:r>
          </a:p>
        </p:txBody>
      </p:sp>
      <p:sp>
        <p:nvSpPr>
          <p:cNvPr id="4" name="Slide Number Placeholder 3"/>
          <p:cNvSpPr>
            <a:spLocks noGrp="1"/>
          </p:cNvSpPr>
          <p:nvPr>
            <p:ph type="sldNum" sz="quarter" idx="10"/>
          </p:nvPr>
        </p:nvSpPr>
        <p:spPr/>
        <p:txBody>
          <a:bodyPr/>
          <a:lstStyle/>
          <a:p>
            <a:fld id="{E745A2B9-A061-453F-965F-747E2B0D727C}" type="slidenum">
              <a:rPr lang="en-US" smtClean="0"/>
              <a:t>9</a:t>
            </a:fld>
            <a:endParaRPr lang="en-US"/>
          </a:p>
        </p:txBody>
      </p:sp>
    </p:spTree>
    <p:extLst>
      <p:ext uri="{BB962C8B-B14F-4D97-AF65-F5344CB8AC3E}">
        <p14:creationId xmlns:p14="http://schemas.microsoft.com/office/powerpoint/2010/main" val="332256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376C805-8384-434F-924B-29B8EEBD0DFE}" type="datetimeFigureOut">
              <a:rPr lang="en-US" smtClean="0"/>
              <a:t>11/20/2017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70AD92-D0EB-4BE3-9742-F98233133FD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647074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96F53-60A6-4C02-A752-EB3A3C06EE4C}"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DE10F-66CE-41CA-943C-C387C615B205}" type="slidenum">
              <a:rPr lang="en-US" smtClean="0"/>
              <a:t>‹#›</a:t>
            </a:fld>
            <a:endParaRPr lang="en-US"/>
          </a:p>
        </p:txBody>
      </p:sp>
    </p:spTree>
    <p:extLst>
      <p:ext uri="{BB962C8B-B14F-4D97-AF65-F5344CB8AC3E}">
        <p14:creationId xmlns:p14="http://schemas.microsoft.com/office/powerpoint/2010/main" val="38125976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96F53-60A6-4C02-A752-EB3A3C06EE4C}"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DE10F-66CE-41CA-943C-C387C615B205}" type="slidenum">
              <a:rPr lang="en-US" smtClean="0"/>
              <a:t>‹#›</a:t>
            </a:fld>
            <a:endParaRPr lang="en-US"/>
          </a:p>
        </p:txBody>
      </p:sp>
    </p:spTree>
    <p:extLst>
      <p:ext uri="{BB962C8B-B14F-4D97-AF65-F5344CB8AC3E}">
        <p14:creationId xmlns:p14="http://schemas.microsoft.com/office/powerpoint/2010/main" val="12111787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49601" y="990600"/>
            <a:ext cx="8229599" cy="457200"/>
          </a:xfrm>
          <a:prstGeom prst="rect">
            <a:avLst/>
          </a:prstGeom>
          <a:noFill/>
          <a:ln>
            <a:noFill/>
          </a:ln>
        </p:spPr>
        <p:txBody>
          <a:bodyPr lIns="91425" tIns="91425" rIns="91425" bIns="91425" anchor="b" anchorCtr="0"/>
          <a:lstStyle>
            <a:lvl1pPr marL="0" marR="0" lvl="0" indent="0" algn="l" rtl="0">
              <a:spcBef>
                <a:spcPts val="0"/>
              </a:spcBef>
              <a:buClr>
                <a:srgbClr val="B5191A"/>
              </a:buClr>
              <a:buFont typeface="Helvetica Neue"/>
              <a:buNone/>
              <a:defRPr sz="1600" b="1" i="0" u="none" strike="noStrike" cap="none">
                <a:solidFill>
                  <a:srgbClr val="B5191A"/>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3149601" y="1524000"/>
            <a:ext cx="8229599" cy="4419600"/>
          </a:xfrm>
          <a:prstGeom prst="rect">
            <a:avLst/>
          </a:prstGeom>
          <a:noFill/>
          <a:ln>
            <a:noFill/>
          </a:ln>
        </p:spPr>
        <p:txBody>
          <a:bodyPr lIns="91425" tIns="91425" rIns="91425" bIns="91425" anchor="t" anchorCtr="0"/>
          <a:lstStyle>
            <a:lvl1pPr marL="0" marR="0" lvl="0" indent="0" algn="l" rtl="0">
              <a:lnSpc>
                <a:spcPct val="150000"/>
              </a:lnSpc>
              <a:spcBef>
                <a:spcPts val="0"/>
              </a:spcBef>
              <a:buClr>
                <a:schemeClr val="dk1"/>
              </a:buClr>
              <a:buFont typeface="Arial"/>
              <a:buNone/>
              <a:defRPr sz="1200" b="0" i="0" u="none" strike="noStrike" cap="none">
                <a:solidFill>
                  <a:schemeClr val="dk1"/>
                </a:solidFill>
                <a:latin typeface="Helvetica Neue"/>
                <a:ea typeface="Helvetica Neue"/>
                <a:cs typeface="Helvetica Neue"/>
                <a:sym typeface="Helvetica Neue"/>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2"/>
          </p:nvPr>
        </p:nvSpPr>
        <p:spPr>
          <a:xfrm>
            <a:off x="3149601" y="152401"/>
            <a:ext cx="8229599" cy="838198"/>
          </a:xfrm>
          <a:prstGeom prst="rect">
            <a:avLst/>
          </a:prstGeom>
          <a:noFill/>
          <a:ln>
            <a:noFill/>
          </a:ln>
        </p:spPr>
        <p:txBody>
          <a:bodyPr lIns="91425" tIns="91425" rIns="91425" bIns="91425" anchor="b" anchorCtr="0"/>
          <a:lstStyle>
            <a:lvl1pPr marL="0" marR="0" lvl="0" indent="0" algn="l" rtl="0">
              <a:spcBef>
                <a:spcPts val="440"/>
              </a:spcBef>
              <a:buClr>
                <a:srgbClr val="AD0000"/>
              </a:buClr>
              <a:buFont typeface="Arial"/>
              <a:buNone/>
              <a:defRPr sz="2200" b="0" i="0" u="none" strike="noStrike" cap="none">
                <a:solidFill>
                  <a:srgbClr val="AD0000"/>
                </a:solidFill>
                <a:latin typeface="Helvetica Neue"/>
                <a:ea typeface="Helvetica Neue"/>
                <a:cs typeface="Helvetica Neue"/>
                <a:sym typeface="Helvetica Neue"/>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1006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6C805-8384-434F-924B-29B8EEBD0DFE}"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0AD92-D0EB-4BE3-9742-F98233133FD5}" type="slidenum">
              <a:rPr lang="en-US" smtClean="0"/>
              <a:t>‹#›</a:t>
            </a:fld>
            <a:endParaRPr lang="en-US"/>
          </a:p>
        </p:txBody>
      </p:sp>
    </p:spTree>
    <p:extLst>
      <p:ext uri="{BB962C8B-B14F-4D97-AF65-F5344CB8AC3E}">
        <p14:creationId xmlns:p14="http://schemas.microsoft.com/office/powerpoint/2010/main" val="24604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1E96F53-60A6-4C02-A752-EB3A3C06EE4C}" type="datetimeFigureOut">
              <a:rPr lang="en-US" smtClean="0"/>
              <a:t>11/20/2017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52DE10F-66CE-41CA-943C-C387C615B20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1649641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96F53-60A6-4C02-A752-EB3A3C06EE4C}"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DE10F-66CE-41CA-943C-C387C615B205}" type="slidenum">
              <a:rPr lang="en-US" smtClean="0"/>
              <a:t>‹#›</a:t>
            </a:fld>
            <a:endParaRPr lang="en-US"/>
          </a:p>
        </p:txBody>
      </p:sp>
    </p:spTree>
    <p:extLst>
      <p:ext uri="{BB962C8B-B14F-4D97-AF65-F5344CB8AC3E}">
        <p14:creationId xmlns:p14="http://schemas.microsoft.com/office/powerpoint/2010/main" val="400724724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96F53-60A6-4C02-A752-EB3A3C06EE4C}"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DE10F-66CE-41CA-943C-C387C615B205}" type="slidenum">
              <a:rPr lang="en-US" smtClean="0"/>
              <a:t>‹#›</a:t>
            </a:fld>
            <a:endParaRPr lang="en-US"/>
          </a:p>
        </p:txBody>
      </p:sp>
    </p:spTree>
    <p:extLst>
      <p:ext uri="{BB962C8B-B14F-4D97-AF65-F5344CB8AC3E}">
        <p14:creationId xmlns:p14="http://schemas.microsoft.com/office/powerpoint/2010/main" val="11466179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96F53-60A6-4C02-A752-EB3A3C06EE4C}"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DE10F-66CE-41CA-943C-C387C615B205}" type="slidenum">
              <a:rPr lang="en-US" smtClean="0"/>
              <a:t>‹#›</a:t>
            </a:fld>
            <a:endParaRPr lang="en-US"/>
          </a:p>
        </p:txBody>
      </p:sp>
    </p:spTree>
    <p:extLst>
      <p:ext uri="{BB962C8B-B14F-4D97-AF65-F5344CB8AC3E}">
        <p14:creationId xmlns:p14="http://schemas.microsoft.com/office/powerpoint/2010/main" val="17173271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96F53-60A6-4C02-A752-EB3A3C06EE4C}"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DE10F-66CE-41CA-943C-C387C615B205}" type="slidenum">
              <a:rPr lang="en-US" smtClean="0"/>
              <a:t>‹#›</a:t>
            </a:fld>
            <a:endParaRPr lang="en-US"/>
          </a:p>
        </p:txBody>
      </p:sp>
    </p:spTree>
    <p:extLst>
      <p:ext uri="{BB962C8B-B14F-4D97-AF65-F5344CB8AC3E}">
        <p14:creationId xmlns:p14="http://schemas.microsoft.com/office/powerpoint/2010/main" val="30428094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1E96F53-60A6-4C02-A752-EB3A3C06EE4C}" type="datetimeFigureOut">
              <a:rPr lang="en-US" smtClean="0"/>
              <a:t>11/20/2017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52DE10F-66CE-41CA-943C-C387C615B20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35841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1E96F53-60A6-4C02-A752-EB3A3C06EE4C}" type="datetimeFigureOut">
              <a:rPr lang="en-US" smtClean="0"/>
              <a:t>11/20/2017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52DE10F-66CE-41CA-943C-C387C615B20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39757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1E96F53-60A6-4C02-A752-EB3A3C06EE4C}" type="datetimeFigureOut">
              <a:rPr lang="en-US" smtClean="0"/>
              <a:t>11/20/2017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52DE10F-66CE-41CA-943C-C387C615B205}"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84280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aglp.org/gap/1_histo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DwjOgITkQq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transwomennational.org/" TargetMode="External"/><Relationship Id="rId3" Type="http://schemas.openxmlformats.org/officeDocument/2006/relationships/hyperlink" Target="http://www.pflaglouisville.org/" TargetMode="External"/><Relationship Id="rId7" Type="http://schemas.openxmlformats.org/officeDocument/2006/relationships/hyperlink" Target="www.outcarehealth.org" TargetMode="External"/><Relationship Id="rId12"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outcarehealth.org/" TargetMode="External"/><Relationship Id="rId11" Type="http://schemas.openxmlformats.org/officeDocument/2006/relationships/hyperlink" Target="http://www.fairness.org/" TargetMode="External"/><Relationship Id="rId5" Type="http://schemas.openxmlformats.org/officeDocument/2006/relationships/hyperlink" Target="http://www.louisvilleyouthgroup.com/" TargetMode="External"/><Relationship Id="rId10" Type="http://schemas.openxmlformats.org/officeDocument/2006/relationships/hyperlink" Target="http://www.louisville.edu/LGBT" TargetMode="External"/><Relationship Id="rId4" Type="http://schemas.openxmlformats.org/officeDocument/2006/relationships/hyperlink" Target="www.pflaglouisville.org" TargetMode="External"/><Relationship Id="rId9" Type="http://schemas.openxmlformats.org/officeDocument/2006/relationships/hyperlink" Target="www.transwomennational.or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www.hrc.org/campaigns/healthcare-equality-index" TargetMode="External"/><Relationship Id="rId7" Type="http://schemas.openxmlformats.org/officeDocument/2006/relationships/hyperlink" Target="http://www.transhealth.ucsf.edu/" TargetMode="External"/><Relationship Id="rId2" Type="http://schemas.openxmlformats.org/officeDocument/2006/relationships/hyperlink" Target="http://www.familyproject.sfsu.edu/" TargetMode="External"/><Relationship Id="rId1" Type="http://schemas.openxmlformats.org/officeDocument/2006/relationships/slideLayout" Target="../slideLayouts/slideLayout2.xml"/><Relationship Id="rId6" Type="http://schemas.openxmlformats.org/officeDocument/2006/relationships/hyperlink" Target="http://www.qahc.org.au/sites/default/files/docs/GLMA_guide.pdf" TargetMode="External"/><Relationship Id="rId5" Type="http://schemas.openxmlformats.org/officeDocument/2006/relationships/hyperlink" Target="http://ww.glma.org/" TargetMode="External"/><Relationship Id="rId4" Type="http://schemas.openxmlformats.org/officeDocument/2006/relationships/hyperlink" Target="http://fenwayhealth.org/the-fenway-institute/education/the-national-lgbt-health-education-center/"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tacie.steinbock@louisville.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mailto:emily.noonan@louisvill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07DF1-FDCF-446B-94D5-1C41700D9896}"/>
              </a:ext>
            </a:extLst>
          </p:cNvPr>
          <p:cNvSpPr>
            <a:spLocks noGrp="1"/>
          </p:cNvSpPr>
          <p:nvPr>
            <p:ph type="ctrTitle"/>
          </p:nvPr>
        </p:nvSpPr>
        <p:spPr>
          <a:xfrm>
            <a:off x="1915127" y="715123"/>
            <a:ext cx="8361229" cy="2098226"/>
          </a:xfrm>
        </p:spPr>
        <p:txBody>
          <a:bodyPr/>
          <a:lstStyle/>
          <a:p>
            <a:r>
              <a:rPr lang="en-US" dirty="0"/>
              <a:t>Welcome!</a:t>
            </a:r>
          </a:p>
        </p:txBody>
      </p:sp>
      <p:sp>
        <p:nvSpPr>
          <p:cNvPr id="3" name="Subtitle 2">
            <a:extLst>
              <a:ext uri="{FF2B5EF4-FFF2-40B4-BE49-F238E27FC236}">
                <a16:creationId xmlns:a16="http://schemas.microsoft.com/office/drawing/2014/main" xmlns="" id="{2FF5488F-B179-478A-A0B3-511F5EA7B33A}"/>
              </a:ext>
            </a:extLst>
          </p:cNvPr>
          <p:cNvSpPr>
            <a:spLocks noGrp="1"/>
          </p:cNvSpPr>
          <p:nvPr>
            <p:ph type="subTitle" idx="1"/>
          </p:nvPr>
        </p:nvSpPr>
        <p:spPr>
          <a:xfrm>
            <a:off x="1915127" y="2813349"/>
            <a:ext cx="8361229" cy="2413971"/>
          </a:xfrm>
        </p:spPr>
        <p:txBody>
          <a:bodyPr>
            <a:normAutofit fontScale="92500" lnSpcReduction="10000"/>
          </a:bodyPr>
          <a:lstStyle/>
          <a:p>
            <a:r>
              <a:rPr lang="en-US" sz="3200" dirty="0"/>
              <a:t>LGBT Health</a:t>
            </a:r>
            <a:br>
              <a:rPr lang="en-US" sz="3200" dirty="0"/>
            </a:br>
            <a:r>
              <a:rPr lang="en-US" sz="3200" dirty="0"/>
              <a:t>Culturally Effective Care Symposium</a:t>
            </a:r>
          </a:p>
          <a:p>
            <a:r>
              <a:rPr lang="en-US" sz="3200" dirty="0"/>
              <a:t>November 8, 2017</a:t>
            </a:r>
          </a:p>
          <a:p>
            <a:endParaRPr lang="en-US" sz="3200" dirty="0"/>
          </a:p>
          <a:p>
            <a:r>
              <a:rPr lang="en-US" sz="3100" dirty="0"/>
              <a:t>Emily Noonan</a:t>
            </a:r>
          </a:p>
          <a:p>
            <a:endParaRPr lang="en-US" sz="3200" dirty="0"/>
          </a:p>
        </p:txBody>
      </p:sp>
    </p:spTree>
    <p:extLst>
      <p:ext uri="{BB962C8B-B14F-4D97-AF65-F5344CB8AC3E}">
        <p14:creationId xmlns:p14="http://schemas.microsoft.com/office/powerpoint/2010/main" val="200967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F8FC8489-7A74-40B1-8F7C-CC75016B20C2}"/>
              </a:ext>
            </a:extLst>
          </p:cNvPr>
          <p:cNvGraphicFramePr/>
          <p:nvPr>
            <p:extLst>
              <p:ext uri="{D42A27DB-BD31-4B8C-83A1-F6EECF244321}">
                <p14:modId xmlns:p14="http://schemas.microsoft.com/office/powerpoint/2010/main" val="2627592000"/>
              </p:ext>
            </p:extLst>
          </p:nvPr>
        </p:nvGraphicFramePr>
        <p:xfrm>
          <a:off x="1063257" y="1169580"/>
          <a:ext cx="10483702" cy="5507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BE44CE94-DF40-490E-981F-3E5D5AC70CF8}"/>
              </a:ext>
            </a:extLst>
          </p:cNvPr>
          <p:cNvSpPr txBox="1"/>
          <p:nvPr/>
        </p:nvSpPr>
        <p:spPr>
          <a:xfrm>
            <a:off x="2689374" y="246250"/>
            <a:ext cx="7231467" cy="923330"/>
          </a:xfrm>
          <a:prstGeom prst="rect">
            <a:avLst/>
          </a:prstGeom>
          <a:noFill/>
        </p:spPr>
        <p:txBody>
          <a:bodyPr wrap="none" rtlCol="0" anchor="ctr">
            <a:spAutoFit/>
          </a:bodyPr>
          <a:lstStyle/>
          <a:p>
            <a:pPr algn="ctr"/>
            <a:r>
              <a:rPr lang="en-US" sz="5400" dirty="0"/>
              <a:t>Understanding Sexuality</a:t>
            </a:r>
          </a:p>
        </p:txBody>
      </p:sp>
    </p:spTree>
    <p:extLst>
      <p:ext uri="{BB962C8B-B14F-4D97-AF65-F5344CB8AC3E}">
        <p14:creationId xmlns:p14="http://schemas.microsoft.com/office/powerpoint/2010/main" val="369327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886201" y="990600"/>
            <a:ext cx="6172199" cy="457200"/>
          </a:xfrm>
          <a:prstGeom prst="rect">
            <a:avLst/>
          </a:prstGeom>
          <a:noFill/>
          <a:ln>
            <a:noFill/>
          </a:ln>
        </p:spPr>
        <p:txBody>
          <a:bodyPr lIns="91425" tIns="45700" rIns="91425" bIns="45700" anchor="b" anchorCtr="0">
            <a:noAutofit/>
          </a:bodyPr>
          <a:lstStyle/>
          <a:p>
            <a:pPr>
              <a:buSzPct val="25000"/>
            </a:pPr>
            <a:r>
              <a:rPr lang="en-US" sz="2000" dirty="0"/>
              <a:t>DEMOGRAPHICS</a:t>
            </a:r>
          </a:p>
        </p:txBody>
      </p:sp>
      <p:sp>
        <p:nvSpPr>
          <p:cNvPr id="152" name="Shape 152"/>
          <p:cNvSpPr txBox="1">
            <a:spLocks noGrp="1"/>
          </p:cNvSpPr>
          <p:nvPr>
            <p:ph type="body" idx="1"/>
          </p:nvPr>
        </p:nvSpPr>
        <p:spPr>
          <a:xfrm>
            <a:off x="978195" y="1524000"/>
            <a:ext cx="10909005" cy="4495801"/>
          </a:xfrm>
          <a:prstGeom prst="rect">
            <a:avLst/>
          </a:prstGeom>
          <a:noFill/>
          <a:ln>
            <a:noFill/>
          </a:ln>
        </p:spPr>
        <p:txBody>
          <a:bodyPr lIns="91425" tIns="45700" rIns="91425" bIns="45700" anchor="t" anchorCtr="0">
            <a:noAutofit/>
          </a:bodyPr>
          <a:lstStyle/>
          <a:p>
            <a:pPr>
              <a:lnSpc>
                <a:spcPct val="100000"/>
              </a:lnSpc>
            </a:pPr>
            <a:endParaRPr sz="2000" b="1" dirty="0"/>
          </a:p>
          <a:p>
            <a:pPr marL="280988" indent="-306388">
              <a:lnSpc>
                <a:spcPct val="100000"/>
              </a:lnSpc>
              <a:buSzPct val="100000"/>
              <a:buFont typeface="Arial"/>
              <a:buChar char="•"/>
            </a:pPr>
            <a:r>
              <a:rPr lang="en-US" sz="2000" b="1" dirty="0"/>
              <a:t>Transgender Identity</a:t>
            </a:r>
            <a:r>
              <a:rPr lang="en-US" sz="2000" dirty="0"/>
              <a:t>: Limited studies = .3%</a:t>
            </a:r>
            <a:r>
              <a:rPr lang="en-US" sz="2000" baseline="30000" dirty="0"/>
              <a:t>1</a:t>
            </a:r>
            <a:r>
              <a:rPr lang="en-US" sz="2000" dirty="0"/>
              <a:t> </a:t>
            </a:r>
            <a:br>
              <a:rPr lang="en-US" sz="2000" dirty="0"/>
            </a:br>
            <a:endParaRPr lang="en-US" sz="2000" dirty="0"/>
          </a:p>
          <a:p>
            <a:pPr marL="280988" indent="-306388">
              <a:lnSpc>
                <a:spcPct val="100000"/>
              </a:lnSpc>
              <a:buSzPct val="100000"/>
              <a:buFont typeface="Arial"/>
              <a:buChar char="•"/>
            </a:pPr>
            <a:r>
              <a:rPr lang="en-US" sz="2000" b="1" dirty="0"/>
              <a:t>Gay, Lesbian, Bisexual Identity:</a:t>
            </a:r>
            <a:r>
              <a:rPr lang="en-US" sz="2000" dirty="0"/>
              <a:t> Estimates of the percent of adults who identified as LGB vary across surveys from between 2.2% and 4.0%, implying that between 5.2 million and 9.5 million individuals aged 18 and older are LGB.</a:t>
            </a:r>
            <a:r>
              <a:rPr lang="en-US" sz="2000" baseline="30000" dirty="0"/>
              <a:t>1</a:t>
            </a:r>
            <a:r>
              <a:rPr lang="en-US" sz="2000" dirty="0"/>
              <a:t/>
            </a:r>
            <a:br>
              <a:rPr lang="en-US" sz="2000" dirty="0"/>
            </a:br>
            <a:endParaRPr lang="en-US" sz="2000" dirty="0"/>
          </a:p>
          <a:p>
            <a:pPr marL="280988" indent="-306388">
              <a:lnSpc>
                <a:spcPct val="100000"/>
              </a:lnSpc>
              <a:buSzPct val="100000"/>
              <a:buFont typeface="Arial"/>
              <a:buChar char="•"/>
            </a:pPr>
            <a:r>
              <a:rPr lang="en-US" sz="2000" b="1" dirty="0"/>
              <a:t>Behavior</a:t>
            </a:r>
            <a:r>
              <a:rPr lang="en-US" sz="2000" dirty="0"/>
              <a:t>: Report same-sex sexual contact = 9%</a:t>
            </a:r>
            <a:r>
              <a:rPr lang="en-US" sz="2000" baseline="30000" dirty="0"/>
              <a:t>2</a:t>
            </a:r>
          </a:p>
          <a:p>
            <a:pPr marL="280988" lvl="1" indent="-280988">
              <a:spcBef>
                <a:spcPts val="0"/>
              </a:spcBef>
              <a:buSzPct val="25000"/>
            </a:pPr>
            <a:endParaRPr sz="2000" dirty="0">
              <a:latin typeface="Helvetica Neue"/>
              <a:ea typeface="Helvetica Neue"/>
              <a:cs typeface="Helvetica Neue"/>
              <a:sym typeface="Helvetica Neue"/>
            </a:endParaRPr>
          </a:p>
          <a:p>
            <a:pPr marL="280987" indent="-306387">
              <a:lnSpc>
                <a:spcPct val="100000"/>
              </a:lnSpc>
              <a:buSzPct val="100000"/>
              <a:buFont typeface="Arial"/>
              <a:buChar char="•"/>
            </a:pPr>
            <a:r>
              <a:rPr lang="en-US" sz="2000" b="1" dirty="0"/>
              <a:t>Attraction</a:t>
            </a:r>
            <a:r>
              <a:rPr lang="en-US" sz="2000" dirty="0"/>
              <a:t>: Report at least some same-sex attraction  = 11%</a:t>
            </a:r>
            <a:r>
              <a:rPr lang="en-US" sz="2000" baseline="30000" dirty="0"/>
              <a:t>2</a:t>
            </a:r>
            <a:r>
              <a:rPr lang="en-US" sz="2000" dirty="0"/>
              <a:t>	</a:t>
            </a:r>
            <a:br>
              <a:rPr lang="en-US" sz="2000" dirty="0"/>
            </a:br>
            <a:endParaRPr lang="en-US" sz="2000" dirty="0"/>
          </a:p>
          <a:p>
            <a:pPr>
              <a:lnSpc>
                <a:spcPct val="100000"/>
              </a:lnSpc>
              <a:buClr>
                <a:srgbClr val="9B0000"/>
              </a:buClr>
              <a:buSzPct val="25000"/>
            </a:pPr>
            <a:endParaRPr sz="2000" dirty="0"/>
          </a:p>
          <a:p>
            <a:pPr>
              <a:lnSpc>
                <a:spcPct val="115000"/>
              </a:lnSpc>
              <a:buSzPct val="55000"/>
            </a:pPr>
            <a:r>
              <a:rPr lang="en-US" sz="2000" dirty="0"/>
              <a:t>At least one same-sex household in 99% of all United States counties.</a:t>
            </a:r>
            <a:r>
              <a:rPr lang="en-US" sz="2000" baseline="30000" dirty="0"/>
              <a:t>3</a:t>
            </a:r>
          </a:p>
          <a:p>
            <a:pPr>
              <a:lnSpc>
                <a:spcPct val="130000"/>
              </a:lnSpc>
              <a:buSzPct val="25000"/>
            </a:pPr>
            <a:endParaRPr sz="700" dirty="0"/>
          </a:p>
        </p:txBody>
      </p:sp>
      <p:sp>
        <p:nvSpPr>
          <p:cNvPr id="153" name="Shape 153"/>
          <p:cNvSpPr txBox="1">
            <a:spLocks noGrp="1"/>
          </p:cNvSpPr>
          <p:nvPr>
            <p:ph type="body" idx="2"/>
          </p:nvPr>
        </p:nvSpPr>
        <p:spPr>
          <a:xfrm>
            <a:off x="3886201" y="152401"/>
            <a:ext cx="6172199" cy="838198"/>
          </a:xfrm>
          <a:prstGeom prst="rect">
            <a:avLst/>
          </a:prstGeom>
          <a:noFill/>
          <a:ln>
            <a:noFill/>
          </a:ln>
        </p:spPr>
        <p:txBody>
          <a:bodyPr lIns="91425" tIns="45700" rIns="91425" bIns="45700" anchor="b" anchorCtr="0">
            <a:noAutofit/>
          </a:bodyPr>
          <a:lstStyle/>
          <a:p>
            <a:pPr>
              <a:spcBef>
                <a:spcPts val="0"/>
              </a:spcBef>
              <a:buSzPct val="25000"/>
            </a:pPr>
            <a:r>
              <a:rPr lang="en-US" sz="3200"/>
              <a:t>LGBT Populations</a:t>
            </a:r>
          </a:p>
        </p:txBody>
      </p:sp>
      <p:pic>
        <p:nvPicPr>
          <p:cNvPr id="154" name="Shape 154" descr="Mark Small.jpg"/>
          <p:cNvPicPr preferRelativeResize="0"/>
          <p:nvPr/>
        </p:nvPicPr>
        <p:blipFill rotWithShape="1">
          <a:blip r:embed="rId3">
            <a:alphaModFix/>
          </a:blip>
          <a:srcRect/>
          <a:stretch/>
        </p:blipFill>
        <p:spPr>
          <a:xfrm>
            <a:off x="9144001" y="152401"/>
            <a:ext cx="1009649" cy="914400"/>
          </a:xfrm>
          <a:prstGeom prst="rect">
            <a:avLst/>
          </a:prstGeom>
          <a:noFill/>
          <a:ln>
            <a:noFill/>
          </a:ln>
        </p:spPr>
      </p:pic>
      <p:sp>
        <p:nvSpPr>
          <p:cNvPr id="155" name="Shape 155"/>
          <p:cNvSpPr txBox="1"/>
          <p:nvPr/>
        </p:nvSpPr>
        <p:spPr>
          <a:xfrm>
            <a:off x="2057401" y="6273223"/>
            <a:ext cx="6476999" cy="584776"/>
          </a:xfrm>
          <a:prstGeom prst="rect">
            <a:avLst/>
          </a:prstGeom>
          <a:noFill/>
          <a:ln>
            <a:noFill/>
          </a:ln>
        </p:spPr>
        <p:txBody>
          <a:bodyPr lIns="91425" tIns="45700" rIns="91425" bIns="45700" anchor="b" anchorCtr="0">
            <a:noAutofit/>
          </a:bodyPr>
          <a:lstStyle/>
          <a:p>
            <a:pPr marL="342900" indent="-342900">
              <a:buClr>
                <a:srgbClr val="000000"/>
              </a:buClr>
              <a:buSzPct val="100000"/>
              <a:buFont typeface="Calibri"/>
              <a:buAutoNum type="arabicPeriod"/>
            </a:pPr>
            <a:r>
              <a:rPr lang="en-US" sz="600" kern="0" dirty="0">
                <a:solidFill>
                  <a:srgbClr val="000000"/>
                </a:solidFill>
                <a:latin typeface="Calibri"/>
                <a:ea typeface="Calibri"/>
                <a:cs typeface="Calibri"/>
                <a:sym typeface="Calibri"/>
              </a:rPr>
              <a:t>Gates GJ. LGB/T Demographics: Comparisons among population-based surveys. Williams Institute: UCLA School of Law; 2014.</a:t>
            </a:r>
          </a:p>
          <a:p>
            <a:pPr marL="342900" indent="-342900">
              <a:buClr>
                <a:srgbClr val="000000"/>
              </a:buClr>
              <a:buSzPct val="100000"/>
              <a:buFont typeface="Calibri"/>
              <a:buAutoNum type="arabicPeriod"/>
            </a:pPr>
            <a:r>
              <a:rPr lang="en-US" sz="600" kern="0" dirty="0">
                <a:solidFill>
                  <a:srgbClr val="000000"/>
                </a:solidFill>
                <a:latin typeface="Calibri"/>
                <a:ea typeface="Calibri"/>
                <a:cs typeface="Calibri"/>
                <a:sym typeface="Calibri"/>
              </a:rPr>
              <a:t>Chandra A, Mosher WD, Copen C, </a:t>
            </a:r>
            <a:r>
              <a:rPr lang="en-US" sz="600" kern="0" dirty="0" err="1">
                <a:solidFill>
                  <a:srgbClr val="000000"/>
                </a:solidFill>
                <a:latin typeface="Calibri"/>
                <a:ea typeface="Calibri"/>
                <a:cs typeface="Calibri"/>
                <a:sym typeface="Calibri"/>
              </a:rPr>
              <a:t>Sionean</a:t>
            </a:r>
            <a:r>
              <a:rPr lang="en-US" sz="600" kern="0" dirty="0">
                <a:solidFill>
                  <a:srgbClr val="000000"/>
                </a:solidFill>
                <a:latin typeface="Calibri"/>
                <a:ea typeface="Calibri"/>
                <a:cs typeface="Calibri"/>
                <a:sym typeface="Calibri"/>
              </a:rPr>
              <a:t> C. Sexual behavior, sexual </a:t>
            </a:r>
            <a:r>
              <a:rPr lang="en-US" sz="600" kern="0" dirty="0" err="1">
                <a:solidFill>
                  <a:srgbClr val="000000"/>
                </a:solidFill>
                <a:latin typeface="Calibri"/>
                <a:ea typeface="Calibri"/>
                <a:cs typeface="Calibri"/>
                <a:sym typeface="Calibri"/>
              </a:rPr>
              <a:t>attaction</a:t>
            </a:r>
            <a:r>
              <a:rPr lang="en-US" sz="600" kern="0" dirty="0">
                <a:solidFill>
                  <a:srgbClr val="000000"/>
                </a:solidFill>
                <a:latin typeface="Calibri"/>
                <a:ea typeface="Calibri"/>
                <a:cs typeface="Calibri"/>
                <a:sym typeface="Calibri"/>
              </a:rPr>
              <a:t>, and sexual identity in the United States: data from the 2006-2008 National Survey of Family Growth. </a:t>
            </a:r>
            <a:r>
              <a:rPr lang="en-US" sz="600" i="1" kern="0" dirty="0">
                <a:solidFill>
                  <a:srgbClr val="000000"/>
                </a:solidFill>
                <a:latin typeface="Calibri"/>
                <a:ea typeface="Calibri"/>
                <a:cs typeface="Calibri"/>
                <a:sym typeface="Calibri"/>
              </a:rPr>
              <a:t>National Health </a:t>
            </a:r>
            <a:r>
              <a:rPr lang="en-US" sz="600" i="1" kern="0" dirty="0" err="1">
                <a:solidFill>
                  <a:srgbClr val="000000"/>
                </a:solidFill>
                <a:latin typeface="Calibri"/>
                <a:ea typeface="Calibri"/>
                <a:cs typeface="Calibri"/>
                <a:sym typeface="Calibri"/>
              </a:rPr>
              <a:t>Satistics</a:t>
            </a:r>
            <a:r>
              <a:rPr lang="en-US" sz="600" i="1" kern="0" dirty="0">
                <a:solidFill>
                  <a:srgbClr val="000000"/>
                </a:solidFill>
                <a:latin typeface="Calibri"/>
                <a:ea typeface="Calibri"/>
                <a:cs typeface="Calibri"/>
                <a:sym typeface="Calibri"/>
              </a:rPr>
              <a:t> Reports. </a:t>
            </a:r>
            <a:r>
              <a:rPr lang="en-US" sz="600" kern="0" dirty="0">
                <a:solidFill>
                  <a:srgbClr val="000000"/>
                </a:solidFill>
                <a:latin typeface="Calibri"/>
                <a:ea typeface="Calibri"/>
                <a:cs typeface="Calibri"/>
                <a:sym typeface="Calibri"/>
              </a:rPr>
              <a:t>2011;3(36):1-36.</a:t>
            </a:r>
          </a:p>
          <a:p>
            <a:pPr marL="342900" indent="-342900">
              <a:buClr>
                <a:srgbClr val="000000"/>
              </a:buClr>
              <a:buSzPct val="100000"/>
              <a:buFont typeface="Calibri"/>
              <a:buAutoNum type="arabicPeriod"/>
            </a:pPr>
            <a:r>
              <a:rPr lang="en-US" sz="600" kern="0" dirty="0">
                <a:solidFill>
                  <a:srgbClr val="000000"/>
                </a:solidFill>
                <a:latin typeface="Calibri"/>
                <a:ea typeface="Calibri"/>
                <a:cs typeface="Calibri"/>
                <a:sym typeface="Calibri"/>
              </a:rPr>
              <a:t>Gates GJ. </a:t>
            </a:r>
            <a:r>
              <a:rPr lang="en-US" sz="600" i="1" kern="0" dirty="0">
                <a:solidFill>
                  <a:srgbClr val="000000"/>
                </a:solidFill>
                <a:latin typeface="Calibri"/>
                <a:ea typeface="Calibri"/>
                <a:cs typeface="Calibri"/>
                <a:sym typeface="Calibri"/>
              </a:rPr>
              <a:t>The Gay and Lesbian Atlas.</a:t>
            </a:r>
            <a:r>
              <a:rPr lang="en-US" sz="600" kern="0" dirty="0">
                <a:solidFill>
                  <a:srgbClr val="000000"/>
                </a:solidFill>
                <a:latin typeface="Calibri"/>
                <a:ea typeface="Calibri"/>
                <a:cs typeface="Calibri"/>
                <a:sym typeface="Calibri"/>
              </a:rPr>
              <a:t> Washington, D.C.: United Urban Press; 2004.</a:t>
            </a:r>
          </a:p>
          <a:p>
            <a:pPr marL="342900" indent="-342900">
              <a:buClr>
                <a:srgbClr val="000000"/>
              </a:buClr>
            </a:pPr>
            <a:endParaRPr sz="8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213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FB217-CD15-469E-AEE8-2799F6AAC55C}"/>
              </a:ext>
            </a:extLst>
          </p:cNvPr>
          <p:cNvSpPr>
            <a:spLocks noGrp="1"/>
          </p:cNvSpPr>
          <p:nvPr>
            <p:ph type="title"/>
          </p:nvPr>
        </p:nvSpPr>
        <p:spPr/>
        <p:txBody>
          <a:bodyPr>
            <a:normAutofit/>
          </a:bodyPr>
          <a:lstStyle/>
          <a:p>
            <a:r>
              <a:rPr lang="en-US" dirty="0"/>
              <a:t>History and context of LGBT health</a:t>
            </a:r>
          </a:p>
        </p:txBody>
      </p:sp>
      <p:sp>
        <p:nvSpPr>
          <p:cNvPr id="3" name="Content Placeholder 2">
            <a:extLst>
              <a:ext uri="{FF2B5EF4-FFF2-40B4-BE49-F238E27FC236}">
                <a16:creationId xmlns:a16="http://schemas.microsoft.com/office/drawing/2014/main" xmlns="" id="{115F65C5-39D7-450F-8215-00B1A9BE360C}"/>
              </a:ext>
            </a:extLst>
          </p:cNvPr>
          <p:cNvSpPr>
            <a:spLocks noGrp="1"/>
          </p:cNvSpPr>
          <p:nvPr>
            <p:ph idx="1"/>
          </p:nvPr>
        </p:nvSpPr>
        <p:spPr>
          <a:xfrm>
            <a:off x="1371599" y="1679944"/>
            <a:ext cx="10154093" cy="4971868"/>
          </a:xfrm>
        </p:spPr>
        <p:txBody>
          <a:bodyPr>
            <a:normAutofit fontScale="92500"/>
          </a:bodyPr>
          <a:lstStyle/>
          <a:p>
            <a:r>
              <a:rPr lang="en-US" sz="2800" b="1" dirty="0">
                <a:solidFill>
                  <a:srgbClr val="FF0000"/>
                </a:solidFill>
              </a:rPr>
              <a:t>AIDs crisis</a:t>
            </a:r>
            <a:r>
              <a:rPr lang="en-US" sz="2800" b="1" dirty="0"/>
              <a:t>, 1980s-1990s</a:t>
            </a:r>
          </a:p>
          <a:p>
            <a:r>
              <a:rPr lang="en-US" sz="2800" b="1" dirty="0"/>
              <a:t>LGBT identities </a:t>
            </a:r>
            <a:r>
              <a:rPr lang="en-US" sz="2800" b="1" dirty="0" err="1">
                <a:solidFill>
                  <a:srgbClr val="FF0000"/>
                </a:solidFill>
              </a:rPr>
              <a:t>pathologized</a:t>
            </a:r>
            <a:r>
              <a:rPr lang="en-US" sz="2800" b="1" dirty="0"/>
              <a:t> by medicine/mental health</a:t>
            </a:r>
          </a:p>
          <a:p>
            <a:pPr lvl="1"/>
            <a:r>
              <a:rPr lang="en-US" sz="2800" b="1" dirty="0"/>
              <a:t>Homosexuality removed from DSM in 1973</a:t>
            </a:r>
          </a:p>
          <a:p>
            <a:pPr lvl="1"/>
            <a:r>
              <a:rPr lang="en-US" sz="2800" b="1" dirty="0"/>
              <a:t>GID removed and replaced by Gender Dysphoria in DSM in 2013</a:t>
            </a:r>
          </a:p>
          <a:p>
            <a:r>
              <a:rPr lang="en-US" sz="2800" b="1" dirty="0">
                <a:solidFill>
                  <a:srgbClr val="FF0000"/>
                </a:solidFill>
              </a:rPr>
              <a:t>“Conversion” therapy</a:t>
            </a:r>
            <a:r>
              <a:rPr lang="en-US" sz="2800" b="1" dirty="0"/>
              <a:t> widely used, without consent</a:t>
            </a:r>
          </a:p>
          <a:p>
            <a:pPr lvl="1"/>
            <a:r>
              <a:rPr lang="en-US" sz="2800" b="1" dirty="0"/>
              <a:t>Early variations included electric shock and chemical castration</a:t>
            </a:r>
          </a:p>
          <a:p>
            <a:r>
              <a:rPr lang="en-US" sz="2800" b="1" dirty="0"/>
              <a:t>“Conversion” therapies </a:t>
            </a:r>
            <a:r>
              <a:rPr lang="en-US" sz="2800" b="1" dirty="0">
                <a:solidFill>
                  <a:srgbClr val="FF0000"/>
                </a:solidFill>
              </a:rPr>
              <a:t>still in use today</a:t>
            </a:r>
            <a:r>
              <a:rPr lang="en-US" sz="2800" b="1" dirty="0"/>
              <a:t>, despite ample evidence that it causes harm and does not work</a:t>
            </a:r>
          </a:p>
          <a:p>
            <a:pPr marL="530352" lvl="1" indent="0">
              <a:buNone/>
            </a:pPr>
            <a:endParaRPr lang="en-US" sz="2800" dirty="0">
              <a:hlinkClick r:id="rId3"/>
            </a:endParaRPr>
          </a:p>
          <a:p>
            <a:pPr marL="530352" lvl="1" indent="0">
              <a:buNone/>
            </a:pPr>
            <a:r>
              <a:rPr lang="en-US" sz="2800" dirty="0"/>
              <a:t>more:  </a:t>
            </a:r>
            <a:r>
              <a:rPr lang="en-US" sz="2800" dirty="0">
                <a:hlinkClick r:id="rId3"/>
              </a:rPr>
              <a:t>http://www.aglp.org/gap/1_history/</a:t>
            </a:r>
            <a:endParaRPr lang="en-US" dirty="0"/>
          </a:p>
        </p:txBody>
      </p:sp>
      <p:pic>
        <p:nvPicPr>
          <p:cNvPr id="4" name="Shape 154" descr="Mark Small.jpg"/>
          <p:cNvPicPr preferRelativeResize="0"/>
          <p:nvPr/>
        </p:nvPicPr>
        <p:blipFill rotWithShape="1">
          <a:blip r:embed="rId4">
            <a:alphaModFix/>
          </a:blip>
          <a:srcRect/>
          <a:stretch/>
        </p:blipFill>
        <p:spPr>
          <a:xfrm>
            <a:off x="10877551" y="152401"/>
            <a:ext cx="1009649" cy="914400"/>
          </a:xfrm>
          <a:prstGeom prst="rect">
            <a:avLst/>
          </a:prstGeom>
          <a:noFill/>
          <a:ln>
            <a:noFill/>
          </a:ln>
        </p:spPr>
      </p:pic>
    </p:spTree>
    <p:extLst>
      <p:ext uri="{BB962C8B-B14F-4D97-AF65-F5344CB8AC3E}">
        <p14:creationId xmlns:p14="http://schemas.microsoft.com/office/powerpoint/2010/main" val="394276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559C5C0A-DF70-4859-BC7A-D635CEF77EA2}"/>
              </a:ext>
            </a:extLst>
          </p:cNvPr>
          <p:cNvGraphicFramePr/>
          <p:nvPr>
            <p:extLst/>
          </p:nvPr>
        </p:nvGraphicFramePr>
        <p:xfrm>
          <a:off x="1846729" y="304800"/>
          <a:ext cx="9739423" cy="6203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Shape 154" descr="Mark Small.jpg"/>
          <p:cNvPicPr preferRelativeResize="0"/>
          <p:nvPr/>
        </p:nvPicPr>
        <p:blipFill rotWithShape="1">
          <a:blip r:embed="rId7">
            <a:alphaModFix/>
          </a:blip>
          <a:srcRect/>
          <a:stretch/>
        </p:blipFill>
        <p:spPr>
          <a:xfrm>
            <a:off x="10877551" y="152401"/>
            <a:ext cx="1009649" cy="914400"/>
          </a:xfrm>
          <a:prstGeom prst="rect">
            <a:avLst/>
          </a:prstGeom>
          <a:noFill/>
          <a:ln>
            <a:noFill/>
          </a:ln>
        </p:spPr>
      </p:pic>
    </p:spTree>
    <p:extLst>
      <p:ext uri="{BB962C8B-B14F-4D97-AF65-F5344CB8AC3E}">
        <p14:creationId xmlns:p14="http://schemas.microsoft.com/office/powerpoint/2010/main" val="204926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22">
            <a:extLst>
              <a:ext uri="{FF2B5EF4-FFF2-40B4-BE49-F238E27FC236}">
                <a16:creationId xmlns:a16="http://schemas.microsoft.com/office/drawing/2014/main" xmlns="" id="{9D9D6BF1-DFF2-4526-9D13-BF339D8C4163}"/>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44" name="Freeform 6">
              <a:extLst>
                <a:ext uri="{FF2B5EF4-FFF2-40B4-BE49-F238E27FC236}">
                  <a16:creationId xmlns:a16="http://schemas.microsoft.com/office/drawing/2014/main" xmlns="" id="{A54D4DB6-FB18-4CAE-8905-E0053C92569E}"/>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5" name="Freeform 6">
              <a:extLst>
                <a:ext uri="{FF2B5EF4-FFF2-40B4-BE49-F238E27FC236}">
                  <a16:creationId xmlns:a16="http://schemas.microsoft.com/office/drawing/2014/main" xmlns="" id="{1DBD6488-9429-4FFA-8AE8-C4022C39B0F2}"/>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45" name="Rectangle 26">
            <a:extLst>
              <a:ext uri="{FF2B5EF4-FFF2-40B4-BE49-F238E27FC236}">
                <a16:creationId xmlns:a16="http://schemas.microsoft.com/office/drawing/2014/main" xmlns="" id="{2D170B9C-85A5-4673-981C-DDDBAC51F7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6">
            <a:extLst>
              <a:ext uri="{FF2B5EF4-FFF2-40B4-BE49-F238E27FC236}">
                <a16:creationId xmlns:a16="http://schemas.microsoft.com/office/drawing/2014/main" xmlns="" id="{1C82216A-4221-434A-B11C-7E13B4A1FC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412340"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1" name="Content Placeholder 7" descr="A person wearing glasses and smiling at the camera&#10;&#10;Description generated with very high confidence">
            <a:extLst>
              <a:ext uri="{FF2B5EF4-FFF2-40B4-BE49-F238E27FC236}">
                <a16:creationId xmlns:a16="http://schemas.microsoft.com/office/drawing/2014/main" xmlns="" id="{E109B75A-D3FC-4A67-BCA4-A2A824BB43DE}"/>
              </a:ext>
            </a:extLst>
          </p:cNvPr>
          <p:cNvPicPr>
            <a:picLocks noChangeAspect="1"/>
          </p:cNvPicPr>
          <p:nvPr/>
        </p:nvPicPr>
        <p:blipFill rotWithShape="1">
          <a:blip r:embed="rId3">
            <a:extLst>
              <a:ext uri="{28A0092B-C50C-407E-A947-70E740481C1C}">
                <a14:useLocalDpi xmlns:a14="http://schemas.microsoft.com/office/drawing/2010/main" val="0"/>
              </a:ext>
            </a:extLst>
          </a:blip>
          <a:srcRect l="41386" r="4303"/>
          <a:stretch/>
        </p:blipFill>
        <p:spPr>
          <a:xfrm>
            <a:off x="20" y="10"/>
            <a:ext cx="4966232" cy="6857990"/>
          </a:xfrm>
          <a:prstGeom prst="rect">
            <a:avLst/>
          </a:prstGeom>
        </p:spPr>
      </p:pic>
      <p:sp>
        <p:nvSpPr>
          <p:cNvPr id="2" name="Title 1">
            <a:extLst>
              <a:ext uri="{FF2B5EF4-FFF2-40B4-BE49-F238E27FC236}">
                <a16:creationId xmlns:a16="http://schemas.microsoft.com/office/drawing/2014/main" xmlns="" id="{A7C3DC59-2C8E-4B08-B80E-58FC624A3FBD}"/>
              </a:ext>
            </a:extLst>
          </p:cNvPr>
          <p:cNvSpPr>
            <a:spLocks noGrp="1"/>
          </p:cNvSpPr>
          <p:nvPr>
            <p:ph type="title"/>
          </p:nvPr>
        </p:nvSpPr>
        <p:spPr>
          <a:xfrm>
            <a:off x="6096000" y="2060050"/>
            <a:ext cx="5607908" cy="3254321"/>
          </a:xfrm>
        </p:spPr>
        <p:txBody>
          <a:bodyPr vert="horz" lIns="91440" tIns="45720" rIns="91440" bIns="45720" rtlCol="0" anchor="b">
            <a:normAutofit fontScale="90000"/>
          </a:bodyPr>
          <a:lstStyle/>
          <a:p>
            <a:pPr algn="ctr"/>
            <a:r>
              <a:rPr lang="en-US" sz="3300" cap="all" dirty="0"/>
              <a:t>"To Treat Me, You Have to Know Who I Am“</a:t>
            </a:r>
            <a:br>
              <a:rPr lang="en-US" sz="3300" cap="all" dirty="0"/>
            </a:br>
            <a:r>
              <a:rPr lang="en-US" sz="3300" cap="all" dirty="0"/>
              <a:t> </a:t>
            </a:r>
            <a:br>
              <a:rPr lang="en-US" sz="3300" cap="all" dirty="0"/>
            </a:br>
            <a:r>
              <a:rPr lang="en-US" sz="3300" cap="all" dirty="0"/>
              <a:t>created by the National LGBT Cancer Network</a:t>
            </a:r>
            <a:br>
              <a:rPr lang="en-US" sz="3300" cap="all" dirty="0"/>
            </a:br>
            <a:r>
              <a:rPr lang="en-US" sz="3300" cap="all" dirty="0"/>
              <a:t/>
            </a:r>
            <a:br>
              <a:rPr lang="en-US" sz="3300" cap="all" dirty="0"/>
            </a:br>
            <a:r>
              <a:rPr lang="en-US" sz="3300" cap="all" dirty="0">
                <a:hlinkClick r:id="rId4"/>
              </a:rPr>
              <a:t>https://youtu.be/DwjOgITkQq8</a:t>
            </a:r>
            <a:r>
              <a:rPr lang="en-US" sz="3300" cap="all" dirty="0"/>
              <a:t/>
            </a:r>
            <a:br>
              <a:rPr lang="en-US" sz="3300" cap="all" dirty="0"/>
            </a:br>
            <a:endParaRPr lang="en-US" sz="3300" cap="all" dirty="0"/>
          </a:p>
        </p:txBody>
      </p:sp>
    </p:spTree>
    <p:extLst>
      <p:ext uri="{BB962C8B-B14F-4D97-AF65-F5344CB8AC3E}">
        <p14:creationId xmlns:p14="http://schemas.microsoft.com/office/powerpoint/2010/main" val="259560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828800" y="228600"/>
            <a:ext cx="8382000" cy="1143000"/>
          </a:xfrm>
        </p:spPr>
        <p:txBody>
          <a:bodyPr>
            <a:normAutofit fontScale="90000"/>
          </a:bodyPr>
          <a:lstStyle/>
          <a:p>
            <a:r>
              <a:rPr lang="en-US" dirty="0"/>
              <a:t>LGBT Disparities: Healthy People 2020</a:t>
            </a:r>
          </a:p>
        </p:txBody>
      </p:sp>
      <p:sp>
        <p:nvSpPr>
          <p:cNvPr id="34819" name="Content Placeholder 2"/>
          <p:cNvSpPr>
            <a:spLocks noGrp="1"/>
          </p:cNvSpPr>
          <p:nvPr>
            <p:ph idx="1"/>
          </p:nvPr>
        </p:nvSpPr>
        <p:spPr>
          <a:xfrm>
            <a:off x="1600200" y="1798320"/>
            <a:ext cx="10287000" cy="4541520"/>
          </a:xfrm>
        </p:spPr>
        <p:txBody>
          <a:bodyPr>
            <a:normAutofit fontScale="92500" lnSpcReduction="20000"/>
          </a:bodyPr>
          <a:lstStyle/>
          <a:p>
            <a:r>
              <a:rPr lang="en-US" sz="2800" dirty="0"/>
              <a:t>LGBT youth </a:t>
            </a:r>
          </a:p>
          <a:p>
            <a:pPr lvl="1"/>
            <a:r>
              <a:rPr lang="en-US" sz="2200" dirty="0"/>
              <a:t>2 to 3 times more likely to attempt suicide.</a:t>
            </a:r>
          </a:p>
          <a:p>
            <a:pPr lvl="1"/>
            <a:r>
              <a:rPr lang="en-US" sz="2200" dirty="0"/>
              <a:t>More likely to be homeless (20-40% are LGBT)</a:t>
            </a:r>
          </a:p>
          <a:p>
            <a:r>
              <a:rPr lang="en-US" sz="2800" dirty="0"/>
              <a:t>LGBT populations have the highest rates of tobacco, alcohol, and other drug use </a:t>
            </a:r>
          </a:p>
          <a:p>
            <a:r>
              <a:rPr lang="en-US" sz="2800" dirty="0"/>
              <a:t>Gay men are at higher risk of HIV/STDs, especially among communities of color.</a:t>
            </a:r>
          </a:p>
          <a:p>
            <a:r>
              <a:rPr lang="en-US" sz="2800" dirty="0"/>
              <a:t>Lesbians are less likely to get preventive services for cancer.</a:t>
            </a:r>
          </a:p>
          <a:p>
            <a:r>
              <a:rPr lang="en-US" sz="2800" dirty="0"/>
              <a:t>Lesbians and bisexual females are more likely to be overweight or obese.</a:t>
            </a:r>
          </a:p>
          <a:p>
            <a:r>
              <a:rPr lang="en-US" sz="2800" dirty="0"/>
              <a:t>Transgender people at greatest risk for suicide attempts; risk is mitigated by social support</a:t>
            </a:r>
          </a:p>
          <a:p>
            <a:endParaRPr lang="en-US" sz="2800" dirty="0"/>
          </a:p>
          <a:p>
            <a:pPr>
              <a:buFont typeface="Wingdings" pitchFamily="2" charset="2"/>
              <a:buNone/>
            </a:pPr>
            <a:endParaRPr lang="en-US" dirty="0"/>
          </a:p>
        </p:txBody>
      </p:sp>
      <p:sp>
        <p:nvSpPr>
          <p:cNvPr id="2" name="TextBox 1">
            <a:extLst>
              <a:ext uri="{FF2B5EF4-FFF2-40B4-BE49-F238E27FC236}">
                <a16:creationId xmlns:a16="http://schemas.microsoft.com/office/drawing/2014/main" xmlns="" id="{E04427F7-54C6-4105-B954-CC53622424B5}"/>
              </a:ext>
            </a:extLst>
          </p:cNvPr>
          <p:cNvSpPr txBox="1"/>
          <p:nvPr/>
        </p:nvSpPr>
        <p:spPr>
          <a:xfrm>
            <a:off x="1600200" y="6339840"/>
            <a:ext cx="2788905" cy="369332"/>
          </a:xfrm>
          <a:prstGeom prst="rect">
            <a:avLst/>
          </a:prstGeom>
          <a:noFill/>
        </p:spPr>
        <p:txBody>
          <a:bodyPr wrap="none" rtlCol="0">
            <a:spAutoFit/>
          </a:bodyPr>
          <a:lstStyle/>
          <a:p>
            <a:r>
              <a:rPr lang="en-US" dirty="0"/>
              <a:t>From Fenway Institute and </a:t>
            </a:r>
          </a:p>
        </p:txBody>
      </p:sp>
    </p:spTree>
    <p:extLst>
      <p:ext uri="{BB962C8B-B14F-4D97-AF65-F5344CB8AC3E}">
        <p14:creationId xmlns:p14="http://schemas.microsoft.com/office/powerpoint/2010/main" val="254012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457C8F31-0EEA-45A0-A646-0A8EC552B9F6}"/>
              </a:ext>
            </a:extLst>
          </p:cNvPr>
          <p:cNvSpPr txBox="1">
            <a:spLocks/>
          </p:cNvSpPr>
          <p:nvPr/>
        </p:nvSpPr>
        <p:spPr>
          <a:xfrm>
            <a:off x="1584960" y="1737360"/>
            <a:ext cx="9083040" cy="417576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800" i="1" dirty="0"/>
              <a:t>19%</a:t>
            </a:r>
            <a:r>
              <a:rPr lang="en-US" sz="2800" dirty="0"/>
              <a:t> were </a:t>
            </a:r>
            <a:r>
              <a:rPr lang="en-US" sz="2800" b="1" dirty="0"/>
              <a:t>refused care</a:t>
            </a:r>
            <a:r>
              <a:rPr lang="en-US" sz="2800" dirty="0"/>
              <a:t> altogether, due to gender identity or expression, with even high numbers among people of color</a:t>
            </a:r>
          </a:p>
          <a:p>
            <a:r>
              <a:rPr lang="en-US" sz="2800" i="1" dirty="0"/>
              <a:t>28%</a:t>
            </a:r>
            <a:r>
              <a:rPr lang="en-US" sz="2800" dirty="0"/>
              <a:t> </a:t>
            </a:r>
            <a:r>
              <a:rPr lang="en-US" sz="2800" b="1" dirty="0"/>
              <a:t>verbally harassed </a:t>
            </a:r>
            <a:r>
              <a:rPr lang="en-US" sz="2800" dirty="0"/>
              <a:t>in a medical setting</a:t>
            </a:r>
          </a:p>
          <a:p>
            <a:r>
              <a:rPr lang="en-US" sz="2800" i="1" dirty="0"/>
              <a:t>2%</a:t>
            </a:r>
            <a:r>
              <a:rPr lang="en-US" sz="2800" dirty="0"/>
              <a:t> </a:t>
            </a:r>
            <a:r>
              <a:rPr lang="en-US" sz="2800" b="1" dirty="0"/>
              <a:t>physically attacked </a:t>
            </a:r>
            <a:r>
              <a:rPr lang="en-US" sz="2800" dirty="0"/>
              <a:t>in a doctor’s office</a:t>
            </a:r>
          </a:p>
          <a:p>
            <a:r>
              <a:rPr lang="en-US" sz="2800" i="1" dirty="0"/>
              <a:t>50%</a:t>
            </a:r>
            <a:r>
              <a:rPr lang="en-US" sz="2800" dirty="0"/>
              <a:t> </a:t>
            </a:r>
            <a:r>
              <a:rPr lang="en-US" sz="2800" b="1" dirty="0"/>
              <a:t>taught their medical providers</a:t>
            </a:r>
            <a:r>
              <a:rPr lang="en-US" sz="2800" dirty="0"/>
              <a:t> about transgender care</a:t>
            </a:r>
          </a:p>
        </p:txBody>
      </p:sp>
      <p:sp>
        <p:nvSpPr>
          <p:cNvPr id="5" name="TextBox 4">
            <a:extLst>
              <a:ext uri="{FF2B5EF4-FFF2-40B4-BE49-F238E27FC236}">
                <a16:creationId xmlns:a16="http://schemas.microsoft.com/office/drawing/2014/main" xmlns="" id="{3D636DE5-C001-489C-B1B5-C0BFC4EBD2DF}"/>
              </a:ext>
            </a:extLst>
          </p:cNvPr>
          <p:cNvSpPr txBox="1"/>
          <p:nvPr/>
        </p:nvSpPr>
        <p:spPr>
          <a:xfrm>
            <a:off x="2032000" y="5445760"/>
            <a:ext cx="8351520" cy="707886"/>
          </a:xfrm>
          <a:prstGeom prst="rect">
            <a:avLst/>
          </a:prstGeom>
          <a:noFill/>
        </p:spPr>
        <p:txBody>
          <a:bodyPr wrap="square" rtlCol="0">
            <a:spAutoFit/>
          </a:bodyPr>
          <a:lstStyle/>
          <a:p>
            <a:r>
              <a:rPr lang="en-US" sz="2000" i="1" dirty="0"/>
              <a:t>28%</a:t>
            </a:r>
            <a:r>
              <a:rPr lang="en-US" sz="2000" dirty="0"/>
              <a:t> </a:t>
            </a:r>
            <a:r>
              <a:rPr lang="en-US" sz="2000" b="1" dirty="0"/>
              <a:t>postponed</a:t>
            </a:r>
            <a:r>
              <a:rPr lang="en-US" sz="2000" dirty="0"/>
              <a:t> or </a:t>
            </a:r>
            <a:r>
              <a:rPr lang="en-US" sz="2000" b="1" dirty="0"/>
              <a:t>avoided</a:t>
            </a:r>
            <a:r>
              <a:rPr lang="en-US" sz="2000" dirty="0"/>
              <a:t> medical treatment when sick or injured</a:t>
            </a:r>
          </a:p>
          <a:p>
            <a:r>
              <a:rPr lang="en-US" sz="2000" i="1" dirty="0"/>
              <a:t>33%</a:t>
            </a:r>
            <a:r>
              <a:rPr lang="en-US" sz="2000" dirty="0"/>
              <a:t> delayed or </a:t>
            </a:r>
            <a:r>
              <a:rPr lang="en-US" sz="2000" b="1" dirty="0"/>
              <a:t>did not try </a:t>
            </a:r>
            <a:r>
              <a:rPr lang="en-US" sz="2000" dirty="0"/>
              <a:t>to get preventative health care</a:t>
            </a:r>
          </a:p>
        </p:txBody>
      </p:sp>
      <p:sp>
        <p:nvSpPr>
          <p:cNvPr id="7" name="TextBox 6">
            <a:extLst>
              <a:ext uri="{FF2B5EF4-FFF2-40B4-BE49-F238E27FC236}">
                <a16:creationId xmlns:a16="http://schemas.microsoft.com/office/drawing/2014/main" xmlns="" id="{909CB135-295E-4FD7-8CFD-73563CB62F9D}"/>
              </a:ext>
            </a:extLst>
          </p:cNvPr>
          <p:cNvSpPr txBox="1"/>
          <p:nvPr/>
        </p:nvSpPr>
        <p:spPr>
          <a:xfrm>
            <a:off x="906780" y="6376869"/>
            <a:ext cx="10538460" cy="646331"/>
          </a:xfrm>
          <a:prstGeom prst="rect">
            <a:avLst/>
          </a:prstGeom>
          <a:noFill/>
        </p:spPr>
        <p:txBody>
          <a:bodyPr wrap="square" rtlCol="0">
            <a:spAutoFit/>
          </a:bodyPr>
          <a:lstStyle/>
          <a:p>
            <a:r>
              <a:rPr lang="en-US" sz="1200" dirty="0"/>
              <a:t>Grant J, </a:t>
            </a:r>
            <a:r>
              <a:rPr lang="en-US" sz="1200" dirty="0" err="1"/>
              <a:t>Mottet</a:t>
            </a:r>
            <a:r>
              <a:rPr lang="en-US" sz="1200" dirty="0"/>
              <a:t> L, Tanis J. Injustice at Every Turn: A Report of the National Transgender Discrimination Survey. </a:t>
            </a:r>
            <a:r>
              <a:rPr lang="en-US" sz="1200" i="1" dirty="0"/>
              <a:t>Natl Cent Transgender Equal Natl Gay Lesbian Task Force</a:t>
            </a:r>
            <a:r>
              <a:rPr lang="en-US" sz="1200" dirty="0"/>
              <a:t>. 2011.; display adapted from Adapted from Chen, JC (2017) </a:t>
            </a:r>
            <a:r>
              <a:rPr lang="en-US" sz="1200" i="1" dirty="0"/>
              <a:t>Educating Medical Students on Transgender Health</a:t>
            </a:r>
            <a:r>
              <a:rPr lang="en-US" sz="1200" dirty="0"/>
              <a:t>, AAMC presentation </a:t>
            </a:r>
          </a:p>
          <a:p>
            <a:r>
              <a:rPr lang="en-US" sz="1200" dirty="0"/>
              <a:t> </a:t>
            </a:r>
          </a:p>
        </p:txBody>
      </p:sp>
      <p:sp>
        <p:nvSpPr>
          <p:cNvPr id="10" name="Title 1">
            <a:extLst>
              <a:ext uri="{FF2B5EF4-FFF2-40B4-BE49-F238E27FC236}">
                <a16:creationId xmlns:a16="http://schemas.microsoft.com/office/drawing/2014/main" xmlns="" id="{62C07B97-B1A5-444F-99DF-DCF53CC29440}"/>
              </a:ext>
            </a:extLst>
          </p:cNvPr>
          <p:cNvSpPr txBox="1">
            <a:spLocks/>
          </p:cNvSpPr>
          <p:nvPr/>
        </p:nvSpPr>
        <p:spPr>
          <a:xfrm>
            <a:off x="1584960" y="13984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Health Care Disparities Experience by Transgender People</a:t>
            </a:r>
          </a:p>
        </p:txBody>
      </p:sp>
    </p:spTree>
    <p:extLst>
      <p:ext uri="{BB962C8B-B14F-4D97-AF65-F5344CB8AC3E}">
        <p14:creationId xmlns:p14="http://schemas.microsoft.com/office/powerpoint/2010/main" val="24781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90700" y="2077566"/>
            <a:ext cx="8610600" cy="4475634"/>
            <a:chOff x="266700" y="1899335"/>
            <a:chExt cx="8610600" cy="4475634"/>
          </a:xfrm>
        </p:grpSpPr>
        <p:sp>
          <p:nvSpPr>
            <p:cNvPr id="4" name="TextBox 3"/>
            <p:cNvSpPr txBox="1"/>
            <p:nvPr/>
          </p:nvSpPr>
          <p:spPr>
            <a:xfrm>
              <a:off x="266700" y="1899335"/>
              <a:ext cx="8610600" cy="646331"/>
            </a:xfrm>
            <a:prstGeom prst="rect">
              <a:avLst/>
            </a:prstGeom>
            <a:noFill/>
          </p:spPr>
          <p:txBody>
            <a:bodyPr wrap="square" rtlCol="0">
              <a:spAutoFit/>
            </a:bodyPr>
            <a:lstStyle/>
            <a:p>
              <a:r>
                <a:rPr lang="en-US" dirty="0"/>
                <a:t>“I have been </a:t>
              </a:r>
              <a:r>
                <a:rPr lang="en-US" b="1" dirty="0"/>
                <a:t>refused</a:t>
              </a:r>
              <a:r>
                <a:rPr lang="en-US" dirty="0"/>
                <a:t> emergency room </a:t>
              </a:r>
              <a:r>
                <a:rPr lang="en-US" b="1" dirty="0"/>
                <a:t>treatment</a:t>
              </a:r>
              <a:r>
                <a:rPr lang="en-US" dirty="0"/>
                <a:t> </a:t>
              </a:r>
              <a:r>
                <a:rPr lang="en-US" b="1" dirty="0"/>
                <a:t>even</a:t>
              </a:r>
              <a:r>
                <a:rPr lang="en-US" dirty="0"/>
                <a:t> </a:t>
              </a:r>
              <a:r>
                <a:rPr lang="en-US" b="1" dirty="0"/>
                <a:t>when delivered </a:t>
              </a:r>
              <a:r>
                <a:rPr lang="en-US" dirty="0"/>
                <a:t>to the hospital </a:t>
              </a:r>
              <a:r>
                <a:rPr lang="en-US" b="1" dirty="0"/>
                <a:t>by</a:t>
              </a:r>
              <a:r>
                <a:rPr lang="en-US" dirty="0"/>
                <a:t> </a:t>
              </a:r>
              <a:r>
                <a:rPr lang="en-US" b="1" dirty="0"/>
                <a:t>ambulance</a:t>
              </a:r>
              <a:r>
                <a:rPr lang="en-US" dirty="0"/>
                <a:t> with numerous broken bones and wounds.”</a:t>
              </a:r>
            </a:p>
          </p:txBody>
        </p:sp>
        <p:sp>
          <p:nvSpPr>
            <p:cNvPr id="5" name="TextBox 4"/>
            <p:cNvSpPr txBox="1"/>
            <p:nvPr/>
          </p:nvSpPr>
          <p:spPr>
            <a:xfrm>
              <a:off x="342901" y="2827636"/>
              <a:ext cx="8458199" cy="923330"/>
            </a:xfrm>
            <a:prstGeom prst="rect">
              <a:avLst/>
            </a:prstGeom>
            <a:noFill/>
          </p:spPr>
          <p:txBody>
            <a:bodyPr wrap="square" rtlCol="0">
              <a:spAutoFit/>
            </a:bodyPr>
            <a:lstStyle/>
            <a:p>
              <a:r>
                <a:rPr lang="en-US" dirty="0"/>
                <a:t>“I was </a:t>
              </a:r>
              <a:r>
                <a:rPr lang="en-US" b="1" dirty="0"/>
                <a:t>forced to have a pelvic exam </a:t>
              </a:r>
              <a:r>
                <a:rPr lang="en-US" dirty="0"/>
                <a:t>by a doctor when I went in </a:t>
              </a:r>
              <a:r>
                <a:rPr lang="en-US" b="1" dirty="0"/>
                <a:t>for a sore throat</a:t>
              </a:r>
              <a:r>
                <a:rPr lang="en-US" dirty="0"/>
                <a:t>. The doctor </a:t>
              </a:r>
              <a:r>
                <a:rPr lang="en-US" b="1" dirty="0"/>
                <a:t>invited others </a:t>
              </a:r>
              <a:r>
                <a:rPr lang="en-US" dirty="0"/>
                <a:t>to look at me while he examined me and talked to them about my genitals.”</a:t>
              </a:r>
            </a:p>
          </p:txBody>
        </p:sp>
        <p:sp>
          <p:nvSpPr>
            <p:cNvPr id="6" name="TextBox 5"/>
            <p:cNvSpPr txBox="1"/>
            <p:nvPr/>
          </p:nvSpPr>
          <p:spPr>
            <a:xfrm>
              <a:off x="342901" y="4032935"/>
              <a:ext cx="8458199" cy="646331"/>
            </a:xfrm>
            <a:prstGeom prst="rect">
              <a:avLst/>
            </a:prstGeom>
            <a:noFill/>
          </p:spPr>
          <p:txBody>
            <a:bodyPr wrap="square" rtlCol="0">
              <a:spAutoFit/>
            </a:bodyPr>
            <a:lstStyle/>
            <a:p>
              <a:r>
                <a:rPr lang="en-US" dirty="0"/>
                <a:t>“I have been living with </a:t>
              </a:r>
              <a:r>
                <a:rPr lang="en-US" b="1" dirty="0"/>
                <a:t>excruciating pain </a:t>
              </a:r>
              <a:r>
                <a:rPr lang="en-US" dirty="0"/>
                <a:t>in my ovaries because I </a:t>
              </a:r>
              <a:r>
                <a:rPr lang="en-US" b="1" dirty="0"/>
                <a:t>can’t find a doctor </a:t>
              </a:r>
              <a:r>
                <a:rPr lang="en-US" dirty="0"/>
                <a:t>who will examine my reproductive organs.” (from a transgender man)</a:t>
              </a:r>
            </a:p>
          </p:txBody>
        </p:sp>
        <p:sp>
          <p:nvSpPr>
            <p:cNvPr id="10" name="TextBox 9"/>
            <p:cNvSpPr txBox="1"/>
            <p:nvPr/>
          </p:nvSpPr>
          <p:spPr>
            <a:xfrm>
              <a:off x="342900" y="5543972"/>
              <a:ext cx="8458199" cy="830997"/>
            </a:xfrm>
            <a:prstGeom prst="rect">
              <a:avLst/>
            </a:prstGeom>
            <a:noFill/>
          </p:spPr>
          <p:txBody>
            <a:bodyPr wrap="square" rtlCol="0">
              <a:spAutoFit/>
            </a:bodyPr>
            <a:lstStyle/>
            <a:p>
              <a:r>
                <a:rPr lang="en-US" sz="1200" dirty="0"/>
                <a:t>Grant J, </a:t>
              </a:r>
              <a:r>
                <a:rPr lang="en-US" sz="1200" dirty="0" err="1"/>
                <a:t>Mottet</a:t>
              </a:r>
              <a:r>
                <a:rPr lang="en-US" sz="1200" dirty="0"/>
                <a:t> L, Tanis J. Injustice at Every Turn: A Report of the National Transgender Discrimination Survey. </a:t>
              </a:r>
              <a:r>
                <a:rPr lang="en-US" sz="1200" i="1" dirty="0"/>
                <a:t>Natl Cent Transgender Equal Natl Gay Lesbian Task Force</a:t>
              </a:r>
              <a:r>
                <a:rPr lang="en-US" sz="1200" dirty="0"/>
                <a:t>. 2011. Display adapted from Chen, JC (2017) </a:t>
              </a:r>
              <a:r>
                <a:rPr lang="en-US" sz="1200" i="1" dirty="0"/>
                <a:t>Educating Medical Students on Transgender Health</a:t>
              </a:r>
              <a:r>
                <a:rPr lang="en-US" sz="1200" dirty="0"/>
                <a:t>, AAMC presentation </a:t>
              </a:r>
            </a:p>
            <a:p>
              <a:endParaRPr lang="en-US" sz="1200" dirty="0"/>
            </a:p>
          </p:txBody>
        </p:sp>
      </p:grpSp>
      <p:sp>
        <p:nvSpPr>
          <p:cNvPr id="17" name="Title 1">
            <a:extLst>
              <a:ext uri="{FF2B5EF4-FFF2-40B4-BE49-F238E27FC236}">
                <a16:creationId xmlns:a16="http://schemas.microsoft.com/office/drawing/2014/main" xmlns="" id="{8508D1DC-7FFB-4EE6-8DE6-B8EA6B0FCB06}"/>
              </a:ext>
            </a:extLst>
          </p:cNvPr>
          <p:cNvSpPr txBox="1">
            <a:spLocks/>
          </p:cNvSpPr>
          <p:nvPr/>
        </p:nvSpPr>
        <p:spPr>
          <a:xfrm>
            <a:off x="1790700" y="591666"/>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Health Care Disparities Experience by Transgender People</a:t>
            </a:r>
          </a:p>
        </p:txBody>
      </p:sp>
    </p:spTree>
    <p:extLst>
      <p:ext uri="{BB962C8B-B14F-4D97-AF65-F5344CB8AC3E}">
        <p14:creationId xmlns:p14="http://schemas.microsoft.com/office/powerpoint/2010/main" val="21058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4419"/>
            <a:ext cx="9601200" cy="1485900"/>
          </a:xfrm>
        </p:spPr>
        <p:txBody>
          <a:bodyPr/>
          <a:lstStyle/>
          <a:p>
            <a:r>
              <a:rPr lang="en-US" dirty="0"/>
              <a:t>Social determinants of health</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457200" lvl="1" indent="0">
              <a:buNone/>
            </a:pPr>
            <a:endParaRPr lang="en-US" dirty="0"/>
          </a:p>
        </p:txBody>
      </p:sp>
      <p:sp>
        <p:nvSpPr>
          <p:cNvPr id="5" name="Shape 255"/>
          <p:cNvSpPr/>
          <p:nvPr/>
        </p:nvSpPr>
        <p:spPr>
          <a:xfrm>
            <a:off x="838200" y="1600199"/>
            <a:ext cx="2069273" cy="1497563"/>
          </a:xfrm>
          <a:prstGeom prst="roundRect">
            <a:avLst>
              <a:gd name="adj" fmla="val 16667"/>
            </a:avLst>
          </a:prstGeom>
          <a:solidFill>
            <a:schemeClr val="accent2"/>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SzPct val="25000"/>
              <a:buNone/>
            </a:pPr>
            <a:r>
              <a:rPr lang="en-US" sz="1800" dirty="0">
                <a:solidFill>
                  <a:schemeClr val="lt1"/>
                </a:solidFill>
                <a:latin typeface="Helvetica Neue"/>
                <a:ea typeface="Helvetica Neue"/>
                <a:cs typeface="Helvetica Neue"/>
                <a:sym typeface="Helvetica Neue"/>
              </a:rPr>
              <a:t>Economic Stability</a:t>
            </a:r>
          </a:p>
        </p:txBody>
      </p:sp>
      <p:sp>
        <p:nvSpPr>
          <p:cNvPr id="9" name="Shape 261"/>
          <p:cNvSpPr/>
          <p:nvPr/>
        </p:nvSpPr>
        <p:spPr>
          <a:xfrm>
            <a:off x="838201" y="3232699"/>
            <a:ext cx="2069260" cy="1631707"/>
          </a:xfrm>
          <a:prstGeom prst="roundRect">
            <a:avLst>
              <a:gd name="adj" fmla="val 16667"/>
            </a:avLst>
          </a:prstGeom>
          <a:solidFill>
            <a:schemeClr val="accent4"/>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SzPct val="25000"/>
              <a:buNone/>
            </a:pPr>
            <a:r>
              <a:rPr lang="en-US" sz="1800" dirty="0">
                <a:solidFill>
                  <a:schemeClr val="lt1"/>
                </a:solidFill>
                <a:latin typeface="Helvetica Neue"/>
                <a:ea typeface="Helvetica Neue"/>
                <a:cs typeface="Helvetica Neue"/>
                <a:sym typeface="Helvetica Neue"/>
              </a:rPr>
              <a:t>Health and Health Care</a:t>
            </a:r>
          </a:p>
        </p:txBody>
      </p:sp>
      <p:sp>
        <p:nvSpPr>
          <p:cNvPr id="10" name="Shape 263"/>
          <p:cNvSpPr txBox="1"/>
          <p:nvPr/>
        </p:nvSpPr>
        <p:spPr>
          <a:xfrm>
            <a:off x="3140738" y="3232698"/>
            <a:ext cx="6124560" cy="1631707"/>
          </a:xfrm>
          <a:prstGeom prst="rect">
            <a:avLst/>
          </a:prstGeom>
          <a:solidFill>
            <a:schemeClr val="accent4">
              <a:lumMod val="40000"/>
              <a:lumOff val="60000"/>
            </a:schemeClr>
          </a:solidFill>
          <a:ln>
            <a:noFill/>
          </a:ln>
        </p:spPr>
        <p:txBody>
          <a:bodyPr lIns="91425" tIns="45700" rIns="91425" bIns="45700" anchor="ctr" anchorCtr="0">
            <a:noAutofit/>
          </a:bodyPr>
          <a:lstStyle/>
          <a:p>
            <a:pPr marL="0" marR="0" lvl="1" algn="l" rtl="0">
              <a:lnSpc>
                <a:spcPct val="75000"/>
              </a:lnSpc>
              <a:spcBef>
                <a:spcPts val="100"/>
              </a:spcBef>
              <a:spcAft>
                <a:spcPts val="0"/>
              </a:spcAft>
              <a:buClr>
                <a:schemeClr val="dk1"/>
              </a:buClr>
              <a:buSzPct val="100000"/>
            </a:pPr>
            <a:r>
              <a:rPr lang="en-US" sz="1400" b="0" i="0" u="none" strike="noStrike" cap="none" dirty="0">
                <a:solidFill>
                  <a:schemeClr val="dk1"/>
                </a:solidFill>
                <a:latin typeface="Helvetica Neue"/>
                <a:ea typeface="Helvetica Neue"/>
                <a:cs typeface="Helvetica Neue"/>
                <a:sym typeface="Helvetica Neue"/>
              </a:rPr>
              <a:t>EXAMPLES: Access to Primary Care</a:t>
            </a:r>
          </a:p>
          <a:p>
            <a:pPr marL="114300" marR="0" lvl="1" indent="-114300" algn="l" rtl="0">
              <a:lnSpc>
                <a:spcPct val="75000"/>
              </a:lnSpc>
              <a:spcBef>
                <a:spcPts val="100"/>
              </a:spcBef>
              <a:spcAft>
                <a:spcPts val="0"/>
              </a:spcAft>
              <a:buClr>
                <a:schemeClr val="dk1"/>
              </a:buClr>
              <a:buSzPct val="100000"/>
              <a:buFont typeface="Helvetica Neue"/>
              <a:buChar char="•"/>
            </a:pPr>
            <a:r>
              <a:rPr lang="en-US" sz="1400" dirty="0">
                <a:solidFill>
                  <a:schemeClr val="dk1"/>
                </a:solidFill>
                <a:latin typeface="Helvetica Neue"/>
                <a:ea typeface="Helvetica Neue"/>
                <a:cs typeface="Helvetica Neue"/>
                <a:sym typeface="Helvetica Neue"/>
              </a:rPr>
              <a:t>Health care providers’ lack training contributes to patients dropping out of care, receiving sub-standard care, and concealing key information in care settings. </a:t>
            </a:r>
            <a:br>
              <a:rPr lang="en-US" sz="1400" dirty="0">
                <a:solidFill>
                  <a:schemeClr val="dk1"/>
                </a:solidFill>
                <a:latin typeface="Helvetica Neue"/>
                <a:ea typeface="Helvetica Neue"/>
                <a:cs typeface="Helvetica Neue"/>
                <a:sym typeface="Helvetica Neue"/>
              </a:rPr>
            </a:br>
            <a:endParaRPr lang="en-US" sz="1400" dirty="0">
              <a:solidFill>
                <a:schemeClr val="dk1"/>
              </a:solidFill>
              <a:latin typeface="Helvetica Neue"/>
              <a:ea typeface="Helvetica Neue"/>
              <a:cs typeface="Helvetica Neue"/>
              <a:sym typeface="Helvetica Neue"/>
            </a:endParaRPr>
          </a:p>
          <a:p>
            <a:pPr marL="114300" marR="0" lvl="1" indent="-114300" algn="l" rtl="0">
              <a:lnSpc>
                <a:spcPct val="75000"/>
              </a:lnSpc>
              <a:spcBef>
                <a:spcPts val="100"/>
              </a:spcBef>
              <a:spcAft>
                <a:spcPts val="0"/>
              </a:spcAft>
              <a:buClr>
                <a:schemeClr val="dk1"/>
              </a:buClr>
              <a:buSzPct val="100000"/>
              <a:buFont typeface="Helvetica Neue"/>
              <a:buChar char="•"/>
            </a:pPr>
            <a:r>
              <a:rPr lang="en-US" sz="1400" b="0" i="0" u="none" strike="noStrike" cap="none" dirty="0">
                <a:solidFill>
                  <a:schemeClr val="dk1"/>
                </a:solidFill>
                <a:latin typeface="Helvetica Neue"/>
                <a:ea typeface="Helvetica Neue"/>
                <a:cs typeface="Helvetica Neue"/>
                <a:sym typeface="Helvetica Neue"/>
              </a:rPr>
              <a:t>Widespread experiences of discrimination in healthcare contributes to delays of preventive care, resulting in poorer health outcomes.</a:t>
            </a:r>
          </a:p>
        </p:txBody>
      </p:sp>
      <p:sp>
        <p:nvSpPr>
          <p:cNvPr id="11" name="Shape 267"/>
          <p:cNvSpPr/>
          <p:nvPr/>
        </p:nvSpPr>
        <p:spPr>
          <a:xfrm>
            <a:off x="838200" y="4999343"/>
            <a:ext cx="2069261" cy="1508499"/>
          </a:xfrm>
          <a:prstGeom prst="roundRect">
            <a:avLst>
              <a:gd name="adj" fmla="val 16667"/>
            </a:avLst>
          </a:prstGeom>
          <a:solidFill>
            <a:schemeClr val="accent6"/>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85000"/>
              </a:lnSpc>
              <a:spcBef>
                <a:spcPts val="0"/>
              </a:spcBef>
              <a:spcAft>
                <a:spcPts val="0"/>
              </a:spcAft>
              <a:buSzPct val="25000"/>
              <a:buNone/>
            </a:pPr>
            <a:r>
              <a:rPr lang="en-US" sz="1800" dirty="0">
                <a:solidFill>
                  <a:schemeClr val="lt1"/>
                </a:solidFill>
                <a:latin typeface="Helvetica Neue"/>
                <a:ea typeface="Helvetica Neue"/>
                <a:cs typeface="Helvetica Neue"/>
                <a:sym typeface="Helvetica Neue"/>
              </a:rPr>
              <a:t>Social and Community Context</a:t>
            </a:r>
          </a:p>
        </p:txBody>
      </p:sp>
      <p:sp>
        <p:nvSpPr>
          <p:cNvPr id="13" name="Shape 269"/>
          <p:cNvSpPr txBox="1"/>
          <p:nvPr/>
        </p:nvSpPr>
        <p:spPr>
          <a:xfrm>
            <a:off x="3140738" y="4999342"/>
            <a:ext cx="6124560" cy="1508500"/>
          </a:xfrm>
          <a:prstGeom prst="rect">
            <a:avLst/>
          </a:prstGeom>
          <a:solidFill>
            <a:schemeClr val="accent6">
              <a:lumMod val="40000"/>
              <a:lumOff val="60000"/>
            </a:schemeClr>
          </a:solidFill>
          <a:ln>
            <a:noFill/>
          </a:ln>
        </p:spPr>
        <p:txBody>
          <a:bodyPr lIns="91425" tIns="45700" rIns="91425" bIns="45700" anchor="ctr" anchorCtr="0">
            <a:noAutofit/>
          </a:bodyPr>
          <a:lstStyle/>
          <a:p>
            <a:pPr marL="12700" marR="0" lvl="1" algn="l" rtl="0">
              <a:lnSpc>
                <a:spcPct val="75000"/>
              </a:lnSpc>
              <a:spcBef>
                <a:spcPts val="0"/>
              </a:spcBef>
              <a:spcAft>
                <a:spcPts val="0"/>
              </a:spcAft>
              <a:buClr>
                <a:schemeClr val="dk1"/>
              </a:buClr>
              <a:buSzPct val="100000"/>
            </a:pPr>
            <a:r>
              <a:rPr lang="en-US" sz="1400" b="0" i="0" u="none" strike="noStrike" cap="none" dirty="0">
                <a:solidFill>
                  <a:schemeClr val="dk1"/>
                </a:solidFill>
                <a:latin typeface="Helvetica Neue"/>
                <a:ea typeface="Helvetica Neue"/>
                <a:cs typeface="Helvetica Neue"/>
                <a:sym typeface="Helvetica Neue"/>
              </a:rPr>
              <a:t>EXAMPLES: </a:t>
            </a:r>
          </a:p>
          <a:p>
            <a:pPr marL="114300" marR="0" lvl="1" indent="-101600" algn="l" rtl="0">
              <a:lnSpc>
                <a:spcPct val="75000"/>
              </a:lnSpc>
              <a:spcBef>
                <a:spcPts val="100"/>
              </a:spcBef>
              <a:spcAft>
                <a:spcPts val="0"/>
              </a:spcAft>
              <a:buClr>
                <a:schemeClr val="dk1"/>
              </a:buClr>
              <a:buSzPct val="100000"/>
              <a:buFont typeface="Helvetica Neue"/>
              <a:buChar char="•"/>
            </a:pPr>
            <a:r>
              <a:rPr lang="en-US" sz="1400" dirty="0">
                <a:solidFill>
                  <a:schemeClr val="dk1"/>
                </a:solidFill>
                <a:latin typeface="Helvetica Neue"/>
                <a:ea typeface="Helvetica Neue"/>
                <a:cs typeface="Helvetica Neue"/>
                <a:sym typeface="Helvetica Neue"/>
              </a:rPr>
              <a:t>Social isolation of a stigmatized group forces socialization into bars contributing to higher rates of alcoholism, drug abuse and smoking. </a:t>
            </a:r>
          </a:p>
          <a:p>
            <a:pPr marL="114300" marR="0" lvl="1" indent="-101600" algn="l" rtl="0">
              <a:lnSpc>
                <a:spcPct val="75000"/>
              </a:lnSpc>
              <a:spcBef>
                <a:spcPts val="100"/>
              </a:spcBef>
              <a:spcAft>
                <a:spcPts val="0"/>
              </a:spcAft>
              <a:buClr>
                <a:schemeClr val="dk1"/>
              </a:buClr>
              <a:buSzPct val="100000"/>
              <a:buFont typeface="Helvetica Neue"/>
              <a:buChar char="•"/>
            </a:pPr>
            <a:endParaRPr lang="en-US" sz="1400" dirty="0">
              <a:solidFill>
                <a:schemeClr val="dk1"/>
              </a:solidFill>
              <a:latin typeface="Helvetica Neue"/>
              <a:ea typeface="Helvetica Neue"/>
              <a:cs typeface="Helvetica Neue"/>
              <a:sym typeface="Helvetica Neue"/>
            </a:endParaRPr>
          </a:p>
          <a:p>
            <a:pPr marL="114300" marR="0" lvl="1" indent="-101600" algn="l" rtl="0">
              <a:lnSpc>
                <a:spcPct val="75000"/>
              </a:lnSpc>
              <a:spcBef>
                <a:spcPts val="100"/>
              </a:spcBef>
              <a:spcAft>
                <a:spcPts val="0"/>
              </a:spcAft>
              <a:buClr>
                <a:schemeClr val="dk1"/>
              </a:buClr>
              <a:buSzPct val="100000"/>
              <a:buFont typeface="Helvetica Neue"/>
              <a:buChar char="•"/>
            </a:pPr>
            <a:r>
              <a:rPr lang="en-US" sz="1400" b="0" i="0" u="none" strike="noStrike" cap="none" dirty="0">
                <a:solidFill>
                  <a:schemeClr val="dk1"/>
                </a:solidFill>
                <a:latin typeface="Helvetica Neue"/>
                <a:ea typeface="Helvetica Neue"/>
                <a:cs typeface="Helvetica Neue"/>
                <a:sym typeface="Helvetica Neue"/>
              </a:rPr>
              <a:t>Bullying of youth </a:t>
            </a:r>
            <a:r>
              <a:rPr lang="en-US" sz="1400" dirty="0">
                <a:solidFill>
                  <a:schemeClr val="dk1"/>
                </a:solidFill>
                <a:latin typeface="Helvetica Neue"/>
                <a:ea typeface="Helvetica Neue"/>
                <a:cs typeface="Helvetica Neue"/>
                <a:sym typeface="Helvetica Neue"/>
              </a:rPr>
              <a:t>perceived to be LGBTQ is widespread and common, contributing to poor mental health outcomes for youth and adults. </a:t>
            </a:r>
            <a:endParaRPr lang="en-US" sz="1400" b="0" i="0" u="none" strike="noStrike" cap="none" dirty="0">
              <a:solidFill>
                <a:schemeClr val="dk1"/>
              </a:solidFill>
              <a:latin typeface="Helvetica Neue"/>
              <a:ea typeface="Helvetica Neue"/>
              <a:cs typeface="Helvetica Neue"/>
              <a:sym typeface="Helvetica Neue"/>
            </a:endParaRPr>
          </a:p>
        </p:txBody>
      </p:sp>
      <p:sp>
        <p:nvSpPr>
          <p:cNvPr id="14" name="Shape 257"/>
          <p:cNvSpPr txBox="1"/>
          <p:nvPr/>
        </p:nvSpPr>
        <p:spPr>
          <a:xfrm>
            <a:off x="3140738" y="1709759"/>
            <a:ext cx="6124560" cy="1278441"/>
          </a:xfrm>
          <a:prstGeom prst="rect">
            <a:avLst/>
          </a:prstGeom>
          <a:solidFill>
            <a:schemeClr val="accent2">
              <a:lumMod val="60000"/>
              <a:lumOff val="40000"/>
            </a:schemeClr>
          </a:solidFill>
          <a:ln>
            <a:noFill/>
          </a:ln>
        </p:spPr>
        <p:txBody>
          <a:bodyPr lIns="91425" tIns="45700" rIns="91425" bIns="45700" anchor="ctr" anchorCtr="0">
            <a:noAutofit/>
          </a:bodyPr>
          <a:lstStyle/>
          <a:p>
            <a:pPr marL="0" marR="0" lvl="1" algn="l" rtl="0">
              <a:lnSpc>
                <a:spcPct val="75000"/>
              </a:lnSpc>
              <a:spcBef>
                <a:spcPts val="0"/>
              </a:spcBef>
              <a:spcAft>
                <a:spcPts val="0"/>
              </a:spcAft>
              <a:buClr>
                <a:schemeClr val="dk1"/>
              </a:buClr>
              <a:buSzPct val="100000"/>
            </a:pPr>
            <a:r>
              <a:rPr lang="en-US" sz="1400" b="0" i="0" u="none" strike="noStrike" cap="none" dirty="0">
                <a:solidFill>
                  <a:schemeClr val="dk1"/>
                </a:solidFill>
                <a:latin typeface="Helvetica Neue"/>
                <a:ea typeface="Helvetica Neue"/>
                <a:cs typeface="Helvetica Neue"/>
                <a:sym typeface="Helvetica Neue"/>
              </a:rPr>
              <a:t>EXAMPLES</a:t>
            </a:r>
          </a:p>
          <a:p>
            <a:pPr marL="114300" marR="0" lvl="1" indent="-114300" algn="l" rtl="0">
              <a:lnSpc>
                <a:spcPct val="75000"/>
              </a:lnSpc>
              <a:spcBef>
                <a:spcPts val="0"/>
              </a:spcBef>
              <a:spcAft>
                <a:spcPts val="0"/>
              </a:spcAft>
              <a:buClr>
                <a:schemeClr val="dk1"/>
              </a:buClr>
              <a:buSzPct val="100000"/>
              <a:buFont typeface="Helvetica Neue"/>
              <a:buChar char="•"/>
            </a:pPr>
            <a:r>
              <a:rPr lang="en-US" sz="1400" b="0" i="0" u="none" strike="noStrike" cap="none" dirty="0">
                <a:solidFill>
                  <a:schemeClr val="dk1"/>
                </a:solidFill>
                <a:latin typeface="Helvetica Neue"/>
                <a:ea typeface="Helvetica Neue"/>
                <a:cs typeface="Helvetica Neue"/>
                <a:sym typeface="Helvetica Neue"/>
              </a:rPr>
              <a:t>Rejection of LGBTQ youth by families contributes to high rates of homelessness for LGBTQ youth.</a:t>
            </a:r>
            <a:br>
              <a:rPr lang="en-US" sz="1400" b="0" i="0" u="none" strike="noStrike" cap="none" dirty="0">
                <a:solidFill>
                  <a:schemeClr val="dk1"/>
                </a:solidFill>
                <a:latin typeface="Helvetica Neue"/>
                <a:ea typeface="Helvetica Neue"/>
                <a:cs typeface="Helvetica Neue"/>
                <a:sym typeface="Helvetica Neue"/>
              </a:rPr>
            </a:br>
            <a:endParaRPr lang="en-US" sz="1400" b="0" i="0" u="none" strike="noStrike" cap="none" dirty="0">
              <a:solidFill>
                <a:schemeClr val="dk1"/>
              </a:solidFill>
              <a:latin typeface="Helvetica Neue"/>
              <a:ea typeface="Helvetica Neue"/>
              <a:cs typeface="Helvetica Neue"/>
              <a:sym typeface="Helvetica Neue"/>
            </a:endParaRPr>
          </a:p>
          <a:p>
            <a:pPr marL="114300" marR="0" lvl="1" indent="-114300" algn="l" rtl="0">
              <a:lnSpc>
                <a:spcPct val="75000"/>
              </a:lnSpc>
              <a:spcBef>
                <a:spcPts val="0"/>
              </a:spcBef>
              <a:spcAft>
                <a:spcPts val="0"/>
              </a:spcAft>
              <a:buClr>
                <a:schemeClr val="dk1"/>
              </a:buClr>
              <a:buSzPct val="100000"/>
              <a:buFont typeface="Helvetica Neue"/>
              <a:buChar char="•"/>
            </a:pPr>
            <a:r>
              <a:rPr lang="en-US" sz="1400" dirty="0">
                <a:solidFill>
                  <a:schemeClr val="dk1"/>
                </a:solidFill>
                <a:latin typeface="Helvetica Neue"/>
                <a:ea typeface="Helvetica Neue"/>
                <a:cs typeface="Helvetica Neue"/>
                <a:sym typeface="Helvetica Neue"/>
              </a:rPr>
              <a:t>Lack of legal protections for LGBTQ people in housing and employment contributes to housing instability and financial instability for this population. </a:t>
            </a:r>
            <a:endParaRPr lang="en-US" sz="1400" b="0" i="0" u="none" strike="noStrike" cap="none"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89054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EE99D-32D6-4565-8519-B7446BE5328C}"/>
              </a:ext>
            </a:extLst>
          </p:cNvPr>
          <p:cNvSpPr>
            <a:spLocks noGrp="1"/>
          </p:cNvSpPr>
          <p:nvPr>
            <p:ph type="title"/>
          </p:nvPr>
        </p:nvSpPr>
        <p:spPr/>
        <p:txBody>
          <a:bodyPr/>
          <a:lstStyle/>
          <a:p>
            <a:r>
              <a:rPr lang="en-US" dirty="0"/>
              <a:t>Minority stress</a:t>
            </a:r>
          </a:p>
        </p:txBody>
      </p:sp>
      <p:sp>
        <p:nvSpPr>
          <p:cNvPr id="3" name="Content Placeholder 2">
            <a:extLst>
              <a:ext uri="{FF2B5EF4-FFF2-40B4-BE49-F238E27FC236}">
                <a16:creationId xmlns:a16="http://schemas.microsoft.com/office/drawing/2014/main" xmlns="" id="{7553BE18-717E-43EA-9610-3328B0B36E26}"/>
              </a:ext>
            </a:extLst>
          </p:cNvPr>
          <p:cNvSpPr>
            <a:spLocks noGrp="1"/>
          </p:cNvSpPr>
          <p:nvPr>
            <p:ph idx="1"/>
          </p:nvPr>
        </p:nvSpPr>
        <p:spPr>
          <a:xfrm>
            <a:off x="914401" y="1339703"/>
            <a:ext cx="10611292" cy="5188688"/>
          </a:xfrm>
        </p:spPr>
        <p:txBody>
          <a:bodyPr>
            <a:normAutofit/>
          </a:bodyPr>
          <a:lstStyle/>
          <a:p>
            <a:r>
              <a:rPr lang="en-US" sz="2400" b="1" dirty="0">
                <a:solidFill>
                  <a:srgbClr val="FF0000"/>
                </a:solidFill>
              </a:rPr>
              <a:t>Chronically high levels of stress </a:t>
            </a:r>
            <a:r>
              <a:rPr lang="en-US" sz="2400" b="1" dirty="0"/>
              <a:t>faced by members of stigmatized minority groups. </a:t>
            </a:r>
          </a:p>
          <a:p>
            <a:endParaRPr lang="en-US" sz="2400" b="1" dirty="0"/>
          </a:p>
          <a:p>
            <a:r>
              <a:rPr lang="en-US" sz="2400" b="1" dirty="0"/>
              <a:t>May be caused by a number of factors:</a:t>
            </a:r>
          </a:p>
          <a:p>
            <a:pPr lvl="1"/>
            <a:r>
              <a:rPr lang="en-US" sz="2400" b="1" dirty="0"/>
              <a:t>interpersonal prejudice and discrimination</a:t>
            </a:r>
          </a:p>
          <a:p>
            <a:pPr lvl="1"/>
            <a:r>
              <a:rPr lang="en-US" sz="2400" b="1" dirty="0"/>
              <a:t>poor social support </a:t>
            </a:r>
          </a:p>
          <a:p>
            <a:pPr lvl="1"/>
            <a:r>
              <a:rPr lang="en-US" sz="2400" b="1" dirty="0"/>
              <a:t>low socioeconomic status </a:t>
            </a:r>
          </a:p>
          <a:p>
            <a:pPr lvl="1"/>
            <a:endParaRPr lang="en-US" sz="2400" b="1" dirty="0"/>
          </a:p>
          <a:p>
            <a:r>
              <a:rPr lang="en-US" sz="2400" b="1" dirty="0"/>
              <a:t>Numerous scientific studies have shown that minority individuals experience a high degree of prejudice, which causes stress responses (e.g., high blood pressure, anxiety) that accrue over time, </a:t>
            </a:r>
            <a:r>
              <a:rPr lang="en-US" sz="2400" b="1" dirty="0">
                <a:solidFill>
                  <a:srgbClr val="FF0000"/>
                </a:solidFill>
              </a:rPr>
              <a:t>eventually leading to poor mental and physical health</a:t>
            </a:r>
          </a:p>
        </p:txBody>
      </p:sp>
      <p:pic>
        <p:nvPicPr>
          <p:cNvPr id="4" name="Shape 154" descr="Mark Small.jpg"/>
          <p:cNvPicPr preferRelativeResize="0"/>
          <p:nvPr/>
        </p:nvPicPr>
        <p:blipFill rotWithShape="1">
          <a:blip r:embed="rId3">
            <a:alphaModFix/>
          </a:blip>
          <a:srcRect/>
          <a:stretch/>
        </p:blipFill>
        <p:spPr>
          <a:xfrm>
            <a:off x="10877551" y="152401"/>
            <a:ext cx="1009649" cy="914400"/>
          </a:xfrm>
          <a:prstGeom prst="rect">
            <a:avLst/>
          </a:prstGeom>
          <a:noFill/>
          <a:ln>
            <a:noFill/>
          </a:ln>
        </p:spPr>
      </p:pic>
    </p:spTree>
    <p:extLst>
      <p:ext uri="{BB962C8B-B14F-4D97-AF65-F5344CB8AC3E}">
        <p14:creationId xmlns:p14="http://schemas.microsoft.com/office/powerpoint/2010/main" val="299141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4953000"/>
            <a:ext cx="8153400" cy="1219201"/>
          </a:xfrm>
        </p:spPr>
        <p:txBody>
          <a:bodyPr>
            <a:normAutofit/>
          </a:bodyPr>
          <a:lstStyle/>
          <a:p>
            <a:endParaRPr lang="en-US" dirty="0">
              <a:latin typeface="Arial Rounded MT Bold" panose="020F0704030504030204" pitchFamily="34" charset="0"/>
            </a:endParaRPr>
          </a:p>
          <a:p>
            <a:endParaRPr lang="en-US" dirty="0">
              <a:latin typeface="Arial Rounded MT Bold" panose="020F0704030504030204" pitchFamily="34" charset="0"/>
            </a:endParaRPr>
          </a:p>
        </p:txBody>
      </p:sp>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79079"/>
            <a:ext cx="12335434" cy="800025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767" y="104775"/>
            <a:ext cx="895350" cy="1162050"/>
          </a:xfrm>
          <a:prstGeom prst="rect">
            <a:avLst/>
          </a:prstGeom>
        </p:spPr>
      </p:pic>
    </p:spTree>
    <p:extLst>
      <p:ext uri="{BB962C8B-B14F-4D97-AF65-F5344CB8AC3E}">
        <p14:creationId xmlns:p14="http://schemas.microsoft.com/office/powerpoint/2010/main" val="33326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CB8EC-EE8E-4DD8-A97E-26C6CBE424B4}"/>
              </a:ext>
            </a:extLst>
          </p:cNvPr>
          <p:cNvSpPr>
            <a:spLocks noGrp="1"/>
          </p:cNvSpPr>
          <p:nvPr>
            <p:ph type="title"/>
          </p:nvPr>
        </p:nvSpPr>
        <p:spPr/>
        <p:txBody>
          <a:bodyPr>
            <a:normAutofit/>
          </a:bodyPr>
          <a:lstStyle/>
          <a:p>
            <a:r>
              <a:rPr lang="en-US" dirty="0"/>
              <a:t>National Calls to Improve Health Care for LGBT People</a:t>
            </a:r>
          </a:p>
        </p:txBody>
      </p:sp>
      <p:sp>
        <p:nvSpPr>
          <p:cNvPr id="3" name="Content Placeholder 2">
            <a:extLst>
              <a:ext uri="{FF2B5EF4-FFF2-40B4-BE49-F238E27FC236}">
                <a16:creationId xmlns:a16="http://schemas.microsoft.com/office/drawing/2014/main" xmlns="" id="{DC4C15D8-7C83-4BD5-BBC3-618B97C11220}"/>
              </a:ext>
            </a:extLst>
          </p:cNvPr>
          <p:cNvSpPr>
            <a:spLocks noGrp="1"/>
          </p:cNvSpPr>
          <p:nvPr>
            <p:ph idx="1"/>
          </p:nvPr>
        </p:nvSpPr>
        <p:spPr/>
        <p:txBody>
          <a:bodyPr>
            <a:normAutofit/>
          </a:bodyPr>
          <a:lstStyle/>
          <a:p>
            <a:pPr marL="457200" lvl="0" indent="-406400">
              <a:lnSpc>
                <a:spcPct val="150000"/>
              </a:lnSpc>
              <a:spcBef>
                <a:spcPts val="0"/>
              </a:spcBef>
              <a:buClr>
                <a:srgbClr val="000000"/>
              </a:buClr>
              <a:buSzPct val="100000"/>
              <a:buChar char="●"/>
            </a:pPr>
            <a:r>
              <a:rPr lang="en-US" sz="2800" dirty="0">
                <a:solidFill>
                  <a:srgbClr val="000000"/>
                </a:solidFill>
              </a:rPr>
              <a:t>Healthy People 2020</a:t>
            </a:r>
          </a:p>
          <a:p>
            <a:pPr marL="457200" lvl="0" indent="-406400">
              <a:lnSpc>
                <a:spcPct val="150000"/>
              </a:lnSpc>
              <a:spcBef>
                <a:spcPts val="0"/>
              </a:spcBef>
              <a:buClr>
                <a:srgbClr val="000000"/>
              </a:buClr>
              <a:buSzPct val="100000"/>
              <a:buChar char="●"/>
            </a:pPr>
            <a:r>
              <a:rPr lang="en-US" sz="2800" dirty="0">
                <a:solidFill>
                  <a:srgbClr val="000000"/>
                </a:solidFill>
              </a:rPr>
              <a:t>Department of Health and Human Services</a:t>
            </a:r>
          </a:p>
          <a:p>
            <a:pPr marL="457200" lvl="0" indent="-406400">
              <a:lnSpc>
                <a:spcPct val="150000"/>
              </a:lnSpc>
              <a:spcBef>
                <a:spcPts val="0"/>
              </a:spcBef>
              <a:buClr>
                <a:srgbClr val="000000"/>
              </a:buClr>
              <a:buSzPct val="100000"/>
              <a:buChar char="●"/>
            </a:pPr>
            <a:r>
              <a:rPr lang="en-US" sz="2800" dirty="0">
                <a:solidFill>
                  <a:srgbClr val="000000"/>
                </a:solidFill>
              </a:rPr>
              <a:t>The Institute of Medicine</a:t>
            </a:r>
          </a:p>
          <a:p>
            <a:pPr marL="457200" lvl="0" indent="-406400">
              <a:lnSpc>
                <a:spcPct val="150000"/>
              </a:lnSpc>
              <a:spcBef>
                <a:spcPts val="0"/>
              </a:spcBef>
              <a:buClr>
                <a:srgbClr val="000000"/>
              </a:buClr>
              <a:buSzPct val="100000"/>
              <a:buChar char="●"/>
            </a:pPr>
            <a:r>
              <a:rPr lang="en-US" sz="2800" dirty="0">
                <a:solidFill>
                  <a:srgbClr val="000000"/>
                </a:solidFill>
              </a:rPr>
              <a:t>The Joint Commission</a:t>
            </a:r>
          </a:p>
          <a:p>
            <a:pPr marL="457200" lvl="0" indent="-406400">
              <a:lnSpc>
                <a:spcPct val="150000"/>
              </a:lnSpc>
              <a:spcBef>
                <a:spcPts val="0"/>
              </a:spcBef>
              <a:buClr>
                <a:srgbClr val="000000"/>
              </a:buClr>
              <a:buSzPct val="100000"/>
              <a:buChar char="●"/>
            </a:pPr>
            <a:r>
              <a:rPr lang="en-US" sz="2800" dirty="0">
                <a:solidFill>
                  <a:srgbClr val="000000"/>
                </a:solidFill>
              </a:rPr>
              <a:t>Association of American Medical Colleges (AAMC)</a:t>
            </a:r>
            <a:endParaRPr lang="en-US" sz="2800" dirty="0"/>
          </a:p>
        </p:txBody>
      </p:sp>
    </p:spTree>
    <p:extLst>
      <p:ext uri="{BB962C8B-B14F-4D97-AF65-F5344CB8AC3E}">
        <p14:creationId xmlns:p14="http://schemas.microsoft.com/office/powerpoint/2010/main" val="1817098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F0A0E-9E4F-450D-8AD5-34EAF4655C9A}"/>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xmlns="" id="{03D3D9AB-8F39-4375-A449-5CA59D6C3037}"/>
              </a:ext>
            </a:extLst>
          </p:cNvPr>
          <p:cNvSpPr>
            <a:spLocks noGrp="1"/>
          </p:cNvSpPr>
          <p:nvPr>
            <p:ph idx="1"/>
          </p:nvPr>
        </p:nvSpPr>
        <p:spPr>
          <a:xfrm>
            <a:off x="1371599" y="1360967"/>
            <a:ext cx="10196623" cy="5129480"/>
          </a:xfrm>
        </p:spPr>
        <p:txBody>
          <a:bodyPr>
            <a:normAutofit fontScale="85000" lnSpcReduction="10000"/>
          </a:bodyPr>
          <a:lstStyle/>
          <a:p>
            <a:pPr marL="342900" lvl="0" indent="-355600">
              <a:lnSpc>
                <a:spcPct val="140000"/>
              </a:lnSpc>
              <a:spcBef>
                <a:spcPts val="0"/>
              </a:spcBef>
              <a:buClr>
                <a:schemeClr val="dk1"/>
              </a:buClr>
              <a:buSzPct val="100000"/>
              <a:buFont typeface="Arial"/>
              <a:buChar char="•"/>
            </a:pPr>
            <a:r>
              <a:rPr lang="en-US" sz="2500" b="1" dirty="0">
                <a:solidFill>
                  <a:schemeClr val="dk1"/>
                </a:solidFill>
                <a:latin typeface="Helvetica Neue"/>
                <a:ea typeface="Helvetica Neue"/>
                <a:cs typeface="Helvetica Neue"/>
                <a:sym typeface="Helvetica Neue"/>
              </a:rPr>
              <a:t>Seek further educational experiences</a:t>
            </a:r>
            <a:r>
              <a:rPr lang="en-US" sz="2500" b="1" dirty="0"/>
              <a:t> that support your growth</a:t>
            </a:r>
            <a:endParaRPr lang="en-US" sz="2500" b="1" dirty="0">
              <a:solidFill>
                <a:schemeClr val="dk1"/>
              </a:solidFill>
              <a:latin typeface="Helvetica Neue"/>
              <a:ea typeface="Helvetica Neue"/>
              <a:cs typeface="Helvetica Neue"/>
              <a:sym typeface="Helvetica Neue"/>
            </a:endParaRPr>
          </a:p>
          <a:p>
            <a:pPr marL="1257300" lvl="2" indent="-355600">
              <a:spcBef>
                <a:spcPts val="400"/>
              </a:spcBef>
              <a:buClr>
                <a:schemeClr val="dk1"/>
              </a:buClr>
              <a:buSzPct val="100000"/>
              <a:buFont typeface="Arial"/>
              <a:buChar char="•"/>
            </a:pPr>
            <a:r>
              <a:rPr lang="en-US" sz="2500" b="1" dirty="0">
                <a:solidFill>
                  <a:schemeClr val="dk1"/>
                </a:solidFill>
                <a:ea typeface="Calibri"/>
                <a:cs typeface="Calibri"/>
                <a:sym typeface="Calibri"/>
              </a:rPr>
              <a:t>Increase self-awareness of one’s own assumptions and attitudes </a:t>
            </a:r>
          </a:p>
          <a:p>
            <a:pPr marL="1257300" lvl="2" indent="-355600">
              <a:spcBef>
                <a:spcPts val="400"/>
              </a:spcBef>
              <a:buClr>
                <a:schemeClr val="dk1"/>
              </a:buClr>
              <a:buSzPct val="100000"/>
              <a:buFont typeface="Arial"/>
              <a:buChar char="•"/>
            </a:pPr>
            <a:r>
              <a:rPr lang="en-US" sz="2500" b="1" dirty="0">
                <a:solidFill>
                  <a:schemeClr val="dk1"/>
                </a:solidFill>
                <a:ea typeface="Calibri"/>
                <a:cs typeface="Calibri"/>
                <a:sym typeface="Calibri"/>
              </a:rPr>
              <a:t>Learn clinically relevant information</a:t>
            </a:r>
          </a:p>
          <a:p>
            <a:pPr marL="1257300" lvl="2" indent="-355600">
              <a:spcBef>
                <a:spcPts val="400"/>
              </a:spcBef>
              <a:buClr>
                <a:schemeClr val="dk1"/>
              </a:buClr>
              <a:buSzPct val="100000"/>
              <a:buFont typeface="Arial"/>
              <a:buChar char="•"/>
            </a:pPr>
            <a:r>
              <a:rPr lang="en-US" sz="2500" b="1" dirty="0">
                <a:solidFill>
                  <a:schemeClr val="dk1"/>
                </a:solidFill>
                <a:ea typeface="Calibri"/>
                <a:cs typeface="Calibri"/>
                <a:sym typeface="Calibri"/>
              </a:rPr>
              <a:t>Learn and practice improved communication skills </a:t>
            </a:r>
          </a:p>
          <a:p>
            <a:pPr marL="342900" lvl="0" indent="-355600">
              <a:lnSpc>
                <a:spcPct val="140000"/>
              </a:lnSpc>
              <a:spcBef>
                <a:spcPts val="0"/>
              </a:spcBef>
              <a:buClr>
                <a:schemeClr val="dk1"/>
              </a:buClr>
              <a:buSzPct val="100000"/>
              <a:buFont typeface="Arial"/>
              <a:buChar char="•"/>
            </a:pPr>
            <a:r>
              <a:rPr lang="en-US" sz="2500" b="1" dirty="0">
                <a:solidFill>
                  <a:srgbClr val="FF0000"/>
                </a:solidFill>
                <a:latin typeface="Helvetica Neue"/>
                <a:ea typeface="Helvetica Neue"/>
                <a:cs typeface="Helvetica Neue"/>
                <a:sym typeface="Helvetica Neue"/>
              </a:rPr>
              <a:t>Advocate on behalf of this population </a:t>
            </a:r>
            <a:r>
              <a:rPr lang="en-US" sz="2500" b="1" dirty="0">
                <a:solidFill>
                  <a:schemeClr val="dk1"/>
                </a:solidFill>
                <a:latin typeface="Helvetica Neue"/>
                <a:ea typeface="Helvetica Neue"/>
                <a:cs typeface="Helvetica Neue"/>
                <a:sym typeface="Helvetica Neue"/>
              </a:rPr>
              <a:t>in health care environments and in public policy</a:t>
            </a:r>
          </a:p>
          <a:p>
            <a:pPr marL="342900" lvl="0" indent="-355600">
              <a:lnSpc>
                <a:spcPct val="140000"/>
              </a:lnSpc>
              <a:spcBef>
                <a:spcPts val="0"/>
              </a:spcBef>
              <a:buClr>
                <a:schemeClr val="dk1"/>
              </a:buClr>
              <a:buSzPct val="100000"/>
              <a:buFont typeface="Arial"/>
              <a:buChar char="•"/>
            </a:pPr>
            <a:r>
              <a:rPr lang="en-US" sz="2500" b="1" dirty="0">
                <a:solidFill>
                  <a:srgbClr val="FF0000"/>
                </a:solidFill>
                <a:latin typeface="Helvetica Neue"/>
                <a:ea typeface="Helvetica Neue"/>
                <a:cs typeface="Helvetica Neue"/>
                <a:sym typeface="Helvetica Neue"/>
              </a:rPr>
              <a:t>Make your research inclusive </a:t>
            </a:r>
            <a:r>
              <a:rPr lang="en-US" sz="2500" b="1" dirty="0">
                <a:solidFill>
                  <a:schemeClr val="dk1"/>
                </a:solidFill>
                <a:latin typeface="Helvetica Neue"/>
                <a:ea typeface="Helvetica Neue"/>
                <a:cs typeface="Helvetica Neue"/>
                <a:sym typeface="Helvetica Neue"/>
              </a:rPr>
              <a:t>by collecting demographics for these populations </a:t>
            </a:r>
          </a:p>
          <a:p>
            <a:pPr marL="873252" lvl="1" indent="-355600">
              <a:lnSpc>
                <a:spcPct val="140000"/>
              </a:lnSpc>
              <a:spcBef>
                <a:spcPts val="0"/>
              </a:spcBef>
              <a:buClr>
                <a:schemeClr val="dk1"/>
              </a:buClr>
              <a:buSzPct val="100000"/>
              <a:buFont typeface="Arial"/>
              <a:buChar char="•"/>
            </a:pPr>
            <a:r>
              <a:rPr lang="en-US" sz="2500" b="1" dirty="0">
                <a:solidFill>
                  <a:schemeClr val="dk1"/>
                </a:solidFill>
                <a:latin typeface="Helvetica Neue"/>
                <a:ea typeface="Helvetica Neue"/>
                <a:cs typeface="Helvetica Neue"/>
                <a:sym typeface="Helvetica Neue"/>
              </a:rPr>
              <a:t>What is your sexual orientation?</a:t>
            </a:r>
          </a:p>
          <a:p>
            <a:pPr marL="873252" lvl="1" indent="-355600">
              <a:lnSpc>
                <a:spcPct val="140000"/>
              </a:lnSpc>
              <a:spcBef>
                <a:spcPts val="0"/>
              </a:spcBef>
              <a:buClr>
                <a:schemeClr val="dk1"/>
              </a:buClr>
              <a:buSzPct val="100000"/>
              <a:buFont typeface="Arial"/>
              <a:buChar char="•"/>
            </a:pPr>
            <a:r>
              <a:rPr lang="en-US" sz="2500" b="1" dirty="0">
                <a:solidFill>
                  <a:schemeClr val="dk1"/>
                </a:solidFill>
                <a:latin typeface="Helvetica Neue"/>
                <a:ea typeface="Helvetica Neue"/>
                <a:cs typeface="Helvetica Neue"/>
                <a:sym typeface="Helvetica Neue"/>
              </a:rPr>
              <a:t>What is your sex assigned at birth?</a:t>
            </a:r>
          </a:p>
          <a:p>
            <a:pPr marL="873252" lvl="1" indent="-355600">
              <a:lnSpc>
                <a:spcPct val="140000"/>
              </a:lnSpc>
              <a:spcBef>
                <a:spcPts val="0"/>
              </a:spcBef>
              <a:buClr>
                <a:schemeClr val="dk1"/>
              </a:buClr>
              <a:buSzPct val="100000"/>
              <a:buFont typeface="Arial"/>
              <a:buChar char="•"/>
            </a:pPr>
            <a:r>
              <a:rPr lang="en-US" sz="2500" b="1" dirty="0">
                <a:solidFill>
                  <a:schemeClr val="dk1"/>
                </a:solidFill>
                <a:latin typeface="Helvetica Neue"/>
                <a:ea typeface="Helvetica Neue"/>
                <a:cs typeface="Helvetica Neue"/>
                <a:sym typeface="Helvetica Neue"/>
              </a:rPr>
              <a:t>What is your gender identity?</a:t>
            </a:r>
          </a:p>
          <a:p>
            <a:pPr marL="342900" lvl="0" indent="-355600">
              <a:lnSpc>
                <a:spcPct val="140000"/>
              </a:lnSpc>
              <a:spcBef>
                <a:spcPts val="0"/>
              </a:spcBef>
              <a:buClr>
                <a:schemeClr val="dk1"/>
              </a:buClr>
              <a:buSzPct val="100000"/>
              <a:buFont typeface="Arial"/>
              <a:buChar char="•"/>
            </a:pPr>
            <a:r>
              <a:rPr lang="en-US" sz="2500" b="1" dirty="0">
                <a:solidFill>
                  <a:srgbClr val="FF0000"/>
                </a:solidFill>
                <a:latin typeface="Helvetica Neue"/>
                <a:ea typeface="Helvetica Neue"/>
                <a:cs typeface="Helvetica Neue"/>
                <a:sym typeface="Helvetica Neue"/>
              </a:rPr>
              <a:t>Ask questions; avoid assumptions </a:t>
            </a:r>
            <a:r>
              <a:rPr lang="en-US" sz="2500" b="1" dirty="0">
                <a:solidFill>
                  <a:schemeClr val="dk1"/>
                </a:solidFill>
                <a:latin typeface="Helvetica Neue"/>
                <a:ea typeface="Helvetica Neue"/>
                <a:cs typeface="Helvetica Neue"/>
                <a:sym typeface="Helvetica Neue"/>
              </a:rPr>
              <a:t>in order to get accurate information</a:t>
            </a:r>
          </a:p>
        </p:txBody>
      </p:sp>
      <p:pic>
        <p:nvPicPr>
          <p:cNvPr id="4" name="Shape 154" descr="Mark Small.jpg"/>
          <p:cNvPicPr preferRelativeResize="0"/>
          <p:nvPr/>
        </p:nvPicPr>
        <p:blipFill rotWithShape="1">
          <a:blip r:embed="rId3">
            <a:alphaModFix/>
          </a:blip>
          <a:srcRect/>
          <a:stretch/>
        </p:blipFill>
        <p:spPr>
          <a:xfrm>
            <a:off x="10877551" y="152401"/>
            <a:ext cx="1009649" cy="914400"/>
          </a:xfrm>
          <a:prstGeom prst="rect">
            <a:avLst/>
          </a:prstGeom>
          <a:noFill/>
          <a:ln>
            <a:noFill/>
          </a:ln>
        </p:spPr>
      </p:pic>
    </p:spTree>
    <p:extLst>
      <p:ext uri="{BB962C8B-B14F-4D97-AF65-F5344CB8AC3E}">
        <p14:creationId xmlns:p14="http://schemas.microsoft.com/office/powerpoint/2010/main" val="246426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3" y="315685"/>
            <a:ext cx="9601200" cy="1485900"/>
          </a:xfrm>
        </p:spPr>
        <p:txBody>
          <a:bodyPr/>
          <a:lstStyle/>
          <a:p>
            <a:r>
              <a:rPr lang="en-US" dirty="0"/>
              <a:t>Strategies for culturally effective care</a:t>
            </a:r>
          </a:p>
        </p:txBody>
      </p:sp>
      <p:sp>
        <p:nvSpPr>
          <p:cNvPr id="3" name="Content Placeholder 2"/>
          <p:cNvSpPr>
            <a:spLocks noGrp="1"/>
          </p:cNvSpPr>
          <p:nvPr>
            <p:ph idx="1"/>
          </p:nvPr>
        </p:nvSpPr>
        <p:spPr>
          <a:xfrm>
            <a:off x="838199" y="1175658"/>
            <a:ext cx="10874829" cy="5486400"/>
          </a:xfrm>
        </p:spPr>
        <p:txBody>
          <a:bodyPr>
            <a:normAutofit lnSpcReduction="10000"/>
          </a:bodyPr>
          <a:lstStyle/>
          <a:p>
            <a:pPr marL="171450" lvl="0" indent="-177800">
              <a:lnSpc>
                <a:spcPct val="150000"/>
              </a:lnSpc>
              <a:spcBef>
                <a:spcPts val="0"/>
              </a:spcBef>
              <a:buClr>
                <a:schemeClr val="dk1"/>
              </a:buClr>
              <a:buSzPct val="100000"/>
              <a:buFont typeface="Arial"/>
              <a:buChar char="•"/>
            </a:pPr>
            <a:r>
              <a:rPr lang="en-US" sz="1800" b="1" dirty="0">
                <a:solidFill>
                  <a:srgbClr val="FF0000"/>
                </a:solidFill>
                <a:latin typeface="Helvetica Neue"/>
                <a:ea typeface="Helvetica Neue"/>
                <a:cs typeface="Helvetica Neue"/>
                <a:sym typeface="Helvetica Neue"/>
              </a:rPr>
              <a:t>Build trust by creating an inclusive health care environment </a:t>
            </a:r>
          </a:p>
          <a:p>
            <a:pPr marL="701802" lvl="1" indent="-177800">
              <a:lnSpc>
                <a:spcPct val="150000"/>
              </a:lnSpc>
              <a:spcBef>
                <a:spcPts val="0"/>
              </a:spcBef>
              <a:buClr>
                <a:schemeClr val="dk1"/>
              </a:buClr>
              <a:buSzPct val="100000"/>
              <a:buFont typeface="Arial"/>
              <a:buChar char="•"/>
            </a:pPr>
            <a:r>
              <a:rPr lang="en-US" sz="1800" b="1" dirty="0">
                <a:solidFill>
                  <a:schemeClr val="dk1"/>
                </a:solidFill>
                <a:latin typeface="Helvetica Neue"/>
                <a:ea typeface="Helvetica Neue"/>
                <a:cs typeface="Helvetica Neue"/>
                <a:sym typeface="Helvetica Neue"/>
              </a:rPr>
              <a:t>Inclusive non-discrimination policies and intake forms </a:t>
            </a:r>
          </a:p>
          <a:p>
            <a:pPr marL="701802" lvl="1" indent="-177800">
              <a:lnSpc>
                <a:spcPct val="150000"/>
              </a:lnSpc>
              <a:spcBef>
                <a:spcPts val="0"/>
              </a:spcBef>
              <a:buClr>
                <a:schemeClr val="dk1"/>
              </a:buClr>
              <a:buSzPct val="100000"/>
              <a:buFont typeface="Arial"/>
              <a:buChar char="•"/>
            </a:pPr>
            <a:r>
              <a:rPr lang="en-US" sz="1800" b="1" dirty="0">
                <a:solidFill>
                  <a:schemeClr val="dk1"/>
                </a:solidFill>
                <a:latin typeface="Helvetica Neue"/>
                <a:ea typeface="Helvetica Neue"/>
                <a:cs typeface="Helvetica Neue"/>
                <a:sym typeface="Helvetica Neue"/>
              </a:rPr>
              <a:t>Visual cues in waiting rooms, rainbow lapel pins</a:t>
            </a:r>
          </a:p>
          <a:p>
            <a:pPr marL="701802" lvl="1" indent="-177800">
              <a:lnSpc>
                <a:spcPct val="150000"/>
              </a:lnSpc>
              <a:spcBef>
                <a:spcPts val="0"/>
              </a:spcBef>
              <a:buClr>
                <a:schemeClr val="dk1"/>
              </a:buClr>
              <a:buSzPct val="100000"/>
              <a:buFont typeface="Arial"/>
              <a:buChar char="•"/>
            </a:pPr>
            <a:r>
              <a:rPr lang="en-US" sz="1800" b="1" dirty="0">
                <a:solidFill>
                  <a:schemeClr val="dk1"/>
                </a:solidFill>
                <a:latin typeface="Helvetica Neue"/>
                <a:ea typeface="Helvetica Neue"/>
                <a:cs typeface="Helvetica Neue"/>
                <a:sym typeface="Helvetica Neue"/>
              </a:rPr>
              <a:t>Record patient “name in use” and pronouns; advocate for system-wide use</a:t>
            </a:r>
          </a:p>
          <a:p>
            <a:pPr marL="701802" lvl="1" indent="-177800">
              <a:lnSpc>
                <a:spcPct val="150000"/>
              </a:lnSpc>
              <a:spcBef>
                <a:spcPts val="0"/>
              </a:spcBef>
              <a:buClr>
                <a:schemeClr val="dk1"/>
              </a:buClr>
              <a:buSzPct val="100000"/>
              <a:buFont typeface="Arial"/>
              <a:buChar char="•"/>
            </a:pPr>
            <a:r>
              <a:rPr lang="en-US" sz="1800" b="1" dirty="0">
                <a:solidFill>
                  <a:schemeClr val="dk1"/>
                </a:solidFill>
                <a:latin typeface="Helvetica Neue"/>
                <a:ea typeface="Helvetica Neue"/>
                <a:cs typeface="Helvetica Neue"/>
                <a:sym typeface="Helvetica Neue"/>
              </a:rPr>
              <a:t>Advocate for training for all staff/providers; advocate for safe, respectful work places</a:t>
            </a:r>
          </a:p>
          <a:p>
            <a:pPr marL="171450" lvl="0" indent="-177800">
              <a:lnSpc>
                <a:spcPct val="150000"/>
              </a:lnSpc>
              <a:spcBef>
                <a:spcPts val="0"/>
              </a:spcBef>
              <a:buClr>
                <a:schemeClr val="dk1"/>
              </a:buClr>
              <a:buSzPct val="100000"/>
              <a:buFont typeface="Arial"/>
              <a:buChar char="•"/>
            </a:pPr>
            <a:r>
              <a:rPr lang="en-US" sz="1800" b="1" dirty="0">
                <a:solidFill>
                  <a:srgbClr val="FF0000"/>
                </a:solidFill>
                <a:latin typeface="Helvetica Neue"/>
                <a:ea typeface="Helvetica Neue"/>
                <a:cs typeface="Helvetica Neue"/>
                <a:sym typeface="Helvetica Neue"/>
              </a:rPr>
              <a:t>Build trust by acknowledging potential distrust </a:t>
            </a:r>
            <a:r>
              <a:rPr lang="en-US" sz="1800" b="1" dirty="0">
                <a:solidFill>
                  <a:schemeClr val="dk1"/>
                </a:solidFill>
                <a:latin typeface="Helvetica Neue"/>
                <a:ea typeface="Helvetica Neue"/>
                <a:cs typeface="Helvetica Neue"/>
                <a:sym typeface="Helvetica Neue"/>
              </a:rPr>
              <a:t>of medical systems and professionals </a:t>
            </a:r>
          </a:p>
          <a:p>
            <a:pPr marL="701802" lvl="1" indent="-177800">
              <a:lnSpc>
                <a:spcPct val="150000"/>
              </a:lnSpc>
              <a:spcBef>
                <a:spcPts val="0"/>
              </a:spcBef>
              <a:buClr>
                <a:schemeClr val="dk1"/>
              </a:buClr>
              <a:buSzPct val="100000"/>
              <a:buFont typeface="Arial"/>
              <a:buChar char="•"/>
            </a:pPr>
            <a:r>
              <a:rPr lang="en-US" sz="1800" b="1" dirty="0">
                <a:solidFill>
                  <a:schemeClr val="dk1"/>
                </a:solidFill>
                <a:latin typeface="Helvetica Neue"/>
                <a:ea typeface="Helvetica Neue"/>
                <a:cs typeface="Helvetica Neue"/>
                <a:sym typeface="Helvetica Neue"/>
              </a:rPr>
              <a:t>Ask “Have you had any poor experiences with health care providers in the past?” and listen.</a:t>
            </a:r>
          </a:p>
          <a:p>
            <a:pPr marL="171450" lvl="0" indent="-177800">
              <a:lnSpc>
                <a:spcPct val="150000"/>
              </a:lnSpc>
              <a:spcBef>
                <a:spcPts val="0"/>
              </a:spcBef>
              <a:buClr>
                <a:schemeClr val="dk1"/>
              </a:buClr>
              <a:buSzPct val="100000"/>
              <a:buFont typeface="Arial"/>
              <a:buChar char="•"/>
            </a:pPr>
            <a:r>
              <a:rPr lang="en-US" sz="1800" b="1" dirty="0">
                <a:solidFill>
                  <a:srgbClr val="FF0000"/>
                </a:solidFill>
                <a:latin typeface="Helvetica Neue"/>
                <a:ea typeface="Helvetica Neue"/>
                <a:cs typeface="Helvetica Neue"/>
                <a:sym typeface="Helvetica Neue"/>
              </a:rPr>
              <a:t>Assure confidentiality </a:t>
            </a:r>
            <a:r>
              <a:rPr lang="en-US" sz="1800" b="1" u="sng" dirty="0">
                <a:solidFill>
                  <a:srgbClr val="FF0000"/>
                </a:solidFill>
                <a:latin typeface="Helvetica Neue"/>
                <a:ea typeface="Helvetica Neue"/>
                <a:cs typeface="Helvetica Neue"/>
                <a:sym typeface="Helvetica Neue"/>
              </a:rPr>
              <a:t>and</a:t>
            </a:r>
            <a:r>
              <a:rPr lang="en-US" sz="1800" b="1" dirty="0">
                <a:solidFill>
                  <a:srgbClr val="FF0000"/>
                </a:solidFill>
                <a:latin typeface="Helvetica Neue"/>
                <a:ea typeface="Helvetica Neue"/>
                <a:cs typeface="Helvetica Neue"/>
                <a:sym typeface="Helvetica Neue"/>
              </a:rPr>
              <a:t> ask questions </a:t>
            </a:r>
            <a:r>
              <a:rPr lang="en-US" sz="1800" b="1" dirty="0">
                <a:solidFill>
                  <a:schemeClr val="dk1"/>
                </a:solidFill>
                <a:latin typeface="Helvetica Neue"/>
                <a:ea typeface="Helvetica Neue"/>
                <a:cs typeface="Helvetica Neue"/>
                <a:sym typeface="Helvetica Neue"/>
              </a:rPr>
              <a:t>about SO and GI in all situations where it could be important to patient care </a:t>
            </a:r>
          </a:p>
          <a:p>
            <a:pPr marL="628650" lvl="1" indent="-177800">
              <a:spcBef>
                <a:spcPts val="260"/>
              </a:spcBef>
              <a:buClr>
                <a:schemeClr val="dk1"/>
              </a:buClr>
              <a:buSzPct val="100000"/>
              <a:buFont typeface="Arial"/>
              <a:buChar char="•"/>
            </a:pPr>
            <a:r>
              <a:rPr lang="en-US" sz="1800" b="1" dirty="0">
                <a:solidFill>
                  <a:schemeClr val="dk1"/>
                </a:solidFill>
                <a:ea typeface="Calibri"/>
                <a:cs typeface="Calibri"/>
                <a:sym typeface="Calibri"/>
              </a:rPr>
              <a:t>Assure confidentiality</a:t>
            </a:r>
          </a:p>
          <a:p>
            <a:pPr marL="628650" lvl="1" indent="-177800">
              <a:spcBef>
                <a:spcPts val="260"/>
              </a:spcBef>
              <a:buClr>
                <a:schemeClr val="dk1"/>
              </a:buClr>
              <a:buSzPct val="100000"/>
              <a:buFont typeface="Arial"/>
              <a:buChar char="•"/>
            </a:pPr>
            <a:r>
              <a:rPr lang="en-US" sz="1800" b="1" dirty="0">
                <a:solidFill>
                  <a:schemeClr val="dk1"/>
                </a:solidFill>
                <a:ea typeface="Calibri"/>
                <a:cs typeface="Calibri"/>
                <a:sym typeface="Calibri"/>
              </a:rPr>
              <a:t>Ask permission before you record LGBT identity into EHR</a:t>
            </a:r>
          </a:p>
          <a:p>
            <a:pPr marL="628650" lvl="1" indent="-177800">
              <a:spcBef>
                <a:spcPts val="260"/>
              </a:spcBef>
              <a:buClr>
                <a:schemeClr val="dk1"/>
              </a:buClr>
              <a:buSzPct val="100000"/>
              <a:buFont typeface="Arial"/>
              <a:buChar char="•"/>
            </a:pPr>
            <a:r>
              <a:rPr lang="en-US" sz="1800" b="1" dirty="0">
                <a:solidFill>
                  <a:schemeClr val="dk1"/>
                </a:solidFill>
                <a:ea typeface="Calibri"/>
                <a:cs typeface="Calibri"/>
                <a:sym typeface="Calibri"/>
              </a:rPr>
              <a:t>Use universal language (“How would you like to be addressed?” “Do you currently have a partner?”)</a:t>
            </a:r>
          </a:p>
          <a:p>
            <a:pPr marL="628650" lvl="1" indent="-177800">
              <a:spcBef>
                <a:spcPts val="260"/>
              </a:spcBef>
              <a:buClr>
                <a:schemeClr val="dk1"/>
              </a:buClr>
              <a:buSzPct val="100000"/>
              <a:buFont typeface="Arial"/>
              <a:buChar char="•"/>
            </a:pPr>
            <a:r>
              <a:rPr lang="en-US" sz="1800" b="1" dirty="0">
                <a:solidFill>
                  <a:schemeClr val="dk1"/>
                </a:solidFill>
                <a:ea typeface="Calibri"/>
                <a:cs typeface="Calibri"/>
                <a:sym typeface="Calibri"/>
              </a:rPr>
              <a:t>Do not ask questions out of curiosity; contextualize sensitive questions to establish clinical relevance</a:t>
            </a:r>
          </a:p>
          <a:p>
            <a:pPr marL="0" indent="0">
              <a:buNone/>
            </a:pPr>
            <a:endParaRPr lang="en-US" dirty="0"/>
          </a:p>
        </p:txBody>
      </p:sp>
      <p:pic>
        <p:nvPicPr>
          <p:cNvPr id="4" name="Shape 154" descr="Mark Small.jpg"/>
          <p:cNvPicPr preferRelativeResize="0"/>
          <p:nvPr/>
        </p:nvPicPr>
        <p:blipFill rotWithShape="1">
          <a:blip r:embed="rId2">
            <a:alphaModFix/>
          </a:blip>
          <a:srcRect/>
          <a:stretch/>
        </p:blipFill>
        <p:spPr>
          <a:xfrm>
            <a:off x="10877551" y="152401"/>
            <a:ext cx="1009649" cy="914400"/>
          </a:xfrm>
          <a:prstGeom prst="rect">
            <a:avLst/>
          </a:prstGeom>
          <a:noFill/>
          <a:ln>
            <a:noFill/>
          </a:ln>
        </p:spPr>
      </p:pic>
    </p:spTree>
    <p:extLst>
      <p:ext uri="{BB962C8B-B14F-4D97-AF65-F5344CB8AC3E}">
        <p14:creationId xmlns:p14="http://schemas.microsoft.com/office/powerpoint/2010/main" val="417133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A8440-1BB5-42FF-ACD4-DEC7713A1AD6}"/>
              </a:ext>
            </a:extLst>
          </p:cNvPr>
          <p:cNvSpPr>
            <a:spLocks noGrp="1"/>
          </p:cNvSpPr>
          <p:nvPr>
            <p:ph type="title"/>
          </p:nvPr>
        </p:nvSpPr>
        <p:spPr/>
        <p:txBody>
          <a:bodyPr/>
          <a:lstStyle/>
          <a:p>
            <a:r>
              <a:rPr lang="en-US" dirty="0"/>
              <a:t>Resources: Local</a:t>
            </a:r>
          </a:p>
        </p:txBody>
      </p:sp>
      <p:sp>
        <p:nvSpPr>
          <p:cNvPr id="3" name="Content Placeholder 2">
            <a:extLst>
              <a:ext uri="{FF2B5EF4-FFF2-40B4-BE49-F238E27FC236}">
                <a16:creationId xmlns:a16="http://schemas.microsoft.com/office/drawing/2014/main" xmlns="" id="{AA443ECE-7E9D-42B9-8893-551BACC4D125}"/>
              </a:ext>
            </a:extLst>
          </p:cNvPr>
          <p:cNvSpPr>
            <a:spLocks noGrp="1"/>
          </p:cNvSpPr>
          <p:nvPr>
            <p:ph idx="1"/>
          </p:nvPr>
        </p:nvSpPr>
        <p:spPr>
          <a:xfrm>
            <a:off x="838199" y="1165412"/>
            <a:ext cx="11070771" cy="5692588"/>
          </a:xfrm>
        </p:spPr>
        <p:txBody>
          <a:bodyPr>
            <a:normAutofit fontScale="92500" lnSpcReduction="20000"/>
          </a:bodyPr>
          <a:lstStyle/>
          <a:p>
            <a:pPr lvl="0">
              <a:spcBef>
                <a:spcPts val="0"/>
              </a:spcBef>
              <a:buClr>
                <a:schemeClr val="dk1"/>
              </a:buClr>
              <a:buSzPct val="91666"/>
              <a:buNone/>
            </a:pPr>
            <a:r>
              <a:rPr lang="en-US" dirty="0">
                <a:solidFill>
                  <a:schemeClr val="tx1"/>
                </a:solidFill>
              </a:rPr>
              <a:t>  </a:t>
            </a:r>
          </a:p>
          <a:p>
            <a:pPr lvl="0">
              <a:spcBef>
                <a:spcPts val="0"/>
              </a:spcBef>
              <a:buClr>
                <a:schemeClr val="dk1"/>
              </a:buClr>
              <a:buSzPct val="91666"/>
              <a:buNone/>
            </a:pPr>
            <a:r>
              <a:rPr lang="en-US" b="1" dirty="0">
                <a:solidFill>
                  <a:srgbClr val="FF0000"/>
                </a:solidFill>
              </a:rPr>
              <a:t>Metro Louisville P-FLAG</a:t>
            </a:r>
            <a:r>
              <a:rPr lang="en-US" b="1" dirty="0">
                <a:solidFill>
                  <a:schemeClr val="tx1"/>
                </a:solidFill>
              </a:rPr>
              <a:t>:</a:t>
            </a:r>
            <a:r>
              <a:rPr lang="en-US" b="1" dirty="0">
                <a:solidFill>
                  <a:schemeClr val="tx1"/>
                </a:solidFill>
                <a:hlinkClick r:id="rId3"/>
              </a:rPr>
              <a:t> </a:t>
            </a:r>
            <a:r>
              <a:rPr lang="en-US" b="1" u="sng" dirty="0">
                <a:solidFill>
                  <a:schemeClr val="tx1"/>
                </a:solidFill>
                <a:hlinkClick r:id="rId4"/>
              </a:rPr>
              <a:t>www.pflaglouisville.org</a:t>
            </a:r>
          </a:p>
          <a:p>
            <a:pPr marL="457200" lvl="0" indent="-69850">
              <a:lnSpc>
                <a:spcPct val="115000"/>
              </a:lnSpc>
              <a:spcBef>
                <a:spcPts val="0"/>
              </a:spcBef>
              <a:buClr>
                <a:schemeClr val="dk1"/>
              </a:buClr>
              <a:buSzPct val="91666"/>
              <a:buNone/>
            </a:pPr>
            <a:r>
              <a:rPr lang="en-US" b="1" dirty="0">
                <a:solidFill>
                  <a:schemeClr val="tx1"/>
                </a:solidFill>
              </a:rPr>
              <a:t>PFLAG stands for Parents and Friends of Lesbian and Gays. Support group for families and friends when someone “comes out” and educational center for families. Trans-inclusive.</a:t>
            </a:r>
            <a:br>
              <a:rPr lang="en-US" b="1" dirty="0">
                <a:solidFill>
                  <a:schemeClr val="tx1"/>
                </a:solidFill>
              </a:rPr>
            </a:br>
            <a:endParaRPr lang="en-US" b="1" dirty="0">
              <a:solidFill>
                <a:schemeClr val="tx1"/>
              </a:solidFill>
            </a:endParaRPr>
          </a:p>
          <a:p>
            <a:pPr lvl="0">
              <a:spcBef>
                <a:spcPts val="0"/>
              </a:spcBef>
              <a:buClr>
                <a:schemeClr val="dk1"/>
              </a:buClr>
              <a:buSzPct val="91666"/>
              <a:buNone/>
            </a:pPr>
            <a:r>
              <a:rPr lang="en-US" b="1" dirty="0">
                <a:solidFill>
                  <a:srgbClr val="FF0000"/>
                </a:solidFill>
              </a:rPr>
              <a:t>Louisville Youth Group:  </a:t>
            </a:r>
            <a:r>
              <a:rPr lang="en-US" b="1" u="sng" dirty="0">
                <a:solidFill>
                  <a:schemeClr val="tx1"/>
                </a:solidFill>
              </a:rPr>
              <a:t>LYGmail@louisvilleyouthgroup.com</a:t>
            </a:r>
            <a:r>
              <a:rPr lang="en-US" b="1" dirty="0">
                <a:solidFill>
                  <a:schemeClr val="tx1"/>
                </a:solidFill>
              </a:rPr>
              <a:t>;</a:t>
            </a:r>
            <a:r>
              <a:rPr lang="en-US" b="1" dirty="0">
                <a:solidFill>
                  <a:schemeClr val="tx1"/>
                </a:solidFill>
                <a:hlinkClick r:id="rId5"/>
              </a:rPr>
              <a:t> </a:t>
            </a:r>
            <a:r>
              <a:rPr lang="en-US" b="1" u="sng" dirty="0">
                <a:solidFill>
                  <a:schemeClr val="tx1"/>
                </a:solidFill>
                <a:hlinkClick r:id="rId5"/>
              </a:rPr>
              <a:t>http://www.louisvilleyouthgroup.com/</a:t>
            </a:r>
          </a:p>
          <a:p>
            <a:pPr lvl="0" indent="387350">
              <a:lnSpc>
                <a:spcPct val="115000"/>
              </a:lnSpc>
              <a:spcBef>
                <a:spcPts val="0"/>
              </a:spcBef>
              <a:buClr>
                <a:schemeClr val="dk1"/>
              </a:buClr>
              <a:buSzPct val="91666"/>
              <a:buNone/>
            </a:pPr>
            <a:r>
              <a:rPr lang="en-US" b="1" dirty="0">
                <a:solidFill>
                  <a:schemeClr val="tx1"/>
                </a:solidFill>
              </a:rPr>
              <a:t>Youth group for LGBTQ youth to provide support and social networks.</a:t>
            </a:r>
            <a:br>
              <a:rPr lang="en-US" b="1" dirty="0">
                <a:solidFill>
                  <a:schemeClr val="tx1"/>
                </a:solidFill>
              </a:rPr>
            </a:br>
            <a:endParaRPr lang="en-US" b="1" dirty="0">
              <a:solidFill>
                <a:schemeClr val="tx1"/>
              </a:solidFill>
            </a:endParaRPr>
          </a:p>
          <a:p>
            <a:pPr lvl="0">
              <a:spcBef>
                <a:spcPts val="0"/>
              </a:spcBef>
              <a:buClr>
                <a:schemeClr val="dk1"/>
              </a:buClr>
              <a:buSzPct val="91666"/>
              <a:buNone/>
            </a:pPr>
            <a:r>
              <a:rPr lang="en-US" b="1" dirty="0" err="1">
                <a:solidFill>
                  <a:srgbClr val="FF0000"/>
                </a:solidFill>
              </a:rPr>
              <a:t>OutCare</a:t>
            </a:r>
            <a:r>
              <a:rPr lang="en-US" b="1" dirty="0">
                <a:solidFill>
                  <a:srgbClr val="FF0000"/>
                </a:solidFill>
              </a:rPr>
              <a:t> Health: </a:t>
            </a:r>
            <a:r>
              <a:rPr lang="en-US" b="1" dirty="0">
                <a:solidFill>
                  <a:schemeClr val="tx1"/>
                </a:solidFill>
              </a:rPr>
              <a:t>Local Provider Directory of LGBT-Friendly Providers: </a:t>
            </a:r>
            <a:r>
              <a:rPr lang="en-US" b="1" dirty="0">
                <a:solidFill>
                  <a:schemeClr val="tx1"/>
                </a:solidFill>
                <a:hlinkClick r:id="rId6"/>
              </a:rPr>
              <a:t> </a:t>
            </a:r>
            <a:r>
              <a:rPr lang="en-US" b="1" u="sng" dirty="0">
                <a:solidFill>
                  <a:schemeClr val="tx1"/>
                </a:solidFill>
                <a:hlinkClick r:id="rId7"/>
              </a:rPr>
              <a:t>www.outcarehealth.org</a:t>
            </a:r>
          </a:p>
          <a:p>
            <a:pPr marL="457200" lvl="0" indent="-69850">
              <a:lnSpc>
                <a:spcPct val="115000"/>
              </a:lnSpc>
              <a:spcBef>
                <a:spcPts val="0"/>
              </a:spcBef>
              <a:buClr>
                <a:schemeClr val="dk1"/>
              </a:buClr>
              <a:buSzPct val="91666"/>
              <a:buNone/>
            </a:pPr>
            <a:r>
              <a:rPr lang="en-US" b="1" dirty="0">
                <a:solidFill>
                  <a:schemeClr val="tx1"/>
                </a:solidFill>
              </a:rPr>
              <a:t>This national organization hosts a state-level directory of LGBT-friendly health care and mental health providers.</a:t>
            </a:r>
            <a:br>
              <a:rPr lang="en-US" b="1" dirty="0">
                <a:solidFill>
                  <a:schemeClr val="tx1"/>
                </a:solidFill>
              </a:rPr>
            </a:br>
            <a:endParaRPr lang="en-US" b="1" dirty="0">
              <a:solidFill>
                <a:schemeClr val="tx1"/>
              </a:solidFill>
            </a:endParaRPr>
          </a:p>
          <a:p>
            <a:pPr lvl="0">
              <a:spcBef>
                <a:spcPts val="0"/>
              </a:spcBef>
              <a:buClr>
                <a:schemeClr val="dk1"/>
              </a:buClr>
              <a:buSzPct val="91666"/>
              <a:buNone/>
            </a:pPr>
            <a:r>
              <a:rPr lang="en-US" b="1" dirty="0">
                <a:solidFill>
                  <a:srgbClr val="FF0000"/>
                </a:solidFill>
              </a:rPr>
              <a:t>Transwoman National: </a:t>
            </a:r>
            <a:r>
              <a:rPr lang="en-US" b="1" dirty="0">
                <a:solidFill>
                  <a:srgbClr val="FF0000"/>
                </a:solidFill>
                <a:hlinkClick r:id="rId8"/>
              </a:rPr>
              <a:t> </a:t>
            </a:r>
            <a:r>
              <a:rPr lang="en-US" b="1" u="sng" dirty="0">
                <a:solidFill>
                  <a:schemeClr val="tx1"/>
                </a:solidFill>
                <a:hlinkClick r:id="rId9"/>
              </a:rPr>
              <a:t>www.transwomennational.org</a:t>
            </a:r>
          </a:p>
          <a:p>
            <a:pPr lvl="0" indent="387350">
              <a:lnSpc>
                <a:spcPct val="115000"/>
              </a:lnSpc>
              <a:spcBef>
                <a:spcPts val="0"/>
              </a:spcBef>
              <a:buClr>
                <a:schemeClr val="dk1"/>
              </a:buClr>
              <a:buSzPct val="91666"/>
              <a:buNone/>
            </a:pPr>
            <a:r>
              <a:rPr lang="en-US" b="1" dirty="0">
                <a:solidFill>
                  <a:schemeClr val="tx1"/>
                </a:solidFill>
              </a:rPr>
              <a:t>Adult group for persons identifying on the trans-feminine spectrum.</a:t>
            </a:r>
            <a:br>
              <a:rPr lang="en-US" b="1" dirty="0">
                <a:solidFill>
                  <a:schemeClr val="tx1"/>
                </a:solidFill>
              </a:rPr>
            </a:br>
            <a:endParaRPr lang="en-US" b="1" dirty="0">
              <a:solidFill>
                <a:schemeClr val="tx1"/>
              </a:solidFill>
            </a:endParaRPr>
          </a:p>
          <a:p>
            <a:pPr lvl="0">
              <a:spcBef>
                <a:spcPts val="0"/>
              </a:spcBef>
              <a:buClr>
                <a:schemeClr val="dk1"/>
              </a:buClr>
              <a:buSzPct val="91666"/>
              <a:buNone/>
            </a:pPr>
            <a:r>
              <a:rPr lang="en-US" b="1" dirty="0">
                <a:solidFill>
                  <a:srgbClr val="FF0000"/>
                </a:solidFill>
              </a:rPr>
              <a:t>LGBT Center at </a:t>
            </a:r>
            <a:r>
              <a:rPr lang="en-US" b="1" dirty="0" err="1">
                <a:solidFill>
                  <a:srgbClr val="FF0000"/>
                </a:solidFill>
              </a:rPr>
              <a:t>UofL</a:t>
            </a:r>
            <a:r>
              <a:rPr lang="en-US" b="1" dirty="0">
                <a:solidFill>
                  <a:srgbClr val="FF0000"/>
                </a:solidFill>
              </a:rPr>
              <a:t>: </a:t>
            </a:r>
            <a:r>
              <a:rPr lang="en-US" b="1" dirty="0">
                <a:solidFill>
                  <a:schemeClr val="accent5">
                    <a:lumMod val="75000"/>
                  </a:schemeClr>
                </a:solidFill>
                <a:hlinkClick r:id="rId10"/>
              </a:rPr>
              <a:t>www.Louisville.edu/LGBT</a:t>
            </a:r>
            <a:r>
              <a:rPr lang="en-US" b="1" dirty="0">
                <a:solidFill>
                  <a:schemeClr val="accent5">
                    <a:lumMod val="75000"/>
                  </a:schemeClr>
                </a:solidFill>
              </a:rPr>
              <a:t> </a:t>
            </a:r>
          </a:p>
          <a:p>
            <a:pPr lvl="0">
              <a:spcBef>
                <a:spcPts val="0"/>
              </a:spcBef>
              <a:buClr>
                <a:schemeClr val="dk1"/>
              </a:buClr>
              <a:buSzPct val="91666"/>
              <a:buNone/>
            </a:pPr>
            <a:r>
              <a:rPr lang="en-US" b="1" dirty="0">
                <a:solidFill>
                  <a:schemeClr val="accent5">
                    <a:lumMod val="75000"/>
                  </a:schemeClr>
                </a:solidFill>
              </a:rPr>
              <a:t>	</a:t>
            </a:r>
            <a:r>
              <a:rPr lang="en-US" b="1" dirty="0">
                <a:solidFill>
                  <a:schemeClr val="tx1"/>
                </a:solidFill>
              </a:rPr>
              <a:t>Supports an inclusive campus environment for all faculty, staff and students. </a:t>
            </a:r>
            <a:br>
              <a:rPr lang="en-US" b="1" dirty="0">
                <a:solidFill>
                  <a:schemeClr val="tx1"/>
                </a:solidFill>
              </a:rPr>
            </a:br>
            <a:endParaRPr lang="en-US" b="1" dirty="0">
              <a:solidFill>
                <a:schemeClr val="tx1"/>
              </a:solidFill>
            </a:endParaRPr>
          </a:p>
          <a:p>
            <a:pPr lvl="0">
              <a:spcBef>
                <a:spcPts val="0"/>
              </a:spcBef>
              <a:buClr>
                <a:schemeClr val="dk1"/>
              </a:buClr>
              <a:buSzPct val="91666"/>
              <a:buNone/>
            </a:pPr>
            <a:r>
              <a:rPr lang="en-US" b="1" dirty="0">
                <a:solidFill>
                  <a:srgbClr val="FF0000"/>
                </a:solidFill>
              </a:rPr>
              <a:t>Fairness Campaign:</a:t>
            </a:r>
            <a:r>
              <a:rPr lang="en-US" b="1" dirty="0">
                <a:solidFill>
                  <a:srgbClr val="FF0000"/>
                </a:solidFill>
                <a:hlinkClick r:id="rId11"/>
              </a:rPr>
              <a:t> </a:t>
            </a:r>
            <a:r>
              <a:rPr lang="en-US" b="1" u="sng" dirty="0">
                <a:solidFill>
                  <a:schemeClr val="accent5">
                    <a:lumMod val="75000"/>
                  </a:schemeClr>
                </a:solidFill>
              </a:rPr>
              <a:t>www.fairness.org</a:t>
            </a:r>
          </a:p>
          <a:p>
            <a:pPr lvl="0" indent="387350">
              <a:lnSpc>
                <a:spcPct val="115000"/>
              </a:lnSpc>
              <a:spcBef>
                <a:spcPts val="0"/>
              </a:spcBef>
              <a:buClr>
                <a:schemeClr val="dk1"/>
              </a:buClr>
              <a:buSzPct val="91666"/>
              <a:buNone/>
            </a:pPr>
            <a:r>
              <a:rPr lang="en-US" b="1" dirty="0">
                <a:solidFill>
                  <a:schemeClr val="tx1"/>
                </a:solidFill>
              </a:rPr>
              <a:t>Statewide political organization working towards equal rights for LGBT citizens</a:t>
            </a:r>
          </a:p>
          <a:p>
            <a:pPr lvl="0" indent="387350">
              <a:lnSpc>
                <a:spcPct val="115000"/>
              </a:lnSpc>
              <a:spcBef>
                <a:spcPts val="0"/>
              </a:spcBef>
              <a:buClr>
                <a:schemeClr val="dk1"/>
              </a:buClr>
              <a:buSzPct val="91666"/>
              <a:buNone/>
            </a:pPr>
            <a:endParaRPr lang="en-US" b="1" dirty="0">
              <a:solidFill>
                <a:schemeClr val="tx1"/>
              </a:solidFill>
            </a:endParaRPr>
          </a:p>
        </p:txBody>
      </p:sp>
      <p:pic>
        <p:nvPicPr>
          <p:cNvPr id="4" name="Shape 154" descr="Mark Small.jpg"/>
          <p:cNvPicPr preferRelativeResize="0"/>
          <p:nvPr/>
        </p:nvPicPr>
        <p:blipFill rotWithShape="1">
          <a:blip r:embed="rId12">
            <a:alphaModFix/>
          </a:blip>
          <a:srcRect/>
          <a:stretch/>
        </p:blipFill>
        <p:spPr>
          <a:xfrm>
            <a:off x="10877551" y="152401"/>
            <a:ext cx="1009649" cy="914400"/>
          </a:xfrm>
          <a:prstGeom prst="rect">
            <a:avLst/>
          </a:prstGeom>
          <a:noFill/>
          <a:ln>
            <a:noFill/>
          </a:ln>
        </p:spPr>
      </p:pic>
    </p:spTree>
    <p:extLst>
      <p:ext uri="{BB962C8B-B14F-4D97-AF65-F5344CB8AC3E}">
        <p14:creationId xmlns:p14="http://schemas.microsoft.com/office/powerpoint/2010/main" val="175925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National</a:t>
            </a:r>
          </a:p>
        </p:txBody>
      </p:sp>
      <p:sp>
        <p:nvSpPr>
          <p:cNvPr id="3" name="Content Placeholder 2"/>
          <p:cNvSpPr>
            <a:spLocks noGrp="1"/>
          </p:cNvSpPr>
          <p:nvPr>
            <p:ph idx="1"/>
          </p:nvPr>
        </p:nvSpPr>
        <p:spPr>
          <a:xfrm>
            <a:off x="1371600" y="1308847"/>
            <a:ext cx="10363200" cy="5549153"/>
          </a:xfrm>
        </p:spPr>
        <p:txBody>
          <a:bodyPr>
            <a:normAutofit fontScale="62500" lnSpcReduction="20000"/>
          </a:bodyPr>
          <a:lstStyle/>
          <a:p>
            <a:pPr lvl="0">
              <a:lnSpc>
                <a:spcPct val="115000"/>
              </a:lnSpc>
              <a:spcBef>
                <a:spcPts val="0"/>
              </a:spcBef>
              <a:buClr>
                <a:schemeClr val="dk1"/>
              </a:buClr>
              <a:buSzPct val="91666"/>
              <a:buNone/>
            </a:pPr>
            <a:r>
              <a:rPr lang="en-US" sz="2500" b="1" dirty="0">
                <a:solidFill>
                  <a:srgbClr val="FF0000"/>
                </a:solidFill>
                <a:latin typeface="Helvetica Neue"/>
                <a:ea typeface="Helvetica Neue"/>
                <a:cs typeface="Helvetica Neue"/>
                <a:sym typeface="Helvetica Neue"/>
              </a:rPr>
              <a:t>Family Acceptance Project</a:t>
            </a:r>
          </a:p>
          <a:p>
            <a:pPr lvl="0">
              <a:lnSpc>
                <a:spcPct val="115000"/>
              </a:lnSpc>
              <a:spcBef>
                <a:spcPts val="0"/>
              </a:spcBef>
              <a:buClr>
                <a:schemeClr val="dk1"/>
              </a:buClr>
              <a:buSzPct val="91666"/>
              <a:buNone/>
            </a:pPr>
            <a:r>
              <a:rPr lang="en-US" sz="2500" b="1" dirty="0">
                <a:solidFill>
                  <a:schemeClr val="tx1"/>
                </a:solidFill>
                <a:latin typeface="Helvetica Neue"/>
                <a:ea typeface="Helvetica Neue"/>
                <a:cs typeface="Helvetica Neue"/>
                <a:sym typeface="Helvetica Neue"/>
              </a:rPr>
              <a:t>This organization uses a research-based, culturally grounded approach to help ethnically, socially and religiously diverse families to support their LGBT children, thereby decreasing negative health and mental health outcomes such as suicide.</a:t>
            </a:r>
          </a:p>
          <a:p>
            <a:pPr lvl="0">
              <a:lnSpc>
                <a:spcPct val="115000"/>
              </a:lnSpc>
              <a:spcBef>
                <a:spcPts val="0"/>
              </a:spcBef>
              <a:buClr>
                <a:schemeClr val="dk1"/>
              </a:buClr>
              <a:buSzPct val="91666"/>
              <a:buNone/>
            </a:pPr>
            <a:r>
              <a:rPr lang="en-US" sz="2500" b="1" u="sng" dirty="0">
                <a:solidFill>
                  <a:schemeClr val="tx1"/>
                </a:solidFill>
                <a:latin typeface="Helvetica Neue"/>
                <a:ea typeface="Helvetica Neue"/>
                <a:cs typeface="Helvetica Neue"/>
                <a:sym typeface="Helvetica Neue"/>
                <a:hlinkClick r:id="rId2"/>
              </a:rPr>
              <a:t>www.familyproject.sfsu.edu</a:t>
            </a:r>
          </a:p>
          <a:p>
            <a:pPr lvl="0">
              <a:lnSpc>
                <a:spcPct val="115000"/>
              </a:lnSpc>
              <a:spcBef>
                <a:spcPts val="0"/>
              </a:spcBef>
              <a:buClr>
                <a:schemeClr val="dk1"/>
              </a:buClr>
              <a:buSzPct val="91666"/>
              <a:buNone/>
            </a:pPr>
            <a:endParaRPr lang="en-US" sz="2500" b="1" u="sng" dirty="0">
              <a:solidFill>
                <a:schemeClr val="tx1"/>
              </a:solidFill>
              <a:latin typeface="Helvetica Neue"/>
              <a:ea typeface="Helvetica Neue"/>
              <a:cs typeface="Helvetica Neue"/>
              <a:sym typeface="Helvetica Neue"/>
              <a:hlinkClick r:id="rId3"/>
            </a:endParaRPr>
          </a:p>
          <a:p>
            <a:pPr lvl="0">
              <a:lnSpc>
                <a:spcPct val="115000"/>
              </a:lnSpc>
              <a:spcBef>
                <a:spcPts val="0"/>
              </a:spcBef>
              <a:buClr>
                <a:schemeClr val="dk1"/>
              </a:buClr>
              <a:buSzPct val="91666"/>
              <a:buNone/>
            </a:pPr>
            <a:r>
              <a:rPr lang="en-US" sz="2500" b="1" dirty="0">
                <a:solidFill>
                  <a:srgbClr val="FF0000"/>
                </a:solidFill>
                <a:latin typeface="Helvetica Neue"/>
                <a:ea typeface="Helvetica Neue"/>
                <a:cs typeface="Helvetica Neue"/>
                <a:sym typeface="Helvetica Neue"/>
              </a:rPr>
              <a:t>The Fenway Institute National LGBT Health Education Center</a:t>
            </a:r>
          </a:p>
          <a:p>
            <a:pPr lvl="0">
              <a:lnSpc>
                <a:spcPct val="115000"/>
              </a:lnSpc>
              <a:spcBef>
                <a:spcPts val="0"/>
              </a:spcBef>
              <a:buClr>
                <a:schemeClr val="dk1"/>
              </a:buClr>
              <a:buSzPct val="91666"/>
              <a:buNone/>
            </a:pPr>
            <a:r>
              <a:rPr lang="en-US" sz="2500" b="1" dirty="0">
                <a:solidFill>
                  <a:schemeClr val="tx1"/>
                </a:solidFill>
                <a:latin typeface="Helvetica Neue"/>
                <a:ea typeface="Helvetica Neue"/>
                <a:cs typeface="Helvetica Neue"/>
                <a:sym typeface="Helvetica Neue"/>
              </a:rPr>
              <a:t>The mission of Fenway Health is to enhance the wellbeing of the lesbian, gay, bisexual and transgender community through access to the highest quality online education for health care professionals for the care of LGBTQ patients and populations. All online modules are free and qualify for continuing education credits.</a:t>
            </a:r>
          </a:p>
          <a:p>
            <a:pPr lvl="0">
              <a:lnSpc>
                <a:spcPct val="115000"/>
              </a:lnSpc>
              <a:spcBef>
                <a:spcPts val="0"/>
              </a:spcBef>
              <a:buClr>
                <a:schemeClr val="dk1"/>
              </a:buClr>
              <a:buSzPct val="91666"/>
              <a:buNone/>
            </a:pPr>
            <a:r>
              <a:rPr lang="en-US" sz="2500" b="1" u="sng" dirty="0">
                <a:solidFill>
                  <a:schemeClr val="tx1"/>
                </a:solidFill>
                <a:latin typeface="Helvetica Neue"/>
                <a:ea typeface="Helvetica Neue"/>
                <a:cs typeface="Helvetica Neue"/>
                <a:sym typeface="Helvetica Neue"/>
                <a:hlinkClick r:id="rId4"/>
              </a:rPr>
              <a:t>http://fenwayhealth.org/the-fenway-institute/education/the-national-lgbt-health-education-center/</a:t>
            </a:r>
          </a:p>
          <a:p>
            <a:pPr lvl="0">
              <a:lnSpc>
                <a:spcPct val="115000"/>
              </a:lnSpc>
              <a:spcBef>
                <a:spcPts val="0"/>
              </a:spcBef>
              <a:buClr>
                <a:schemeClr val="dk1"/>
              </a:buClr>
              <a:buSzPct val="91666"/>
              <a:buNone/>
            </a:pPr>
            <a:r>
              <a:rPr lang="en-US" sz="2500" b="1" dirty="0">
                <a:solidFill>
                  <a:schemeClr val="tx1"/>
                </a:solidFill>
                <a:latin typeface="Helvetica Neue"/>
                <a:ea typeface="Helvetica Neue"/>
                <a:cs typeface="Helvetica Neue"/>
                <a:sym typeface="Helvetica Neue"/>
              </a:rPr>
              <a:t> </a:t>
            </a:r>
          </a:p>
          <a:p>
            <a:pPr lvl="0">
              <a:lnSpc>
                <a:spcPct val="115000"/>
              </a:lnSpc>
              <a:spcBef>
                <a:spcPts val="0"/>
              </a:spcBef>
              <a:buClr>
                <a:schemeClr val="dk1"/>
              </a:buClr>
              <a:buSzPct val="91666"/>
              <a:buNone/>
            </a:pPr>
            <a:r>
              <a:rPr lang="en-US" sz="2500" b="1" dirty="0">
                <a:solidFill>
                  <a:srgbClr val="FF0000"/>
                </a:solidFill>
                <a:latin typeface="Helvetica Neue"/>
                <a:ea typeface="Helvetica Neue"/>
                <a:cs typeface="Helvetica Neue"/>
                <a:sym typeface="Helvetica Neue"/>
              </a:rPr>
              <a:t>Gay and Lesbian Medical Association (GLMA) </a:t>
            </a:r>
            <a:r>
              <a:rPr lang="en-US" sz="2500" b="1" dirty="0">
                <a:solidFill>
                  <a:schemeClr val="tx1"/>
                </a:solidFill>
                <a:latin typeface="Helvetica Neue"/>
                <a:ea typeface="Helvetica Neue"/>
                <a:cs typeface="Helvetica Neue"/>
                <a:sym typeface="Helvetica Neue"/>
              </a:rPr>
              <a:t>GLMA's mission is to ensure equality in healthcare for lesbian, gay, bisexual and transgender (LGBT) individuals and healthcare providers. Offered online: </a:t>
            </a:r>
            <a:r>
              <a:rPr lang="en-US" sz="2500" b="1" i="1" dirty="0">
                <a:solidFill>
                  <a:schemeClr val="tx1"/>
                </a:solidFill>
                <a:latin typeface="Helvetica Neue"/>
                <a:ea typeface="Helvetica Neue"/>
                <a:cs typeface="Helvetica Neue"/>
                <a:sym typeface="Helvetica Neue"/>
              </a:rPr>
              <a:t>GLMA: Guidelines for Care of LGBT Patients.</a:t>
            </a:r>
          </a:p>
          <a:p>
            <a:pPr lvl="0">
              <a:lnSpc>
                <a:spcPct val="115000"/>
              </a:lnSpc>
              <a:spcBef>
                <a:spcPts val="0"/>
              </a:spcBef>
              <a:buClr>
                <a:schemeClr val="dk1"/>
              </a:buClr>
              <a:buSzPct val="91666"/>
              <a:buNone/>
            </a:pPr>
            <a:r>
              <a:rPr lang="en-US" sz="2500" b="1" u="sng" dirty="0">
                <a:solidFill>
                  <a:schemeClr val="tx1"/>
                </a:solidFill>
                <a:latin typeface="Helvetica Neue"/>
                <a:ea typeface="Helvetica Neue"/>
                <a:cs typeface="Helvetica Neue"/>
                <a:sym typeface="Helvetica Neue"/>
                <a:hlinkClick r:id="rId5"/>
              </a:rPr>
              <a:t>www.glma.org</a:t>
            </a:r>
          </a:p>
          <a:p>
            <a:pPr lvl="0">
              <a:lnSpc>
                <a:spcPct val="115000"/>
              </a:lnSpc>
              <a:spcBef>
                <a:spcPts val="0"/>
              </a:spcBef>
              <a:buClr>
                <a:schemeClr val="dk1"/>
              </a:buClr>
              <a:buSzPct val="91666"/>
              <a:buNone/>
            </a:pPr>
            <a:endParaRPr lang="en-US" sz="2500" b="1" u="sng" dirty="0">
              <a:solidFill>
                <a:schemeClr val="tx1"/>
              </a:solidFill>
              <a:latin typeface="Helvetica Neue"/>
              <a:ea typeface="Helvetica Neue"/>
              <a:cs typeface="Helvetica Neue"/>
              <a:sym typeface="Helvetica Neue"/>
              <a:hlinkClick r:id="rId6"/>
            </a:endParaRPr>
          </a:p>
          <a:p>
            <a:pPr lvl="0">
              <a:lnSpc>
                <a:spcPct val="115000"/>
              </a:lnSpc>
              <a:spcBef>
                <a:spcPts val="0"/>
              </a:spcBef>
              <a:buClr>
                <a:schemeClr val="dk1"/>
              </a:buClr>
              <a:buSzPct val="100000"/>
              <a:buNone/>
            </a:pPr>
            <a:r>
              <a:rPr lang="en-US" sz="2500" b="1" dirty="0">
                <a:solidFill>
                  <a:srgbClr val="FF0000"/>
                </a:solidFill>
                <a:latin typeface="Helvetica Neue"/>
                <a:ea typeface="Helvetica Neue"/>
                <a:cs typeface="Helvetica Neue"/>
                <a:sym typeface="Helvetica Neue"/>
              </a:rPr>
              <a:t>Center of Excellence for Transgender Health (San Francisco)</a:t>
            </a:r>
          </a:p>
          <a:p>
            <a:pPr lvl="0">
              <a:lnSpc>
                <a:spcPct val="115000"/>
              </a:lnSpc>
              <a:spcBef>
                <a:spcPts val="0"/>
              </a:spcBef>
              <a:buClr>
                <a:schemeClr val="dk1"/>
              </a:buClr>
              <a:buSzPct val="100000"/>
              <a:buNone/>
            </a:pPr>
            <a:r>
              <a:rPr lang="en-US" sz="2500" b="1" dirty="0">
                <a:solidFill>
                  <a:schemeClr val="dk1"/>
                </a:solidFill>
                <a:latin typeface="Helvetica Neue"/>
                <a:ea typeface="Helvetica Neue"/>
                <a:cs typeface="Helvetica Neue"/>
                <a:sym typeface="Helvetica Neue"/>
              </a:rPr>
              <a:t>The mission of the Center of Excellence for Transgender Health is to increase access to comprehensive, effective, and affirming health care services for trans and gender-variant communities.</a:t>
            </a:r>
            <a:r>
              <a:rPr lang="en-US" sz="2500" b="1" dirty="0">
                <a:solidFill>
                  <a:schemeClr val="dk1"/>
                </a:solidFill>
                <a:latin typeface="Helvetica Neue"/>
                <a:ea typeface="Helvetica Neue"/>
                <a:cs typeface="Helvetica Neue"/>
                <a:sym typeface="Helvetica Neue"/>
                <a:hlinkClick r:id="rId7"/>
              </a:rPr>
              <a:t> </a:t>
            </a:r>
            <a:r>
              <a:rPr lang="en-US" sz="2500" b="1" u="sng" dirty="0">
                <a:solidFill>
                  <a:schemeClr val="hlink"/>
                </a:solidFill>
                <a:latin typeface="Helvetica Neue"/>
                <a:ea typeface="Helvetica Neue"/>
                <a:cs typeface="Helvetica Neue"/>
                <a:sym typeface="Helvetica Neue"/>
                <a:hlinkClick r:id="rId7"/>
              </a:rPr>
              <a:t>http://www.transhealth.ucsf.edu/</a:t>
            </a:r>
          </a:p>
          <a:p>
            <a:pPr lvl="0">
              <a:lnSpc>
                <a:spcPct val="115000"/>
              </a:lnSpc>
              <a:spcBef>
                <a:spcPts val="0"/>
              </a:spcBef>
              <a:buClr>
                <a:schemeClr val="dk1"/>
              </a:buClr>
              <a:buSzPct val="91666"/>
              <a:buNone/>
            </a:pPr>
            <a:endParaRPr lang="en-US" u="sng" dirty="0">
              <a:solidFill>
                <a:schemeClr val="tx1"/>
              </a:solidFill>
              <a:latin typeface="Helvetica Neue"/>
              <a:ea typeface="Helvetica Neue"/>
              <a:cs typeface="Helvetica Neue"/>
              <a:sym typeface="Helvetica Neue"/>
              <a:hlinkClick r:id="rId6"/>
            </a:endParaRPr>
          </a:p>
          <a:p>
            <a:endParaRPr lang="en-US" dirty="0">
              <a:solidFill>
                <a:schemeClr val="tx1"/>
              </a:solidFill>
            </a:endParaRPr>
          </a:p>
        </p:txBody>
      </p:sp>
      <p:pic>
        <p:nvPicPr>
          <p:cNvPr id="4" name="Shape 154" descr="Mark Small.jpg"/>
          <p:cNvPicPr preferRelativeResize="0"/>
          <p:nvPr/>
        </p:nvPicPr>
        <p:blipFill rotWithShape="1">
          <a:blip r:embed="rId8">
            <a:alphaModFix/>
          </a:blip>
          <a:srcRect/>
          <a:stretch/>
        </p:blipFill>
        <p:spPr>
          <a:xfrm>
            <a:off x="10877551" y="152401"/>
            <a:ext cx="1009649" cy="914400"/>
          </a:xfrm>
          <a:prstGeom prst="rect">
            <a:avLst/>
          </a:prstGeom>
          <a:noFill/>
          <a:ln>
            <a:noFill/>
          </a:ln>
        </p:spPr>
      </p:pic>
    </p:spTree>
    <p:extLst>
      <p:ext uri="{BB962C8B-B14F-4D97-AF65-F5344CB8AC3E}">
        <p14:creationId xmlns:p14="http://schemas.microsoft.com/office/powerpoint/2010/main" val="921040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B828C-4DFD-4320-8531-AF3B94F8BE46}"/>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xmlns="" id="{C5C4780B-DCEC-4C0E-AC28-2F3D3B59664D}"/>
              </a:ext>
            </a:extLst>
          </p:cNvPr>
          <p:cNvSpPr>
            <a:spLocks noGrp="1"/>
          </p:cNvSpPr>
          <p:nvPr>
            <p:ph idx="1"/>
          </p:nvPr>
        </p:nvSpPr>
        <p:spPr>
          <a:xfrm>
            <a:off x="1371600" y="1554480"/>
            <a:ext cx="9601200" cy="4312920"/>
          </a:xfrm>
        </p:spPr>
        <p:txBody>
          <a:bodyPr>
            <a:normAutofit/>
          </a:bodyPr>
          <a:lstStyle/>
          <a:p>
            <a:r>
              <a:rPr lang="en-US" sz="2800" dirty="0"/>
              <a:t>To prepare for this exercise, we need the person with the purple sticker to act as a scribe to take notes on the worksheet your facilitator will give you. Everybody have one?</a:t>
            </a:r>
          </a:p>
          <a:p>
            <a:endParaRPr lang="en-US" sz="2800" dirty="0"/>
          </a:p>
        </p:txBody>
      </p:sp>
    </p:spTree>
    <p:extLst>
      <p:ext uri="{BB962C8B-B14F-4D97-AF65-F5344CB8AC3E}">
        <p14:creationId xmlns:p14="http://schemas.microsoft.com/office/powerpoint/2010/main" val="109592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B828C-4DFD-4320-8531-AF3B94F8BE46}"/>
              </a:ext>
            </a:extLst>
          </p:cNvPr>
          <p:cNvSpPr>
            <a:spLocks noGrp="1"/>
          </p:cNvSpPr>
          <p:nvPr>
            <p:ph type="title"/>
          </p:nvPr>
        </p:nvSpPr>
        <p:spPr/>
        <p:txBody>
          <a:bodyPr/>
          <a:lstStyle/>
          <a:p>
            <a:r>
              <a:rPr lang="en-US" dirty="0"/>
              <a:t>Case Study—Round 1</a:t>
            </a:r>
          </a:p>
        </p:txBody>
      </p:sp>
      <p:sp>
        <p:nvSpPr>
          <p:cNvPr id="3" name="Content Placeholder 2">
            <a:extLst>
              <a:ext uri="{FF2B5EF4-FFF2-40B4-BE49-F238E27FC236}">
                <a16:creationId xmlns:a16="http://schemas.microsoft.com/office/drawing/2014/main" xmlns="" id="{C5C4780B-DCEC-4C0E-AC28-2F3D3B59664D}"/>
              </a:ext>
            </a:extLst>
          </p:cNvPr>
          <p:cNvSpPr>
            <a:spLocks noGrp="1"/>
          </p:cNvSpPr>
          <p:nvPr>
            <p:ph idx="1"/>
          </p:nvPr>
        </p:nvSpPr>
        <p:spPr>
          <a:xfrm>
            <a:off x="944880" y="1554480"/>
            <a:ext cx="11003280" cy="4968240"/>
          </a:xfrm>
        </p:spPr>
        <p:txBody>
          <a:bodyPr>
            <a:normAutofit/>
          </a:bodyPr>
          <a:lstStyle/>
          <a:p>
            <a:r>
              <a:rPr lang="en-US" sz="2400" dirty="0"/>
              <a:t>Jaime is a Latino 14-year-old adolescent who was assigned male at birth.  Jaime and his parents are Catholic and are active in their neighborhood parish, which is predominantly Latino and Spanish-speaking</a:t>
            </a:r>
            <a:r>
              <a:rPr lang="en-US" sz="2400" i="1" dirty="0"/>
              <a:t>. </a:t>
            </a:r>
            <a:r>
              <a:rPr lang="en-US" sz="2400" dirty="0"/>
              <a:t>Jaime was born with a genetic condition that affects the kidneys, ears and eyes, leading to hearing loss, eye abnormalities, and progressive kidney disease. With so many other issues, Jaime’s oral health is somewhat neglected. Jaime frequently sees a variety of specialists for his kidneys, eyes, and ears, but you are part of his primary care team. Two years ago (when Jaime was around the age of 12), at a routine visit to you, Jaime’s mother asked if you could provide a referral for a therapist. She felt that Jaime started to become sadder for “no apparent reason” and his grades in school started to slip. You referred Jaime to a therapist who works well with depressed adolescents, wondering if his chronic physical problems are affecting his mental health or if his medical problems have made him a target for teasing at school. </a:t>
            </a:r>
          </a:p>
        </p:txBody>
      </p:sp>
    </p:spTree>
    <p:extLst>
      <p:ext uri="{BB962C8B-B14F-4D97-AF65-F5344CB8AC3E}">
        <p14:creationId xmlns:p14="http://schemas.microsoft.com/office/powerpoint/2010/main" val="4079872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B828C-4DFD-4320-8531-AF3B94F8BE46}"/>
              </a:ext>
            </a:extLst>
          </p:cNvPr>
          <p:cNvSpPr>
            <a:spLocks noGrp="1"/>
          </p:cNvSpPr>
          <p:nvPr>
            <p:ph type="title"/>
          </p:nvPr>
        </p:nvSpPr>
        <p:spPr/>
        <p:txBody>
          <a:bodyPr/>
          <a:lstStyle/>
          <a:p>
            <a:r>
              <a:rPr lang="en-US" dirty="0"/>
              <a:t>Round 1 Questions</a:t>
            </a:r>
          </a:p>
        </p:txBody>
      </p:sp>
      <p:sp>
        <p:nvSpPr>
          <p:cNvPr id="3" name="Content Placeholder 2">
            <a:extLst>
              <a:ext uri="{FF2B5EF4-FFF2-40B4-BE49-F238E27FC236}">
                <a16:creationId xmlns:a16="http://schemas.microsoft.com/office/drawing/2014/main" xmlns="" id="{C5C4780B-DCEC-4C0E-AC28-2F3D3B59664D}"/>
              </a:ext>
            </a:extLst>
          </p:cNvPr>
          <p:cNvSpPr>
            <a:spLocks noGrp="1"/>
          </p:cNvSpPr>
          <p:nvPr>
            <p:ph idx="1"/>
          </p:nvPr>
        </p:nvSpPr>
        <p:spPr>
          <a:xfrm>
            <a:off x="944880" y="1554480"/>
            <a:ext cx="11003280" cy="4968240"/>
          </a:xfrm>
        </p:spPr>
        <p:txBody>
          <a:bodyPr>
            <a:normAutofit/>
          </a:bodyPr>
          <a:lstStyle/>
          <a:p>
            <a:pPr marL="742950" lvl="0" indent="-742950">
              <a:buFont typeface="+mj-lt"/>
              <a:buAutoNum type="arabicPeriod"/>
            </a:pPr>
            <a:r>
              <a:rPr lang="en-US" sz="4000" dirty="0"/>
              <a:t>What are some key health issues the patient faces? (3 minutes)</a:t>
            </a:r>
          </a:p>
          <a:p>
            <a:pPr marL="742950" lvl="0" indent="-742950">
              <a:buFont typeface="+mj-lt"/>
              <a:buAutoNum type="arabicPeriod"/>
            </a:pPr>
            <a:r>
              <a:rPr lang="en-US" sz="4000" dirty="0"/>
              <a:t>What are some of the barriers to high quality care the patient faces? (2 minutes)</a:t>
            </a:r>
          </a:p>
          <a:p>
            <a:endParaRPr lang="en-US" sz="4400" dirty="0"/>
          </a:p>
        </p:txBody>
      </p:sp>
    </p:spTree>
    <p:extLst>
      <p:ext uri="{BB962C8B-B14F-4D97-AF65-F5344CB8AC3E}">
        <p14:creationId xmlns:p14="http://schemas.microsoft.com/office/powerpoint/2010/main" val="16525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B828C-4DFD-4320-8531-AF3B94F8BE46}"/>
              </a:ext>
            </a:extLst>
          </p:cNvPr>
          <p:cNvSpPr>
            <a:spLocks noGrp="1"/>
          </p:cNvSpPr>
          <p:nvPr>
            <p:ph type="title"/>
          </p:nvPr>
        </p:nvSpPr>
        <p:spPr/>
        <p:txBody>
          <a:bodyPr/>
          <a:lstStyle/>
          <a:p>
            <a:r>
              <a:rPr lang="en-US" dirty="0"/>
              <a:t>Case Study—Round 2</a:t>
            </a:r>
          </a:p>
        </p:txBody>
      </p:sp>
      <p:sp>
        <p:nvSpPr>
          <p:cNvPr id="3" name="Content Placeholder 2">
            <a:extLst>
              <a:ext uri="{FF2B5EF4-FFF2-40B4-BE49-F238E27FC236}">
                <a16:creationId xmlns:a16="http://schemas.microsoft.com/office/drawing/2014/main" xmlns="" id="{C5C4780B-DCEC-4C0E-AC28-2F3D3B59664D}"/>
              </a:ext>
            </a:extLst>
          </p:cNvPr>
          <p:cNvSpPr>
            <a:spLocks noGrp="1"/>
          </p:cNvSpPr>
          <p:nvPr>
            <p:ph idx="1"/>
          </p:nvPr>
        </p:nvSpPr>
        <p:spPr>
          <a:xfrm>
            <a:off x="944880" y="1554480"/>
            <a:ext cx="11003280" cy="4968240"/>
          </a:xfrm>
        </p:spPr>
        <p:txBody>
          <a:bodyPr>
            <a:normAutofit fontScale="92500" lnSpcReduction="20000"/>
          </a:bodyPr>
          <a:lstStyle/>
          <a:p>
            <a:r>
              <a:rPr lang="en-US" sz="3200" dirty="0"/>
              <a:t>Several months have passed. The therapist recently called you, Jaime’s primary care provider, at the request of Jaime’s parents.  The therapist sounded alarmed, reporting that Jaime mentioned in a session that he thought he was having crushes on other boys, and questioned the counselor whether he might be gay. The therapist’s comment to you: “I don’t really specialize in these issues.” Shortly thereafter, your staff received a call from Jaime’s school indicating that he had made a suicidal statement after an incident of bullying: “I just don’t know if I want to continue living anymore.” You learn that the therapist shared with the parents that “Jaime thinks he might be gay,” later stating that it was okay to break confidentiality “because a safety issue was at hand.” The parents repeatedly asked Jaime if he might be “going through a phase.”</a:t>
            </a:r>
            <a:endParaRPr lang="en-US" sz="3600" dirty="0"/>
          </a:p>
        </p:txBody>
      </p:sp>
    </p:spTree>
    <p:extLst>
      <p:ext uri="{BB962C8B-B14F-4D97-AF65-F5344CB8AC3E}">
        <p14:creationId xmlns:p14="http://schemas.microsoft.com/office/powerpoint/2010/main" val="3506883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B828C-4DFD-4320-8531-AF3B94F8BE46}"/>
              </a:ext>
            </a:extLst>
          </p:cNvPr>
          <p:cNvSpPr>
            <a:spLocks noGrp="1"/>
          </p:cNvSpPr>
          <p:nvPr>
            <p:ph type="title"/>
          </p:nvPr>
        </p:nvSpPr>
        <p:spPr/>
        <p:txBody>
          <a:bodyPr/>
          <a:lstStyle/>
          <a:p>
            <a:r>
              <a:rPr lang="en-US" dirty="0"/>
              <a:t>Round 2 Questions</a:t>
            </a:r>
          </a:p>
        </p:txBody>
      </p:sp>
      <p:sp>
        <p:nvSpPr>
          <p:cNvPr id="3" name="Content Placeholder 2">
            <a:extLst>
              <a:ext uri="{FF2B5EF4-FFF2-40B4-BE49-F238E27FC236}">
                <a16:creationId xmlns:a16="http://schemas.microsoft.com/office/drawing/2014/main" xmlns="" id="{C5C4780B-DCEC-4C0E-AC28-2F3D3B59664D}"/>
              </a:ext>
            </a:extLst>
          </p:cNvPr>
          <p:cNvSpPr>
            <a:spLocks noGrp="1"/>
          </p:cNvSpPr>
          <p:nvPr>
            <p:ph idx="1"/>
          </p:nvPr>
        </p:nvSpPr>
        <p:spPr>
          <a:xfrm>
            <a:off x="944880" y="1554480"/>
            <a:ext cx="11003280" cy="4968240"/>
          </a:xfrm>
        </p:spPr>
        <p:txBody>
          <a:bodyPr>
            <a:normAutofit/>
          </a:bodyPr>
          <a:lstStyle/>
          <a:p>
            <a:pPr marL="742950" lvl="0" indent="-742950">
              <a:buFont typeface="+mj-lt"/>
              <a:buAutoNum type="arabicPeriod"/>
            </a:pPr>
            <a:r>
              <a:rPr lang="en-US" sz="4000" dirty="0"/>
              <a:t>What key concerns do you now have about Jaime’s health and health care? (2 minutes)</a:t>
            </a:r>
          </a:p>
          <a:p>
            <a:pPr marL="742950" lvl="0" indent="-742950">
              <a:buFont typeface="+mj-lt"/>
              <a:buAutoNum type="arabicPeriod"/>
            </a:pPr>
            <a:r>
              <a:rPr lang="en-US" sz="4000" dirty="0"/>
              <a:t>From both a clinical and non-clinical perspective, what strategies would you recommend to meet the needs of this patient?  (2 minutes)</a:t>
            </a:r>
          </a:p>
          <a:p>
            <a:pPr marL="1143000" indent="-1143000">
              <a:buFont typeface="+mj-lt"/>
              <a:buAutoNum type="arabicPeriod"/>
            </a:pPr>
            <a:endParaRPr lang="en-US" sz="7200" dirty="0"/>
          </a:p>
        </p:txBody>
      </p:sp>
    </p:spTree>
    <p:extLst>
      <p:ext uri="{BB962C8B-B14F-4D97-AF65-F5344CB8AC3E}">
        <p14:creationId xmlns:p14="http://schemas.microsoft.com/office/powerpoint/2010/main" val="126980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FEB322-D417-4BBA-99D2-7CFB467FA183}"/>
              </a:ext>
            </a:extLst>
          </p:cNvPr>
          <p:cNvSpPr>
            <a:spLocks noGrp="1"/>
          </p:cNvSpPr>
          <p:nvPr>
            <p:ph type="title"/>
          </p:nvPr>
        </p:nvSpPr>
        <p:spPr/>
        <p:txBody>
          <a:bodyPr/>
          <a:lstStyle/>
          <a:p>
            <a:r>
              <a:rPr lang="en-US" dirty="0"/>
              <a:t>What are we going to do today?</a:t>
            </a:r>
          </a:p>
        </p:txBody>
      </p:sp>
      <p:sp>
        <p:nvSpPr>
          <p:cNvPr id="3" name="Content Placeholder 2">
            <a:extLst>
              <a:ext uri="{FF2B5EF4-FFF2-40B4-BE49-F238E27FC236}">
                <a16:creationId xmlns:a16="http://schemas.microsoft.com/office/drawing/2014/main" xmlns="" id="{565AA542-A974-4711-860D-875247C9A727}"/>
              </a:ext>
            </a:extLst>
          </p:cNvPr>
          <p:cNvSpPr>
            <a:spLocks noGrp="1"/>
          </p:cNvSpPr>
          <p:nvPr>
            <p:ph idx="1"/>
          </p:nvPr>
        </p:nvSpPr>
        <p:spPr>
          <a:xfrm>
            <a:off x="1371600" y="1446028"/>
            <a:ext cx="10558130" cy="5146158"/>
          </a:xfrm>
        </p:spPr>
        <p:txBody>
          <a:bodyPr>
            <a:normAutofit/>
          </a:bodyPr>
          <a:lstStyle/>
          <a:p>
            <a:r>
              <a:rPr lang="en-US" sz="2400" b="1" dirty="0"/>
              <a:t>Differentiate between </a:t>
            </a:r>
            <a:r>
              <a:rPr lang="en-US" sz="2400" b="1" dirty="0">
                <a:solidFill>
                  <a:srgbClr val="FF0000"/>
                </a:solidFill>
              </a:rPr>
              <a:t>sexual orientation, biological sex, gender identity and gender expression</a:t>
            </a:r>
          </a:p>
          <a:p>
            <a:r>
              <a:rPr lang="en-US" sz="2400" b="1" dirty="0"/>
              <a:t>Review a short list of </a:t>
            </a:r>
            <a:r>
              <a:rPr lang="en-US" sz="2400" b="1" dirty="0">
                <a:solidFill>
                  <a:srgbClr val="FF0000"/>
                </a:solidFill>
              </a:rPr>
              <a:t>key terms </a:t>
            </a:r>
            <a:r>
              <a:rPr lang="en-US" sz="2400" b="1" dirty="0"/>
              <a:t>that are important to this population</a:t>
            </a:r>
          </a:p>
          <a:p>
            <a:r>
              <a:rPr lang="en-US" sz="2400" b="1" dirty="0"/>
              <a:t>Define </a:t>
            </a:r>
            <a:r>
              <a:rPr lang="en-US" sz="2400" b="1" dirty="0">
                <a:solidFill>
                  <a:srgbClr val="FF0000"/>
                </a:solidFill>
              </a:rPr>
              <a:t>intersectionality </a:t>
            </a:r>
            <a:r>
              <a:rPr lang="en-US" sz="2400" b="1" dirty="0"/>
              <a:t>and describe why it is important to understanding health disparities for LGBTQ populations</a:t>
            </a:r>
          </a:p>
          <a:p>
            <a:r>
              <a:rPr lang="en-US" sz="2400" b="1" dirty="0"/>
              <a:t>Identify </a:t>
            </a:r>
            <a:r>
              <a:rPr lang="en-US" sz="2400" b="1" dirty="0">
                <a:solidFill>
                  <a:srgbClr val="FF0000"/>
                </a:solidFill>
              </a:rPr>
              <a:t>social determinants of health and health disparities </a:t>
            </a:r>
            <a:r>
              <a:rPr lang="en-US" sz="2400" b="1" dirty="0"/>
              <a:t>for this population </a:t>
            </a:r>
          </a:p>
          <a:p>
            <a:r>
              <a:rPr lang="en-US" sz="2400" b="1" dirty="0"/>
              <a:t>Identify </a:t>
            </a:r>
            <a:r>
              <a:rPr lang="en-US" sz="2400" b="1" dirty="0">
                <a:solidFill>
                  <a:srgbClr val="FF0000"/>
                </a:solidFill>
              </a:rPr>
              <a:t>strategies for decreasing barriers to care </a:t>
            </a:r>
            <a:r>
              <a:rPr lang="en-US" sz="2400" b="1" dirty="0"/>
              <a:t>for this population and solutions for decreasing health disparities</a:t>
            </a:r>
          </a:p>
          <a:p>
            <a:r>
              <a:rPr lang="en-US" sz="2400" b="1" dirty="0"/>
              <a:t>Increase awareness of </a:t>
            </a:r>
            <a:r>
              <a:rPr lang="en-US" sz="2400" b="1" dirty="0">
                <a:solidFill>
                  <a:srgbClr val="FF0000"/>
                </a:solidFill>
              </a:rPr>
              <a:t>resources</a:t>
            </a:r>
            <a:r>
              <a:rPr lang="en-US" sz="2400" b="1" dirty="0"/>
              <a:t> to improve care to this population</a:t>
            </a:r>
          </a:p>
          <a:p>
            <a:r>
              <a:rPr lang="en-US" sz="2400" b="1" dirty="0"/>
              <a:t>Work through a </a:t>
            </a:r>
            <a:r>
              <a:rPr lang="en-US" sz="2400" b="1" dirty="0">
                <a:solidFill>
                  <a:srgbClr val="FF0000"/>
                </a:solidFill>
              </a:rPr>
              <a:t>case study </a:t>
            </a:r>
            <a:r>
              <a:rPr lang="en-US" sz="2400" b="1" dirty="0"/>
              <a:t>to help you apply these concepts</a:t>
            </a: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438" y="197223"/>
            <a:ext cx="1538127" cy="1271180"/>
          </a:xfrm>
          <a:prstGeom prst="rect">
            <a:avLst/>
          </a:prstGeom>
        </p:spPr>
      </p:pic>
    </p:spTree>
    <p:extLst>
      <p:ext uri="{BB962C8B-B14F-4D97-AF65-F5344CB8AC3E}">
        <p14:creationId xmlns:p14="http://schemas.microsoft.com/office/powerpoint/2010/main" val="332207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B828C-4DFD-4320-8531-AF3B94F8BE46}"/>
              </a:ext>
            </a:extLst>
          </p:cNvPr>
          <p:cNvSpPr>
            <a:spLocks noGrp="1"/>
          </p:cNvSpPr>
          <p:nvPr>
            <p:ph type="title"/>
          </p:nvPr>
        </p:nvSpPr>
        <p:spPr>
          <a:xfrm>
            <a:off x="1341120" y="68580"/>
            <a:ext cx="9601200" cy="1485900"/>
          </a:xfrm>
        </p:spPr>
        <p:txBody>
          <a:bodyPr/>
          <a:lstStyle/>
          <a:p>
            <a:r>
              <a:rPr lang="en-US" dirty="0"/>
              <a:t>Case Study—Round 3</a:t>
            </a:r>
          </a:p>
        </p:txBody>
      </p:sp>
      <p:sp>
        <p:nvSpPr>
          <p:cNvPr id="3" name="Content Placeholder 2">
            <a:extLst>
              <a:ext uri="{FF2B5EF4-FFF2-40B4-BE49-F238E27FC236}">
                <a16:creationId xmlns:a16="http://schemas.microsoft.com/office/drawing/2014/main" xmlns="" id="{C5C4780B-DCEC-4C0E-AC28-2F3D3B59664D}"/>
              </a:ext>
            </a:extLst>
          </p:cNvPr>
          <p:cNvSpPr>
            <a:spLocks noGrp="1"/>
          </p:cNvSpPr>
          <p:nvPr>
            <p:ph idx="1"/>
          </p:nvPr>
        </p:nvSpPr>
        <p:spPr>
          <a:xfrm>
            <a:off x="853440" y="701040"/>
            <a:ext cx="11049000" cy="5958840"/>
          </a:xfrm>
        </p:spPr>
        <p:txBody>
          <a:bodyPr>
            <a:normAutofit lnSpcReduction="10000"/>
          </a:bodyPr>
          <a:lstStyle/>
          <a:p>
            <a:r>
              <a:rPr lang="en-US" sz="2400" dirty="0"/>
              <a:t>Jaime is now 16 and has come to your office today for a routine checkup. Your clinical assistant goes to the waiting room and looks for a teen male but cannot identify one. After calling the name “Jaime,” an adolescent with long hair and wearing makeup stands up. The assistant acts surprised, and nervously states, “Oh, you weren’t what I was expecting,” eliciting stares from other patients. During your clinical visit, Jaime notes that their feelings of depression have gotten worse, as have the symptoms of their genetic condition.  As part of your conversation with Jaime you ask, “At this point in time, what gender do you identify with?” Jaime looks surprised, but says, “I’m not sure, but I do know I feel female and I feel best when I’m dressing this way.”  You ask Jaime what pronouns they would like you to use, and Jaime responds, “they and them works for me.” Seeming relieved that you have asked these questions, Jaime tells you about the Gay-Straight Alliance at school, reporting that even though this year has been difficult, they feel safe with this group. Jaime also tells you that even though their parents had initially struggled with the idea that Jaime might be gay, they now accept this. Jaime’s parents have told Jaime that they love and support them no matter what. You ask Jaime how they are coping having to see so many specialists, and Jaime replies, “It’s hard, you know. The doctors understand kidneys and stuff, but I don’t get treated nice because I look different.”</a:t>
            </a:r>
            <a:endParaRPr lang="en-US" sz="4000" dirty="0"/>
          </a:p>
        </p:txBody>
      </p:sp>
    </p:spTree>
    <p:extLst>
      <p:ext uri="{BB962C8B-B14F-4D97-AF65-F5344CB8AC3E}">
        <p14:creationId xmlns:p14="http://schemas.microsoft.com/office/powerpoint/2010/main" val="993214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B828C-4DFD-4320-8531-AF3B94F8BE46}"/>
              </a:ext>
            </a:extLst>
          </p:cNvPr>
          <p:cNvSpPr>
            <a:spLocks noGrp="1"/>
          </p:cNvSpPr>
          <p:nvPr>
            <p:ph type="title"/>
          </p:nvPr>
        </p:nvSpPr>
        <p:spPr/>
        <p:txBody>
          <a:bodyPr/>
          <a:lstStyle/>
          <a:p>
            <a:r>
              <a:rPr lang="en-US" dirty="0"/>
              <a:t>Round 3 Questions</a:t>
            </a:r>
          </a:p>
        </p:txBody>
      </p:sp>
      <p:sp>
        <p:nvSpPr>
          <p:cNvPr id="3" name="Content Placeholder 2">
            <a:extLst>
              <a:ext uri="{FF2B5EF4-FFF2-40B4-BE49-F238E27FC236}">
                <a16:creationId xmlns:a16="http://schemas.microsoft.com/office/drawing/2014/main" xmlns="" id="{C5C4780B-DCEC-4C0E-AC28-2F3D3B59664D}"/>
              </a:ext>
            </a:extLst>
          </p:cNvPr>
          <p:cNvSpPr>
            <a:spLocks noGrp="1"/>
          </p:cNvSpPr>
          <p:nvPr>
            <p:ph idx="1"/>
          </p:nvPr>
        </p:nvSpPr>
        <p:spPr>
          <a:xfrm>
            <a:off x="944880" y="1554480"/>
            <a:ext cx="11003280" cy="4968240"/>
          </a:xfrm>
        </p:spPr>
        <p:txBody>
          <a:bodyPr>
            <a:normAutofit/>
          </a:bodyPr>
          <a:lstStyle/>
          <a:p>
            <a:pPr marL="742950" lvl="0" indent="-742950">
              <a:buFont typeface="+mj-lt"/>
              <a:buAutoNum type="arabicPeriod"/>
            </a:pPr>
            <a:r>
              <a:rPr lang="en-US" sz="3600" dirty="0"/>
              <a:t>Is Jaime gay? Is Jaime transgender? How could you figure this out? (2 minutes)</a:t>
            </a:r>
          </a:p>
          <a:p>
            <a:pPr marL="742950" lvl="0" indent="-742950">
              <a:buFont typeface="+mj-lt"/>
              <a:buAutoNum type="arabicPeriod"/>
            </a:pPr>
            <a:r>
              <a:rPr lang="en-US" sz="3600" dirty="0"/>
              <a:t>How do Jaime’s social identities affect their health and the care they receive? (2 minutes)</a:t>
            </a:r>
          </a:p>
          <a:p>
            <a:pPr marL="742950" lvl="0" indent="-742950">
              <a:buFont typeface="+mj-lt"/>
              <a:buAutoNum type="arabicPeriod"/>
            </a:pPr>
            <a:r>
              <a:rPr lang="en-US" sz="3600" dirty="0"/>
              <a:t>What strengths does Jaime have that may help them meet the challenges of their own health and health care? (3 minutes)</a:t>
            </a:r>
          </a:p>
          <a:p>
            <a:pPr marL="1371600" indent="-1371600">
              <a:buFont typeface="+mj-lt"/>
              <a:buAutoNum type="arabicPeriod"/>
            </a:pPr>
            <a:endParaRPr lang="en-US" sz="11500" dirty="0"/>
          </a:p>
        </p:txBody>
      </p:sp>
    </p:spTree>
    <p:extLst>
      <p:ext uri="{BB962C8B-B14F-4D97-AF65-F5344CB8AC3E}">
        <p14:creationId xmlns:p14="http://schemas.microsoft.com/office/powerpoint/2010/main" val="1216560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8D697-AB61-47AA-9251-40879F33F376}"/>
              </a:ext>
            </a:extLst>
          </p:cNvPr>
          <p:cNvSpPr>
            <a:spLocks noGrp="1"/>
          </p:cNvSpPr>
          <p:nvPr>
            <p:ph type="title"/>
          </p:nvPr>
        </p:nvSpPr>
        <p:spPr/>
        <p:txBody>
          <a:bodyPr/>
          <a:lstStyle/>
          <a:p>
            <a:r>
              <a:rPr lang="en-US" dirty="0"/>
              <a:t>Debrief </a:t>
            </a:r>
          </a:p>
        </p:txBody>
      </p:sp>
      <p:sp>
        <p:nvSpPr>
          <p:cNvPr id="3" name="Content Placeholder 2">
            <a:extLst>
              <a:ext uri="{FF2B5EF4-FFF2-40B4-BE49-F238E27FC236}">
                <a16:creationId xmlns:a16="http://schemas.microsoft.com/office/drawing/2014/main" xmlns="" id="{1F84FF5A-CA08-490D-965D-12B08EA9BF8D}"/>
              </a:ext>
            </a:extLst>
          </p:cNvPr>
          <p:cNvSpPr>
            <a:spLocks noGrp="1"/>
          </p:cNvSpPr>
          <p:nvPr>
            <p:ph idx="1"/>
          </p:nvPr>
        </p:nvSpPr>
        <p:spPr>
          <a:xfrm>
            <a:off x="1371600" y="1873624"/>
            <a:ext cx="9601200" cy="3581400"/>
          </a:xfrm>
        </p:spPr>
        <p:txBody>
          <a:bodyPr>
            <a:normAutofit lnSpcReduction="10000"/>
          </a:bodyPr>
          <a:lstStyle/>
          <a:p>
            <a:r>
              <a:rPr lang="en-US" sz="3200" b="1" dirty="0"/>
              <a:t>In an ideal world, how could all of the professions represented at your table work together, as an </a:t>
            </a:r>
            <a:r>
              <a:rPr lang="en-US" sz="3200" b="1" dirty="0" err="1"/>
              <a:t>interprofessional</a:t>
            </a:r>
            <a:r>
              <a:rPr lang="en-US" sz="3200" b="1" dirty="0"/>
              <a:t> team, to provide care for Jaime and their family?</a:t>
            </a:r>
            <a:br>
              <a:rPr lang="en-US" sz="3200" b="1" dirty="0"/>
            </a:br>
            <a:r>
              <a:rPr lang="en-US" sz="3200" b="1" dirty="0"/>
              <a:t/>
            </a:r>
            <a:br>
              <a:rPr lang="en-US" sz="3200" b="1" dirty="0"/>
            </a:br>
            <a:r>
              <a:rPr lang="en-US" sz="3200" b="1" dirty="0"/>
              <a:t/>
            </a:r>
            <a:br>
              <a:rPr lang="en-US" sz="3200" b="1" dirty="0"/>
            </a:br>
            <a:endParaRPr lang="en-US" sz="3200" b="1" dirty="0"/>
          </a:p>
          <a:p>
            <a:r>
              <a:rPr lang="en-US" sz="3200" b="1" dirty="0"/>
              <a:t>What are you taking away from this activity?</a:t>
            </a:r>
          </a:p>
        </p:txBody>
      </p:sp>
    </p:spTree>
    <p:extLst>
      <p:ext uri="{BB962C8B-B14F-4D97-AF65-F5344CB8AC3E}">
        <p14:creationId xmlns:p14="http://schemas.microsoft.com/office/powerpoint/2010/main" val="847326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213B22-6BA5-4F40-B3B0-4073A2F04A85}"/>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xmlns="" id="{F3EAE482-6A61-48FB-8219-6395A2F40A4E}"/>
              </a:ext>
            </a:extLst>
          </p:cNvPr>
          <p:cNvSpPr>
            <a:spLocks noGrp="1"/>
          </p:cNvSpPr>
          <p:nvPr>
            <p:ph idx="1"/>
          </p:nvPr>
        </p:nvSpPr>
        <p:spPr>
          <a:xfrm>
            <a:off x="1371600" y="1569720"/>
            <a:ext cx="10393680" cy="4968240"/>
          </a:xfrm>
        </p:spPr>
        <p:txBody>
          <a:bodyPr>
            <a:normAutofit/>
          </a:bodyPr>
          <a:lstStyle/>
          <a:p>
            <a:r>
              <a:rPr lang="en-US" sz="3200" b="1" dirty="0"/>
              <a:t>Stacie </a:t>
            </a:r>
            <a:r>
              <a:rPr lang="en-US" sz="3200" b="1" dirty="0" err="1"/>
              <a:t>Steinbock</a:t>
            </a:r>
            <a:r>
              <a:rPr lang="en-US" sz="3200" b="1" dirty="0"/>
              <a:t>, Director, LGBT Center on the HSC Campus</a:t>
            </a:r>
          </a:p>
          <a:p>
            <a:pPr lvl="1"/>
            <a:r>
              <a:rPr lang="en-US" sz="3200" b="1" i="0" dirty="0">
                <a:hlinkClick r:id="rId3"/>
              </a:rPr>
              <a:t>stacie.steinbock@louisville.edu</a:t>
            </a:r>
            <a:r>
              <a:rPr lang="en-US" sz="3200" b="1" i="0" dirty="0"/>
              <a:t> </a:t>
            </a:r>
          </a:p>
          <a:p>
            <a:r>
              <a:rPr lang="en-US" sz="3200" b="1" dirty="0"/>
              <a:t>Emily Noonan, Research Coordinator, LGBT Center on the HSC Campus &amp; Undergraduate Medical Education</a:t>
            </a:r>
          </a:p>
          <a:p>
            <a:pPr lvl="1"/>
            <a:r>
              <a:rPr lang="en-US" sz="3200" b="1" i="0" dirty="0">
                <a:hlinkClick r:id="rId4"/>
              </a:rPr>
              <a:t>emily.noonan@louisville.edu</a:t>
            </a:r>
            <a:r>
              <a:rPr lang="en-US" sz="3200" b="1" i="0" dirty="0"/>
              <a:t> </a:t>
            </a:r>
          </a:p>
          <a:p>
            <a:endParaRPr lang="en-US" sz="28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0237" y="228599"/>
            <a:ext cx="1242015" cy="1026459"/>
          </a:xfrm>
          <a:prstGeom prst="rect">
            <a:avLst/>
          </a:prstGeom>
        </p:spPr>
      </p:pic>
    </p:spTree>
    <p:extLst>
      <p:ext uri="{BB962C8B-B14F-4D97-AF65-F5344CB8AC3E}">
        <p14:creationId xmlns:p14="http://schemas.microsoft.com/office/powerpoint/2010/main" val="55568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788D4-BD34-4DAC-891D-6C2DED38A729}"/>
              </a:ext>
            </a:extLst>
          </p:cNvPr>
          <p:cNvSpPr>
            <a:spLocks noGrp="1"/>
          </p:cNvSpPr>
          <p:nvPr>
            <p:ph type="title"/>
          </p:nvPr>
        </p:nvSpPr>
        <p:spPr>
          <a:xfrm>
            <a:off x="1371600" y="1229908"/>
            <a:ext cx="9601200" cy="1485900"/>
          </a:xfrm>
        </p:spPr>
        <p:txBody>
          <a:bodyPr>
            <a:normAutofit/>
          </a:bodyPr>
          <a:lstStyle/>
          <a:p>
            <a:r>
              <a:rPr lang="en-US" dirty="0"/>
              <a:t>Carol Taylor-Shim</a:t>
            </a:r>
          </a:p>
        </p:txBody>
      </p:sp>
      <p:sp>
        <p:nvSpPr>
          <p:cNvPr id="3" name="Content Placeholder 2">
            <a:extLst>
              <a:ext uri="{FF2B5EF4-FFF2-40B4-BE49-F238E27FC236}">
                <a16:creationId xmlns:a16="http://schemas.microsoft.com/office/drawing/2014/main" xmlns="" id="{CF8EC169-2CED-4034-9C13-E7AFD3EEA584}"/>
              </a:ext>
            </a:extLst>
          </p:cNvPr>
          <p:cNvSpPr>
            <a:spLocks noGrp="1"/>
          </p:cNvSpPr>
          <p:nvPr>
            <p:ph idx="1"/>
          </p:nvPr>
        </p:nvSpPr>
        <p:spPr>
          <a:xfrm>
            <a:off x="1371600" y="1972858"/>
            <a:ext cx="5958840" cy="3581400"/>
          </a:xfrm>
        </p:spPr>
        <p:txBody>
          <a:bodyPr/>
          <a:lstStyle/>
          <a:p>
            <a:pPr marL="0" indent="0">
              <a:buNone/>
            </a:pPr>
            <a:r>
              <a:rPr lang="en-US" dirty="0"/>
              <a:t>Bias Incident Response Coordinator</a:t>
            </a:r>
          </a:p>
          <a:p>
            <a:pPr marL="0" indent="0">
              <a:buNone/>
            </a:pPr>
            <a:r>
              <a:rPr lang="en-US" dirty="0"/>
              <a:t>University of Kentucky</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354" y="1229908"/>
            <a:ext cx="3979084" cy="3979084"/>
          </a:xfrm>
          <a:prstGeom prst="rect">
            <a:avLst/>
          </a:prstGeom>
        </p:spPr>
      </p:pic>
    </p:spTree>
    <p:extLst>
      <p:ext uri="{BB962C8B-B14F-4D97-AF65-F5344CB8AC3E}">
        <p14:creationId xmlns:p14="http://schemas.microsoft.com/office/powerpoint/2010/main" val="112913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67257-F936-45BB-A65D-DCAF5F4DC7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E0A64FAA-DA53-41C2-8F2E-BD4BAD2313E4}"/>
              </a:ext>
            </a:extLst>
          </p:cNvPr>
          <p:cNvSpPr>
            <a:spLocks noGrp="1"/>
          </p:cNvSpPr>
          <p:nvPr>
            <p:ph idx="1"/>
          </p:nvPr>
        </p:nvSpPr>
        <p:spPr/>
        <p:txBody>
          <a:bodyPr/>
          <a:lstStyle/>
          <a:p>
            <a:r>
              <a:rPr lang="en-US" dirty="0"/>
              <a:t>Hold for intersectionality video</a:t>
            </a:r>
          </a:p>
        </p:txBody>
      </p:sp>
    </p:spTree>
    <p:extLst>
      <p:ext uri="{BB962C8B-B14F-4D97-AF65-F5344CB8AC3E}">
        <p14:creationId xmlns:p14="http://schemas.microsoft.com/office/powerpoint/2010/main" val="291371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1255" y="65568"/>
            <a:ext cx="10517312" cy="6792432"/>
          </a:xfrm>
        </p:spPr>
      </p:pic>
    </p:spTree>
    <p:extLst>
      <p:ext uri="{BB962C8B-B14F-4D97-AF65-F5344CB8AC3E}">
        <p14:creationId xmlns:p14="http://schemas.microsoft.com/office/powerpoint/2010/main" val="313401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97EA873-6042-4B80-B436-35668A789E10}"/>
              </a:ext>
            </a:extLst>
          </p:cNvPr>
          <p:cNvGraphicFramePr/>
          <p:nvPr>
            <p:extLst>
              <p:ext uri="{D42A27DB-BD31-4B8C-83A1-F6EECF244321}">
                <p14:modId xmlns:p14="http://schemas.microsoft.com/office/powerpoint/2010/main" val="3650781036"/>
              </p:ext>
            </p:extLst>
          </p:nvPr>
        </p:nvGraphicFramePr>
        <p:xfrm>
          <a:off x="1041991" y="-106324"/>
          <a:ext cx="10611293" cy="6539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98BE31B9-AC92-4D7B-B7AD-E8C2EB06B9BF}"/>
              </a:ext>
            </a:extLst>
          </p:cNvPr>
          <p:cNvSpPr txBox="1"/>
          <p:nvPr/>
        </p:nvSpPr>
        <p:spPr>
          <a:xfrm>
            <a:off x="1041991" y="6379535"/>
            <a:ext cx="5108450" cy="369332"/>
          </a:xfrm>
          <a:prstGeom prst="rect">
            <a:avLst/>
          </a:prstGeom>
          <a:noFill/>
        </p:spPr>
        <p:txBody>
          <a:bodyPr wrap="none" rtlCol="0">
            <a:spAutoFit/>
          </a:bodyPr>
          <a:lstStyle/>
          <a:p>
            <a:r>
              <a:rPr lang="en-US" dirty="0"/>
              <a:t>Model developed by Kristen L. </a:t>
            </a:r>
            <a:r>
              <a:rPr lang="en-US" dirty="0" err="1"/>
              <a:t>Eckstrand</a:t>
            </a:r>
            <a:r>
              <a:rPr lang="en-US" dirty="0"/>
              <a:t>, MD, PhD</a:t>
            </a:r>
          </a:p>
        </p:txBody>
      </p:sp>
    </p:spTree>
    <p:extLst>
      <p:ext uri="{BB962C8B-B14F-4D97-AF65-F5344CB8AC3E}">
        <p14:creationId xmlns:p14="http://schemas.microsoft.com/office/powerpoint/2010/main" val="57515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xmlns="" id="{39191FB4-96FC-40A1-A4F0-38F6EB7ACB65}"/>
              </a:ext>
            </a:extLst>
          </p:cNvPr>
          <p:cNvGraphicFramePr/>
          <p:nvPr>
            <p:extLst/>
          </p:nvPr>
        </p:nvGraphicFramePr>
        <p:xfrm>
          <a:off x="1629754" y="770965"/>
          <a:ext cx="9468551" cy="5522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0438" y="197223"/>
            <a:ext cx="1538127" cy="1271180"/>
          </a:xfrm>
          <a:prstGeom prst="rect">
            <a:avLst/>
          </a:prstGeom>
        </p:spPr>
      </p:pic>
    </p:spTree>
    <p:extLst>
      <p:ext uri="{BB962C8B-B14F-4D97-AF65-F5344CB8AC3E}">
        <p14:creationId xmlns:p14="http://schemas.microsoft.com/office/powerpoint/2010/main" val="145243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58334756"/>
              </p:ext>
            </p:extLst>
          </p:nvPr>
        </p:nvGraphicFramePr>
        <p:xfrm>
          <a:off x="1987463" y="161343"/>
          <a:ext cx="8024284" cy="6584689"/>
        </p:xfrm>
        <a:graphic>
          <a:graphicData uri="http://schemas.openxmlformats.org/drawingml/2006/table">
            <a:tbl>
              <a:tblPr firstRow="1" bandRow="1"/>
              <a:tblGrid>
                <a:gridCol w="4012142">
                  <a:extLst>
                    <a:ext uri="{9D8B030D-6E8A-4147-A177-3AD203B41FA5}">
                      <a16:colId xmlns:a16="http://schemas.microsoft.com/office/drawing/2014/main" xmlns="" val="20000"/>
                    </a:ext>
                  </a:extLst>
                </a:gridCol>
                <a:gridCol w="4012142">
                  <a:extLst>
                    <a:ext uri="{9D8B030D-6E8A-4147-A177-3AD203B41FA5}">
                      <a16:colId xmlns:a16="http://schemas.microsoft.com/office/drawing/2014/main" xmlns="" val="20001"/>
                    </a:ext>
                  </a:extLst>
                </a:gridCol>
              </a:tblGrid>
              <a:tr h="490623">
                <a:tc>
                  <a:txBody>
                    <a:bodyPr/>
                    <a:lstStyle/>
                    <a:p>
                      <a:pPr marL="0" marR="0" algn="ctr">
                        <a:spcBef>
                          <a:spcPts val="0"/>
                        </a:spcBef>
                        <a:spcAft>
                          <a:spcPts val="0"/>
                        </a:spcAft>
                        <a:tabLst>
                          <a:tab pos="695325" algn="l"/>
                          <a:tab pos="1284605" algn="ctr"/>
                        </a:tabLst>
                      </a:pPr>
                      <a:r>
                        <a:rPr lang="en-US" sz="1800" b="1" kern="1200" dirty="0">
                          <a:solidFill>
                            <a:srgbClr val="FFFFFF"/>
                          </a:solidFill>
                          <a:effectLst/>
                          <a:latin typeface="Garamond"/>
                          <a:ea typeface="Times New Roman"/>
                          <a:cs typeface="Arial"/>
                        </a:rPr>
                        <a:t>Use</a:t>
                      </a:r>
                      <a:endParaRPr lang="en-US" sz="1800" dirty="0">
                        <a:effectLst/>
                        <a:latin typeface="Times New Roman"/>
                        <a:ea typeface="Times New Roman"/>
                      </a:endParaRPr>
                    </a:p>
                  </a:txBody>
                  <a:tcPr>
                    <a:lnL w="12700" cap="flat" cmpd="sng" algn="ctr">
                      <a:solidFill>
                        <a:srgbClr val="7D60A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8064A2"/>
                    </a:solidFill>
                  </a:tcPr>
                </a:tc>
                <a:tc>
                  <a:txBody>
                    <a:bodyPr/>
                    <a:lstStyle/>
                    <a:p>
                      <a:pPr marL="0" marR="0" algn="ctr">
                        <a:spcBef>
                          <a:spcPts val="0"/>
                        </a:spcBef>
                        <a:spcAft>
                          <a:spcPts val="0"/>
                        </a:spcAft>
                      </a:pPr>
                      <a:r>
                        <a:rPr lang="en-US" sz="1800" b="1" kern="1200" dirty="0">
                          <a:solidFill>
                            <a:srgbClr val="FFFFFF"/>
                          </a:solidFill>
                          <a:effectLst/>
                          <a:latin typeface="Garamond"/>
                          <a:ea typeface="Times New Roman"/>
                          <a:cs typeface="Arial"/>
                        </a:rPr>
                        <a:t>Do Not Use</a:t>
                      </a:r>
                      <a:endParaRPr lang="en-US" sz="1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8064A2"/>
                    </a:solidFill>
                  </a:tcPr>
                </a:tc>
                <a:extLst>
                  <a:ext uri="{0D108BD9-81ED-4DB2-BD59-A6C34878D82A}">
                    <a16:rowId xmlns:a16="http://schemas.microsoft.com/office/drawing/2014/main" xmlns="" val="10000"/>
                  </a:ext>
                </a:extLst>
              </a:tr>
              <a:tr h="490623">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Transgender</a:t>
                      </a:r>
                      <a:endParaRPr lang="en-US" sz="1800" dirty="0">
                        <a:effectLst/>
                        <a:latin typeface="Times New Roman"/>
                        <a:ea typeface="Times New Roman"/>
                      </a:endParaRPr>
                    </a:p>
                  </a:txBody>
                  <a:tcPr>
                    <a:lnL w="12700" cap="flat" cmpd="sng" algn="ctr">
                      <a:solidFill>
                        <a:srgbClr val="7D60A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Transgendered</a:t>
                      </a:r>
                      <a:endParaRPr lang="en-US" sz="1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774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Garamond"/>
                          <a:ea typeface="Times New Roman"/>
                          <a:cs typeface="Arial"/>
                        </a:rPr>
                        <a:t>Trans-man (FTM)</a:t>
                      </a:r>
                      <a:br>
                        <a:rPr lang="en-US" sz="1800" kern="1200" dirty="0">
                          <a:solidFill>
                            <a:srgbClr val="000000"/>
                          </a:solidFill>
                          <a:effectLst/>
                          <a:latin typeface="Garamond"/>
                          <a:ea typeface="Times New Roman"/>
                          <a:cs typeface="Arial"/>
                        </a:rPr>
                      </a:br>
                      <a:r>
                        <a:rPr lang="en-US" sz="1800" kern="1200" dirty="0">
                          <a:solidFill>
                            <a:srgbClr val="000000"/>
                          </a:solidFill>
                          <a:effectLst/>
                          <a:latin typeface="Garamond"/>
                          <a:ea typeface="Times New Roman"/>
                          <a:cs typeface="Arial"/>
                        </a:rPr>
                        <a:t>Trans-woman (MTF)</a:t>
                      </a:r>
                      <a:endParaRPr lang="en-US" sz="1800" dirty="0">
                        <a:effectLst/>
                        <a:latin typeface="Times New Roman"/>
                        <a:ea typeface="Times New Roman"/>
                      </a:endParaRPr>
                    </a:p>
                  </a:txBody>
                  <a:tcPr>
                    <a:lnL w="12700" cap="flat" cmpd="sng" algn="ctr">
                      <a:solidFill>
                        <a:srgbClr val="7D60A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Transsexual</a:t>
                      </a:r>
                      <a:endParaRPr lang="en-US" sz="1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90623">
                <a:tc>
                  <a:txBody>
                    <a:bodyPr/>
                    <a:lstStyle/>
                    <a:p>
                      <a:pPr marL="0" marR="0" algn="ctr">
                        <a:spcBef>
                          <a:spcPts val="0"/>
                        </a:spcBef>
                        <a:spcAft>
                          <a:spcPts val="0"/>
                        </a:spcAft>
                      </a:pPr>
                      <a:r>
                        <a:rPr lang="en-US" sz="1800" dirty="0">
                          <a:effectLst/>
                          <a:latin typeface="Garamond" panose="02020404030301010803" pitchFamily="18" charset="0"/>
                          <a:ea typeface="Times New Roman"/>
                        </a:rPr>
                        <a:t>DSD-affected,</a:t>
                      </a:r>
                      <a:r>
                        <a:rPr lang="en-US" sz="1800" baseline="0" dirty="0">
                          <a:effectLst/>
                          <a:latin typeface="Garamond" panose="02020404030301010803" pitchFamily="18" charset="0"/>
                          <a:ea typeface="Times New Roman"/>
                        </a:rPr>
                        <a:t> Intersex</a:t>
                      </a:r>
                      <a:endParaRPr lang="en-US" sz="1800" dirty="0">
                        <a:effectLst/>
                        <a:latin typeface="Garamond" panose="02020404030301010803" pitchFamily="18" charset="0"/>
                        <a:ea typeface="Times New Roman"/>
                      </a:endParaRPr>
                    </a:p>
                  </a:txBody>
                  <a:tcPr>
                    <a:lnL w="12700" cap="flat" cmpd="sng" algn="ctr">
                      <a:solidFill>
                        <a:srgbClr val="7D60A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Hermaphrodite</a:t>
                      </a:r>
                      <a:endParaRPr lang="en-US" sz="1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490623">
                <a:tc rowSpan="2">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“What name would you like me to use for legal or insurance purposes?”</a:t>
                      </a:r>
                      <a:endParaRPr lang="en-US" sz="1800" dirty="0">
                        <a:effectLst/>
                        <a:latin typeface="Times New Roman"/>
                        <a:ea typeface="Times New Roman"/>
                      </a:endParaRPr>
                    </a:p>
                  </a:txBody>
                  <a:tcPr>
                    <a:lnL w="12700" cap="flat" cmpd="sng" algn="ctr">
                      <a:solidFill>
                        <a:srgbClr val="7D60A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D60A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“What’s your ‘real’ name?”</a:t>
                      </a:r>
                      <a:endParaRPr lang="en-US" sz="1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34925">
                <a:tc vMerge="1">
                  <a:txBody>
                    <a:bodyPr/>
                    <a:lstStyle/>
                    <a:p>
                      <a:endParaRPr lang="en-US"/>
                    </a:p>
                  </a:txBody>
                  <a:tcPr/>
                </a:tc>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Pre-op / post-op</a:t>
                      </a:r>
                      <a:endParaRPr lang="en-US" sz="1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808085">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“What pronoun would you like me to use?”</a:t>
                      </a:r>
                      <a:endParaRPr lang="en-US" sz="1800" dirty="0">
                        <a:effectLst/>
                        <a:latin typeface="Times New Roman"/>
                        <a:ea typeface="Times New Roman"/>
                      </a:endParaRPr>
                    </a:p>
                  </a:txBody>
                  <a:tcPr>
                    <a:lnL w="12700" cap="flat" cmpd="sng" algn="ctr">
                      <a:solidFill>
                        <a:srgbClr val="7D60A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7D60A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he-she,  it</a:t>
                      </a:r>
                      <a:endParaRPr lang="en-US" sz="1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808085">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Gay, lesbian, LGBT, sexual orientation</a:t>
                      </a:r>
                      <a:endParaRPr lang="en-US" sz="1800" dirty="0">
                        <a:effectLst/>
                        <a:latin typeface="Times New Roman"/>
                        <a:ea typeface="Times New Roman"/>
                      </a:endParaRPr>
                    </a:p>
                  </a:txBody>
                  <a:tcPr>
                    <a:lnL w="12700" cap="flat" cmpd="sng" algn="ctr">
                      <a:solidFill>
                        <a:srgbClr val="7D60A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Homosexual, sexual preference, lifestyle choice</a:t>
                      </a:r>
                      <a:endParaRPr lang="en-US" sz="1800" dirty="0">
                        <a:effectLst/>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490623">
                <a:tc gridSpan="2">
                  <a:txBody>
                    <a:bodyPr/>
                    <a:lstStyle/>
                    <a:p>
                      <a:pPr marL="0" marR="0" algn="ctr">
                        <a:spcBef>
                          <a:spcPts val="0"/>
                        </a:spcBef>
                        <a:spcAft>
                          <a:spcPts val="0"/>
                        </a:spcAft>
                      </a:pPr>
                      <a:r>
                        <a:rPr lang="en-US" sz="1800" b="1" kern="1200" dirty="0">
                          <a:solidFill>
                            <a:srgbClr val="FFFFFF"/>
                          </a:solidFill>
                          <a:effectLst/>
                          <a:latin typeface="Garamond"/>
                          <a:ea typeface="Times New Roman"/>
                          <a:cs typeface="Arial"/>
                        </a:rPr>
                        <a:t>Gender-Neutral Terms</a:t>
                      </a:r>
                      <a:endParaRPr lang="en-US" sz="1800" dirty="0">
                        <a:effectLst/>
                        <a:latin typeface="Times New Roman"/>
                        <a:ea typeface="Times New Roman"/>
                      </a:endParaRPr>
                    </a:p>
                  </a:txBody>
                  <a:tcPr>
                    <a:lnL w="12700" cap="flat" cmpd="sng" algn="ctr">
                      <a:solidFill>
                        <a:srgbClr val="7D60A0"/>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solidFill>
                      <a:srgbClr val="8064A2"/>
                    </a:solidFill>
                  </a:tcPr>
                </a:tc>
                <a:tc hMerge="1">
                  <a:txBody>
                    <a:bodyPr/>
                    <a:lstStyle/>
                    <a:p>
                      <a:endParaRPr lang="en-US"/>
                    </a:p>
                  </a:txBody>
                  <a:tcPr/>
                </a:tc>
                <a:extLst>
                  <a:ext uri="{0D108BD9-81ED-4DB2-BD59-A6C34878D82A}">
                    <a16:rowId xmlns:a16="http://schemas.microsoft.com/office/drawing/2014/main" xmlns="" val="10008"/>
                  </a:ext>
                </a:extLst>
              </a:tr>
              <a:tr h="1106164">
                <a:tc gridSpan="2">
                  <a:txBody>
                    <a:bodyPr/>
                    <a:lstStyle/>
                    <a:p>
                      <a:pPr marL="0" marR="0" algn="ctr">
                        <a:spcBef>
                          <a:spcPts val="0"/>
                        </a:spcBef>
                        <a:spcAft>
                          <a:spcPts val="0"/>
                        </a:spcAft>
                      </a:pPr>
                      <a:r>
                        <a:rPr lang="en-US" sz="1800" kern="1200" dirty="0">
                          <a:solidFill>
                            <a:srgbClr val="000000"/>
                          </a:solidFill>
                          <a:effectLst/>
                          <a:latin typeface="Garamond"/>
                          <a:ea typeface="Times New Roman"/>
                          <a:cs typeface="Arial"/>
                        </a:rPr>
                        <a:t>They / Their / Them</a:t>
                      </a:r>
                      <a:endParaRPr lang="en-US" sz="1800" dirty="0">
                        <a:effectLst/>
                        <a:latin typeface="Times New Roman"/>
                        <a:ea typeface="Times New Roman"/>
                      </a:endParaRPr>
                    </a:p>
                    <a:p>
                      <a:pPr marL="0" marR="0" algn="ctr">
                        <a:spcBef>
                          <a:spcPts val="0"/>
                        </a:spcBef>
                        <a:spcAft>
                          <a:spcPts val="0"/>
                        </a:spcAft>
                      </a:pPr>
                      <a:r>
                        <a:rPr lang="en-US" sz="1800" kern="1200" dirty="0">
                          <a:solidFill>
                            <a:srgbClr val="000000"/>
                          </a:solidFill>
                          <a:effectLst/>
                          <a:latin typeface="Garamond"/>
                          <a:ea typeface="Times New Roman"/>
                          <a:cs typeface="Arial"/>
                        </a:rPr>
                        <a:t>Partner</a:t>
                      </a:r>
                      <a:br>
                        <a:rPr lang="en-US" sz="1800" kern="1200" dirty="0">
                          <a:solidFill>
                            <a:srgbClr val="000000"/>
                          </a:solidFill>
                          <a:effectLst/>
                          <a:latin typeface="Garamond"/>
                          <a:ea typeface="Times New Roman"/>
                          <a:cs typeface="Arial"/>
                        </a:rPr>
                      </a:br>
                      <a:r>
                        <a:rPr lang="en-US" sz="1800" kern="1200" dirty="0">
                          <a:solidFill>
                            <a:srgbClr val="000000"/>
                          </a:solidFill>
                          <a:effectLst/>
                          <a:latin typeface="Garamond"/>
                          <a:ea typeface="Times New Roman"/>
                          <a:cs typeface="Arial"/>
                        </a:rPr>
                        <a:t>Drop “sir” and “ma'am”</a:t>
                      </a:r>
                      <a:endParaRPr lang="en-US" sz="1800" dirty="0">
                        <a:effectLst/>
                        <a:latin typeface="Times New Roman"/>
                        <a:ea typeface="Times New Roman"/>
                      </a:endParaRPr>
                    </a:p>
                  </a:txBody>
                  <a:tcPr>
                    <a:lnL w="12700" cap="flat" cmpd="sng" algn="ctr">
                      <a:solidFill>
                        <a:srgbClr val="7D60A0"/>
                      </a:solidFill>
                      <a:prstDash val="solid"/>
                      <a:round/>
                      <a:headEnd type="none" w="med" len="med"/>
                      <a:tailEnd type="none" w="med" len="med"/>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tcPr>
                </a:tc>
                <a:tc hMerge="1">
                  <a:txBody>
                    <a:bodyPr/>
                    <a:lstStyle/>
                    <a:p>
                      <a:endParaRPr lang="en-US" dirty="0"/>
                    </a:p>
                  </a:txBody>
                  <a:tcPr>
                    <a:lnL>
                      <a:noFill/>
                    </a:lnL>
                    <a:lnR w="12700" cap="flat" cmpd="sng" algn="ctr">
                      <a:solidFill>
                        <a:srgbClr val="7D60A0"/>
                      </a:solidFill>
                      <a:prstDash val="solid"/>
                      <a:round/>
                      <a:headEnd type="none" w="med" len="med"/>
                      <a:tailEnd type="none" w="med" len="med"/>
                    </a:lnR>
                    <a:lnT w="12700" cap="flat" cmpd="sng" algn="ctr">
                      <a:solidFill>
                        <a:srgbClr val="7D60A0"/>
                      </a:solidFill>
                      <a:prstDash val="solid"/>
                      <a:round/>
                      <a:headEnd type="none" w="med" len="med"/>
                      <a:tailEnd type="none" w="med" len="med"/>
                    </a:lnT>
                    <a:lnB w="12700" cap="flat" cmpd="sng" algn="ctr">
                      <a:solidFill>
                        <a:srgbClr val="7D60A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04361005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1547</TotalTime>
  <Words>3352</Words>
  <Application>Microsoft Office PowerPoint</Application>
  <PresentationFormat>Custom</PresentationFormat>
  <Paragraphs>295</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Crop</vt:lpstr>
      <vt:lpstr>Welcome!</vt:lpstr>
      <vt:lpstr>PowerPoint Presentation</vt:lpstr>
      <vt:lpstr>What are we going to do today?</vt:lpstr>
      <vt:lpstr>Carol Taylor-Shim</vt:lpstr>
      <vt:lpstr>PowerPoint Presentation</vt:lpstr>
      <vt:lpstr>PowerPoint Presentation</vt:lpstr>
      <vt:lpstr>PowerPoint Presentation</vt:lpstr>
      <vt:lpstr>PowerPoint Presentation</vt:lpstr>
      <vt:lpstr>PowerPoint Presentation</vt:lpstr>
      <vt:lpstr>PowerPoint Presentation</vt:lpstr>
      <vt:lpstr>DEMOGRAPHICS</vt:lpstr>
      <vt:lpstr>History and context of LGBT health</vt:lpstr>
      <vt:lpstr>PowerPoint Presentation</vt:lpstr>
      <vt:lpstr>"To Treat Me, You Have to Know Who I Am“   created by the National LGBT Cancer Network  https://youtu.be/DwjOgITkQq8 </vt:lpstr>
      <vt:lpstr>LGBT Disparities: Healthy People 2020</vt:lpstr>
      <vt:lpstr>PowerPoint Presentation</vt:lpstr>
      <vt:lpstr>PowerPoint Presentation</vt:lpstr>
      <vt:lpstr>Social determinants of health</vt:lpstr>
      <vt:lpstr>Minority stress</vt:lpstr>
      <vt:lpstr>National Calls to Improve Health Care for LGBT People</vt:lpstr>
      <vt:lpstr>Solutions</vt:lpstr>
      <vt:lpstr>Strategies for culturally effective care</vt:lpstr>
      <vt:lpstr>Resources: Local</vt:lpstr>
      <vt:lpstr>Resources: National</vt:lpstr>
      <vt:lpstr>Case Study</vt:lpstr>
      <vt:lpstr>Case Study—Round 1</vt:lpstr>
      <vt:lpstr>Round 1 Questions</vt:lpstr>
      <vt:lpstr>Case Study—Round 2</vt:lpstr>
      <vt:lpstr>Round 2 Questions</vt:lpstr>
      <vt:lpstr>Case Study—Round 3</vt:lpstr>
      <vt:lpstr>Round 3 Questions</vt:lpstr>
      <vt:lpstr>Debrief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Noonan,Emily Jane</dc:creator>
  <cp:lastModifiedBy>Simpson,Ryan C</cp:lastModifiedBy>
  <cp:revision>60</cp:revision>
  <cp:lastPrinted>2017-11-07T20:43:49Z</cp:lastPrinted>
  <dcterms:created xsi:type="dcterms:W3CDTF">2017-09-22T13:10:56Z</dcterms:created>
  <dcterms:modified xsi:type="dcterms:W3CDTF">2017-11-20T18:50:30Z</dcterms:modified>
</cp:coreProperties>
</file>