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3" r:id="rId1"/>
    <p:sldMasterId id="2147483730" r:id="rId2"/>
    <p:sldMasterId id="2147483737" r:id="rId3"/>
    <p:sldMasterId id="2147483744" r:id="rId4"/>
    <p:sldMasterId id="2147483746" r:id="rId5"/>
  </p:sldMasterIdLst>
  <p:notesMasterIdLst>
    <p:notesMasterId r:id="rId34"/>
  </p:notesMasterIdLst>
  <p:handoutMasterIdLst>
    <p:handoutMasterId r:id="rId35"/>
  </p:handoutMasterIdLst>
  <p:sldIdLst>
    <p:sldId id="332" r:id="rId6"/>
    <p:sldId id="318" r:id="rId7"/>
    <p:sldId id="337" r:id="rId8"/>
    <p:sldId id="349" r:id="rId9"/>
    <p:sldId id="346" r:id="rId10"/>
    <p:sldId id="347" r:id="rId11"/>
    <p:sldId id="348" r:id="rId12"/>
    <p:sldId id="359" r:id="rId13"/>
    <p:sldId id="350" r:id="rId14"/>
    <p:sldId id="353" r:id="rId15"/>
    <p:sldId id="351" r:id="rId16"/>
    <p:sldId id="364" r:id="rId17"/>
    <p:sldId id="355" r:id="rId18"/>
    <p:sldId id="352" r:id="rId19"/>
    <p:sldId id="354" r:id="rId20"/>
    <p:sldId id="259" r:id="rId21"/>
    <p:sldId id="357" r:id="rId22"/>
    <p:sldId id="356" r:id="rId23"/>
    <p:sldId id="367" r:id="rId24"/>
    <p:sldId id="333" r:id="rId25"/>
    <p:sldId id="340" r:id="rId26"/>
    <p:sldId id="360" r:id="rId27"/>
    <p:sldId id="361" r:id="rId28"/>
    <p:sldId id="362" r:id="rId29"/>
    <p:sldId id="363" r:id="rId30"/>
    <p:sldId id="365" r:id="rId31"/>
    <p:sldId id="366" r:id="rId32"/>
    <p:sldId id="358" r:id="rId33"/>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3" autoAdjust="0"/>
    <p:restoredTop sz="94670"/>
  </p:normalViewPr>
  <p:slideViewPr>
    <p:cSldViewPr>
      <p:cViewPr varScale="1">
        <p:scale>
          <a:sx n="59" d="100"/>
          <a:sy n="59" d="100"/>
        </p:scale>
        <p:origin x="132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80B3FA-B79A-4932-956E-B5E310C5DA31}" type="datetimeFigureOut">
              <a:rPr lang="en-US" smtClean="0"/>
              <a:pPr/>
              <a:t>1/22/2026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DBE709C-8EEB-4106-9B8E-292C59C2C935}" type="slidenum">
              <a:rPr lang="en-US" smtClean="0"/>
              <a:pPr/>
              <a:t>‹#›</a:t>
            </a:fld>
            <a:endParaRPr lang="en-US"/>
          </a:p>
        </p:txBody>
      </p:sp>
    </p:spTree>
    <p:extLst>
      <p:ext uri="{BB962C8B-B14F-4D97-AF65-F5344CB8AC3E}">
        <p14:creationId xmlns:p14="http://schemas.microsoft.com/office/powerpoint/2010/main" val="397517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 name="Shape 3"/>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89"/>
            <a:ext cx="5608319" cy="4183379"/>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sldNum" idx="12"/>
          </p:nvPr>
        </p:nvSpPr>
        <p:spPr>
          <a:xfrm>
            <a:off x="3970937" y="8829967"/>
            <a:ext cx="3037839" cy="464819"/>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2279824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spcBef>
                <a:spcPts val="0"/>
              </a:spcBef>
              <a:buNone/>
            </a:pPr>
            <a:r>
              <a:rPr lang="en-US" sz="1800" b="0" i="0" u="none" strike="noStrike" cap="none" baseline="0"/>
              <a:t>Sally</a:t>
            </a:r>
          </a:p>
        </p:txBody>
      </p:sp>
      <p:sp>
        <p:nvSpPr>
          <p:cNvPr id="641" name="Shape 64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5624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spcBef>
                <a:spcPts val="0"/>
              </a:spcBef>
              <a:buNone/>
            </a:pPr>
            <a:r>
              <a:rPr lang="en-US" sz="1800" b="0" i="0" u="none" strike="noStrike" cap="none" baseline="0"/>
              <a:t>Sally</a:t>
            </a:r>
          </a:p>
        </p:txBody>
      </p:sp>
      <p:sp>
        <p:nvSpPr>
          <p:cNvPr id="641" name="Shape 64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5345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spcBef>
                <a:spcPts val="0"/>
              </a:spcBef>
              <a:buNone/>
            </a:pPr>
            <a:r>
              <a:rPr lang="en-US" sz="1800" b="0" i="0" u="none" strike="noStrike" cap="none" baseline="0"/>
              <a:t>Sally</a:t>
            </a:r>
          </a:p>
        </p:txBody>
      </p:sp>
      <p:sp>
        <p:nvSpPr>
          <p:cNvPr id="641" name="Shape 64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77143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hasCustomPrompt="1"/>
          </p:nvPr>
        </p:nvSpPr>
        <p:spPr>
          <a:xfrm>
            <a:off x="685800" y="4085650"/>
            <a:ext cx="7772400" cy="584776"/>
          </a:xfrm>
          <a:prstGeom prst="rect">
            <a:avLst/>
          </a:prstGeom>
        </p:spPr>
        <p:txBody>
          <a:bodyPr anchor="b">
            <a:sp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4" name="Text Placeholder 3"/>
          <p:cNvSpPr>
            <a:spLocks noGrp="1"/>
          </p:cNvSpPr>
          <p:nvPr>
            <p:ph type="body" sz="half" idx="12" hasCustomPrompt="1"/>
          </p:nvPr>
        </p:nvSpPr>
        <p:spPr>
          <a:xfrm>
            <a:off x="2362200" y="5162490"/>
            <a:ext cx="4419600" cy="400110"/>
          </a:xfrm>
          <a:prstGeom prst="rect">
            <a:avLst/>
          </a:prstGeom>
        </p:spPr>
        <p:txBody>
          <a:bodyPr wrap="square" anchor="b">
            <a:spAutoFit/>
          </a:bodyPr>
          <a:lstStyle>
            <a:lvl1pPr marL="0" indent="0" algn="ctr">
              <a:buNone/>
              <a:defRPr sz="2000" b="0" i="0">
                <a:solidFill>
                  <a:schemeClr val="bg1"/>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date</a:t>
            </a:r>
          </a:p>
        </p:txBody>
      </p:sp>
    </p:spTree>
    <p:extLst>
      <p:ext uri="{BB962C8B-B14F-4D97-AF65-F5344CB8AC3E}">
        <p14:creationId xmlns:p14="http://schemas.microsoft.com/office/powerpoint/2010/main" val="7068858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cxnSp>
        <p:nvCxnSpPr>
          <p:cNvPr id="12" name="Straight Connector 11"/>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11266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cxnSp>
        <p:nvCxnSpPr>
          <p:cNvPr id="4" name="Straight Connector 3"/>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9473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62000" y="269632"/>
            <a:ext cx="8077199"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62000" y="1596412"/>
            <a:ext cx="80771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8691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ckground Only">
    <p:bg>
      <p:bgPr>
        <a:blipFill rotWithShape="1">
          <a:blip r:embed="rId2">
            <a:alphaModFix/>
          </a:blip>
          <a:stretch>
            <a:fillRect/>
          </a:stretch>
        </a:blipFill>
        <a:effectLst/>
      </p:bgPr>
    </p:bg>
    <p:spTree>
      <p:nvGrpSpPr>
        <p:cNvPr id="1" name="Shape 87"/>
        <p:cNvGrpSpPr/>
        <p:nvPr/>
      </p:nvGrpSpPr>
      <p:grpSpPr>
        <a:xfrm>
          <a:off x="0" y="0"/>
          <a:ext cx="0" cy="0"/>
          <a:chOff x="0" y="0"/>
          <a:chExt cx="0" cy="0"/>
        </a:xfrm>
      </p:grpSpPr>
      <p:sp>
        <p:nvSpPr>
          <p:cNvPr id="89" name="Shape 89"/>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086107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24"/>
            <a:ext cx="8077200" cy="584776"/>
          </a:xfrm>
          <a:prstGeom prst="rect">
            <a:avLst/>
          </a:prstGeom>
        </p:spPr>
        <p:txBody>
          <a:bodyPr vert="horz" anchor="b">
            <a:spAutoFit/>
          </a:bodyPr>
          <a:lstStyle>
            <a:lvl1pPr>
              <a:defRPr sz="3200" b="0" i="0">
                <a:solidFill>
                  <a:schemeClr val="bg1"/>
                </a:solidFill>
                <a:latin typeface="Helvetica Neue Bold Condensed"/>
                <a:cs typeface="Helvetica Neue Bold Condensed"/>
              </a:defRPr>
            </a:lvl1pPr>
          </a:lstStyle>
          <a:p>
            <a:r>
              <a:rPr lang="en-US" dirty="0"/>
              <a:t>Click to add Section Title</a:t>
            </a:r>
          </a:p>
        </p:txBody>
      </p:sp>
      <p:cxnSp>
        <p:nvCxnSpPr>
          <p:cNvPr id="4" name="Straight Connector 3"/>
          <p:cNvCxnSpPr/>
          <p:nvPr userDrawn="1"/>
        </p:nvCxnSpPr>
        <p:spPr>
          <a:xfrm rot="10800000">
            <a:off x="2628900" y="3429002"/>
            <a:ext cx="3886200" cy="1588"/>
          </a:xfrm>
          <a:prstGeom prst="line">
            <a:avLst/>
          </a:prstGeom>
          <a:ln w="12700" cap="flat" cmpd="sng" algn="ctr">
            <a:solidFill>
              <a:schemeClr val="bg1"/>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50181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chemeClr val="bg1"/>
                </a:solidFill>
                <a:latin typeface="Helvetica Neue"/>
                <a:cs typeface="Helvetica Neue"/>
              </a:defRPr>
            </a:lvl1pPr>
          </a:lstStyle>
          <a:p>
            <a:r>
              <a:rPr lang="en-US" dirty="0"/>
              <a:t>Click to add Heading</a:t>
            </a:r>
          </a:p>
        </p:txBody>
      </p:sp>
      <p:sp>
        <p:nvSpPr>
          <p:cNvPr id="4" name="Text Placeholder 3"/>
          <p:cNvSpPr>
            <a:spLocks noGrp="1"/>
          </p:cNvSpPr>
          <p:nvPr>
            <p:ph type="body" sz="half" idx="2" hasCustomPrompt="1"/>
          </p:nvPr>
        </p:nvSpPr>
        <p:spPr>
          <a:xfrm>
            <a:off x="533400" y="1524001"/>
            <a:ext cx="3962400" cy="4419601"/>
          </a:xfrm>
          <a:prstGeom prst="rect">
            <a:avLst/>
          </a:prstGeom>
        </p:spPr>
        <p:txBody>
          <a:bodyPr>
            <a:normAutofit/>
          </a:bodyPr>
          <a:lstStyle>
            <a:lvl1pPr marL="0" indent="0">
              <a:lnSpc>
                <a:spcPct val="150000"/>
              </a:lnSpc>
              <a:spcBef>
                <a:spcPts val="0"/>
              </a:spcBef>
              <a:buNone/>
              <a:defRPr sz="1200" b="0" i="0">
                <a:solidFill>
                  <a:schemeClr val="bg1"/>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9" name="Straight Connector 8"/>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561199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2" hasCustomPrompt="1"/>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cxnSp>
        <p:nvCxnSpPr>
          <p:cNvPr id="12" name="Straight Connector 11"/>
          <p:cNvCxnSpPr/>
          <p:nvPr userDrawn="1"/>
        </p:nvCxnSpPr>
        <p:spPr>
          <a:xfrm rot="10800000">
            <a:off x="46482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116444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2" hasCustomPrompt="1"/>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11" name="Straight Connector 10"/>
          <p:cNvCxnSpPr/>
          <p:nvPr userDrawn="1"/>
        </p:nvCxnSpPr>
        <p:spPr>
          <a:xfrm>
            <a:off x="2480896" y="1445409"/>
            <a:ext cx="6053504" cy="2393"/>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515986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cxnSp>
        <p:nvCxnSpPr>
          <p:cNvPr id="12" name="Straight Connector 11"/>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44392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cxnSp>
        <p:nvCxnSpPr>
          <p:cNvPr id="12" name="Straight Connector 11"/>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47039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62000" y="269632"/>
            <a:ext cx="8077199"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62000" y="1596412"/>
            <a:ext cx="80771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99436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6" name="Text Placeholder 3"/>
          <p:cNvSpPr>
            <a:spLocks noGrp="1"/>
          </p:cNvSpPr>
          <p:nvPr>
            <p:ph type="body" sz="half" idx="11" hasCustomPrompt="1"/>
          </p:nvPr>
        </p:nvSpPr>
        <p:spPr>
          <a:xfrm>
            <a:off x="3657600" y="4051756"/>
            <a:ext cx="4953000" cy="430887"/>
          </a:xfrm>
          <a:prstGeom prst="rect">
            <a:avLst/>
          </a:prstGeom>
          <a:ln>
            <a:noFill/>
          </a:ln>
        </p:spPr>
        <p:txBody>
          <a:bodyPr anchor="ctr">
            <a:spAutoFit/>
          </a:bodyPr>
          <a:lstStyle>
            <a:lvl1pPr marL="0" indent="0" algn="r">
              <a:buNone/>
              <a:defRPr sz="2200" b="0" i="0">
                <a:solidFill>
                  <a:srgbClr val="FFFFFF"/>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4" name="Text Placeholder 3"/>
          <p:cNvSpPr>
            <a:spLocks noGrp="1"/>
          </p:cNvSpPr>
          <p:nvPr>
            <p:ph type="body" sz="half" idx="12" hasCustomPrompt="1"/>
          </p:nvPr>
        </p:nvSpPr>
        <p:spPr>
          <a:xfrm>
            <a:off x="7162800" y="6249144"/>
            <a:ext cx="1447800" cy="276999"/>
          </a:xfrm>
          <a:prstGeom prst="rect">
            <a:avLst/>
          </a:prstGeom>
          <a:ln>
            <a:noFill/>
          </a:ln>
        </p:spPr>
        <p:txBody>
          <a:bodyPr wrap="square" anchor="ctr">
            <a:spAutoFit/>
          </a:bodyPr>
          <a:lstStyle>
            <a:lvl1pPr marL="0" indent="0" algn="r">
              <a:buNone/>
              <a:defRPr sz="1200" b="0" i="0">
                <a:solidFill>
                  <a:srgbClr val="AD0000"/>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date</a:t>
            </a:r>
          </a:p>
        </p:txBody>
      </p:sp>
    </p:spTree>
    <p:extLst>
      <p:ext uri="{BB962C8B-B14F-4D97-AF65-F5344CB8AC3E}">
        <p14:creationId xmlns:p14="http://schemas.microsoft.com/office/powerpoint/2010/main" val="844188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wenmey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3150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wenmey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14590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wenmey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545466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lknap Research Bldg.">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6"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5"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54969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udent Lif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46035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udent Lif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885866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 Lif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045993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udent Lif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709233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udent Lif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55426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666877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udent Life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61300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udent Life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369561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earch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488502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earch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228933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search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93298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search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771270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search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32793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22"/>
        <p:cNvGrpSpPr/>
        <p:nvPr/>
      </p:nvGrpSpPr>
      <p:grpSpPr>
        <a:xfrm>
          <a:off x="0" y="0"/>
          <a:ext cx="0" cy="0"/>
          <a:chOff x="0" y="0"/>
          <a:chExt cx="0" cy="0"/>
        </a:xfrm>
      </p:grpSpPr>
      <p:sp>
        <p:nvSpPr>
          <p:cNvPr id="25" name="Shape 25"/>
          <p:cNvSpPr txBox="1">
            <a:spLocks noGrp="1"/>
          </p:cNvSpPr>
          <p:nvPr>
            <p:ph type="title"/>
          </p:nvPr>
        </p:nvSpPr>
        <p:spPr>
          <a:xfrm>
            <a:off x="4572000" y="3048000"/>
            <a:ext cx="4343400" cy="13620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9" name="Shape 29"/>
          <p:cNvSpPr>
            <a:spLocks noGrp="1"/>
          </p:cNvSpPr>
          <p:nvPr>
            <p:ph type="pic" idx="2"/>
          </p:nvPr>
        </p:nvSpPr>
        <p:spPr>
          <a:xfrm>
            <a:off x="6781800" y="5334000"/>
            <a:ext cx="2133599" cy="990599"/>
          </a:xfrm>
          <a:prstGeom prst="rect">
            <a:avLst/>
          </a:prstGeom>
          <a:noFill/>
          <a:ln>
            <a:noFill/>
          </a:ln>
        </p:spPr>
      </p:sp>
    </p:spTree>
    <p:extLst>
      <p:ext uri="{BB962C8B-B14F-4D97-AF65-F5344CB8AC3E}">
        <p14:creationId xmlns:p14="http://schemas.microsoft.com/office/powerpoint/2010/main" val="12837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ackground Only">
    <p:bg>
      <p:bgPr>
        <a:blipFill rotWithShape="1">
          <a:blip r:embed="rId2">
            <a:alphaModFix/>
          </a:blip>
          <a:stretch>
            <a:fillRect/>
          </a:stretch>
        </a:blipFill>
        <a:effectLst/>
      </p:bgPr>
    </p:bg>
    <p:spTree>
      <p:nvGrpSpPr>
        <p:cNvPr id="1" name="Shape 87"/>
        <p:cNvGrpSpPr/>
        <p:nvPr/>
      </p:nvGrpSpPr>
      <p:grpSpPr>
        <a:xfrm>
          <a:off x="0" y="0"/>
          <a:ext cx="0" cy="0"/>
          <a:chOff x="0" y="0"/>
          <a:chExt cx="0" cy="0"/>
        </a:xfrm>
      </p:grpSpPr>
      <p:sp>
        <p:nvSpPr>
          <p:cNvPr id="89" name="Shape 89"/>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04633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24"/>
            <a:ext cx="8077200" cy="584776"/>
          </a:xfrm>
          <a:prstGeom prst="rect">
            <a:avLst/>
          </a:prstGeom>
        </p:spPr>
        <p:txBody>
          <a:bodyPr vert="horz" anchor="b">
            <a:spAutoFit/>
          </a:bodyPr>
          <a:lstStyle>
            <a:lvl1pPr>
              <a:defRPr sz="3200" b="0" i="0">
                <a:latin typeface="Helvetica Neue Bold Condensed"/>
                <a:cs typeface="Helvetica Neue Bold Condensed"/>
              </a:defRPr>
            </a:lvl1pPr>
          </a:lstStyle>
          <a:p>
            <a:r>
              <a:rPr lang="en-US" dirty="0"/>
              <a:t>Click to add Section Title</a:t>
            </a:r>
          </a:p>
        </p:txBody>
      </p:sp>
      <p:cxnSp>
        <p:nvCxnSpPr>
          <p:cNvPr id="4" name="Straight Connector 3"/>
          <p:cNvCxnSpPr/>
          <p:nvPr userDrawn="1"/>
        </p:nvCxnSpPr>
        <p:spPr>
          <a:xfrm rot="10800000">
            <a:off x="2628900" y="3429002"/>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23485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4" name="Text Placeholder 3"/>
          <p:cNvSpPr>
            <a:spLocks noGrp="1"/>
          </p:cNvSpPr>
          <p:nvPr>
            <p:ph type="body" sz="half" idx="2" hasCustomPrompt="1"/>
          </p:nvPr>
        </p:nvSpPr>
        <p:spPr>
          <a:xfrm>
            <a:off x="533400" y="1524001"/>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9" name="Straight Connector 8"/>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2"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1280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10" name="Text Placeholder 3"/>
          <p:cNvSpPr>
            <a:spLocks noGrp="1"/>
          </p:cNvSpPr>
          <p:nvPr>
            <p:ph type="body" sz="half" idx="2" hasCustomPrompt="1"/>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cxnSp>
        <p:nvCxnSpPr>
          <p:cNvPr id="12" name="Straight Connector 11"/>
          <p:cNvCxnSpPr/>
          <p:nvPr userDrawn="1"/>
        </p:nvCxnSpPr>
        <p:spPr>
          <a:xfrm rot="10800000">
            <a:off x="46482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85299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10" name="Text Placeholder 3"/>
          <p:cNvSpPr>
            <a:spLocks noGrp="1"/>
          </p:cNvSpPr>
          <p:nvPr>
            <p:ph type="body" sz="half" idx="2" hasCustomPrompt="1"/>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11" name="Straight Connector 10"/>
          <p:cNvCxnSpPr/>
          <p:nvPr userDrawn="1"/>
        </p:nvCxnSpPr>
        <p:spPr>
          <a:xfrm>
            <a:off x="2480896" y="1445407"/>
            <a:ext cx="6053504" cy="1588"/>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419417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0.xml"/><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AD0000"/>
            </a:gs>
            <a:gs pos="100000">
              <a:srgbClr val="5F0000"/>
            </a:gs>
          </a:gsLst>
          <a:lin ang="5400000" scaled="0"/>
          <a:tileRect/>
        </a:gradFill>
        <a:effectLst/>
      </p:bgPr>
    </p:bg>
    <p:spTree>
      <p:nvGrpSpPr>
        <p:cNvPr id="1" name=""/>
        <p:cNvGrpSpPr/>
        <p:nvPr/>
      </p:nvGrpSpPr>
      <p:grpSpPr>
        <a:xfrm>
          <a:off x="0" y="0"/>
          <a:ext cx="0" cy="0"/>
          <a:chOff x="0" y="0"/>
          <a:chExt cx="0" cy="0"/>
        </a:xfrm>
      </p:grpSpPr>
      <p:cxnSp>
        <p:nvCxnSpPr>
          <p:cNvPr id="11" name="Straight Connector 10"/>
          <p:cNvCxnSpPr/>
          <p:nvPr/>
        </p:nvCxnSpPr>
        <p:spPr>
          <a:xfrm>
            <a:off x="2362200" y="4876801"/>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uofl ligature white.eps"/>
          <p:cNvPicPr>
            <a:picLocks noChangeAspect="1"/>
          </p:cNvPicPr>
          <p:nvPr/>
        </p:nvPicPr>
        <p:blipFill>
          <a:blip r:embed="rId7"/>
          <a:stretch>
            <a:fillRect/>
          </a:stretch>
        </p:blipFill>
        <p:spPr>
          <a:xfrm>
            <a:off x="3615691" y="1524000"/>
            <a:ext cx="1912618" cy="1159160"/>
          </a:xfrm>
          <a:prstGeom prst="rect">
            <a:avLst/>
          </a:prstGeom>
        </p:spPr>
      </p:pic>
    </p:spTree>
    <p:extLst>
      <p:ext uri="{BB962C8B-B14F-4D97-AF65-F5344CB8AC3E}">
        <p14:creationId xmlns:p14="http://schemas.microsoft.com/office/powerpoint/2010/main" val="1478888714"/>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7" r:id="rId3"/>
    <p:sldLayoutId id="2147483728" r:id="rId4"/>
    <p:sldLayoutId id="2147483729"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1"/>
            <a:ext cx="7924800" cy="1589"/>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uofl ligature white.eps"/>
          <p:cNvPicPr>
            <a:picLocks noChangeAspect="1"/>
          </p:cNvPicPr>
          <p:nvPr/>
        </p:nvPicPr>
        <p:blipFill>
          <a:blip r:embed="rId10"/>
          <a:stretch>
            <a:fillRect/>
          </a:stretch>
        </p:blipFill>
        <p:spPr>
          <a:xfrm>
            <a:off x="609599" y="381001"/>
            <a:ext cx="649224" cy="393471"/>
          </a:xfrm>
          <a:prstGeom prst="rect">
            <a:avLst/>
          </a:prstGeom>
        </p:spPr>
      </p:pic>
      <p:sp>
        <p:nvSpPr>
          <p:cNvPr id="8" name="Date Placeholder 3"/>
          <p:cNvSpPr txBox="1">
            <a:spLocks/>
          </p:cNvSpPr>
          <p:nvPr/>
        </p:nvSpPr>
        <p:spPr>
          <a:xfrm>
            <a:off x="6553200" y="6340475"/>
            <a:ext cx="20574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a:ln>
                  <a:noFill/>
                </a:ln>
                <a:solidFill>
                  <a:srgbClr val="AD0000"/>
                </a:solidFill>
                <a:effectLst/>
                <a:uLnTx/>
                <a:uFillTx/>
                <a:latin typeface="HelveticaNeueLT Std"/>
                <a:ea typeface="+mn-ea"/>
                <a:cs typeface="HelveticaNeueLT Std"/>
              </a:rPr>
              <a:t>LOUISVILLE.EDU</a:t>
            </a:r>
          </a:p>
        </p:txBody>
      </p:sp>
    </p:spTree>
    <p:extLst>
      <p:ext uri="{BB962C8B-B14F-4D97-AF65-F5344CB8AC3E}">
        <p14:creationId xmlns:p14="http://schemas.microsoft.com/office/powerpoint/2010/main" val="20917885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64" r:id="rId7"/>
    <p:sldLayoutId id="214748376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3E3E3E"/>
            </a:gs>
            <a:gs pos="100000">
              <a:srgbClr val="000000"/>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1"/>
            <a:ext cx="7924800" cy="1589"/>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0" y="0"/>
            <a:ext cx="10668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ofl ligature red.eps"/>
          <p:cNvPicPr>
            <a:picLocks noChangeAspect="1"/>
          </p:cNvPicPr>
          <p:nvPr/>
        </p:nvPicPr>
        <p:blipFill>
          <a:blip r:embed="rId8"/>
          <a:stretch>
            <a:fillRect/>
          </a:stretch>
        </p:blipFill>
        <p:spPr>
          <a:xfrm>
            <a:off x="609600" y="381001"/>
            <a:ext cx="660400" cy="393700"/>
          </a:xfrm>
          <a:prstGeom prst="rect">
            <a:avLst/>
          </a:prstGeom>
        </p:spPr>
      </p:pic>
      <p:sp>
        <p:nvSpPr>
          <p:cNvPr id="6" name="Date Placeholder 3"/>
          <p:cNvSpPr txBox="1">
            <a:spLocks/>
          </p:cNvSpPr>
          <p:nvPr/>
        </p:nvSpPr>
        <p:spPr>
          <a:xfrm>
            <a:off x="6477000" y="6340475"/>
            <a:ext cx="21336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a:ln>
                  <a:noFill/>
                </a:ln>
                <a:solidFill>
                  <a:schemeClr val="bg1"/>
                </a:solidFill>
                <a:effectLst/>
                <a:uLnTx/>
                <a:uFillTx/>
                <a:latin typeface="HelveticaNeueLT Std"/>
                <a:ea typeface="+mn-ea"/>
                <a:cs typeface="HelveticaNeueLT Std"/>
              </a:rPr>
              <a:t>LOUISVILLE.EDU</a:t>
            </a:r>
          </a:p>
        </p:txBody>
      </p:sp>
    </p:spTree>
    <p:extLst>
      <p:ext uri="{BB962C8B-B14F-4D97-AF65-F5344CB8AC3E}">
        <p14:creationId xmlns:p14="http://schemas.microsoft.com/office/powerpoint/2010/main" val="16798330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743200" y="3581400"/>
            <a:ext cx="6400800" cy="13716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2819400"/>
            <a:ext cx="34290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L_LOGOwordmarkonRed.eps"/>
          <p:cNvPicPr>
            <a:picLocks noChangeAspect="1"/>
          </p:cNvPicPr>
          <p:nvPr/>
        </p:nvPicPr>
        <p:blipFill>
          <a:blip r:embed="rId4"/>
          <a:stretch>
            <a:fillRect/>
          </a:stretch>
        </p:blipFill>
        <p:spPr>
          <a:xfrm>
            <a:off x="457200" y="3075941"/>
            <a:ext cx="2396314" cy="545084"/>
          </a:xfrm>
          <a:prstGeom prst="rect">
            <a:avLst/>
          </a:prstGeom>
        </p:spPr>
      </p:pic>
    </p:spTree>
    <p:extLst>
      <p:ext uri="{BB962C8B-B14F-4D97-AF65-F5344CB8AC3E}">
        <p14:creationId xmlns:p14="http://schemas.microsoft.com/office/powerpoint/2010/main" val="1887515477"/>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304800"/>
            <a:ext cx="67056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514600" y="1828800"/>
            <a:ext cx="6629400" cy="39624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ofl ligature white.eps"/>
          <p:cNvPicPr>
            <a:picLocks noChangeAspect="1"/>
          </p:cNvPicPr>
          <p:nvPr/>
        </p:nvPicPr>
        <p:blipFill>
          <a:blip r:embed="rId18"/>
          <a:stretch>
            <a:fillRect/>
          </a:stretch>
        </p:blipFill>
        <p:spPr>
          <a:xfrm>
            <a:off x="533402" y="621797"/>
            <a:ext cx="859985" cy="521203"/>
          </a:xfrm>
          <a:prstGeom prst="rect">
            <a:avLst/>
          </a:prstGeom>
        </p:spPr>
      </p:pic>
      <p:sp>
        <p:nvSpPr>
          <p:cNvPr id="11" name="Date Placeholder 3"/>
          <p:cNvSpPr txBox="1">
            <a:spLocks/>
          </p:cNvSpPr>
          <p:nvPr/>
        </p:nvSpPr>
        <p:spPr>
          <a:xfrm>
            <a:off x="6858000" y="6264275"/>
            <a:ext cx="1752600" cy="246221"/>
          </a:xfrm>
          <a:prstGeom prst="rect">
            <a:avLst/>
          </a:prstGeom>
        </p:spPr>
        <p:txBody>
          <a:bodyPr anchor="t">
            <a:spAutoFit/>
          </a:bodyPr>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900" cap="none" spc="200" normalizeH="0" baseline="0" noProof="0" dirty="0">
                <a:ln>
                  <a:noFill/>
                </a:ln>
                <a:solidFill>
                  <a:srgbClr val="AD0000"/>
                </a:solidFill>
                <a:effectLst/>
                <a:uLnTx/>
                <a:uFillTx/>
                <a:latin typeface="HelveticaNeueLT Std"/>
                <a:ea typeface="+mn-ea"/>
                <a:cs typeface="HelveticaNeueLT Std"/>
              </a:rPr>
              <a:t>LOUISVILLE.EDU</a:t>
            </a:r>
          </a:p>
        </p:txBody>
      </p:sp>
    </p:spTree>
    <p:extLst>
      <p:ext uri="{BB962C8B-B14F-4D97-AF65-F5344CB8AC3E}">
        <p14:creationId xmlns:p14="http://schemas.microsoft.com/office/powerpoint/2010/main" val="19983911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louisville.edu/titleix/sexual_misconduct_resource_guide.pdf"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mailto:titleix@louisville.edu"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louisville.edu/policies/policies-and-procedures/pageholder/pol-duty-to-report-and-non-retaliatio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louisville.edu/titleix"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louisville.widen.net/s/lcnzphdg88/title-ix-student-sexual-misconduct-policy" TargetMode="External"/><Relationship Id="rId2" Type="http://schemas.openxmlformats.org/officeDocument/2006/relationships/hyperlink" Target="https://louisville.edu/policies/policies-and-procedures/pageholder/pol-title-ix-employee-sexual-misconduct"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a:xfrm>
            <a:off x="1066800" y="589460"/>
            <a:ext cx="6553200" cy="4253472"/>
          </a:xfrm>
        </p:spPr>
        <p:txBody>
          <a:bodyPr/>
          <a:lstStyle/>
          <a:p>
            <a:endParaRPr lang="en-US" dirty="0"/>
          </a:p>
          <a:p>
            <a:endParaRPr lang="en-US" dirty="0"/>
          </a:p>
          <a:p>
            <a:endParaRPr lang="en-US" sz="2400" dirty="0"/>
          </a:p>
          <a:p>
            <a:endParaRPr lang="en-US" sz="2400" dirty="0"/>
          </a:p>
          <a:p>
            <a:br>
              <a:rPr lang="en-US" sz="2400" dirty="0"/>
            </a:br>
            <a:r>
              <a:rPr lang="en-US" sz="2400" dirty="0">
                <a:latin typeface="Arial" panose="020B0604020202020204" pitchFamily="34" charset="0"/>
                <a:cs typeface="Arial" panose="020B0604020202020204" pitchFamily="34" charset="0"/>
              </a:rPr>
              <a:t>Title IX and Mandatory Reporting:</a:t>
            </a:r>
          </a:p>
          <a:p>
            <a:r>
              <a:rPr lang="en-US" sz="2400" dirty="0">
                <a:latin typeface="Arial" panose="020B0604020202020204" pitchFamily="34" charset="0"/>
                <a:cs typeface="Arial" panose="020B0604020202020204" pitchFamily="34" charset="0"/>
              </a:rPr>
              <a:t>  What Employees </a:t>
            </a:r>
          </a:p>
          <a:p>
            <a:r>
              <a:rPr lang="en-US" sz="2400" dirty="0">
                <a:latin typeface="Arial" panose="020B0604020202020204" pitchFamily="34" charset="0"/>
                <a:cs typeface="Arial" panose="020B0604020202020204" pitchFamily="34" charset="0"/>
              </a:rPr>
              <a:t>MUST know</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half" idx="12"/>
          </p:nvPr>
        </p:nvSpPr>
        <p:spPr>
          <a:xfrm>
            <a:off x="723900" y="5410200"/>
            <a:ext cx="7696200" cy="400110"/>
          </a:xfrm>
        </p:spPr>
        <p:txBody>
          <a:bodyPr/>
          <a:lstStyle/>
          <a:p>
            <a:r>
              <a:rPr lang="en-US" dirty="0">
                <a:latin typeface="Arial" panose="020B0604020202020204" pitchFamily="34" charset="0"/>
                <a:cs typeface="Arial" panose="020B0604020202020204" pitchFamily="34" charset="0"/>
              </a:rPr>
              <a:t>New Employee Orientation</a:t>
            </a:r>
          </a:p>
        </p:txBody>
      </p:sp>
    </p:spTree>
    <p:extLst>
      <p:ext uri="{BB962C8B-B14F-4D97-AF65-F5344CB8AC3E}">
        <p14:creationId xmlns:p14="http://schemas.microsoft.com/office/powerpoint/2010/main" val="127646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049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Title ix mandatory reporters</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endParaRPr lang="en-US" sz="2800" dirty="0">
              <a:solidFill>
                <a:srgbClr val="C00000"/>
              </a:solidFill>
            </a:endParaRPr>
          </a:p>
        </p:txBody>
      </p:sp>
      <p:sp>
        <p:nvSpPr>
          <p:cNvPr id="3" name="Text Placeholder 2"/>
          <p:cNvSpPr>
            <a:spLocks noGrp="1"/>
          </p:cNvSpPr>
          <p:nvPr>
            <p:ph type="body" idx="1"/>
          </p:nvPr>
        </p:nvSpPr>
        <p:spPr>
          <a:xfrm>
            <a:off x="609600" y="1981200"/>
            <a:ext cx="7848599" cy="4572000"/>
          </a:xfrm>
        </p:spPr>
        <p:txBody>
          <a:bodyPr/>
          <a:lstStyle/>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University employees including, but not limited to,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the president, vice presidents, deans, department chairs,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directors, coaches, staff, University of Louisville police officers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and any contracted security personnel, or any faculty members are mandatory reporters. </a:t>
            </a:r>
          </a:p>
          <a:p>
            <a:pPr marL="0" marR="0" lvl="0" indent="0" algn="ctr" defTabSz="914400" rtl="0" eaLnBrk="1" fontAlgn="auto" latinLnBrk="0" hangingPunct="1">
              <a:spcAft>
                <a:spcPts val="0"/>
              </a:spcAft>
              <a:buClr>
                <a:srgbClr val="C00000"/>
              </a:buClr>
              <a:buSzTx/>
              <a:buNone/>
              <a:tabLst/>
              <a:defRPr/>
            </a:pP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These employees are required to report any information of which they become aware regarding sexual misconduct (sexual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harassment (includes quid pro quo and hostile environment);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sexual assault; domestic violence; dating violence; and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stalking) to the Title IX or Deputy Title IX Coordinators.</a:t>
            </a:r>
          </a:p>
        </p:txBody>
      </p:sp>
    </p:spTree>
    <p:extLst>
      <p:ext uri="{BB962C8B-B14F-4D97-AF65-F5344CB8AC3E}">
        <p14:creationId xmlns:p14="http://schemas.microsoft.com/office/powerpoint/2010/main" val="135936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Title ix mandatory reporting</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what to do</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endParaRPr lang="en-US" sz="2800" dirty="0">
              <a:solidFill>
                <a:srgbClr val="C00000"/>
              </a:solidFill>
            </a:endParaRPr>
          </a:p>
        </p:txBody>
      </p:sp>
      <p:sp>
        <p:nvSpPr>
          <p:cNvPr id="3" name="Text Placeholder 2"/>
          <p:cNvSpPr>
            <a:spLocks noGrp="1"/>
          </p:cNvSpPr>
          <p:nvPr>
            <p:ph type="body" idx="1"/>
          </p:nvPr>
        </p:nvSpPr>
        <p:spPr>
          <a:xfrm>
            <a:off x="381000" y="1905000"/>
            <a:ext cx="8382000" cy="4343400"/>
          </a:xfrm>
        </p:spPr>
        <p:txBody>
          <a:bodyPr/>
          <a:lstStyle/>
          <a:p>
            <a:pPr marL="0" marR="0" lvl="0" indent="0" algn="l" defTabSz="914400" rtl="0" eaLnBrk="1" fontAlgn="auto" latinLnBrk="0" hangingPunct="1">
              <a:spcAft>
                <a:spcPts val="0"/>
              </a:spcAft>
              <a:buClr>
                <a:srgbClr val="C00000"/>
              </a:buClr>
              <a:buSzTx/>
              <a:buNone/>
              <a:tabLst/>
              <a:defRPr/>
            </a:pPr>
            <a:endParaRPr lang="en-US" sz="2400" dirty="0"/>
          </a:p>
          <a:p>
            <a:pPr marL="0" marR="0" lvl="0" indent="0" algn="l"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When you become aware of an alleged act of sexual harassment, sexual assault, or gender discrimination on or off campus you must: </a:t>
            </a:r>
          </a:p>
          <a:p>
            <a:pPr marL="0" marR="0" lvl="0" indent="0" algn="l" defTabSz="914400" rtl="0" eaLnBrk="1" fontAlgn="auto" latinLnBrk="0" hangingPunct="1">
              <a:spcAft>
                <a:spcPts val="0"/>
              </a:spcAft>
              <a:buClr>
                <a:srgbClr val="C00000"/>
              </a:buClr>
              <a:buSzTx/>
              <a:buNone/>
              <a:tabLst/>
              <a:defRPr/>
            </a:pPr>
            <a:endParaRPr lang="en-US" sz="2000" dirty="0">
              <a:solidFill>
                <a:srgbClr val="C0000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spcAft>
                <a:spcPts val="0"/>
              </a:spcAft>
              <a:buClr>
                <a:srgbClr val="C00000"/>
              </a:buClr>
              <a:buSzTx/>
              <a:buAutoNum type="alphaLcPeriod"/>
              <a:tabLst/>
              <a:defRPr/>
            </a:pPr>
            <a:r>
              <a:rPr lang="en-US" sz="2000" dirty="0">
                <a:latin typeface="Arial" panose="020B0604020202020204" pitchFamily="34" charset="0"/>
                <a:cs typeface="Arial" panose="020B0604020202020204" pitchFamily="34" charset="0"/>
              </a:rPr>
              <a:t>Provide a copy of the Sexual Misconduct Resource Guide found at: </a:t>
            </a:r>
          </a:p>
          <a:p>
            <a:pPr marL="0" marR="0" lvl="0" indent="0" algn="l"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hlinkClick r:id="rId2"/>
              </a:rPr>
              <a:t>https://louisville.edu/titleix/sexual_misconduct_resource_guide.pdf</a:t>
            </a:r>
            <a:r>
              <a:rPr lang="en-US" sz="2000" dirty="0">
                <a:latin typeface="Arial" panose="020B0604020202020204" pitchFamily="34" charset="0"/>
                <a:cs typeface="Arial" panose="020B0604020202020204" pitchFamily="34" charset="0"/>
              </a:rPr>
              <a:t>	 	</a:t>
            </a:r>
          </a:p>
          <a:p>
            <a:pPr marL="457200" marR="0" lvl="0" indent="-457200" algn="l" defTabSz="914400" rtl="0" eaLnBrk="1" fontAlgn="auto" latinLnBrk="0" hangingPunct="1">
              <a:spcAft>
                <a:spcPts val="0"/>
              </a:spcAft>
              <a:buClr>
                <a:srgbClr val="C00000"/>
              </a:buClr>
              <a:buSzTx/>
              <a:buAutoNum type="alphaLcPeriod" startAt="2"/>
              <a:tabLst/>
              <a:defRPr/>
            </a:pPr>
            <a:r>
              <a:rPr lang="en-US" sz="2000" dirty="0">
                <a:latin typeface="Arial" panose="020B0604020202020204" pitchFamily="34" charset="0"/>
                <a:cs typeface="Arial" panose="020B0604020202020204" pitchFamily="34" charset="0"/>
              </a:rPr>
              <a:t>Immediately contact the Title IX Coordinator or a Deputy Title IX</a:t>
            </a:r>
          </a:p>
          <a:p>
            <a:pPr marL="0" marR="0" lvl="0" indent="0" algn="l"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      Coordinator and provide all the information you have regarding</a:t>
            </a:r>
          </a:p>
          <a:p>
            <a:pPr marL="0" marR="0" lvl="0" indent="0" algn="l"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      the alleged act.</a:t>
            </a:r>
          </a:p>
        </p:txBody>
      </p:sp>
    </p:spTree>
    <p:extLst>
      <p:ext uri="{BB962C8B-B14F-4D97-AF65-F5344CB8AC3E}">
        <p14:creationId xmlns:p14="http://schemas.microsoft.com/office/powerpoint/2010/main" val="249265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049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Title ix mandatory reporting requirements</a:t>
            </a:r>
            <a:endParaRPr lang="en-US" sz="2800" dirty="0">
              <a:solidFill>
                <a:srgbClr val="C00000"/>
              </a:solidFill>
            </a:endParaRPr>
          </a:p>
        </p:txBody>
      </p:sp>
      <p:sp>
        <p:nvSpPr>
          <p:cNvPr id="3" name="Text Placeholder 2"/>
          <p:cNvSpPr>
            <a:spLocks noGrp="1"/>
          </p:cNvSpPr>
          <p:nvPr>
            <p:ph type="body" idx="1"/>
          </p:nvPr>
        </p:nvSpPr>
        <p:spPr>
          <a:xfrm>
            <a:off x="666751" y="2438400"/>
            <a:ext cx="7772398" cy="3933825"/>
          </a:xfrm>
        </p:spPr>
        <p:txBody>
          <a:bodyPr/>
          <a:lstStyle/>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When reporting allegations of sexual misconduct and/or sex discrimination to a Title IX Coordinator or Deputy Title IX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Coordinator, Mandatory Reporters must share all the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information they have (who, what, where, when,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how, why) regarding the alleged act, including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names. However, they are not required to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investigate or to confirm that the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information is credible.</a:t>
            </a:r>
          </a:p>
        </p:txBody>
      </p:sp>
    </p:spTree>
    <p:extLst>
      <p:ext uri="{BB962C8B-B14F-4D97-AF65-F5344CB8AC3E}">
        <p14:creationId xmlns:p14="http://schemas.microsoft.com/office/powerpoint/2010/main" val="307619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4" y="8382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Title ix mandatory reporting</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what to say</a:t>
            </a:r>
            <a:endParaRPr lang="en-US" sz="2800" dirty="0">
              <a:solidFill>
                <a:srgbClr val="C00000"/>
              </a:solidFill>
            </a:endParaRPr>
          </a:p>
        </p:txBody>
      </p:sp>
      <p:sp>
        <p:nvSpPr>
          <p:cNvPr id="3" name="Text Placeholder 2"/>
          <p:cNvSpPr>
            <a:spLocks noGrp="1"/>
          </p:cNvSpPr>
          <p:nvPr>
            <p:ph type="body" idx="1"/>
          </p:nvPr>
        </p:nvSpPr>
        <p:spPr>
          <a:xfrm>
            <a:off x="619124" y="1905000"/>
            <a:ext cx="8229599" cy="4457700"/>
          </a:xfrm>
        </p:spPr>
        <p:txBody>
          <a:bodyPr/>
          <a:lstStyle/>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What to say to a person who shares allegations of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sexual misconduct or discrimination:  </a:t>
            </a:r>
          </a:p>
          <a:p>
            <a:pPr marL="0" marR="0" lvl="0" indent="0" algn="ctr" defTabSz="914400" rtl="0" eaLnBrk="1" fontAlgn="auto" latinLnBrk="0" hangingPunct="1">
              <a:lnSpc>
                <a:spcPts val="1000"/>
              </a:lnSpc>
              <a:spcAft>
                <a:spcPts val="0"/>
              </a:spcAft>
              <a:buClr>
                <a:srgbClr val="C00000"/>
              </a:buClr>
              <a:buSzTx/>
              <a:buNone/>
              <a:tabLst/>
              <a:defRPr/>
            </a:pP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“At UofL we take sexual misconduct, sexual assault,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dating violence, domestic violence, stalking, and all forms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of sex discrimination seriously and are very concerned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if this happens to someone in our community. </a:t>
            </a:r>
          </a:p>
          <a:p>
            <a:pPr marL="0" marR="0" lvl="0" indent="0" algn="ctr" defTabSz="914400" rtl="0" eaLnBrk="1" fontAlgn="auto" latinLnBrk="0" hangingPunct="1">
              <a:lnSpc>
                <a:spcPts val="1000"/>
              </a:lnSpc>
              <a:spcAft>
                <a:spcPts val="0"/>
              </a:spcAft>
              <a:buClr>
                <a:srgbClr val="C00000"/>
              </a:buClr>
              <a:buSzTx/>
              <a:buNone/>
              <a:tabLst/>
              <a:defRPr/>
            </a:pP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As an employee of the University, I have an obligation to inform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the Title IX Director or a Deputy Title IX Coordinator about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an incident like this.  There are campus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resources in this brochure that can provide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confidential support and discuss options with </a:t>
            </a: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you (or an alleged victim).”</a:t>
            </a:r>
          </a:p>
        </p:txBody>
      </p:sp>
    </p:spTree>
    <p:extLst>
      <p:ext uri="{BB962C8B-B14F-4D97-AF65-F5344CB8AC3E}">
        <p14:creationId xmlns:p14="http://schemas.microsoft.com/office/powerpoint/2010/main" val="44232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1430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Officials with the </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authority to act</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endParaRPr lang="en-US" sz="2800" dirty="0">
              <a:solidFill>
                <a:srgbClr val="C00000"/>
              </a:solidFill>
            </a:endParaRPr>
          </a:p>
        </p:txBody>
      </p:sp>
      <p:sp>
        <p:nvSpPr>
          <p:cNvPr id="3" name="Text Placeholder 2"/>
          <p:cNvSpPr>
            <a:spLocks noGrp="1"/>
          </p:cNvSpPr>
          <p:nvPr>
            <p:ph type="body" idx="1"/>
          </p:nvPr>
        </p:nvSpPr>
        <p:spPr>
          <a:xfrm>
            <a:off x="457200" y="2305050"/>
            <a:ext cx="8229600" cy="4648200"/>
          </a:xfrm>
        </p:spPr>
        <p:txBody>
          <a:bodyPr/>
          <a:lstStyle/>
          <a:p>
            <a:pPr marL="0" marR="0" lvl="0" indent="0" algn="ctr" defTabSz="914400" rtl="0" eaLnBrk="1" fontAlgn="auto" latinLnBrk="0" hangingPunct="1">
              <a:spcAft>
                <a:spcPts val="0"/>
              </a:spcAft>
              <a:buClr>
                <a:srgbClr val="C00000"/>
              </a:buClr>
              <a:buSzTx/>
              <a:buNone/>
              <a:tabLst/>
              <a:defRPr/>
            </a:pPr>
            <a:r>
              <a:rPr lang="en-US" sz="2800" dirty="0">
                <a:latin typeface="Arial" panose="020B0604020202020204" pitchFamily="34" charset="0"/>
                <a:cs typeface="Arial" panose="020B0604020202020204" pitchFamily="34" charset="0"/>
              </a:rPr>
              <a:t>The Title IX Coordinator and Deputy Title IX Coordinators are officials with authority to act. </a:t>
            </a:r>
          </a:p>
          <a:p>
            <a:pPr marL="0" marR="0" lvl="0" indent="0" algn="ctr" defTabSz="914400" rtl="0" eaLnBrk="1" fontAlgn="auto" latinLnBrk="0" hangingPunct="1">
              <a:spcAft>
                <a:spcPts val="0"/>
              </a:spcAft>
              <a:buClr>
                <a:srgbClr val="C00000"/>
              </a:buClr>
              <a:buSzTx/>
              <a:buNone/>
              <a:tabLst/>
              <a:defRPr/>
            </a:pPr>
            <a:endParaRPr lang="en-US" sz="2800" dirty="0">
              <a:latin typeface="Arial" panose="020B0604020202020204" pitchFamily="34" charset="0"/>
              <a:cs typeface="Arial" panose="020B0604020202020204" pitchFamily="34" charset="0"/>
            </a:endParaRPr>
          </a:p>
          <a:p>
            <a:pPr marL="0" marR="0" lvl="0" indent="0" algn="ctr" defTabSz="914400" rtl="0" eaLnBrk="1" fontAlgn="auto" latinLnBrk="0" hangingPunct="1">
              <a:spcAft>
                <a:spcPts val="0"/>
              </a:spcAft>
              <a:buClr>
                <a:srgbClr val="C00000"/>
              </a:buClr>
              <a:buSzTx/>
              <a:buNone/>
              <a:tabLst/>
              <a:defRPr/>
            </a:pPr>
            <a:r>
              <a:rPr lang="en-US" sz="2800" dirty="0">
                <a:latin typeface="Arial" panose="020B0604020202020204" pitchFamily="34" charset="0"/>
                <a:cs typeface="Arial" panose="020B0604020202020204" pitchFamily="34" charset="0"/>
              </a:rPr>
              <a:t>Officials with authority to act are those who have the authority to institute corrective measures on behalf of the University and they have an obligation to promptly respond once notified of allegations of sexual misconduct.</a:t>
            </a:r>
          </a:p>
        </p:txBody>
      </p:sp>
    </p:spTree>
    <p:extLst>
      <p:ext uri="{BB962C8B-B14F-4D97-AF65-F5344CB8AC3E}">
        <p14:creationId xmlns:p14="http://schemas.microsoft.com/office/powerpoint/2010/main" val="247821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381000"/>
            <a:ext cx="7996237" cy="2057400"/>
          </a:xfrm>
        </p:spPr>
        <p:txBody>
          <a:bodyPr/>
          <a:lstStyle/>
          <a:p>
            <a:pPr algn="ctr"/>
            <a:r>
              <a:rPr kumimoji="0" lang="en-US" sz="24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Officials with the </a:t>
            </a:r>
            <a:br>
              <a:rPr kumimoji="0" lang="en-US" sz="24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4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authority to act</a:t>
            </a:r>
            <a:br>
              <a:rPr kumimoji="0" lang="en-US" sz="24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br>
              <a:rPr kumimoji="0" lang="en-US" sz="24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rPr>
              <a:t>Tim</a:t>
            </a:r>
            <a:r>
              <a:rPr kumimoji="0" lang="en-US" sz="1600" b="0" i="0" u="none" strike="noStrike" kern="1200" spc="0" normalizeH="0" baseline="0" noProof="0" dirty="0">
                <a:ln>
                  <a:noFill/>
                </a:ln>
                <a:effectLst/>
                <a:uLnTx/>
                <a:uFillTx/>
                <a:latin typeface="Arial" panose="020B0604020202020204" pitchFamily="34" charset="0"/>
                <a:cs typeface="Arial" panose="020B0604020202020204" pitchFamily="34" charset="0"/>
              </a:rPr>
              <a:t> Beam</a:t>
            </a:r>
            <a:br>
              <a:rPr kumimoji="0" lang="en-US" sz="1600" b="0" i="0" u="none" strike="noStrike" kern="1200" cap="all" spc="0" normalizeH="0" baseline="0" noProof="0" dirty="0">
                <a:ln>
                  <a:noFill/>
                </a:ln>
                <a:effectLst/>
                <a:uLnTx/>
                <a:uFillTx/>
                <a:latin typeface="Arial" panose="020B0604020202020204" pitchFamily="34" charset="0"/>
                <a:cs typeface="Arial" panose="020B0604020202020204" pitchFamily="34" charset="0"/>
              </a:rPr>
            </a:br>
            <a: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rPr>
              <a:t>Title IX Director</a:t>
            </a:r>
            <a:b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rPr>
            </a:br>
            <a: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rPr>
              <a:t>Grawemeyer Hall, Suite 202B</a:t>
            </a:r>
            <a:b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rPr>
            </a:br>
            <a: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rPr>
              <a:t>(502) 852-1198</a:t>
            </a:r>
            <a:b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rPr>
            </a:br>
            <a: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hlinkClick r:id="rId2"/>
              </a:rPr>
              <a:t>titleix@louisville.edu</a:t>
            </a:r>
            <a:br>
              <a:rPr kumimoji="0" lang="en-US" sz="1600" b="0" i="0" u="none" strike="noStrike" kern="1200" spc="0" normalizeH="0" noProof="0" dirty="0">
                <a:ln>
                  <a:noFill/>
                </a:ln>
                <a:effectLst/>
                <a:uLnTx/>
                <a:uFillTx/>
                <a:latin typeface="Arial" panose="020B0604020202020204" pitchFamily="34" charset="0"/>
                <a:cs typeface="Arial" panose="020B0604020202020204" pitchFamily="34" charset="0"/>
              </a:rPr>
            </a:br>
            <a:endParaRPr lang="en-US" sz="1600"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971800" y="2743201"/>
            <a:ext cx="10744200" cy="3352800"/>
          </a:xfrm>
        </p:spPr>
        <p:txBody>
          <a:bodyPr numCol="3"/>
          <a:lstStyle/>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ctr" defTabSz="914400" rtl="0" eaLnBrk="1" fontAlgn="auto" latinLnBrk="0" hangingPunct="1">
              <a:spcAft>
                <a:spcPts val="0"/>
              </a:spcAft>
              <a:buClr>
                <a:srgbClr val="C00000"/>
              </a:buClr>
              <a:buSzTx/>
              <a:buNone/>
              <a:tabLst/>
              <a:defRPr/>
            </a:pPr>
            <a:r>
              <a:rPr lang="en-US" sz="1600" dirty="0">
                <a:latin typeface="Arial" panose="020B0604020202020204" pitchFamily="34" charset="0"/>
                <a:cs typeface="Arial" panose="020B0604020202020204" pitchFamily="34" charset="0"/>
              </a:rPr>
              <a:t>	</a:t>
            </a:r>
          </a:p>
          <a:p>
            <a:pPr marL="0" lvl="0" indent="0" algn="ctr" defTabSz="914400">
              <a:buClr>
                <a:srgbClr val="C00000"/>
              </a:buClr>
              <a:buNone/>
              <a:defRPr/>
            </a:pPr>
            <a:r>
              <a:rPr lang="en-US" sz="1600" dirty="0">
                <a:latin typeface="Arial" panose="020B0604020202020204" pitchFamily="34" charset="0"/>
                <a:cs typeface="Arial" panose="020B0604020202020204" pitchFamily="34" charset="0"/>
              </a:rPr>
              <a:t>Kelli Peck Parrott, PhD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Title IX Deputy Coordinator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Grawemeyer Hall, Room 202</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Louisville, KY 40208</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502-852-1702</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hlinkClick r:id="rId2"/>
              </a:rPr>
              <a:t>titleix@louisville.edu</a:t>
            </a:r>
            <a:endParaRPr lang="en-US" sz="1600" dirty="0">
              <a:latin typeface="Arial" panose="020B0604020202020204" pitchFamily="34" charset="0"/>
              <a:cs typeface="Arial" panose="020B0604020202020204" pitchFamily="34" charset="0"/>
            </a:endParaRPr>
          </a:p>
          <a:p>
            <a:pPr marL="0" marR="0" lvl="0" indent="0" algn="ctr" defTabSz="914400" rtl="0" eaLnBrk="1" fontAlgn="auto" latinLnBrk="0" hangingPunct="1">
              <a:spcAft>
                <a:spcPts val="0"/>
              </a:spcAft>
              <a:buClr>
                <a:srgbClr val="C00000"/>
              </a:buClr>
              <a:buSzTx/>
              <a:buNone/>
              <a:tabLst/>
              <a:defRPr/>
            </a:pP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136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100000">
              <a:srgbClr val="B2B2B2"/>
            </a:gs>
          </a:gsLst>
          <a:lin ang="5400000" scaled="0"/>
        </a:gradFill>
        <a:effectLst/>
      </p:bgPr>
    </p:bg>
    <p:spTree>
      <p:nvGrpSpPr>
        <p:cNvPr id="1" name="Shape 634"/>
        <p:cNvGrpSpPr/>
        <p:nvPr/>
      </p:nvGrpSpPr>
      <p:grpSpPr>
        <a:xfrm>
          <a:off x="0" y="0"/>
          <a:ext cx="0" cy="0"/>
          <a:chOff x="0" y="0"/>
          <a:chExt cx="0" cy="0"/>
        </a:xfrm>
      </p:grpSpPr>
      <p:sp>
        <p:nvSpPr>
          <p:cNvPr id="5" name="Title 1"/>
          <p:cNvSpPr txBox="1">
            <a:spLocks/>
          </p:cNvSpPr>
          <p:nvPr/>
        </p:nvSpPr>
        <p:spPr>
          <a:xfrm>
            <a:off x="457200" y="914400"/>
            <a:ext cx="8077199" cy="775063"/>
          </a:xfrm>
          <a:prstGeom prst="rect">
            <a:avLst/>
          </a:prstGeom>
          <a:noFill/>
          <a:ln>
            <a:noFill/>
          </a:ln>
        </p:spPr>
        <p:txBody>
          <a:bodyPr lIns="91425" tIns="91425" rIns="91425" bIns="91425" anchor="ctr" anchorCtr="0"/>
          <a:lstStyle>
            <a:lvl1pPr algn="l" defTabSz="457200" rtl="0" eaLnBrk="1" latinLnBrk="0" hangingPunct="1">
              <a:spcBef>
                <a:spcPts val="0"/>
              </a:spcBef>
              <a:buNone/>
              <a:defRPr sz="4400" kern="1200">
                <a:solidFill>
                  <a:schemeClr val="tx1"/>
                </a:solidFill>
                <a:latin typeface="+mj-lt"/>
                <a:ea typeface="+mj-ea"/>
                <a:cs typeface="+mj-c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algn="ctr"/>
            <a:r>
              <a:rPr lang="en-US" sz="3800" b="1" dirty="0"/>
              <a:t> </a:t>
            </a:r>
            <a:r>
              <a:rPr kumimoji="0" lang="en-US" sz="24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required syllabus statement</a:t>
            </a:r>
            <a:endParaRPr lang="en-US" sz="3800" dirty="0">
              <a:solidFill>
                <a:srgbClr val="C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761999" y="1981200"/>
            <a:ext cx="7467600" cy="4114800"/>
          </a:xfrm>
          <a:prstGeom prst="rect">
            <a:avLst/>
          </a:prstGeom>
          <a:noFill/>
          <a:ln>
            <a:noFill/>
          </a:ln>
        </p:spPr>
        <p:txBody>
          <a:bodyPr lIns="91425" tIns="91425" rIns="91425" bIns="91425" anchor="t" anchorCtr="0">
            <a:normAutofit fontScale="25000" lnSpcReduction="20000"/>
          </a:bodyPr>
          <a:lstStyle>
            <a:lvl1pPr marL="34290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lvl="0" indent="0">
              <a:buSzPct val="25000"/>
              <a:buNone/>
            </a:pPr>
            <a:endParaRPr lang="en-US" sz="6400" dirty="0">
              <a:solidFill>
                <a:prstClr val="black"/>
              </a:solidFill>
              <a:latin typeface="Arial" panose="020B0604020202020204" pitchFamily="34" charset="0"/>
              <a:ea typeface="+mj-ea"/>
              <a:cs typeface="Arial" panose="020B0604020202020204" pitchFamily="34" charset="0"/>
            </a:endParaRP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Effective July 1, 2015, all syllabi must include the following Title IX statement:</a:t>
            </a:r>
          </a:p>
          <a:p>
            <a:pPr marL="0" lvl="0" indent="0">
              <a:buSzPct val="25000"/>
              <a:buNone/>
            </a:pPr>
            <a:br>
              <a:rPr lang="en-US" sz="7200" dirty="0">
                <a:solidFill>
                  <a:prstClr val="black"/>
                </a:solidFill>
                <a:latin typeface="Arial" panose="020B0604020202020204" pitchFamily="34" charset="0"/>
                <a:ea typeface="+mj-ea"/>
                <a:cs typeface="Arial" panose="020B0604020202020204" pitchFamily="34" charset="0"/>
              </a:rPr>
            </a:br>
            <a:r>
              <a:rPr lang="en-US" sz="6400" dirty="0">
                <a:solidFill>
                  <a:prstClr val="black"/>
                </a:solidFill>
                <a:latin typeface="Arial" panose="020B0604020202020204" pitchFamily="34" charset="0"/>
                <a:ea typeface="+mj-ea"/>
                <a:cs typeface="Arial" panose="020B0604020202020204" pitchFamily="34" charset="0"/>
              </a:rPr>
              <a:t>Sexual misconduct (including sexual harassment, sexual assault, and any  </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other nonconsensual behavior of a sexual nature) and sex discrimination</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violate University policies. Students experiencing such behavior may obtain</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confidential support from the PEACC Program (852-2663), Counseling</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Center (852-6585), and Campus Health Services (852-6479). </a:t>
            </a:r>
          </a:p>
          <a:p>
            <a:pPr marL="0" lvl="0" indent="0">
              <a:buSzPct val="25000"/>
              <a:buNone/>
            </a:pPr>
            <a:br>
              <a:rPr lang="en-US" sz="6400" dirty="0">
                <a:solidFill>
                  <a:prstClr val="black"/>
                </a:solidFill>
                <a:latin typeface="Arial" panose="020B0604020202020204" pitchFamily="34" charset="0"/>
                <a:ea typeface="+mj-ea"/>
                <a:cs typeface="Arial" panose="020B0604020202020204" pitchFamily="34" charset="0"/>
              </a:rPr>
            </a:br>
            <a:r>
              <a:rPr lang="en-US" sz="6400" dirty="0">
                <a:solidFill>
                  <a:prstClr val="black"/>
                </a:solidFill>
                <a:latin typeface="Arial" panose="020B0604020202020204" pitchFamily="34" charset="0"/>
                <a:ea typeface="+mj-ea"/>
                <a:cs typeface="Arial" panose="020B0604020202020204" pitchFamily="34" charset="0"/>
              </a:rPr>
              <a:t>To report sexual misconduct or sex discrimination, contact the Title IX Office</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(852-1198) or University of Louisville Police (852-6111).  Disclosure to University </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faculty or instructors of sexual misconduct, domestic violence, dating violence, sexual harassment or sex discrimination occurring on campus, in a University-sponsored program, or involving a campus visitor or University student or employee (whether current or former) is not confidential under Title IX. Faculty and instructors must forward such reports including names and circumstances, to the University’s Title IX Office. </a:t>
            </a:r>
          </a:p>
          <a:p>
            <a:pPr marL="0" lvl="0" indent="0" algn="ctr">
              <a:buSzPct val="25000"/>
              <a:buNone/>
            </a:pPr>
            <a:r>
              <a:rPr lang="en-US" sz="1400" dirty="0">
                <a:solidFill>
                  <a:prstClr val="black"/>
                </a:solidFill>
                <a:latin typeface="Helvetica Neue Bold Condensed"/>
                <a:ea typeface="+mj-ea"/>
              </a:rPr>
              <a:t>    </a:t>
            </a:r>
            <a:br>
              <a:rPr lang="en-US" sz="1400" dirty="0">
                <a:solidFill>
                  <a:prstClr val="black"/>
                </a:solidFill>
                <a:latin typeface="Helvetica Neue Bold Condensed"/>
                <a:ea typeface="+mj-ea"/>
              </a:rPr>
            </a:br>
            <a:br>
              <a:rPr lang="en-US" sz="1400" dirty="0">
                <a:solidFill>
                  <a:prstClr val="black"/>
                </a:solidFill>
                <a:latin typeface="Helvetica Neue Bold Condensed"/>
                <a:ea typeface="+mj-ea"/>
              </a:rPr>
            </a:br>
            <a:r>
              <a:rPr lang="en-US" sz="1400" dirty="0">
                <a:solidFill>
                  <a:prstClr val="black"/>
                </a:solidFill>
                <a:latin typeface="Helvetica Neue Bold Condensed"/>
                <a:ea typeface="+mj-ea"/>
              </a:rPr>
              <a:t>   </a:t>
            </a:r>
            <a:br>
              <a:rPr lang="en-US" sz="1400" dirty="0">
                <a:solidFill>
                  <a:prstClr val="black"/>
                </a:solidFill>
                <a:latin typeface="Helvetica Neue Bold Condensed"/>
                <a:ea typeface="+mj-ea"/>
              </a:rPr>
            </a:br>
            <a:br>
              <a:rPr lang="en-US" dirty="0">
                <a:solidFill>
                  <a:prstClr val="black"/>
                </a:solidFill>
                <a:latin typeface="Helvetica Neue Bold Condensed"/>
                <a:ea typeface="+mj-ea"/>
              </a:rPr>
            </a:br>
            <a:br>
              <a:rPr lang="en-US" sz="1400" dirty="0">
                <a:solidFill>
                  <a:prstClr val="black"/>
                </a:solidFill>
                <a:latin typeface="Helvetica Neue Bold Condensed"/>
                <a:ea typeface="+mj-ea"/>
              </a:rPr>
            </a:br>
            <a:endParaRPr lang="en-US" sz="2400" u="sng" dirty="0">
              <a:solidFill>
                <a:srgbClr val="009ED6"/>
              </a:solidFill>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100000">
              <a:srgbClr val="B2B2B2"/>
            </a:gs>
          </a:gsLst>
          <a:lin ang="5400000" scaled="0"/>
        </a:gradFill>
        <a:effectLst/>
      </p:bgPr>
    </p:bg>
    <p:spTree>
      <p:nvGrpSpPr>
        <p:cNvPr id="1" name="Shape 634"/>
        <p:cNvGrpSpPr/>
        <p:nvPr/>
      </p:nvGrpSpPr>
      <p:grpSpPr>
        <a:xfrm>
          <a:off x="0" y="0"/>
          <a:ext cx="0" cy="0"/>
          <a:chOff x="0" y="0"/>
          <a:chExt cx="0" cy="0"/>
        </a:xfrm>
      </p:grpSpPr>
      <p:sp>
        <p:nvSpPr>
          <p:cNvPr id="5" name="Title 1"/>
          <p:cNvSpPr txBox="1">
            <a:spLocks/>
          </p:cNvSpPr>
          <p:nvPr/>
        </p:nvSpPr>
        <p:spPr>
          <a:xfrm>
            <a:off x="457200" y="1066800"/>
            <a:ext cx="8458200" cy="1066800"/>
          </a:xfrm>
          <a:prstGeom prst="rect">
            <a:avLst/>
          </a:prstGeom>
          <a:noFill/>
          <a:ln>
            <a:noFill/>
          </a:ln>
        </p:spPr>
        <p:txBody>
          <a:bodyPr lIns="91425" tIns="91425" rIns="91425" bIns="91425" anchor="ctr" anchorCtr="0"/>
          <a:lstStyle>
            <a:lvl1pPr algn="l" defTabSz="457200" rtl="0" eaLnBrk="1" latinLnBrk="0" hangingPunct="1">
              <a:spcBef>
                <a:spcPts val="0"/>
              </a:spcBef>
              <a:buNone/>
              <a:defRPr sz="4400" kern="1200">
                <a:solidFill>
                  <a:schemeClr val="tx1"/>
                </a:solidFill>
                <a:latin typeface="+mj-lt"/>
                <a:ea typeface="+mj-ea"/>
                <a:cs typeface="+mj-c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algn="ctr"/>
            <a:r>
              <a:rPr kumimoji="0" lang="en-US" sz="24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University NON-RETALIATION/NON-RETRIBUTION POLICY</a:t>
            </a:r>
            <a:endParaRPr lang="en-US" sz="3800" dirty="0">
              <a:solidFill>
                <a:srgbClr val="C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3400" y="2209800"/>
            <a:ext cx="8077200" cy="4191000"/>
          </a:xfrm>
          <a:prstGeom prst="rect">
            <a:avLst/>
          </a:prstGeom>
          <a:noFill/>
          <a:ln>
            <a:noFill/>
          </a:ln>
        </p:spPr>
        <p:txBody>
          <a:bodyPr lIns="91425" tIns="91425" rIns="91425" bIns="91425" anchor="t" anchorCtr="0">
            <a:normAutofit lnSpcReduction="10000"/>
          </a:bodyPr>
          <a:lstStyle>
            <a:lvl1pPr marL="34290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lvl="0" indent="0" algn="ctr">
              <a:buSzPct val="25000"/>
              <a:buNone/>
            </a:pPr>
            <a:r>
              <a:rPr lang="en-US" sz="2800" dirty="0">
                <a:solidFill>
                  <a:prstClr val="black"/>
                </a:solidFill>
                <a:latin typeface="Arial" panose="020B0604020202020204" pitchFamily="34" charset="0"/>
                <a:ea typeface="+mj-ea"/>
                <a:cs typeface="Arial" panose="020B0604020202020204" pitchFamily="34" charset="0"/>
              </a:rPr>
              <a:t>The purpose of the Non-Retaliation/Non-Retribution Policy is to encourage and enable good-faith reports by University employees of observed or suspected misconduct or noncompliance with law or with University </a:t>
            </a:r>
          </a:p>
          <a:p>
            <a:pPr marL="0" lvl="0" indent="0" algn="ctr">
              <a:buSzPct val="25000"/>
              <a:buNone/>
            </a:pPr>
            <a:r>
              <a:rPr lang="en-US" sz="2800" dirty="0">
                <a:solidFill>
                  <a:prstClr val="black"/>
                </a:solidFill>
                <a:latin typeface="Arial" panose="020B0604020202020204" pitchFamily="34" charset="0"/>
                <a:ea typeface="+mj-ea"/>
                <a:cs typeface="Arial" panose="020B0604020202020204" pitchFamily="34" charset="0"/>
              </a:rPr>
              <a:t>policies and procedures without fear of </a:t>
            </a:r>
          </a:p>
          <a:p>
            <a:pPr marL="0" lvl="0" indent="0" algn="ctr">
              <a:buSzPct val="25000"/>
              <a:buNone/>
            </a:pPr>
            <a:r>
              <a:rPr lang="en-US" sz="2800" dirty="0">
                <a:solidFill>
                  <a:prstClr val="black"/>
                </a:solidFill>
                <a:latin typeface="Arial" panose="020B0604020202020204" pitchFamily="34" charset="0"/>
                <a:ea typeface="+mj-ea"/>
                <a:cs typeface="Arial" panose="020B0604020202020204" pitchFamily="34" charset="0"/>
              </a:rPr>
              <a:t>retaliation or retribution.</a:t>
            </a:r>
          </a:p>
          <a:p>
            <a:pPr marL="0" lvl="0" indent="0" algn="ctr">
              <a:buSzPct val="25000"/>
              <a:buNone/>
            </a:pPr>
            <a:endParaRPr lang="en-US" sz="2800" dirty="0">
              <a:solidFill>
                <a:prstClr val="black"/>
              </a:solidFill>
              <a:latin typeface="Arial" panose="020B0604020202020204" pitchFamily="34" charset="0"/>
              <a:ea typeface="+mj-ea"/>
              <a:cs typeface="Arial" panose="020B0604020202020204" pitchFamily="34" charset="0"/>
            </a:endParaRPr>
          </a:p>
          <a:p>
            <a:pPr marL="0" lvl="0" indent="0" algn="ctr">
              <a:buSzPct val="25000"/>
              <a:buNone/>
            </a:pPr>
            <a:r>
              <a:rPr lang="en-US" sz="1900" dirty="0">
                <a:solidFill>
                  <a:prstClr val="black"/>
                </a:solidFill>
                <a:latin typeface="Arial" panose="020B0604020202020204" pitchFamily="34" charset="0"/>
                <a:ea typeface="+mj-ea"/>
                <a:cs typeface="Arial" panose="020B0604020202020204" pitchFamily="34" charset="0"/>
                <a:hlinkClick r:id="rId3"/>
              </a:rPr>
              <a:t>https://louisville.edu/policies/policies-and-procedures/pageholder/pol-duty-to-report-and-non-retaliation</a:t>
            </a:r>
            <a:r>
              <a:rPr lang="en-US" sz="2800" dirty="0">
                <a:solidFill>
                  <a:prstClr val="black"/>
                </a:solidFill>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9811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0"/>
            <a:ext cx="8455267" cy="1181100"/>
          </a:xfrm>
        </p:spPr>
        <p:txBody>
          <a:bodyPr/>
          <a:lstStyle/>
          <a:p>
            <a:pPr algn="ct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Other </a:t>
            </a:r>
            <a:r>
              <a:rPr kumimoji="0" lang="en-US" sz="3600" b="0" i="0" u="none" strike="noStrike" kern="1200" cap="all" spc="0" normalizeH="0" baseline="0" noProof="0">
                <a:ln>
                  <a:noFill/>
                </a:ln>
                <a:solidFill>
                  <a:srgbClr val="B80E0F"/>
                </a:solidFill>
                <a:effectLst/>
                <a:uLnTx/>
                <a:uFillTx/>
                <a:latin typeface="Arial Black" panose="020B0A04020102020204" pitchFamily="34" charset="0"/>
                <a:ea typeface="+mj-ea"/>
                <a:cs typeface="+mj-cs"/>
              </a:rPr>
              <a:t>applicable law </a:t>
            </a:r>
            <a:endParaRPr lang="en-US" sz="3600" dirty="0">
              <a:solidFill>
                <a:srgbClr val="C00000"/>
              </a:solidFill>
            </a:endParaRPr>
          </a:p>
        </p:txBody>
      </p:sp>
      <p:sp>
        <p:nvSpPr>
          <p:cNvPr id="3" name="Text Placeholder 2"/>
          <p:cNvSpPr>
            <a:spLocks noGrp="1"/>
          </p:cNvSpPr>
          <p:nvPr>
            <p:ph type="body" idx="1"/>
          </p:nvPr>
        </p:nvSpPr>
        <p:spPr>
          <a:xfrm>
            <a:off x="608133" y="2133600"/>
            <a:ext cx="8000999" cy="3607775"/>
          </a:xfrm>
        </p:spPr>
        <p:txBody>
          <a:bodyPr/>
          <a:lstStyle/>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Kentucky law requires that any person who suspects that a minor child (under 18) is the victim of abuse or neglect must immediately contact a local law enforcement agency or other agency authorized by statute KRS 620.030. The University Police Department (852-6111) constitutes a local law enforcement agency for purposes of Kentucky’s mandatory reporting law for child abuse and neglect. Failure to report suspected abuse may result in criminal charges and/or disciplinary action.</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66177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100000">
              <a:srgbClr val="B2B2B2"/>
            </a:gs>
          </a:gsLst>
          <a:lin ang="5400000" scaled="0"/>
        </a:gradFill>
        <a:effectLst/>
      </p:bgPr>
    </p:bg>
    <p:spTree>
      <p:nvGrpSpPr>
        <p:cNvPr id="1" name="Shape 634"/>
        <p:cNvGrpSpPr/>
        <p:nvPr/>
      </p:nvGrpSpPr>
      <p:grpSpPr>
        <a:xfrm>
          <a:off x="0" y="0"/>
          <a:ext cx="0" cy="0"/>
          <a:chOff x="0" y="0"/>
          <a:chExt cx="0" cy="0"/>
        </a:xfrm>
      </p:grpSpPr>
      <p:sp>
        <p:nvSpPr>
          <p:cNvPr id="5" name="Title 1"/>
          <p:cNvSpPr txBox="1">
            <a:spLocks/>
          </p:cNvSpPr>
          <p:nvPr/>
        </p:nvSpPr>
        <p:spPr>
          <a:xfrm>
            <a:off x="457200" y="914400"/>
            <a:ext cx="8458200" cy="685800"/>
          </a:xfrm>
          <a:prstGeom prst="rect">
            <a:avLst/>
          </a:prstGeom>
          <a:noFill/>
          <a:ln>
            <a:noFill/>
          </a:ln>
        </p:spPr>
        <p:txBody>
          <a:bodyPr lIns="91425" tIns="91425" rIns="91425" bIns="91425" anchor="ctr" anchorCtr="0"/>
          <a:lstStyle>
            <a:lvl1pPr algn="l" defTabSz="457200" rtl="0" eaLnBrk="1" latinLnBrk="0" hangingPunct="1">
              <a:spcBef>
                <a:spcPts val="0"/>
              </a:spcBef>
              <a:buNone/>
              <a:defRPr sz="4400" kern="1200">
                <a:solidFill>
                  <a:schemeClr val="tx1"/>
                </a:solidFill>
                <a:latin typeface="+mj-lt"/>
                <a:ea typeface="+mj-ea"/>
                <a:cs typeface="+mj-c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algn="ct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Resource options</a:t>
            </a:r>
            <a:endParaRPr lang="en-US" sz="3600" dirty="0">
              <a:solidFill>
                <a:srgbClr val="C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647700" y="1762125"/>
            <a:ext cx="8077200" cy="4191000"/>
          </a:xfrm>
          <a:prstGeom prst="rect">
            <a:avLst/>
          </a:prstGeom>
          <a:noFill/>
          <a:ln>
            <a:noFill/>
          </a:ln>
        </p:spPr>
        <p:txBody>
          <a:bodyPr lIns="91425" tIns="91425" rIns="91425" bIns="91425" anchor="t" anchorCtr="0">
            <a:normAutofit fontScale="92500" lnSpcReduction="10000"/>
          </a:bodyPr>
          <a:lstStyle>
            <a:lvl1pPr marL="34290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Confidential Support: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PEACC Program, 852-2663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Counseling Center, 852-6585</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Campus Health Services, 852-6479</a:t>
            </a:r>
            <a:b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en-US" sz="1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Health Clinic is a confidential service. </a:t>
            </a:r>
            <a:br>
              <a:rPr kumimoji="0" lang="en-US" sz="1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en-US" sz="1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Programming offices including BRICC &amp; Health Promotion are mandatory reporters</a:t>
            </a:r>
            <a:endParaRPr kumimoji="0" lang="en-US" sz="15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Employee Assistance Program, 589-4357</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2200" kern="0"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US" sz="2200" kern="0" dirty="0">
                <a:latin typeface="Arial" panose="020B0604020202020204" pitchFamily="34" charset="0"/>
                <a:cs typeface="Arial" panose="020B0604020202020204" pitchFamily="34" charset="0"/>
              </a:rPr>
              <a:t>Reporting:</a:t>
            </a:r>
            <a:endParaRPr kumimoji="0" lang="en-US" sz="22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UofL Police Department, 852-6111</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kern="0" dirty="0">
                <a:solidFill>
                  <a:srgbClr val="000000"/>
                </a:solidFill>
                <a:latin typeface="Arial" panose="020B0604020202020204" pitchFamily="34" charset="0"/>
                <a:cs typeface="Arial" panose="020B0604020202020204" pitchFamily="34" charset="0"/>
              </a:rPr>
              <a:t>Title IX Office, 852-1198</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Additional Information:  </a:t>
            </a:r>
            <a:endParaRPr lang="en-US" sz="2200" kern="0" dirty="0">
              <a:solidFill>
                <a:srgbClr val="000000"/>
              </a:solidFill>
              <a:latin typeface="Arial" panose="020B0604020202020204" pitchFamily="34" charset="0"/>
              <a:cs typeface="Arial" panose="020B0604020202020204" pitchFamily="34" charset="0"/>
            </a:endParaRPr>
          </a:p>
          <a:p>
            <a:pPr defTabSz="914400">
              <a:buFont typeface="Wingdings" panose="05000000000000000000" pitchFamily="2" charset="2"/>
              <a:buChar char="§"/>
              <a:defRPr/>
            </a:pPr>
            <a:r>
              <a:rPr kumimoji="0" lang="en-US" sz="22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University Of Louisville Title IX Webpage:  </a:t>
            </a:r>
            <a:r>
              <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hlinkClick r:id="rId3"/>
              </a:rPr>
              <a:t>https://louisville.edu/titleix</a:t>
            </a:r>
            <a:r>
              <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a:t>
            </a:r>
          </a:p>
          <a:p>
            <a:pPr marL="0" marR="0" lvl="0" indent="0" algn="l" defTabSz="914400" rtl="0" eaLnBrk="1" fontAlgn="auto" latinLnBrk="0" hangingPunct="1">
              <a:lnSpc>
                <a:spcPct val="100000"/>
              </a:lnSpc>
              <a:spcBef>
                <a:spcPts val="0"/>
              </a:spcBef>
              <a:spcAft>
                <a:spcPts val="0"/>
              </a:spcAft>
              <a:buClrTx/>
              <a:buSzTx/>
              <a:buNone/>
              <a:tabLst/>
              <a:defRPr/>
            </a:pPr>
            <a:endParaRPr lang="en-US" sz="2000"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57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838200"/>
            <a:ext cx="8077200" cy="1600200"/>
          </a:xfrm>
          <a:prstGeom prst="rect">
            <a:avLst/>
          </a:prstGeom>
          <a:noFill/>
          <a:ln>
            <a:noFill/>
          </a:ln>
        </p:spPr>
        <p:txBody>
          <a:bodyPr lIns="91425" tIns="91425" rIns="91425" bIns="91425" anchor="ctr" anchorCtr="0"/>
          <a:lstStyle>
            <a:lvl1pPr algn="l" defTabSz="457200" rtl="0" eaLnBrk="1" latinLnBrk="0" hangingPunct="1">
              <a:spcBef>
                <a:spcPts val="0"/>
              </a:spcBef>
              <a:buNone/>
              <a:defRPr sz="4400" kern="1200">
                <a:solidFill>
                  <a:schemeClr val="tx1"/>
                </a:solidFill>
                <a:latin typeface="+mj-lt"/>
                <a:ea typeface="+mj-ea"/>
                <a:cs typeface="+mj-c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algn="ctr"/>
            <a:r>
              <a:rPr kumimoji="0" lang="en-US" sz="2800" b="1" i="0" u="none" strike="noStrike" kern="1200" cap="all" spc="0" normalizeH="0" baseline="0" noProof="0" dirty="0">
                <a:ln>
                  <a:noFill/>
                </a:ln>
                <a:solidFill>
                  <a:srgbClr val="B80E0F"/>
                </a:solidFill>
                <a:effectLst/>
                <a:uLnTx/>
                <a:uFillTx/>
                <a:latin typeface="Arial Black" panose="020B0A04020102020204" pitchFamily="34" charset="0"/>
                <a:ea typeface="+mj-ea"/>
                <a:cs typeface="Arial" panose="020B0604020202020204" pitchFamily="34" charset="0"/>
              </a:rPr>
              <a:t>Title ix</a:t>
            </a:r>
          </a:p>
          <a:p>
            <a:pPr algn="ctr"/>
            <a:r>
              <a:rPr lang="en-US" sz="2800" b="1" cap="all" dirty="0">
                <a:solidFill>
                  <a:srgbClr val="B80E0F"/>
                </a:solidFill>
                <a:latin typeface="Arial Black" panose="020B0A04020102020204" pitchFamily="34" charset="0"/>
                <a:cs typeface="Arial" panose="020B0604020202020204" pitchFamily="34" charset="0"/>
              </a:rPr>
              <a:t>Of the educational</a:t>
            </a:r>
          </a:p>
          <a:p>
            <a:pPr algn="ctr"/>
            <a:r>
              <a:rPr kumimoji="0" lang="en-US" sz="2800" b="1" i="0" u="none" strike="noStrike" kern="1200" cap="all" spc="0" normalizeH="0" baseline="0" noProof="0" dirty="0">
                <a:ln>
                  <a:noFill/>
                </a:ln>
                <a:solidFill>
                  <a:srgbClr val="B80E0F"/>
                </a:solidFill>
                <a:effectLst/>
                <a:uLnTx/>
                <a:uFillTx/>
                <a:latin typeface="Arial Black" panose="020B0A04020102020204" pitchFamily="34" charset="0"/>
                <a:ea typeface="+mj-ea"/>
                <a:cs typeface="Arial" panose="020B0604020202020204" pitchFamily="34" charset="0"/>
              </a:rPr>
              <a:t>amendments of 1972</a:t>
            </a:r>
            <a:endParaRPr lang="en-US" sz="2800" b="1" dirty="0">
              <a:solidFill>
                <a:srgbClr val="C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762000" y="2438400"/>
            <a:ext cx="7772400" cy="3429000"/>
          </a:xfrm>
          <a:prstGeom prst="rect">
            <a:avLst/>
          </a:prstGeom>
          <a:noFill/>
          <a:ln>
            <a:noFill/>
          </a:ln>
        </p:spPr>
        <p:txBody>
          <a:bodyPr lIns="91425" tIns="91425" rIns="91425" bIns="91425" anchor="t" anchorCtr="0">
            <a:normAutofit/>
          </a:bodyPr>
          <a:lstStyle>
            <a:lvl1pPr marL="34290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person in the United States shall, on the basis of sex, be excluded from participation in, be denied the benefits of, or be subjected to discrimination under any education program or activity receiving federal financial assistance.</a:t>
            </a:r>
          </a:p>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U.S.C. § 1681 et </a:t>
            </a:r>
            <a:r>
              <a:rPr kumimoji="0" 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seq</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76653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0"/>
            <a:ext cx="8455267" cy="1181100"/>
          </a:xfrm>
        </p:spPr>
        <p:txBody>
          <a:bodyPr/>
          <a:lstStyle/>
          <a:p>
            <a:pPr algn="ct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pregnancy is protected </a:t>
            </a:r>
            <a:b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by title ix! </a:t>
            </a:r>
            <a:endParaRPr lang="en-US" sz="3600" dirty="0">
              <a:solidFill>
                <a:srgbClr val="C00000"/>
              </a:solidFill>
            </a:endParaRPr>
          </a:p>
        </p:txBody>
      </p:sp>
      <p:sp>
        <p:nvSpPr>
          <p:cNvPr id="3" name="Text Placeholder 2"/>
          <p:cNvSpPr>
            <a:spLocks noGrp="1"/>
          </p:cNvSpPr>
          <p:nvPr>
            <p:ph type="body" idx="1"/>
          </p:nvPr>
        </p:nvSpPr>
        <p:spPr>
          <a:xfrm>
            <a:off x="608133" y="2667000"/>
            <a:ext cx="8000999" cy="3607775"/>
          </a:xfrm>
        </p:spPr>
        <p:txBody>
          <a:bodyPr/>
          <a:lstStyle/>
          <a:p>
            <a:r>
              <a:rPr lang="en-US" sz="2400" dirty="0">
                <a:latin typeface="Arial" panose="020B0604020202020204" pitchFamily="34" charset="0"/>
                <a:cs typeface="Arial" panose="020B0604020202020204" pitchFamily="34" charset="0"/>
              </a:rPr>
              <a:t>Pregnant students are entitled to reasonable accommodations to make up missed work/exams/class sessions.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Encompasses prenatal care, childbirth, follow-up visits, any care related to complications from pregnancy or childbirth.</a:t>
            </a:r>
          </a:p>
          <a:p>
            <a:pPr marL="0" indent="0">
              <a:buNone/>
            </a:pPr>
            <a:endParaRPr lang="en-US" dirty="0"/>
          </a:p>
        </p:txBody>
      </p:sp>
    </p:spTree>
    <p:extLst>
      <p:ext uri="{BB962C8B-B14F-4D97-AF65-F5344CB8AC3E}">
        <p14:creationId xmlns:p14="http://schemas.microsoft.com/office/powerpoint/2010/main" val="2167722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40" y="990600"/>
            <a:ext cx="8578360" cy="1181956"/>
          </a:xfrm>
        </p:spPr>
        <p:txBody>
          <a:bodyPr/>
          <a:lstStyle/>
          <a:p>
            <a:pPr algn="ctr"/>
            <a:r>
              <a:rPr lang="en-US" sz="4000" dirty="0"/>
              <a:t>     </a:t>
            </a:r>
            <a:r>
              <a:rPr lang="en-US" sz="36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pregnancy is protected by title ix! (</a:t>
            </a:r>
            <a:r>
              <a:rPr kumimoji="0" lang="en-US" sz="3600" b="0" i="0" u="none" strike="noStrike" kern="1200" cap="all" spc="0" normalizeH="0" baseline="0" noProof="0" dirty="0" err="1">
                <a:ln>
                  <a:noFill/>
                </a:ln>
                <a:solidFill>
                  <a:srgbClr val="B80E0F"/>
                </a:solidFill>
                <a:effectLst/>
                <a:uLnTx/>
                <a:uFillTx/>
                <a:latin typeface="Arial Black" panose="020B0A04020102020204" pitchFamily="34" charset="0"/>
                <a:ea typeface="+mj-ea"/>
                <a:cs typeface="+mj-cs"/>
              </a:rPr>
              <a:t>ctd</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a:t>
            </a:r>
            <a:r>
              <a:rPr lang="en-US" sz="3600" dirty="0">
                <a:solidFill>
                  <a:srgbClr val="C00000"/>
                </a:solidFill>
              </a:rPr>
              <a:t> </a:t>
            </a:r>
          </a:p>
        </p:txBody>
      </p:sp>
      <p:sp>
        <p:nvSpPr>
          <p:cNvPr id="3" name="Text Placeholder 2"/>
          <p:cNvSpPr>
            <a:spLocks noGrp="1"/>
          </p:cNvSpPr>
          <p:nvPr>
            <p:ph type="body" idx="1"/>
          </p:nvPr>
        </p:nvSpPr>
        <p:spPr>
          <a:xfrm>
            <a:off x="511420" y="2438400"/>
            <a:ext cx="8229600" cy="3886201"/>
          </a:xfrm>
        </p:spPr>
        <p:txBody>
          <a:bodyPr/>
          <a:lstStyle/>
          <a:p>
            <a:r>
              <a:rPr lang="en-US" sz="2400" dirty="0">
                <a:latin typeface="Arial" panose="020B0604020202020204" pitchFamily="34" charset="0"/>
                <a:cs typeface="Arial" panose="020B0604020202020204" pitchFamily="34" charset="0"/>
              </a:rPr>
              <a:t>Pregnancy is not considered a disability, though related complications (preeclampsia, gestational diabetes) might be depending on their severity and expected duration.</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Questions regarding the appropriateness of requested accommodations, or the extent of your obligation to accommodate a given student, should be referred to the Title IX Director. </a:t>
            </a:r>
          </a:p>
          <a:p>
            <a:endParaRPr lang="en-US" dirty="0"/>
          </a:p>
        </p:txBody>
      </p:sp>
    </p:spTree>
    <p:extLst>
      <p:ext uri="{BB962C8B-B14F-4D97-AF65-F5344CB8AC3E}">
        <p14:creationId xmlns:p14="http://schemas.microsoft.com/office/powerpoint/2010/main" val="73614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19200"/>
          </a:xfrm>
        </p:spPr>
        <p:txBody>
          <a:bodyPr/>
          <a:lstStyle/>
          <a:p>
            <a:pPr algn="ctr"/>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true or false?</a:t>
            </a:r>
            <a:r>
              <a:rPr lang="en-US" sz="3600" dirty="0">
                <a:solidFill>
                  <a:srgbClr val="C00000"/>
                </a:solidFill>
              </a:rPr>
              <a:t> </a:t>
            </a:r>
          </a:p>
        </p:txBody>
      </p:sp>
      <p:sp>
        <p:nvSpPr>
          <p:cNvPr id="3" name="Text Placeholder 2"/>
          <p:cNvSpPr>
            <a:spLocks noGrp="1"/>
          </p:cNvSpPr>
          <p:nvPr>
            <p:ph type="body" idx="1"/>
          </p:nvPr>
        </p:nvSpPr>
        <p:spPr>
          <a:xfrm>
            <a:off x="533400" y="2286000"/>
            <a:ext cx="8229600" cy="3886201"/>
          </a:xfrm>
        </p:spPr>
        <p:txBody>
          <a:bodyPr/>
          <a:lstStyle/>
          <a:p>
            <a:pPr marL="0" indent="0">
              <a:buNone/>
            </a:pPr>
            <a:endParaRPr lang="en-US" dirty="0"/>
          </a:p>
          <a:p>
            <a:pPr marL="0" indent="0" algn="ctr">
              <a:buNone/>
            </a:pPr>
            <a:r>
              <a:rPr lang="en-US" dirty="0"/>
              <a:t>Mandatory Reporting is required of all employees.</a:t>
            </a:r>
          </a:p>
        </p:txBody>
      </p:sp>
    </p:spTree>
    <p:extLst>
      <p:ext uri="{BB962C8B-B14F-4D97-AF65-F5344CB8AC3E}">
        <p14:creationId xmlns:p14="http://schemas.microsoft.com/office/powerpoint/2010/main" val="138079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03" y="849086"/>
            <a:ext cx="8534400" cy="1219200"/>
          </a:xfrm>
        </p:spPr>
        <p:txBody>
          <a:bodyPr/>
          <a:lstStyle/>
          <a:p>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the answer</a:t>
            </a:r>
            <a:r>
              <a:rPr lang="en-US" sz="3600" dirty="0">
                <a:solidFill>
                  <a:srgbClr val="C00000"/>
                </a:solidFill>
              </a:rPr>
              <a:t> </a:t>
            </a:r>
          </a:p>
        </p:txBody>
      </p:sp>
      <p:sp>
        <p:nvSpPr>
          <p:cNvPr id="3" name="Text Placeholder 2"/>
          <p:cNvSpPr>
            <a:spLocks noGrp="1"/>
          </p:cNvSpPr>
          <p:nvPr>
            <p:ph type="body" idx="1"/>
          </p:nvPr>
        </p:nvSpPr>
        <p:spPr>
          <a:xfrm>
            <a:off x="523504" y="1752600"/>
            <a:ext cx="8286997" cy="4343400"/>
          </a:xfrm>
        </p:spPr>
        <p:txBody>
          <a:bodyPr/>
          <a:lstStyle/>
          <a:p>
            <a:pPr marL="0" indent="0">
              <a:buNone/>
            </a:pPr>
            <a:r>
              <a:rPr lang="en-US" sz="2000" dirty="0"/>
              <a:t>True:</a:t>
            </a:r>
          </a:p>
          <a:p>
            <a:pPr marL="0" indent="0">
              <a:lnSpc>
                <a:spcPts val="1200"/>
              </a:lnSpc>
              <a:buNone/>
            </a:pPr>
            <a:endParaRPr lang="en-US" dirty="0"/>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employees including, but not limited to, </a:t>
            </a:r>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president, vice presidents, deans, department chairs, </a:t>
            </a:r>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directors, coaches, staff, University of Louisville police officers </a:t>
            </a:r>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any contracted security personnel, or any faculty members are mandatory reporters. </a:t>
            </a:r>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employees are required to report any information of which they become aware regarding sexual misconduct (sexual </a:t>
            </a:r>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harassment (includes quid pro quo and hostile environment); </a:t>
            </a:r>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assault; domestic violence; dating violence; and </a:t>
            </a:r>
          </a:p>
          <a:p>
            <a:pPr marL="0" marR="0" lvl="0" indent="0" algn="ctr"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stalking) to the Title IX Director or Deputy Title IX Coordinators.</a:t>
            </a:r>
          </a:p>
          <a:p>
            <a:pPr marL="0" indent="0">
              <a:buNone/>
            </a:pPr>
            <a:endParaRPr lang="en-US" dirty="0"/>
          </a:p>
        </p:txBody>
      </p:sp>
    </p:spTree>
    <p:extLst>
      <p:ext uri="{BB962C8B-B14F-4D97-AF65-F5344CB8AC3E}">
        <p14:creationId xmlns:p14="http://schemas.microsoft.com/office/powerpoint/2010/main" val="407576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19200"/>
          </a:xfrm>
        </p:spPr>
        <p:txBody>
          <a:bodyPr/>
          <a:lstStyle/>
          <a:p>
            <a:pPr algn="ctr"/>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true or false?</a:t>
            </a:r>
            <a:r>
              <a:rPr lang="en-US" sz="3600" dirty="0">
                <a:solidFill>
                  <a:srgbClr val="C00000"/>
                </a:solidFill>
              </a:rPr>
              <a:t> </a:t>
            </a:r>
          </a:p>
        </p:txBody>
      </p:sp>
      <p:sp>
        <p:nvSpPr>
          <p:cNvPr id="3" name="Text Placeholder 2"/>
          <p:cNvSpPr>
            <a:spLocks noGrp="1"/>
          </p:cNvSpPr>
          <p:nvPr>
            <p:ph type="body" idx="1"/>
          </p:nvPr>
        </p:nvSpPr>
        <p:spPr>
          <a:xfrm>
            <a:off x="457200" y="2552700"/>
            <a:ext cx="8229600" cy="4191001"/>
          </a:xfrm>
        </p:spPr>
        <p:txBody>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Mandatory Reporters are required</a:t>
            </a:r>
          </a:p>
          <a:p>
            <a:pPr marL="0" indent="0" algn="ctr">
              <a:buNone/>
            </a:pPr>
            <a:r>
              <a:rPr lang="en-US" dirty="0">
                <a:latin typeface="Arial" panose="020B0604020202020204" pitchFamily="34" charset="0"/>
                <a:cs typeface="Arial" panose="020B0604020202020204" pitchFamily="34" charset="0"/>
              </a:rPr>
              <a:t>to conduct a brief investigation to insure </a:t>
            </a:r>
          </a:p>
          <a:p>
            <a:pPr marL="0" indent="0" algn="ctr">
              <a:buNone/>
            </a:pPr>
            <a:r>
              <a:rPr lang="en-US" dirty="0">
                <a:latin typeface="Arial" panose="020B0604020202020204" pitchFamily="34" charset="0"/>
                <a:cs typeface="Arial" panose="020B0604020202020204" pitchFamily="34" charset="0"/>
              </a:rPr>
              <a:t>the information they will report is credible.</a:t>
            </a:r>
          </a:p>
        </p:txBody>
      </p:sp>
    </p:spTree>
    <p:extLst>
      <p:ext uri="{BB962C8B-B14F-4D97-AF65-F5344CB8AC3E}">
        <p14:creationId xmlns:p14="http://schemas.microsoft.com/office/powerpoint/2010/main" val="947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3924"/>
            <a:ext cx="8534400" cy="1219200"/>
          </a:xfrm>
        </p:spPr>
        <p:txBody>
          <a:bodyPr/>
          <a:lstStyle/>
          <a:p>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the answer</a:t>
            </a:r>
            <a:r>
              <a:rPr lang="en-US" sz="3600" dirty="0">
                <a:solidFill>
                  <a:srgbClr val="C00000"/>
                </a:solidFill>
              </a:rPr>
              <a:t> </a:t>
            </a:r>
          </a:p>
        </p:txBody>
      </p:sp>
      <p:sp>
        <p:nvSpPr>
          <p:cNvPr id="3" name="Text Placeholder 2"/>
          <p:cNvSpPr>
            <a:spLocks noGrp="1"/>
          </p:cNvSpPr>
          <p:nvPr>
            <p:ph type="body" idx="1"/>
          </p:nvPr>
        </p:nvSpPr>
        <p:spPr>
          <a:xfrm>
            <a:off x="457200" y="2057400"/>
            <a:ext cx="8229600" cy="4191001"/>
          </a:xfrm>
        </p:spPr>
        <p:txBody>
          <a:bodyPr/>
          <a:lstStyle/>
          <a:p>
            <a:pPr marL="0" indent="0">
              <a:buNone/>
            </a:pPr>
            <a:r>
              <a:rPr lang="en-US" sz="2400" dirty="0">
                <a:latin typeface="Arial" panose="020B0604020202020204" pitchFamily="34" charset="0"/>
                <a:cs typeface="Arial" panose="020B0604020202020204" pitchFamily="34" charset="0"/>
              </a:rPr>
              <a:t>False:</a:t>
            </a:r>
          </a:p>
          <a:p>
            <a:pPr marL="0" indent="0">
              <a:lnSpc>
                <a:spcPts val="1800"/>
              </a:lnSpc>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When reporting allegations of sexual misconduct and/or sex discrimination to a Title IX Director or Deputy Title IX Coordinator Mandatory Reporters must share all the information they have (who, what, where, when, how, why) regarding the alleged act, including names. However, they are not required to investigate or to confirm that the information is credible. In fact, conducting such an investigation may be a violation of the Title IX Process.</a:t>
            </a:r>
          </a:p>
          <a:p>
            <a:pPr marL="0" indent="0">
              <a:buNone/>
            </a:pPr>
            <a:endParaRPr lang="en-US" dirty="0"/>
          </a:p>
        </p:txBody>
      </p:sp>
    </p:spTree>
    <p:extLst>
      <p:ext uri="{BB962C8B-B14F-4D97-AF65-F5344CB8AC3E}">
        <p14:creationId xmlns:p14="http://schemas.microsoft.com/office/powerpoint/2010/main" val="3554435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19200"/>
          </a:xfrm>
        </p:spPr>
        <p:txBody>
          <a:bodyPr/>
          <a:lstStyle/>
          <a:p>
            <a:pPr algn="ctr"/>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true or false?</a:t>
            </a:r>
            <a:r>
              <a:rPr lang="en-US" sz="3600" dirty="0">
                <a:solidFill>
                  <a:srgbClr val="C00000"/>
                </a:solidFill>
              </a:rPr>
              <a:t> </a:t>
            </a:r>
          </a:p>
        </p:txBody>
      </p:sp>
      <p:sp>
        <p:nvSpPr>
          <p:cNvPr id="3" name="Text Placeholder 2"/>
          <p:cNvSpPr>
            <a:spLocks noGrp="1"/>
          </p:cNvSpPr>
          <p:nvPr>
            <p:ph type="body" idx="1"/>
          </p:nvPr>
        </p:nvSpPr>
        <p:spPr>
          <a:xfrm>
            <a:off x="533400" y="2200275"/>
            <a:ext cx="8229600" cy="4191001"/>
          </a:xfrm>
        </p:spPr>
        <p:txBody>
          <a:bodyPr/>
          <a:lstStyle/>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Officials with the authority to act are the </a:t>
            </a:r>
          </a:p>
          <a:p>
            <a:pPr marL="0" indent="0">
              <a:buNone/>
            </a:pPr>
            <a:r>
              <a:rPr lang="en-US" dirty="0">
                <a:latin typeface="Arial" panose="020B0604020202020204" pitchFamily="34" charset="0"/>
                <a:cs typeface="Arial" panose="020B0604020202020204" pitchFamily="34" charset="0"/>
              </a:rPr>
              <a:t>	Title IX Director and the Deputy Title IX 	Coordinators. </a:t>
            </a:r>
          </a:p>
        </p:txBody>
      </p:sp>
    </p:spTree>
    <p:extLst>
      <p:ext uri="{BB962C8B-B14F-4D97-AF65-F5344CB8AC3E}">
        <p14:creationId xmlns:p14="http://schemas.microsoft.com/office/powerpoint/2010/main" val="864672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534400" cy="1219200"/>
          </a:xfrm>
        </p:spPr>
        <p:txBody>
          <a:bodyPr/>
          <a:lstStyle/>
          <a:p>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the answer</a:t>
            </a:r>
            <a:r>
              <a:rPr lang="en-US" sz="3600" dirty="0">
                <a:solidFill>
                  <a:srgbClr val="C00000"/>
                </a:solidFill>
              </a:rPr>
              <a:t> </a:t>
            </a:r>
          </a:p>
        </p:txBody>
      </p:sp>
      <p:sp>
        <p:nvSpPr>
          <p:cNvPr id="3" name="Text Placeholder 2"/>
          <p:cNvSpPr>
            <a:spLocks noGrp="1"/>
          </p:cNvSpPr>
          <p:nvPr>
            <p:ph type="body" idx="1"/>
          </p:nvPr>
        </p:nvSpPr>
        <p:spPr>
          <a:xfrm>
            <a:off x="533400" y="2057400"/>
            <a:ext cx="8229600" cy="4191001"/>
          </a:xfrm>
        </p:spPr>
        <p:txBody>
          <a:bodyPr/>
          <a:lstStyle/>
          <a:p>
            <a:pPr marL="0" indent="0">
              <a:buNone/>
            </a:pPr>
            <a:r>
              <a:rPr lang="en-US" sz="2400" dirty="0"/>
              <a:t>True:</a:t>
            </a:r>
          </a:p>
          <a:p>
            <a:pPr marL="0" indent="0">
              <a:lnSpc>
                <a:spcPts val="1800"/>
              </a:lnSpc>
              <a:buNone/>
            </a:pPr>
            <a:endParaRPr lang="en-US" sz="2400" dirty="0"/>
          </a:p>
          <a:p>
            <a:pPr marL="0" indent="0">
              <a:buNone/>
            </a:pPr>
            <a:r>
              <a:rPr lang="en-US" sz="2400" dirty="0">
                <a:latin typeface="Arial" panose="020B0604020202020204" pitchFamily="34" charset="0"/>
                <a:cs typeface="Arial" panose="020B0604020202020204" pitchFamily="34" charset="0"/>
              </a:rPr>
              <a:t>The Title IX Director and Deputy Title IX Coordinators are officials with authority to act. Officials with authority to act are those who have the authority to institute corrective measures on behalf of the University and they have an obligation to promptly respond once notified of allegations of sexual misconduct.</a:t>
            </a:r>
          </a:p>
          <a:p>
            <a:pPr marL="0" indent="0">
              <a:buNone/>
            </a:pPr>
            <a:endParaRPr lang="en-US" dirty="0"/>
          </a:p>
        </p:txBody>
      </p:sp>
    </p:spTree>
    <p:extLst>
      <p:ext uri="{BB962C8B-B14F-4D97-AF65-F5344CB8AC3E}">
        <p14:creationId xmlns:p14="http://schemas.microsoft.com/office/powerpoint/2010/main" val="389813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40" y="990600"/>
            <a:ext cx="8578360" cy="1181956"/>
          </a:xfrm>
        </p:spPr>
        <p:txBody>
          <a:bodyPr/>
          <a:lstStyle/>
          <a:p>
            <a:pPr algn="ctr"/>
            <a:r>
              <a:rPr lang="en-US" sz="4000" dirty="0"/>
              <a:t>     </a:t>
            </a:r>
            <a:r>
              <a:rPr lang="en-US" sz="3600" dirty="0"/>
              <a:t> </a:t>
            </a:r>
            <a:endParaRPr lang="en-US" sz="3600" dirty="0">
              <a:solidFill>
                <a:srgbClr val="C00000"/>
              </a:solidFill>
            </a:endParaRPr>
          </a:p>
        </p:txBody>
      </p:sp>
      <p:sp>
        <p:nvSpPr>
          <p:cNvPr id="3" name="Text Placeholder 2"/>
          <p:cNvSpPr>
            <a:spLocks noGrp="1"/>
          </p:cNvSpPr>
          <p:nvPr>
            <p:ph type="body" idx="1"/>
          </p:nvPr>
        </p:nvSpPr>
        <p:spPr>
          <a:xfrm>
            <a:off x="511420" y="1447800"/>
            <a:ext cx="8229600" cy="3886201"/>
          </a:xfrm>
        </p:spPr>
        <p:txBody>
          <a:bodyPr/>
          <a:lstStyle/>
          <a:p>
            <a:pPr marL="0" indent="0" algn="ctr">
              <a:buNone/>
            </a:pPr>
            <a:r>
              <a:rPr lang="en-US" sz="4800" dirty="0">
                <a:solidFill>
                  <a:srgbClr val="AD1500"/>
                </a:solidFill>
                <a:latin typeface="Arial" panose="020B0604020202020204" pitchFamily="34" charset="0"/>
                <a:cs typeface="Arial" panose="020B0604020202020204" pitchFamily="34" charset="0"/>
              </a:rPr>
              <a:t>Thank you for doing </a:t>
            </a:r>
          </a:p>
          <a:p>
            <a:pPr marL="0" indent="0" algn="ctr">
              <a:buNone/>
            </a:pPr>
            <a:r>
              <a:rPr lang="en-US" sz="4800" dirty="0">
                <a:solidFill>
                  <a:srgbClr val="AD1500"/>
                </a:solidFill>
                <a:latin typeface="Arial" panose="020B0604020202020204" pitchFamily="34" charset="0"/>
                <a:cs typeface="Arial" panose="020B0604020202020204" pitchFamily="34" charset="0"/>
              </a:rPr>
              <a:t>your part to make </a:t>
            </a:r>
          </a:p>
          <a:p>
            <a:pPr marL="0" indent="0" algn="ctr">
              <a:buNone/>
            </a:pPr>
            <a:r>
              <a:rPr lang="en-US" sz="4800" dirty="0">
                <a:solidFill>
                  <a:srgbClr val="AD1500"/>
                </a:solidFill>
                <a:latin typeface="Arial" panose="020B0604020202020204" pitchFamily="34" charset="0"/>
                <a:cs typeface="Arial" panose="020B0604020202020204" pitchFamily="34" charset="0"/>
              </a:rPr>
              <a:t>our campus a safe, </a:t>
            </a:r>
          </a:p>
          <a:p>
            <a:pPr marL="0" indent="0" algn="ctr">
              <a:buNone/>
            </a:pPr>
            <a:r>
              <a:rPr lang="en-US" sz="4800" dirty="0">
                <a:solidFill>
                  <a:srgbClr val="AD1500"/>
                </a:solidFill>
                <a:latin typeface="Arial" panose="020B0604020202020204" pitchFamily="34" charset="0"/>
                <a:cs typeface="Arial" panose="020B0604020202020204" pitchFamily="34" charset="0"/>
              </a:rPr>
              <a:t>inclusive place for </a:t>
            </a:r>
          </a:p>
          <a:p>
            <a:pPr marL="0" indent="0" algn="ctr">
              <a:buNone/>
            </a:pPr>
            <a:r>
              <a:rPr lang="en-US" sz="4800" dirty="0">
                <a:solidFill>
                  <a:srgbClr val="AD1500"/>
                </a:solidFill>
                <a:latin typeface="Arial" panose="020B0604020202020204" pitchFamily="34" charset="0"/>
                <a:cs typeface="Arial" panose="020B0604020202020204" pitchFamily="34" charset="0"/>
              </a:rPr>
              <a:t>everyone.</a:t>
            </a:r>
          </a:p>
          <a:p>
            <a:pPr marL="0" indent="0">
              <a:buNone/>
            </a:pPr>
            <a:endParaRPr lang="en-US" dirty="0"/>
          </a:p>
        </p:txBody>
      </p:sp>
    </p:spTree>
    <p:extLst>
      <p:ext uri="{BB962C8B-B14F-4D97-AF65-F5344CB8AC3E}">
        <p14:creationId xmlns:p14="http://schemas.microsoft.com/office/powerpoint/2010/main" val="353304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77199" cy="1143000"/>
          </a:xfrm>
        </p:spPr>
        <p:txBody>
          <a:bodyPr/>
          <a:lstStyle/>
          <a:p>
            <a:pPr algn="ctr"/>
            <a:r>
              <a:rPr lang="en-US" dirty="0"/>
              <a:t> </a:t>
            </a: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Arial" panose="020B0604020202020204" pitchFamily="34" charset="0"/>
              </a:rPr>
              <a:t>What is Title IX?</a:t>
            </a:r>
            <a:endParaRPr lang="en-US" dirty="0">
              <a:solidFill>
                <a:srgbClr val="C00000"/>
              </a:solidFill>
            </a:endParaRPr>
          </a:p>
        </p:txBody>
      </p:sp>
      <p:sp>
        <p:nvSpPr>
          <p:cNvPr id="3" name="Text Placeholder 2"/>
          <p:cNvSpPr>
            <a:spLocks noGrp="1"/>
          </p:cNvSpPr>
          <p:nvPr>
            <p:ph type="body" idx="1"/>
          </p:nvPr>
        </p:nvSpPr>
        <p:spPr>
          <a:xfrm>
            <a:off x="609601" y="1828800"/>
            <a:ext cx="8239124" cy="4191000"/>
          </a:xfrm>
        </p:spPr>
        <p:txBody>
          <a:bodyPr/>
          <a:lstStyle/>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federal statute prohibiting discrimination on the basis of sex</a:t>
            </a: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Conditioned upon the acceptance of federal funding</a:t>
            </a:r>
          </a:p>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r>
              <a:rPr lang="en-US" sz="1800" dirty="0">
                <a:solidFill>
                  <a:prstClr val="black"/>
                </a:solidFill>
                <a:latin typeface="Arial" panose="020B0604020202020204" pitchFamily="34" charset="0"/>
                <a:cs typeface="Arial" panose="020B0604020202020204" pitchFamily="34" charset="0"/>
              </a:rPr>
              <a:t>Driven by r</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egulations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that define sexual harassment as a form of prohibited sex discrimination</a:t>
            </a: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r>
              <a:rPr lang="en-US" sz="1800" dirty="0">
                <a:solidFill>
                  <a:prstClr val="black"/>
                </a:solidFill>
                <a:latin typeface="Arial" panose="020B0604020202020204" pitchFamily="34" charset="0"/>
                <a:cs typeface="Arial" panose="020B0604020202020204" pitchFamily="34" charset="0"/>
              </a:rPr>
              <a:t>Provides protections to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employees and students</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US" sz="18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80E0F"/>
              </a:buClr>
              <a:buSzPct val="16000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mission of Title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IX </a:t>
            </a:r>
            <a:r>
              <a:rPr lang="en-US" sz="2000" dirty="0">
                <a:latin typeface="Arial" panose="020B0604020202020204" pitchFamily="34" charset="0"/>
                <a:cs typeface="Arial" panose="020B0604020202020204" pitchFamily="34" charset="0"/>
              </a:rPr>
              <a:t>a</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 envisioned and enacted by Congress:</a:t>
            </a: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br>
              <a:rPr kumimoji="0" lang="en-US" sz="2000" b="0" i="0" u="none" strike="noStrike" kern="1200" cap="none" spc="0" normalizeH="0" baseline="0" noProof="0" dirty="0">
                <a:ln>
                  <a:noFill/>
                </a:ln>
                <a:solidFill>
                  <a:srgbClr val="AD15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AD1500"/>
                </a:solidFill>
                <a:effectLst/>
                <a:uLnTx/>
                <a:uFillTx/>
                <a:latin typeface="Arial" panose="020B0604020202020204" pitchFamily="34" charset="0"/>
                <a:ea typeface="+mn-ea"/>
                <a:cs typeface="Arial" panose="020B0604020202020204" pitchFamily="34" charset="0"/>
              </a:rPr>
              <a:t>Title IX seeks to reduce or eliminate barriers to educational opportunity caused by sex discrimination in institutions that receive federal funding.</a:t>
            </a:r>
            <a:endParaRPr lang="en-US" sz="4000" dirty="0"/>
          </a:p>
        </p:txBody>
      </p:sp>
    </p:spTree>
    <p:extLst>
      <p:ext uri="{BB962C8B-B14F-4D97-AF65-F5344CB8AC3E}">
        <p14:creationId xmlns:p14="http://schemas.microsoft.com/office/powerpoint/2010/main" val="114377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762000"/>
            <a:ext cx="8115299" cy="1066800"/>
          </a:xfrm>
        </p:spPr>
        <p:txBody>
          <a:bodyPr/>
          <a:lstStyle/>
          <a:p>
            <a:pPr algn="ctr">
              <a:lnSpc>
                <a:spcPts val="3400"/>
              </a:lnSpc>
            </a:pPr>
            <a:r>
              <a:rPr kumimoji="0" lang="en-US" sz="2800" b="1" i="0" u="none" strike="noStrike" kern="1200" cap="all" spc="0" normalizeH="0" baseline="0" noProof="0" dirty="0">
                <a:ln>
                  <a:noFill/>
                </a:ln>
                <a:solidFill>
                  <a:srgbClr val="B80E0F"/>
                </a:solidFill>
                <a:effectLst/>
                <a:uLnTx/>
                <a:uFillTx/>
                <a:latin typeface="Arial Black" panose="020B0A04020102020204" pitchFamily="34" charset="0"/>
                <a:ea typeface="+mj-ea"/>
                <a:cs typeface="Arial" panose="020B0604020202020204" pitchFamily="34" charset="0"/>
              </a:rPr>
              <a:t>Sexual misconduct</a:t>
            </a:r>
            <a:endParaRPr lang="en-US" dirty="0">
              <a:solidFill>
                <a:srgbClr val="C00000"/>
              </a:solidFill>
            </a:endParaRPr>
          </a:p>
        </p:txBody>
      </p:sp>
      <p:sp>
        <p:nvSpPr>
          <p:cNvPr id="3" name="Text Placeholder 2"/>
          <p:cNvSpPr>
            <a:spLocks noGrp="1"/>
          </p:cNvSpPr>
          <p:nvPr>
            <p:ph type="body" idx="1"/>
          </p:nvPr>
        </p:nvSpPr>
        <p:spPr>
          <a:xfrm>
            <a:off x="452438" y="1828800"/>
            <a:ext cx="8239124" cy="4191000"/>
          </a:xfrm>
        </p:spPr>
        <p:txBody>
          <a:bodyPr/>
          <a:lstStyle/>
          <a:p>
            <a:pPr marL="0" indent="0" algn="ctr">
              <a:buNone/>
            </a:pPr>
            <a:r>
              <a:rPr lang="en-US" sz="2800" dirty="0">
                <a:latin typeface="Arial" panose="020B0604020202020204" pitchFamily="34" charset="0"/>
                <a:cs typeface="Arial" panose="020B0604020202020204" pitchFamily="34" charset="0"/>
              </a:rPr>
              <a:t>Sexual Misconduct is the omnibus term under which all gender discrimination involving </a:t>
            </a:r>
          </a:p>
          <a:p>
            <a:pPr marL="0" indent="0" algn="ctr">
              <a:buNone/>
            </a:pPr>
            <a:r>
              <a:rPr lang="en-US" sz="2800" dirty="0">
                <a:latin typeface="Arial" panose="020B0604020202020204" pitchFamily="34" charset="0"/>
                <a:cs typeface="Arial" panose="020B0604020202020204" pitchFamily="34" charset="0"/>
              </a:rPr>
              <a:t>sexual harassment is defined in the </a:t>
            </a:r>
          </a:p>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hlinkClick r:id="rId2"/>
              </a:rPr>
              <a:t>Title IX Employee Sexual Misconduct Policy </a:t>
            </a:r>
            <a:endParaRPr lang="en-US" sz="2800" dirty="0">
              <a:latin typeface="Arial" panose="020B0604020202020204" pitchFamily="34" charset="0"/>
              <a:cs typeface="Arial" panose="020B0604020202020204" pitchFamily="34" charset="0"/>
            </a:endParaRPr>
          </a:p>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and </a:t>
            </a:r>
          </a:p>
          <a:p>
            <a:pPr marL="0" indent="0" algn="ctr">
              <a:buNone/>
            </a:pPr>
            <a:endParaRPr lang="en-US" sz="2800" dirty="0">
              <a:latin typeface="Arial" panose="020B0604020202020204" pitchFamily="34" charset="0"/>
              <a:cs typeface="Arial" panose="020B0604020202020204" pitchFamily="34" charset="0"/>
              <a:hlinkClick r:id="rId3"/>
            </a:endParaRPr>
          </a:p>
          <a:p>
            <a:pPr marL="0" indent="0" algn="ctr">
              <a:buNone/>
            </a:pPr>
            <a:r>
              <a:rPr lang="en-US" sz="2800" dirty="0">
                <a:latin typeface="Arial" panose="020B0604020202020204" pitchFamily="34" charset="0"/>
                <a:cs typeface="Arial" panose="020B0604020202020204" pitchFamily="34" charset="0"/>
                <a:hlinkClick r:id="rId3"/>
              </a:rPr>
              <a:t>Student Sexual Misconduct Policy</a:t>
            </a:r>
            <a:r>
              <a:rPr lang="en-US" sz="2800" dirty="0">
                <a:latin typeface="Arial" panose="020B0604020202020204" pitchFamily="34" charset="0"/>
                <a:cs typeface="Arial" panose="020B0604020202020204" pitchFamily="34" charset="0"/>
              </a:rPr>
              <a:t>.</a:t>
            </a:r>
          </a:p>
          <a:p>
            <a:pPr marL="0" indent="0" algn="ctr">
              <a:lnSpc>
                <a:spcPts val="1400"/>
              </a:lnSpc>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14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9" y="838200"/>
            <a:ext cx="8391524"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Sexual misconduct</a:t>
            </a:r>
            <a:endParaRPr lang="en-US" dirty="0">
              <a:solidFill>
                <a:srgbClr val="C00000"/>
              </a:solidFill>
            </a:endParaRPr>
          </a:p>
        </p:txBody>
      </p:sp>
      <p:sp>
        <p:nvSpPr>
          <p:cNvPr id="3" name="Text Placeholder 2"/>
          <p:cNvSpPr>
            <a:spLocks noGrp="1"/>
          </p:cNvSpPr>
          <p:nvPr>
            <p:ph type="body" idx="1"/>
          </p:nvPr>
        </p:nvSpPr>
        <p:spPr>
          <a:xfrm>
            <a:off x="557212" y="1676400"/>
            <a:ext cx="8210549" cy="4572000"/>
          </a:xfrm>
        </p:spPr>
        <p:txBody>
          <a:bodyPr/>
          <a:lstStyle/>
          <a:p>
            <a:pPr marL="0" marR="0" lvl="0" indent="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misconduct falls into one or more of the following six categories: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spcBef>
                <a:spcPts val="0"/>
              </a:spcBef>
              <a:spcAft>
                <a:spcPts val="0"/>
              </a:spcAft>
              <a:buClr>
                <a:srgbClr val="B80E0F"/>
              </a:buClr>
              <a:buSzPct val="160000"/>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Hostile Environment:  </a:t>
            </a: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Unwelcome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conduct determined by a reasonable person to be so severe, pervasive, and objectively offensive that it effectively denies a person equal access to the recipient’s education program or activity  </a:t>
            </a:r>
          </a:p>
          <a:p>
            <a:pPr marL="0" marR="0" lvl="0" indent="0" algn="l" defTabSz="914400" rtl="0" eaLnBrk="1" fontAlgn="auto" latinLnBrk="0" hangingPunct="1">
              <a:spcBef>
                <a:spcPts val="0"/>
              </a:spcBef>
              <a:spcAft>
                <a:spcPts val="0"/>
              </a:spcAft>
              <a:buClr>
                <a:srgbClr val="B80E0F"/>
              </a:buClr>
              <a:buSzPct val="160000"/>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Quid Pro Quo:  An employee of the University conditioning the provision of an aid, benefit, or service of the University on an individual’s participation in </a:t>
            </a: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unwelcome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sexual conduct</a:t>
            </a:r>
          </a:p>
          <a:p>
            <a:pPr marL="0" marR="0" lvl="0" indent="0" algn="l" defTabSz="914400" rtl="0" eaLnBrk="1" fontAlgn="auto" latinLnBrk="0" hangingPunct="1">
              <a:lnSpc>
                <a:spcPts val="1400"/>
              </a:lnSpc>
              <a:spcBef>
                <a:spcPts val="0"/>
              </a:spcBef>
              <a:spcAft>
                <a:spcPts val="0"/>
              </a:spcAft>
              <a:buClr>
                <a:srgbClr val="B80E0F"/>
              </a:buClr>
              <a:buSzPct val="160000"/>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
                <a:srgbClr val="B80E0F"/>
              </a:buClr>
              <a:buSzPct val="160000"/>
              <a:buNone/>
              <a:tabLst/>
              <a:defRPr/>
            </a:pPr>
            <a:r>
              <a:rPr lang="en-US" sz="1600" dirty="0">
                <a:solidFill>
                  <a:prstClr val="black"/>
                </a:solidFill>
                <a:latin typeface="Arial" panose="020B0604020202020204" pitchFamily="34" charset="0"/>
                <a:cs typeface="Arial" panose="020B0604020202020204" pitchFamily="34" charset="0"/>
              </a:rPr>
              <a:t>Single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occurrence of: </a:t>
            </a:r>
          </a:p>
          <a:p>
            <a:pPr marL="228600" marR="0" lvl="0" indent="-22860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assault</a:t>
            </a:r>
          </a:p>
          <a:p>
            <a:pPr marL="228600" marR="0" lvl="0" indent="-22860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Dating violence  </a:t>
            </a:r>
          </a:p>
          <a:p>
            <a:pPr marL="228600" marR="0" lvl="0" indent="-22860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Domestic violence  </a:t>
            </a:r>
          </a:p>
          <a:p>
            <a:pPr marL="228600" marR="0" lvl="0" indent="-22860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Stalking</a:t>
            </a:r>
            <a:endParaRPr lang="en-US" sz="1600" dirty="0"/>
          </a:p>
        </p:txBody>
      </p:sp>
    </p:spTree>
    <p:extLst>
      <p:ext uri="{BB962C8B-B14F-4D97-AF65-F5344CB8AC3E}">
        <p14:creationId xmlns:p14="http://schemas.microsoft.com/office/powerpoint/2010/main" val="134060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9906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Targets of Sexual misconduct</a:t>
            </a:r>
            <a:endParaRPr lang="en-US" dirty="0">
              <a:solidFill>
                <a:srgbClr val="C00000"/>
              </a:solidFill>
            </a:endParaRPr>
          </a:p>
        </p:txBody>
      </p:sp>
      <p:sp>
        <p:nvSpPr>
          <p:cNvPr id="3" name="Text Placeholder 2"/>
          <p:cNvSpPr>
            <a:spLocks noGrp="1"/>
          </p:cNvSpPr>
          <p:nvPr>
            <p:ph type="body" idx="1"/>
          </p:nvPr>
        </p:nvSpPr>
        <p:spPr>
          <a:xfrm>
            <a:off x="609600" y="2133600"/>
            <a:ext cx="8077198" cy="4191000"/>
          </a:xfrm>
        </p:spPr>
        <p:txBody>
          <a:bodyPr/>
          <a:lstStyle/>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harassment can be directed toward persons of the opposite sex or the harasser’s </a:t>
            </a: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own sex, and toward persons of the same </a:t>
            </a: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orientation or a different sexual </a:t>
            </a: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orientation.  The target need not be an </a:t>
            </a: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 of the harasser’s sexual desire for </a:t>
            </a: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conduct to constitute sexual </a:t>
            </a: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harassment.</a:t>
            </a:r>
          </a:p>
          <a:p>
            <a:pPr marL="0" marR="0" lvl="0" indent="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None/>
              <a:tabLst/>
              <a:defRPr/>
            </a:pPr>
            <a:endParaRPr lang="en-US" sz="1400" dirty="0"/>
          </a:p>
        </p:txBody>
      </p:sp>
    </p:spTree>
    <p:extLst>
      <p:ext uri="{BB962C8B-B14F-4D97-AF65-F5344CB8AC3E}">
        <p14:creationId xmlns:p14="http://schemas.microsoft.com/office/powerpoint/2010/main" val="187973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9906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Who Can engage in </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Sexual misconduct?</a:t>
            </a:r>
            <a:endParaRPr lang="en-US" sz="2800" dirty="0">
              <a:solidFill>
                <a:srgbClr val="C00000"/>
              </a:solidFill>
            </a:endParaRPr>
          </a:p>
        </p:txBody>
      </p:sp>
      <p:sp>
        <p:nvSpPr>
          <p:cNvPr id="3" name="Text Placeholder 2"/>
          <p:cNvSpPr>
            <a:spLocks noGrp="1"/>
          </p:cNvSpPr>
          <p:nvPr>
            <p:ph type="body" idx="1"/>
          </p:nvPr>
        </p:nvSpPr>
        <p:spPr>
          <a:xfrm>
            <a:off x="609600" y="2438400"/>
            <a:ext cx="8239124" cy="4191000"/>
          </a:xfrm>
        </p:spPr>
        <p:txBody>
          <a:bodyPr/>
          <a:lstStyle/>
          <a:p>
            <a:pPr marL="228600" marR="0" lvl="0" indent="-228600" algn="l" defTabSz="914400" rtl="0" eaLnBrk="1" fontAlgn="auto" latinLnBrk="0" hangingPunct="1">
              <a:lnSpc>
                <a:spcPct val="90000"/>
              </a:lnSpc>
              <a:spcBef>
                <a:spcPts val="1000"/>
              </a:spcBef>
              <a:spcAft>
                <a:spcPts val="0"/>
              </a:spcAft>
              <a:buClr>
                <a:srgbClr val="C00000"/>
              </a:buClr>
              <a:buSzTx/>
              <a:buFont typeface="Arial" panose="020B0604020202020204" pitchFamily="34" charset="0"/>
              <a:buChar char="•"/>
              <a:tabLst/>
              <a:defRPr/>
            </a:pPr>
            <a:r>
              <a:rPr lang="en-US" sz="2800" dirty="0">
                <a:solidFill>
                  <a:prstClr val="black"/>
                </a:solidFill>
                <a:latin typeface="Arial" panose="020B0604020202020204" pitchFamily="34" charset="0"/>
                <a:cs typeface="Arial" panose="020B0604020202020204" pitchFamily="34" charset="0"/>
              </a:rPr>
              <a:t>F</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aculty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staff, and other employees can engage in all types of sexual misconduct. </a:t>
            </a:r>
          </a:p>
          <a:p>
            <a:pPr marL="228600" marR="0" lvl="0" indent="-228600" algn="l" defTabSz="914400" rtl="0" eaLnBrk="1" fontAlgn="auto" latinLnBrk="0" hangingPunct="1">
              <a:lnSpc>
                <a:spcPct val="90000"/>
              </a:lnSpc>
              <a:spcBef>
                <a:spcPts val="1000"/>
              </a:spcBef>
              <a:spcAft>
                <a:spcPts val="0"/>
              </a:spcAft>
              <a:buClr>
                <a:srgbClr val="C00000"/>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can engage in all types of sexual misconduct except quid pro quo.  Students are not usually given responsibility over other students and thus, generally cannot engage in quid pro quo sexual misconduct.</a:t>
            </a:r>
            <a:endParaRPr lang="en-US" sz="2800" dirty="0"/>
          </a:p>
        </p:txBody>
      </p:sp>
    </p:spTree>
    <p:extLst>
      <p:ext uri="{BB962C8B-B14F-4D97-AF65-F5344CB8AC3E}">
        <p14:creationId xmlns:p14="http://schemas.microsoft.com/office/powerpoint/2010/main" val="331481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9906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Who Can engage in </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Sexual misconduct?</a:t>
            </a:r>
            <a:endParaRPr lang="en-US" sz="2800" dirty="0">
              <a:solidFill>
                <a:srgbClr val="C00000"/>
              </a:solidFill>
            </a:endParaRPr>
          </a:p>
        </p:txBody>
      </p:sp>
      <p:sp>
        <p:nvSpPr>
          <p:cNvPr id="3" name="Text Placeholder 2"/>
          <p:cNvSpPr>
            <a:spLocks noGrp="1"/>
          </p:cNvSpPr>
          <p:nvPr>
            <p:ph type="body" idx="1"/>
          </p:nvPr>
        </p:nvSpPr>
        <p:spPr>
          <a:xfrm>
            <a:off x="690563" y="2362200"/>
            <a:ext cx="8239124" cy="4191000"/>
          </a:xfrm>
        </p:spPr>
        <p:txBody>
          <a:bodyPr/>
          <a:lstStyle/>
          <a:p>
            <a:pPr marL="0" indent="0" defTabSz="914400">
              <a:lnSpc>
                <a:spcPct val="90000"/>
              </a:lnSpc>
              <a:spcBef>
                <a:spcPts val="1000"/>
              </a:spcBef>
              <a:buClr>
                <a:srgbClr val="C00000"/>
              </a:buClr>
              <a:buNone/>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misconduct can include the following types of interactions:</a:t>
            </a:r>
          </a:p>
          <a:p>
            <a:pPr marL="0" indent="0" defTabSz="914400">
              <a:lnSpc>
                <a:spcPts val="2400"/>
              </a:lnSpc>
              <a:spcBef>
                <a:spcPts val="1000"/>
              </a:spcBef>
              <a:buClr>
                <a:srgbClr val="C00000"/>
              </a:buClr>
              <a:buNone/>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defTabSz="914400">
              <a:lnSpc>
                <a:spcPct val="90000"/>
              </a:lnSpc>
              <a:spcBef>
                <a:spcPts val="1000"/>
              </a:spcBef>
              <a:buClr>
                <a:srgbClr val="C00000"/>
              </a:buClr>
              <a:defRPr/>
            </a:pPr>
            <a:r>
              <a:rPr lang="en-US" sz="2400" dirty="0">
                <a:solidFill>
                  <a:prstClr val="black"/>
                </a:solidFill>
                <a:latin typeface="Arial" panose="020B0604020202020204" pitchFamily="34" charset="0"/>
                <a:cs typeface="Arial" panose="020B0604020202020204" pitchFamily="34" charset="0"/>
              </a:rPr>
              <a:t>E</a:t>
            </a:r>
            <a:r>
              <a:rPr kumimoji="0" lang="en-US" sz="2400" b="0" i="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mployee</a:t>
            </a:r>
            <a:r>
              <a:rPr kumimoji="0" lang="en-US" sz="24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a:t>
            </a:r>
          </a:p>
          <a:p>
            <a:pPr defTabSz="914400">
              <a:lnSpc>
                <a:spcPct val="90000"/>
              </a:lnSpc>
              <a:spcBef>
                <a:spcPts val="1000"/>
              </a:spcBef>
              <a:buClr>
                <a:srgbClr val="C00000"/>
              </a:buClr>
              <a:defRPr/>
            </a:pPr>
            <a:r>
              <a:rPr lang="en-US" sz="2400" dirty="0">
                <a:solidFill>
                  <a:prstClr val="black"/>
                </a:solidFill>
                <a:latin typeface="Arial" panose="020B0604020202020204" pitchFamily="34" charset="0"/>
                <a:cs typeface="Arial" panose="020B0604020202020204" pitchFamily="34" charset="0"/>
              </a:rPr>
              <a:t>E</a:t>
            </a:r>
            <a:r>
              <a:rPr kumimoji="0" lang="en-US" sz="2400" b="0" i="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mployee</a:t>
            </a:r>
            <a:r>
              <a:rPr kumimoji="0" lang="en-US" sz="24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/employee</a:t>
            </a:r>
          </a:p>
          <a:p>
            <a:pPr defTabSz="914400">
              <a:lnSpc>
                <a:spcPct val="90000"/>
              </a:lnSpc>
              <a:spcBef>
                <a:spcPts val="1000"/>
              </a:spcBef>
              <a:buClr>
                <a:srgbClr val="C00000"/>
              </a:buClr>
              <a:defRPr/>
            </a:pPr>
            <a:r>
              <a:rPr lang="en-US" sz="2400" dirty="0">
                <a:solidFill>
                  <a:prstClr val="black"/>
                </a:solidFill>
                <a:latin typeface="Arial" panose="020B0604020202020204" pitchFamily="34" charset="0"/>
                <a:cs typeface="Arial" panose="020B0604020202020204" pitchFamily="34" charset="0"/>
              </a:rPr>
              <a:t>S</a:t>
            </a:r>
            <a:r>
              <a:rPr kumimoji="0" lang="en-US" sz="2400" b="0" i="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tudent</a:t>
            </a:r>
            <a:r>
              <a:rPr kumimoji="0" lang="en-US" sz="24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/employee</a:t>
            </a:r>
          </a:p>
          <a:p>
            <a:pPr defTabSz="914400">
              <a:lnSpc>
                <a:spcPct val="90000"/>
              </a:lnSpc>
              <a:spcBef>
                <a:spcPts val="1000"/>
              </a:spcBef>
              <a:buClr>
                <a:srgbClr val="C00000"/>
              </a:buClr>
              <a:defRPr/>
            </a:pPr>
            <a:r>
              <a:rPr lang="en-US" sz="2400" dirty="0">
                <a:solidFill>
                  <a:prstClr val="black"/>
                </a:solidFill>
                <a:latin typeface="Arial" panose="020B0604020202020204" pitchFamily="34" charset="0"/>
                <a:cs typeface="Arial" panose="020B0604020202020204" pitchFamily="34" charset="0"/>
              </a:rPr>
              <a:t>S</a:t>
            </a:r>
            <a:r>
              <a:rPr kumimoji="0" lang="en-US" sz="2400" b="0" i="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tudent</a:t>
            </a:r>
            <a:r>
              <a:rPr kumimoji="0" lang="en-US" sz="24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a:t>
            </a:r>
          </a:p>
          <a:p>
            <a:pPr marL="0" marR="0" lvl="0" indent="0" algn="l" defTabSz="914400" rtl="0" eaLnBrk="1" fontAlgn="auto" latinLnBrk="0" hangingPunct="1">
              <a:lnSpc>
                <a:spcPct val="90000"/>
              </a:lnSpc>
              <a:spcBef>
                <a:spcPts val="1000"/>
              </a:spcBef>
              <a:spcAft>
                <a:spcPts val="0"/>
              </a:spcAft>
              <a:buClr>
                <a:srgbClr val="C00000"/>
              </a:buClr>
              <a:buSzTx/>
              <a:buNone/>
              <a:tabLst/>
              <a:defRPr/>
            </a:pPr>
            <a:endParaRPr lang="en-US" sz="2800" dirty="0"/>
          </a:p>
        </p:txBody>
      </p:sp>
    </p:spTree>
    <p:extLst>
      <p:ext uri="{BB962C8B-B14F-4D97-AF65-F5344CB8AC3E}">
        <p14:creationId xmlns:p14="http://schemas.microsoft.com/office/powerpoint/2010/main" val="403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Two categories of employees for Title ix reporting purposes</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endParaRPr lang="en-US" sz="2800" dirty="0">
              <a:solidFill>
                <a:srgbClr val="C00000"/>
              </a:solidFill>
            </a:endParaRPr>
          </a:p>
        </p:txBody>
      </p:sp>
      <p:sp>
        <p:nvSpPr>
          <p:cNvPr id="3" name="Text Placeholder 2"/>
          <p:cNvSpPr>
            <a:spLocks noGrp="1"/>
          </p:cNvSpPr>
          <p:nvPr>
            <p:ph type="body" idx="1"/>
          </p:nvPr>
        </p:nvSpPr>
        <p:spPr>
          <a:xfrm>
            <a:off x="614362" y="2590800"/>
            <a:ext cx="7915275" cy="2781300"/>
          </a:xfrm>
        </p:spPr>
        <p:txBody>
          <a:bodyPr/>
          <a:lstStyle/>
          <a:p>
            <a:pPr defTabSz="914400">
              <a:lnSpc>
                <a:spcPct val="90000"/>
              </a:lnSpc>
              <a:spcBef>
                <a:spcPts val="1000"/>
              </a:spcBef>
              <a:buClr>
                <a:srgbClr val="C00000"/>
              </a:buClr>
              <a:defRPr/>
            </a:pPr>
            <a:r>
              <a:rPr lang="en-US" sz="2800" dirty="0">
                <a:latin typeface="Arial" panose="020B0604020202020204" pitchFamily="34" charset="0"/>
                <a:cs typeface="Arial" panose="020B0604020202020204" pitchFamily="34" charset="0"/>
              </a:rPr>
              <a:t>Mandatory reporters (all employees)</a:t>
            </a:r>
          </a:p>
          <a:p>
            <a:pPr defTabSz="914400">
              <a:lnSpc>
                <a:spcPct val="90000"/>
              </a:lnSpc>
              <a:spcBef>
                <a:spcPts val="1000"/>
              </a:spcBef>
              <a:buClr>
                <a:srgbClr val="C00000"/>
              </a:buClr>
              <a:defRPr/>
            </a:pPr>
            <a:r>
              <a:rPr lang="en-US" sz="2800" dirty="0">
                <a:latin typeface="Arial" panose="020B0604020202020204" pitchFamily="34" charset="0"/>
                <a:cs typeface="Arial" panose="020B0604020202020204" pitchFamily="34" charset="0"/>
              </a:rPr>
              <a:t>Officials with the authority to act (Title IX Director and Deputy Title IX Coordinators)</a:t>
            </a:r>
          </a:p>
        </p:txBody>
      </p:sp>
    </p:spTree>
    <p:extLst>
      <p:ext uri="{BB962C8B-B14F-4D97-AF65-F5344CB8AC3E}">
        <p14:creationId xmlns:p14="http://schemas.microsoft.com/office/powerpoint/2010/main" val="3634173838"/>
      </p:ext>
    </p:extLst>
  </p:cSld>
  <p:clrMapOvr>
    <a:masterClrMapping/>
  </p:clrMapOvr>
</p:sld>
</file>

<file path=ppt/theme/theme1.xml><?xml version="1.0" encoding="utf-8"?>
<a:theme xmlns:a="http://schemas.openxmlformats.org/drawingml/2006/main" name="Solid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b">
        <a:norm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Helvetica Neue Bold Condensed"/>
            <a:ea typeface="+mj-ea"/>
            <a:cs typeface="Helvetica Neue Bold Condensed"/>
          </a:defRPr>
        </a:defPPr>
      </a:lstStyle>
    </a:txDef>
  </a:objectDefaults>
  <a:extraClrSchemeLst/>
</a:theme>
</file>

<file path=ppt/theme/theme2.xml><?xml version="1.0" encoding="utf-8"?>
<a:theme xmlns:a="http://schemas.openxmlformats.org/drawingml/2006/main" name="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3.xml><?xml version="1.0" encoding="utf-8"?>
<a:theme xmlns:a="http://schemas.openxmlformats.org/drawingml/2006/main" name="Blac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hoto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hot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UofL PowerPoint Template 4x3</Template>
  <TotalTime>6653</TotalTime>
  <Words>1802</Words>
  <Application>Microsoft Office PowerPoint</Application>
  <PresentationFormat>On-screen Show (4:3)</PresentationFormat>
  <Paragraphs>205</Paragraphs>
  <Slides>28</Slides>
  <Notes>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28</vt:i4>
      </vt:variant>
    </vt:vector>
  </HeadingPairs>
  <TitlesOfParts>
    <vt:vector size="42" baseType="lpstr">
      <vt:lpstr>Arial</vt:lpstr>
      <vt:lpstr>Arial Black</vt:lpstr>
      <vt:lpstr>Calibri</vt:lpstr>
      <vt:lpstr>Courier New</vt:lpstr>
      <vt:lpstr>Helvetica Neue</vt:lpstr>
      <vt:lpstr>Helvetica Neue Bold Condensed</vt:lpstr>
      <vt:lpstr>HelveticaNeueLT Std</vt:lpstr>
      <vt:lpstr>HelveticaNeueLT Std Med Cn</vt:lpstr>
      <vt:lpstr>Wingdings</vt:lpstr>
      <vt:lpstr>Solid Title</vt:lpstr>
      <vt:lpstr>White Theme</vt:lpstr>
      <vt:lpstr>Black Theme</vt:lpstr>
      <vt:lpstr>Photo Title</vt:lpstr>
      <vt:lpstr>Photo Theme</vt:lpstr>
      <vt:lpstr>PowerPoint Presentation</vt:lpstr>
      <vt:lpstr>PowerPoint Presentation</vt:lpstr>
      <vt:lpstr> What is Title IX?</vt:lpstr>
      <vt:lpstr>Sexual misconduct</vt:lpstr>
      <vt:lpstr>Sexual misconduct</vt:lpstr>
      <vt:lpstr>Targets of Sexual misconduct</vt:lpstr>
      <vt:lpstr>Who Can engage in  Sexual misconduct?</vt:lpstr>
      <vt:lpstr>Who Can engage in  Sexual misconduct?</vt:lpstr>
      <vt:lpstr>Two categories of employees for Title ix reporting purposes </vt:lpstr>
      <vt:lpstr>Title ix mandatory reporters </vt:lpstr>
      <vt:lpstr>Title ix mandatory reporting what to do </vt:lpstr>
      <vt:lpstr>Title ix mandatory reporting requirements</vt:lpstr>
      <vt:lpstr>Title ix mandatory reporting what to say</vt:lpstr>
      <vt:lpstr>Officials with the  authority to act </vt:lpstr>
      <vt:lpstr>Officials with the  authority to act  Tim Beam Title IX Director Grawemeyer Hall, Suite 202B (502) 852-1198 titleix@louisville.edu </vt:lpstr>
      <vt:lpstr>PowerPoint Presentation</vt:lpstr>
      <vt:lpstr>PowerPoint Presentation</vt:lpstr>
      <vt:lpstr>Other applicable law </vt:lpstr>
      <vt:lpstr>PowerPoint Presentation</vt:lpstr>
      <vt:lpstr>pregnancy is protected  by title ix! </vt:lpstr>
      <vt:lpstr>      pregnancy is protected by title ix! (ctd.) </vt:lpstr>
      <vt:lpstr> true or false? </vt:lpstr>
      <vt:lpstr> the answer </vt:lpstr>
      <vt:lpstr> true or false? </vt:lpstr>
      <vt:lpstr> the answer </vt:lpstr>
      <vt:lpstr> true or false? </vt:lpstr>
      <vt:lpstr> the answer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and Sexual Misconduct August 4, 2015</dc:title>
  <dc:creator>Sara Choate</dc:creator>
  <cp:lastModifiedBy>Beam, Tim</cp:lastModifiedBy>
  <cp:revision>69</cp:revision>
  <cp:lastPrinted>2015-08-04T15:21:01Z</cp:lastPrinted>
  <dcterms:modified xsi:type="dcterms:W3CDTF">2026-01-22T17:20:56Z</dcterms:modified>
</cp:coreProperties>
</file>