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42" r:id="rId2"/>
    <p:sldId id="348" r:id="rId3"/>
    <p:sldId id="343" r:id="rId4"/>
    <p:sldId id="341" r:id="rId5"/>
    <p:sldId id="332" r:id="rId6"/>
    <p:sldId id="329" r:id="rId7"/>
    <p:sldId id="326" r:id="rId8"/>
    <p:sldId id="283" r:id="rId9"/>
    <p:sldId id="321" r:id="rId10"/>
    <p:sldId id="336" r:id="rId11"/>
    <p:sldId id="258" r:id="rId12"/>
    <p:sldId id="284" r:id="rId13"/>
    <p:sldId id="337" r:id="rId14"/>
    <p:sldId id="289" r:id="rId15"/>
    <p:sldId id="317" r:id="rId16"/>
    <p:sldId id="318" r:id="rId17"/>
    <p:sldId id="292" r:id="rId18"/>
    <p:sldId id="288" r:id="rId19"/>
    <p:sldId id="285" r:id="rId20"/>
    <p:sldId id="319" r:id="rId21"/>
    <p:sldId id="344" r:id="rId22"/>
    <p:sldId id="320" r:id="rId23"/>
    <p:sldId id="345" r:id="rId24"/>
    <p:sldId id="346" r:id="rId25"/>
    <p:sldId id="296" r:id="rId26"/>
    <p:sldId id="293" r:id="rId27"/>
    <p:sldId id="333" r:id="rId28"/>
    <p:sldId id="339" r:id="rId29"/>
    <p:sldId id="347" r:id="rId30"/>
    <p:sldId id="309" r:id="rId31"/>
    <p:sldId id="310" r:id="rId32"/>
    <p:sldId id="311" r:id="rId33"/>
    <p:sldId id="314" r:id="rId34"/>
    <p:sldId id="315" r:id="rId35"/>
    <p:sldId id="297" r:id="rId36"/>
    <p:sldId id="298" r:id="rId37"/>
    <p:sldId id="325" r:id="rId38"/>
    <p:sldId id="294" r:id="rId39"/>
    <p:sldId id="312" r:id="rId40"/>
    <p:sldId id="29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geog01.AD\Desktop\NPA%20present\data.xlsx" TargetMode="External"/><Relationship Id="rId2" Type="http://schemas.openxmlformats.org/officeDocument/2006/relationships/chartUserShapes" Target="../drawings/drawing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0.353584447144593</c:v>
                </c:pt>
                <c:pt idx="1">
                  <c:v>0.646415552855407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Sheet1!$C$2:$C$3</c:f>
              <c:strCache>
                <c:ptCount val="2"/>
                <c:pt idx="0">
                  <c:v>Foreign</c:v>
                </c:pt>
                <c:pt idx="1">
                  <c:v>Domestic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0.612393681652491</c:v>
                </c:pt>
                <c:pt idx="1">
                  <c:v>0.387606318347509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1"/>
      <c:txPr>
        <a:bodyPr/>
        <a:lstStyle/>
        <a:p>
          <a:pPr>
            <a:defRPr sz="18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120498931995194"/>
          <c:y val="0.11261855167782"/>
          <c:w val="0.61492265415502"/>
          <c:h val="0.869599571741472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2"/>
          <c:dLbls>
            <c:dLbl>
              <c:idx val="0"/>
              <c:layout>
                <c:manualLayout>
                  <c:x val="-0.176246413965696"/>
                  <c:y val="0.0925402259500172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44103494416139"/>
                  <c:y val="-0.143802990535274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/>
                      <a:t>62%</a:t>
                    </a:r>
                    <a:r>
                      <a:rPr lang="en-US" sz="1600" dirty="0"/>
                      <a:t>     </a:t>
                    </a:r>
                  </a:p>
                </c:rich>
              </c:tx>
              <c:dLblPos val="ctr"/>
              <c:showLegendKey val="1"/>
              <c:showVal val="1"/>
              <c:showCatName val="0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8190797962726558"/>
                      <c:h val="0.267456105383555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Sheet1!$D$159:$D$161</c:f>
              <c:numCache>
                <c:formatCode>0.0</c:formatCode>
                <c:ptCount val="3"/>
                <c:pt idx="0">
                  <c:v>25.503355704698</c:v>
                </c:pt>
                <c:pt idx="1">
                  <c:v>12.75167785234901</c:v>
                </c:pt>
                <c:pt idx="2">
                  <c:v>61.74496644295302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47008547008547"/>
          <c:y val="0.05"/>
          <c:w val="0.905982905982906"/>
          <c:h val="0.877777777777778"/>
        </c:manualLayout>
      </c:layout>
      <c:pie3DChart>
        <c:varyColors val="1"/>
        <c:ser>
          <c:idx val="0"/>
          <c:order val="0"/>
          <c:tx>
            <c:v>gender</c:v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Sheet1!$B$1:$C$1</c:f>
              <c:numCache>
                <c:formatCode>General</c:formatCode>
                <c:ptCount val="2"/>
                <c:pt idx="0" formatCode="0%">
                  <c:v>0.56</c:v>
                </c:pt>
              </c:numCache>
            </c:numRef>
          </c:cat>
          <c:val>
            <c:numRef>
              <c:f>Sheet1!$B$1:$B$2</c:f>
              <c:numCache>
                <c:formatCode>0%</c:formatCode>
                <c:ptCount val="2"/>
                <c:pt idx="0">
                  <c:v>0.56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0.1682</cdr:x>
      <cdr:y>0.25791</cdr:y>
    </cdr:from>
    <cdr:to>
      <cdr:x>0.40104</cdr:x>
      <cdr:y>0.73351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0549" y="49587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Male</a:t>
          </a:r>
        </a:p>
        <a:p xmlns:a="http://schemas.openxmlformats.org/drawingml/2006/main">
          <a:r>
            <a:rPr lang="en-US" sz="1600" dirty="0" smtClean="0"/>
            <a:t>Female</a:t>
          </a:r>
          <a:endParaRPr lang="en-US" sz="16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0.72093</cdr:x>
      <cdr:y>0.17391</cdr:y>
    </cdr:from>
    <cdr:to>
      <cdr:x>0.7907</cdr:x>
      <cdr:y>0.26087</cdr:y>
    </cdr:to>
    <cdr:sp macro="" textlink="">
      <cdr:nvSpPr>
        <cdr:cNvPr id="3" name="Straight Connector 2"/>
        <cdr:cNvSpPr/>
      </cdr:nvSpPr>
      <cdr:spPr>
        <a:xfrm xmlns:a="http://schemas.openxmlformats.org/drawingml/2006/main" flipH="1">
          <a:off x="2362200" y="304800"/>
          <a:ext cx="228600" cy="15240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0.80392</cdr:x>
      <cdr:y>0.54545</cdr:y>
    </cdr:from>
    <cdr:to>
      <cdr:x>0.89694</cdr:x>
      <cdr:y>0.67589</cdr:y>
    </cdr:to>
    <cdr:sp macro="" textlink="">
      <cdr:nvSpPr>
        <cdr:cNvPr id="5" name="Straight Connector 4"/>
        <cdr:cNvSpPr/>
      </cdr:nvSpPr>
      <cdr:spPr>
        <a:xfrm xmlns:a="http://schemas.openxmlformats.org/drawingml/2006/main" flipH="1" flipV="1">
          <a:off x="3124200" y="1371600"/>
          <a:ext cx="361507" cy="3279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C250EE63-EE76-496C-ABE7-7840F3BA7C26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5DEF0F5B-5DC9-4EE0-B7F8-92474D4820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7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7391CA5A-B267-4C35-9CEC-0B5CC9799990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71C171AA-9495-4498-918F-989EFC0A0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5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64CE-643A-41A3-9BFB-5740C37F72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171AA-9495-4498-918F-989EFC0A09C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50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171AA-9495-4498-918F-989EFC0A09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7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171AA-9495-4498-918F-989EFC0A09C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866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171AA-9495-4498-918F-989EFC0A09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0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A64CE-643A-41A3-9BFB-5740C37F72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171AA-9495-4498-918F-989EFC0A09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4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4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7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7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6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1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07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90DB-54D9-4D12-9A72-8475AB3B1F85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E389-4979-4948-A6D5-3D611754DE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8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chart" Target="../charts/chart3.xml"/><Relationship Id="rId5" Type="http://schemas.openxmlformats.org/officeDocument/2006/relationships/image" Target="../media/image5.tiff"/><Relationship Id="rId6" Type="http://schemas.openxmlformats.org/officeDocument/2006/relationships/chart" Target="../charts/chart4.xml"/><Relationship Id="rId7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jpeg"/><Relationship Id="rId1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0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yidp.sciencecareers.org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ationalpostdoc.org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jectreporter.nih.gov/reporter.cfm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jectreporter.nih.gov/reporter.cf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the “Perfect Postdoc” For You </a:t>
            </a: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05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035" b="7823"/>
          <a:stretch/>
        </p:blipFill>
        <p:spPr>
          <a:xfrm>
            <a:off x="0" y="0"/>
            <a:ext cx="9144000" cy="33649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" y="3380125"/>
            <a:ext cx="4343399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Harvard Medical School Facts &amp; Figures: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Est. 1782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11,951 faculty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Preclinical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epartments &amp; 17 Affiliate Hospitals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$285M in grants and contracts FY12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9000" y="6030724"/>
            <a:ext cx="165265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latin typeface="Arial" pitchFamily="34" charset="0"/>
                <a:cs typeface="Arial" pitchFamily="34" charset="0"/>
              </a:rPr>
              <a:t>Total ~850</a:t>
            </a:r>
            <a:endParaRPr lang="en-US" sz="23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6324600" y="3505200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/>
          </p:nvPr>
        </p:nvGraphicFramePr>
        <p:xfrm>
          <a:off x="4191000" y="4495800"/>
          <a:ext cx="2971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19600" y="3363724"/>
            <a:ext cx="3581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latin typeface="Arial" pitchFamily="34" charset="0"/>
                <a:cs typeface="Arial" pitchFamily="34" charset="0"/>
              </a:rPr>
              <a:t>Postdoc Demographics</a:t>
            </a:r>
          </a:p>
        </p:txBody>
      </p:sp>
    </p:spTree>
    <p:extLst>
      <p:ext uri="{BB962C8B-B14F-4D97-AF65-F5344CB8AC3E}">
        <p14:creationId xmlns:p14="http://schemas.microsoft.com/office/powerpoint/2010/main" val="22091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5719" y="0"/>
            <a:ext cx="9179719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3044095"/>
            <a:ext cx="477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Postdoctoral trainees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" y="3044095"/>
            <a:ext cx="4724399" cy="36625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Facts &amp; figures:</a:t>
            </a:r>
          </a:p>
          <a:p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22,529 students, 391 PhD students, 112 Postdocs,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Medical School, ~600 medical students, 141 PhD students, 98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Postdocs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/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11793379"/>
              </p:ext>
            </p:extLst>
          </p:nvPr>
        </p:nvGraphicFramePr>
        <p:xfrm>
          <a:off x="4343400" y="5671045"/>
          <a:ext cx="3927146" cy="1922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Rectangle 2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Louisville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981200" cy="54711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6197899" y="3477167"/>
            <a:ext cx="2793701" cy="1947117"/>
            <a:chOff x="4834625" y="3468469"/>
            <a:chExt cx="4156975" cy="2551331"/>
          </a:xfrm>
        </p:grpSpPr>
        <p:graphicFrame>
          <p:nvGraphicFramePr>
            <p:cNvPr id="31" name="Chart 30"/>
            <p:cNvGraphicFramePr/>
            <p:nvPr>
              <p:extLst>
                <p:ext uri="{D42A27DB-BD31-4B8C-83A1-F6EECF244321}">
                  <p14:modId xmlns:p14="http://schemas.microsoft.com/office/powerpoint/2010/main" val="1790716797"/>
                </p:ext>
              </p:extLst>
            </p:nvPr>
          </p:nvGraphicFramePr>
          <p:xfrm>
            <a:off x="5105400" y="3505200"/>
            <a:ext cx="3886200" cy="2514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4834625" y="3468469"/>
              <a:ext cx="1399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International</a:t>
              </a:r>
            </a:p>
            <a:p>
              <a:r>
                <a:rPr lang="en-US" dirty="0" smtClean="0"/>
                <a:t>(temp visa)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53400" y="3581400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US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2000" y="5257800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LPR</a:t>
              </a:r>
              <a:endParaRPr lang="en-US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5943600" y="4114800"/>
              <a:ext cx="276978" cy="2725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407873" y="5576669"/>
            <a:ext cx="170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Total 161</a:t>
            </a:r>
            <a:endParaRPr lang="en-US" sz="32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825807"/>
              </p:ext>
            </p:extLst>
          </p:nvPr>
        </p:nvGraphicFramePr>
        <p:xfrm>
          <a:off x="4767196" y="4842743"/>
          <a:ext cx="2371187" cy="149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5738223" y="6248400"/>
            <a:ext cx="191141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38223" y="6539901"/>
            <a:ext cx="191141" cy="152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it differ from Graduate education?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lvl="1" indent="-342900">
              <a:buNone/>
            </a:pPr>
            <a:r>
              <a:rPr lang="en-US" sz="3400" dirty="0" smtClean="0"/>
              <a:t>Education/Training continuum </a:t>
            </a:r>
          </a:p>
          <a:p>
            <a:pPr marL="342900" lvl="1" indent="-342900">
              <a:buNone/>
            </a:pPr>
            <a:r>
              <a:rPr lang="en-US" dirty="0" smtClean="0"/>
              <a:t>		(undergrad---PhD---postdoc……..)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Post-doc transition to career independence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Graduate School</a:t>
            </a:r>
          </a:p>
          <a:p>
            <a:pPr lvl="2"/>
            <a:r>
              <a:rPr lang="en-US" dirty="0" smtClean="0"/>
              <a:t>Focused on </a:t>
            </a:r>
            <a:r>
              <a:rPr lang="en-US" b="1" dirty="0" smtClean="0"/>
              <a:t>education</a:t>
            </a:r>
            <a:endParaRPr lang="en-US" dirty="0" smtClean="0"/>
          </a:p>
          <a:p>
            <a:pPr lvl="3"/>
            <a:r>
              <a:rPr lang="en-US" dirty="0" smtClean="0"/>
              <a:t>broad based education in discipline </a:t>
            </a:r>
          </a:p>
          <a:p>
            <a:pPr lvl="3"/>
            <a:r>
              <a:rPr lang="en-US" dirty="0" smtClean="0"/>
              <a:t>Develop research/scholarly activity  skills </a:t>
            </a:r>
          </a:p>
          <a:p>
            <a:pPr lvl="3"/>
            <a:r>
              <a:rPr lang="en-US" dirty="0" smtClean="0"/>
              <a:t>specific research training with expectations for some productivity </a:t>
            </a:r>
          </a:p>
          <a:p>
            <a:pPr lvl="1"/>
            <a:r>
              <a:rPr lang="en-US" dirty="0" smtClean="0"/>
              <a:t>Postdoc - training</a:t>
            </a:r>
          </a:p>
          <a:p>
            <a:pPr lvl="2"/>
            <a:r>
              <a:rPr lang="en-US" dirty="0" smtClean="0"/>
              <a:t>Focused on skills needed to became an independent practitioner  - learning what it takes to be successful</a:t>
            </a:r>
          </a:p>
          <a:p>
            <a:pPr lvl="3"/>
            <a:r>
              <a:rPr lang="en-US" dirty="0" smtClean="0"/>
              <a:t>Narrow focus</a:t>
            </a:r>
          </a:p>
          <a:p>
            <a:pPr lvl="3"/>
            <a:r>
              <a:rPr lang="en-US" dirty="0" smtClean="0"/>
              <a:t>Training towards independence</a:t>
            </a:r>
          </a:p>
          <a:p>
            <a:pPr lvl="3"/>
            <a:r>
              <a:rPr lang="en-US" dirty="0" smtClean="0"/>
              <a:t>High expectation of research productivity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905000"/>
            <a:ext cx="1809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Life-long learning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Graduate Students</a:t>
            </a:r>
            <a:endParaRPr lang="en-US" dirty="0"/>
          </a:p>
        </p:txBody>
      </p:sp>
      <p:pic>
        <p:nvPicPr>
          <p:cNvPr id="5" name="Content Placeholder 4" descr="263360_251720178190870_7806115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457200"/>
            <a:ext cx="4160045" cy="2773363"/>
          </a:xfrm>
        </p:spPr>
      </p:pic>
      <p:pic>
        <p:nvPicPr>
          <p:cNvPr id="14" name="Picture 1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1438" y="2895600"/>
            <a:ext cx="5262562" cy="373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age_11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692400" cy="4038600"/>
          </a:xfrm>
        </p:spPr>
      </p:pic>
      <p:pic>
        <p:nvPicPr>
          <p:cNvPr id="5" name="Picture 4" descr="image_1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9800" y="0"/>
            <a:ext cx="3352800" cy="2233683"/>
          </a:xfrm>
          <a:prstGeom prst="rect">
            <a:avLst/>
          </a:prstGeom>
        </p:spPr>
      </p:pic>
      <p:pic>
        <p:nvPicPr>
          <p:cNvPr id="6" name="Picture 5" descr="image_11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1752600"/>
            <a:ext cx="4133476" cy="2753781"/>
          </a:xfrm>
          <a:prstGeom prst="rect">
            <a:avLst/>
          </a:prstGeom>
        </p:spPr>
      </p:pic>
      <p:pic>
        <p:nvPicPr>
          <p:cNvPr id="7" name="Picture 6" descr="image_113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114800"/>
            <a:ext cx="4117594" cy="2743200"/>
          </a:xfrm>
          <a:prstGeom prst="rect">
            <a:avLst/>
          </a:prstGeom>
        </p:spPr>
      </p:pic>
      <p:pic>
        <p:nvPicPr>
          <p:cNvPr id="9" name="Picture 8" descr="image_11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2209800"/>
            <a:ext cx="2859440" cy="1905000"/>
          </a:xfrm>
          <a:prstGeom prst="rect">
            <a:avLst/>
          </a:prstGeom>
        </p:spPr>
      </p:pic>
      <p:pic>
        <p:nvPicPr>
          <p:cNvPr id="10" name="Picture 9" descr="image_112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4573551"/>
            <a:ext cx="3429000" cy="2284449"/>
          </a:xfrm>
          <a:prstGeom prst="rect">
            <a:avLst/>
          </a:prstGeom>
        </p:spPr>
      </p:pic>
      <p:pic>
        <p:nvPicPr>
          <p:cNvPr id="1026" name="Picture 2" descr="C:\Users\tegeog01.AD\Desktop\PD pics\_SCH05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0" y="0"/>
            <a:ext cx="2629830" cy="1752600"/>
          </a:xfrm>
          <a:prstGeom prst="rect">
            <a:avLst/>
          </a:prstGeom>
          <a:noFill/>
        </p:spPr>
      </p:pic>
      <p:pic>
        <p:nvPicPr>
          <p:cNvPr id="1027" name="Picture 3" descr="C:\Users\tegeog01.AD\Desktop\PD pics\_SCH049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72400" y="0"/>
            <a:ext cx="1371600" cy="2057400"/>
          </a:xfrm>
          <a:prstGeom prst="rect">
            <a:avLst/>
          </a:prstGeom>
          <a:noFill/>
        </p:spPr>
      </p:pic>
      <p:pic>
        <p:nvPicPr>
          <p:cNvPr id="1028" name="Picture 4" descr="C:\Users\tegeog01.AD\Desktop\PD pics\_SCH049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581400"/>
            <a:ext cx="2753698" cy="1835150"/>
          </a:xfrm>
          <a:prstGeom prst="rect">
            <a:avLst/>
          </a:prstGeom>
          <a:noFill/>
        </p:spPr>
      </p:pic>
      <p:pic>
        <p:nvPicPr>
          <p:cNvPr id="1029" name="Picture 5" descr="C:\Users\tegeog01.AD\Desktop\PD pics\image_111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97687" y="5360987"/>
            <a:ext cx="2246313" cy="1497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postdoc supposed to learn? </a:t>
            </a:r>
          </a:p>
          <a:p>
            <a:r>
              <a:rPr lang="en-US" dirty="0" smtClean="0"/>
              <a:t>Core Competencies  NPA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rosoft Excel - corecomp checklist 262013 41257 P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8037718" cy="6629400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5791200" y="533400"/>
            <a:ext cx="0" cy="6172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848600" y="533400"/>
            <a:ext cx="0" cy="617220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67400" y="3429000"/>
            <a:ext cx="1752600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Individual Development Plan (</a:t>
            </a:r>
            <a:r>
              <a:rPr lang="en-US" b="1" dirty="0" err="1" smtClean="0">
                <a:hlinkClick r:id="rId2"/>
              </a:rPr>
              <a:t>myIDP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career development tool</a:t>
            </a:r>
          </a:p>
          <a:p>
            <a:pPr lvl="1"/>
            <a:r>
              <a:rPr lang="en-US" b="1" dirty="0" smtClean="0"/>
              <a:t>Self-assessment</a:t>
            </a:r>
          </a:p>
          <a:p>
            <a:pPr lvl="1"/>
            <a:r>
              <a:rPr lang="en-US" b="1" dirty="0" smtClean="0"/>
              <a:t>Assessment by mentor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</a:t>
            </a:r>
            <a:r>
              <a:rPr lang="en-US" dirty="0" err="1" smtClean="0"/>
              <a:t>postdoc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Post-doc increases your skill set</a:t>
            </a:r>
          </a:p>
          <a:p>
            <a:r>
              <a:rPr lang="en-US" dirty="0" smtClean="0"/>
              <a:t>Post-doc focuses your career choice </a:t>
            </a:r>
          </a:p>
          <a:p>
            <a:pPr lvl="2"/>
            <a:r>
              <a:rPr lang="en-US" dirty="0" smtClean="0"/>
              <a:t>During </a:t>
            </a:r>
            <a:r>
              <a:rPr lang="en-US" dirty="0" err="1" smtClean="0"/>
              <a:t>postdoc</a:t>
            </a:r>
            <a:r>
              <a:rPr lang="en-US" dirty="0" smtClean="0"/>
              <a:t> – still choose multiple career paths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Longer you go in a </a:t>
            </a:r>
            <a:r>
              <a:rPr lang="en-US" dirty="0" err="1" smtClean="0"/>
              <a:t>postdoc</a:t>
            </a:r>
            <a:r>
              <a:rPr lang="en-US" dirty="0" smtClean="0"/>
              <a:t>(s) – more focused your career choice becomes</a:t>
            </a:r>
          </a:p>
          <a:p>
            <a:pPr>
              <a:buNone/>
            </a:pPr>
            <a:endParaRPr lang="en-US" b="1" dirty="0" smtClean="0"/>
          </a:p>
          <a:p>
            <a:endParaRPr lang="en-US" sz="2400" b="1" dirty="0" smtClean="0"/>
          </a:p>
          <a:p>
            <a:pPr>
              <a:buNone/>
            </a:pPr>
            <a:r>
              <a:rPr lang="en-US" sz="2400" dirty="0" err="1" smtClean="0"/>
              <a:t>Postdoc</a:t>
            </a:r>
            <a:r>
              <a:rPr lang="en-US" sz="2400" dirty="0" smtClean="0"/>
              <a:t>: </a:t>
            </a:r>
            <a:r>
              <a:rPr lang="en-US" sz="2400" i="1" dirty="0" smtClean="0"/>
              <a:t>A postdoctoral scholar ("</a:t>
            </a:r>
            <a:r>
              <a:rPr lang="en-US" sz="2400" i="1" dirty="0" err="1" smtClean="0"/>
              <a:t>postdoc</a:t>
            </a:r>
            <a:r>
              <a:rPr lang="en-US" sz="2400" i="1" dirty="0" smtClean="0"/>
              <a:t>") is an individual holding a doctoral degree who is engaged in a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temporary period </a:t>
            </a:r>
            <a:r>
              <a:rPr lang="en-US" sz="2400" i="1" dirty="0" smtClean="0"/>
              <a:t>of mentored research and/or scholarly training for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purpose of acquiring the professional skills </a:t>
            </a:r>
            <a:r>
              <a:rPr lang="en-US" sz="2400" i="1" dirty="0" smtClean="0"/>
              <a:t>needed to pursue a career path of his or her choosing.</a:t>
            </a:r>
            <a:r>
              <a:rPr lang="en-US" sz="2400" dirty="0" smtClean="0"/>
              <a:t>”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Anecdotal information (I have no statistics to back this up)</a:t>
            </a:r>
          </a:p>
          <a:p>
            <a:pPr lvl="1"/>
            <a:r>
              <a:rPr lang="en-US" dirty="0" smtClean="0"/>
              <a:t>Grad school ---</a:t>
            </a:r>
            <a:r>
              <a:rPr lang="en-US" dirty="0" err="1" smtClean="0"/>
              <a:t>postdoc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Stay in same research area</a:t>
            </a:r>
          </a:p>
          <a:p>
            <a:pPr lvl="2"/>
            <a:r>
              <a:rPr lang="en-US" dirty="0" smtClean="0"/>
              <a:t>Move slightly away from research area (change model systems)</a:t>
            </a:r>
          </a:p>
          <a:p>
            <a:pPr lvl="2"/>
            <a:r>
              <a:rPr lang="en-US" dirty="0" smtClean="0"/>
              <a:t>Move into entirely new area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Most people work in the specific area  in which they did their postdoc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the “Perfect Postdoc” For You 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Carol L Manahan, Ph.D.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From NPA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i="1" dirty="0" smtClean="0"/>
              <a:t>“Hi my name is Tom – I’m looking for a postdoc”</a:t>
            </a:r>
          </a:p>
          <a:p>
            <a:pPr lvl="1"/>
            <a:r>
              <a:rPr lang="en-US" b="1" dirty="0" smtClean="0"/>
              <a:t>It’s a 12 step self- help program</a:t>
            </a:r>
          </a:p>
          <a:p>
            <a:endParaRPr lang="en-US" b="1" dirty="0"/>
          </a:p>
          <a:p>
            <a:r>
              <a:rPr lang="en-US" b="1" dirty="0"/>
              <a:t>National Postdoctoral Association (</a:t>
            </a:r>
            <a:r>
              <a:rPr lang="en-US" b="1" dirty="0">
                <a:hlinkClick r:id="rId2"/>
              </a:rPr>
              <a:t>http://www.nationalpostdoc.org/</a:t>
            </a:r>
            <a:r>
              <a:rPr lang="en-US" b="1" dirty="0"/>
              <a:t> 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191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find a </a:t>
            </a:r>
            <a:r>
              <a:rPr lang="en-US" dirty="0" err="1" smtClean="0"/>
              <a:t>postdoc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secret</a:t>
            </a:r>
          </a:p>
          <a:p>
            <a:pPr lvl="1"/>
            <a:r>
              <a:rPr lang="en-US" dirty="0" smtClean="0"/>
              <a:t>Wait for offer to come to you</a:t>
            </a:r>
          </a:p>
          <a:p>
            <a:pPr lvl="2"/>
            <a:r>
              <a:rPr lang="en-US" dirty="0" smtClean="0"/>
              <a:t>(Great when it happens – but don’t expect it)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Go out and find one</a:t>
            </a:r>
          </a:p>
          <a:p>
            <a:pPr lvl="2"/>
            <a:r>
              <a:rPr lang="en-US" dirty="0" smtClean="0"/>
              <a:t>Networking connections (mentor and other faculty)</a:t>
            </a:r>
          </a:p>
          <a:p>
            <a:pPr lvl="2"/>
            <a:r>
              <a:rPr lang="en-US" b="1" u="sng" dirty="0" smtClean="0"/>
              <a:t>LinkedIn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National meetings</a:t>
            </a:r>
          </a:p>
          <a:p>
            <a:pPr lvl="2"/>
            <a:r>
              <a:rPr lang="en-US" dirty="0" smtClean="0"/>
              <a:t>Cold call  - preselected group based on interests</a:t>
            </a:r>
          </a:p>
          <a:p>
            <a:pPr lvl="3"/>
            <a:r>
              <a:rPr lang="en-US" dirty="0" smtClean="0"/>
              <a:t>emails/</a:t>
            </a:r>
            <a:r>
              <a:rPr lang="en-US" b="1" dirty="0" smtClean="0"/>
              <a:t>letters</a:t>
            </a:r>
          </a:p>
          <a:p>
            <a:pPr lvl="3"/>
            <a:r>
              <a:rPr lang="en-US" b="1" dirty="0" smtClean="0"/>
              <a:t>NIH funding status (</a:t>
            </a:r>
            <a:r>
              <a:rPr lang="en-US" b="1" dirty="0" smtClean="0">
                <a:hlinkClick r:id="rId2"/>
              </a:rPr>
              <a:t>Reporter</a:t>
            </a:r>
            <a:r>
              <a:rPr lang="en-US" b="1" dirty="0" smtClean="0"/>
              <a:t>)</a:t>
            </a:r>
          </a:p>
          <a:p>
            <a:pPr lvl="3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the “Perfect Postdoc” For You 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Carol L Manahan, Ph.D.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From NPA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Step 1- Decide WHY you want to do a </a:t>
            </a:r>
            <a:r>
              <a:rPr lang="en-US" dirty="0" smtClean="0"/>
              <a:t>postdoc</a:t>
            </a:r>
            <a:endParaRPr lang="en-US" dirty="0"/>
          </a:p>
          <a:p>
            <a:r>
              <a:rPr lang="en-US" b="1" dirty="0" smtClean="0"/>
              <a:t>Step </a:t>
            </a:r>
            <a:r>
              <a:rPr lang="en-US" b="1" dirty="0"/>
              <a:t>2- Determine the field in which you would like to study. </a:t>
            </a:r>
            <a:endParaRPr lang="en-US" b="1" dirty="0" smtClean="0"/>
          </a:p>
          <a:p>
            <a:r>
              <a:rPr lang="en-US" b="1" dirty="0" smtClean="0"/>
              <a:t>Step </a:t>
            </a:r>
            <a:r>
              <a:rPr lang="en-US" b="1" dirty="0"/>
              <a:t>3- Talk with your advisor and others to identify laboratories. </a:t>
            </a:r>
            <a:endParaRPr lang="en-US" b="1" dirty="0" smtClean="0"/>
          </a:p>
          <a:p>
            <a:r>
              <a:rPr lang="en-US" b="1" dirty="0" smtClean="0"/>
              <a:t>Step </a:t>
            </a:r>
            <a:r>
              <a:rPr lang="en-US" b="1" dirty="0"/>
              <a:t>4- Investigate the labs/</a:t>
            </a:r>
            <a:r>
              <a:rPr lang="en-US" b="1" dirty="0" err="1" smtClean="0"/>
              <a:t>Pis</a:t>
            </a:r>
            <a:r>
              <a:rPr lang="en-US" b="1" dirty="0" smtClean="0"/>
              <a:t>.. </a:t>
            </a:r>
            <a:endParaRPr lang="en-US" b="1" dirty="0"/>
          </a:p>
          <a:p>
            <a:r>
              <a:rPr lang="en-US" b="1" dirty="0"/>
              <a:t>Step 5- Finish papers/experiments. Publish! Write/update CV. </a:t>
            </a:r>
            <a:endParaRPr lang="en-US" b="1" dirty="0" smtClean="0"/>
          </a:p>
          <a:p>
            <a:r>
              <a:rPr lang="en-US" b="1" dirty="0" smtClean="0"/>
              <a:t>Step </a:t>
            </a:r>
            <a:r>
              <a:rPr lang="en-US" b="1" dirty="0"/>
              <a:t>6- Ask your advisor and three other faculty members for letters of recommendation. </a:t>
            </a:r>
            <a:endParaRPr lang="en-US" b="1" dirty="0" smtClean="0"/>
          </a:p>
          <a:p>
            <a:r>
              <a:rPr lang="en-US" dirty="0" smtClean="0"/>
              <a:t>Step </a:t>
            </a:r>
            <a:r>
              <a:rPr lang="en-US" dirty="0"/>
              <a:t>7- Prepare for the interview: seminar and questions for the lab.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8- Send out CVs and arrange meetings with prospective </a:t>
            </a:r>
            <a:r>
              <a:rPr lang="en-US" dirty="0" smtClean="0"/>
              <a:t>labs </a:t>
            </a:r>
          </a:p>
          <a:p>
            <a:r>
              <a:rPr lang="en-US" dirty="0" smtClean="0"/>
              <a:t>Step </a:t>
            </a:r>
            <a:r>
              <a:rPr lang="en-US" dirty="0"/>
              <a:t>9- Read more papers from labs that you are visiting. Learn about benefits at institution. </a:t>
            </a:r>
          </a:p>
          <a:p>
            <a:r>
              <a:rPr lang="en-US" dirty="0" smtClean="0"/>
              <a:t>Step </a:t>
            </a:r>
            <a:r>
              <a:rPr lang="en-US" dirty="0"/>
              <a:t>10- Practice, practice, practice your presentation. </a:t>
            </a:r>
          </a:p>
          <a:p>
            <a:r>
              <a:rPr lang="en-US" dirty="0"/>
              <a:t>Step 11- Go on the interview(s). Ask lots of </a:t>
            </a:r>
            <a:r>
              <a:rPr lang="en-US" dirty="0" smtClean="0"/>
              <a:t>questions. </a:t>
            </a:r>
          </a:p>
          <a:p>
            <a:r>
              <a:rPr lang="en-US" dirty="0" smtClean="0"/>
              <a:t>Step </a:t>
            </a:r>
            <a:r>
              <a:rPr lang="en-US" dirty="0"/>
              <a:t>12- Decide which offer to take. </a:t>
            </a:r>
          </a:p>
        </p:txBody>
      </p:sp>
    </p:spTree>
    <p:extLst>
      <p:ext uri="{BB962C8B-B14F-4D97-AF65-F5344CB8AC3E}">
        <p14:creationId xmlns:p14="http://schemas.microsoft.com/office/powerpoint/2010/main" val="3706137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Location:  </a:t>
            </a:r>
          </a:p>
          <a:p>
            <a:pPr lvl="1"/>
            <a:r>
              <a:rPr lang="en-US" dirty="0" smtClean="0"/>
              <a:t>do I really want to do a postdoc in Nome Alaska?</a:t>
            </a:r>
          </a:p>
          <a:p>
            <a:endParaRPr lang="en-US" dirty="0"/>
          </a:p>
          <a:p>
            <a:r>
              <a:rPr lang="en-US" dirty="0" smtClean="0"/>
              <a:t>Do I really want to work on a ------ project?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how do I look?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See light at the end of the dissertation tunnel, but don’t wait till you get there!!</a:t>
            </a:r>
          </a:p>
          <a:p>
            <a:endParaRPr lang="en-US" dirty="0" smtClean="0"/>
          </a:p>
          <a:p>
            <a:r>
              <a:rPr lang="en-US" dirty="0" smtClean="0"/>
              <a:t>Give journal club/seminar/lab presentation on prospective mentor’s work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Don’t </a:t>
            </a:r>
            <a:r>
              <a:rPr lang="en-US" dirty="0"/>
              <a:t>be afraid to contact potential mentors!</a:t>
            </a:r>
          </a:p>
          <a:p>
            <a:pPr lvl="1"/>
            <a:r>
              <a:rPr lang="en-US" dirty="0"/>
              <a:t>Email/letter/phone </a:t>
            </a:r>
            <a:r>
              <a:rPr lang="en-US" dirty="0" smtClean="0"/>
              <a:t>call</a:t>
            </a:r>
          </a:p>
          <a:p>
            <a:pPr lvl="1"/>
            <a:r>
              <a:rPr lang="en-US" dirty="0" smtClean="0"/>
              <a:t>Talk to members of lab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Attend and NETWORK at national meetings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73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close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Have a well constructed CV</a:t>
            </a:r>
          </a:p>
          <a:p>
            <a:pPr lvl="1"/>
            <a:r>
              <a:rPr lang="en-US" dirty="0" smtClean="0"/>
              <a:t>Let colleagues look at it!!!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Have a letter of introduction / interest ready</a:t>
            </a:r>
          </a:p>
          <a:p>
            <a:pPr lvl="1"/>
            <a:r>
              <a:rPr lang="en-US" dirty="0" smtClean="0"/>
              <a:t>Don’t spam email</a:t>
            </a:r>
          </a:p>
          <a:p>
            <a:pPr lvl="1"/>
            <a:r>
              <a:rPr lang="en-US" dirty="0" smtClean="0"/>
              <a:t>Contact should be short but specific </a:t>
            </a:r>
          </a:p>
          <a:p>
            <a:pPr lvl="1"/>
            <a:endParaRPr lang="en-US" dirty="0"/>
          </a:p>
          <a:p>
            <a:r>
              <a:rPr lang="en-US" dirty="0" smtClean="0"/>
              <a:t>Be prepared to go on interviews</a:t>
            </a:r>
          </a:p>
          <a:p>
            <a:pPr lvl="1"/>
            <a:r>
              <a:rPr lang="en-US" dirty="0" smtClean="0"/>
              <a:t>Come with some prepared (but not rehearsed) questions </a:t>
            </a:r>
          </a:p>
          <a:p>
            <a:pPr lvl="1"/>
            <a:r>
              <a:rPr lang="en-US" dirty="0" smtClean="0"/>
              <a:t>Short seminar (not necessarily your whole dissertation)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96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past </a:t>
            </a:r>
            <a:r>
              <a:rPr lang="en-US" dirty="0" err="1" smtClean="0"/>
              <a:t>postdocs</a:t>
            </a:r>
            <a:r>
              <a:rPr lang="en-US" dirty="0" smtClean="0"/>
              <a:t>/students from the PI successful?</a:t>
            </a:r>
          </a:p>
          <a:p>
            <a:r>
              <a:rPr lang="en-US" dirty="0" smtClean="0"/>
              <a:t>Senior </a:t>
            </a:r>
            <a:r>
              <a:rPr lang="en-US" dirty="0" err="1" smtClean="0"/>
              <a:t>vs</a:t>
            </a:r>
            <a:r>
              <a:rPr lang="en-US" dirty="0" smtClean="0"/>
              <a:t> Junior investigator</a:t>
            </a:r>
          </a:p>
          <a:p>
            <a:r>
              <a:rPr lang="en-US" dirty="0" smtClean="0"/>
              <a:t>Are there opportunities for professional development?</a:t>
            </a:r>
          </a:p>
          <a:p>
            <a:pPr lvl="1"/>
            <a:r>
              <a:rPr lang="en-US" dirty="0" smtClean="0"/>
              <a:t>is there a </a:t>
            </a:r>
            <a:r>
              <a:rPr lang="en-US" dirty="0" err="1" smtClean="0"/>
              <a:t>postdoc</a:t>
            </a:r>
            <a:r>
              <a:rPr lang="en-US" dirty="0" smtClean="0"/>
              <a:t> office?</a:t>
            </a:r>
          </a:p>
          <a:p>
            <a:r>
              <a:rPr lang="en-US" dirty="0" smtClean="0"/>
              <a:t>Does  the “culture” mesh with my personal style? </a:t>
            </a:r>
          </a:p>
          <a:p>
            <a:pPr lvl="1"/>
            <a:r>
              <a:rPr lang="en-US" dirty="0" smtClean="0"/>
              <a:t>Is it a good fit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 the expectations of the “PI” fit with my career development expectations?</a:t>
            </a:r>
          </a:p>
          <a:p>
            <a:endParaRPr lang="en-US" dirty="0" smtClean="0"/>
          </a:p>
          <a:p>
            <a:r>
              <a:rPr lang="en-US" dirty="0" smtClean="0"/>
              <a:t>Are there programs that allow for career exploration (IRACDA)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ask?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compensation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19100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Are </a:t>
            </a:r>
            <a:r>
              <a:rPr lang="en-US" dirty="0" err="1" smtClean="0"/>
              <a:t>postdocs</a:t>
            </a:r>
            <a:r>
              <a:rPr lang="en-US" dirty="0" smtClean="0"/>
              <a:t> considered staff for purposes of compensation?</a:t>
            </a:r>
          </a:p>
          <a:p>
            <a:r>
              <a:rPr lang="en-US" dirty="0" smtClean="0"/>
              <a:t>What benefits do </a:t>
            </a:r>
            <a:r>
              <a:rPr lang="en-US" dirty="0" err="1" smtClean="0"/>
              <a:t>postdocs</a:t>
            </a:r>
            <a:r>
              <a:rPr lang="en-US" dirty="0" smtClean="0"/>
              <a:t> have?</a:t>
            </a:r>
          </a:p>
          <a:p>
            <a:r>
              <a:rPr lang="en-US" dirty="0" smtClean="0"/>
              <a:t>Is the salary commensurate with national/local norms?</a:t>
            </a:r>
          </a:p>
          <a:p>
            <a:r>
              <a:rPr lang="en-US" dirty="0" smtClean="0"/>
              <a:t>Is there a parental leave or other family-friendly policies?</a:t>
            </a:r>
          </a:p>
          <a:p>
            <a:r>
              <a:rPr lang="en-US" dirty="0" smtClean="0"/>
              <a:t>Are there opportunities/requirements for extramural funding?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Living questions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is the cost of living?</a:t>
            </a:r>
          </a:p>
          <a:p>
            <a:r>
              <a:rPr lang="en-US" dirty="0" smtClean="0"/>
              <a:t>What is the community like?</a:t>
            </a:r>
          </a:p>
          <a:p>
            <a:endParaRPr lang="en-US" dirty="0" smtClean="0"/>
          </a:p>
          <a:p>
            <a:r>
              <a:rPr lang="en-US" dirty="0" smtClean="0"/>
              <a:t>The broader the net you cast the more likely you will find a professionally rewarding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7688" y="207104"/>
            <a:ext cx="8938448" cy="1470025"/>
          </a:xfrm>
          <a:prstGeom prst="rect">
            <a:avLst/>
          </a:prstGeom>
          <a:effectLst/>
        </p:spPr>
        <p:txBody>
          <a:bodyPr lIns="0" rIns="0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sz="2100" dirty="0" smtClean="0">
                <a:solidFill>
                  <a:sysClr val="windowText" lastClr="000000"/>
                </a:solidFill>
                <a:effectLst/>
                <a:latin typeface="Arial"/>
              </a:rPr>
              <a:t>Median basic salary of doctorate recipients with definite commitments in the United States, by position type and field of study: 2012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143000"/>
            <a:ext cx="7924800" cy="472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6" descr="d5p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254" y="1394084"/>
            <a:ext cx="7459218" cy="41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NIH</a:t>
            </a:r>
            <a:br>
              <a:rPr lang="en-US" dirty="0" smtClean="0"/>
            </a:br>
            <a:r>
              <a:rPr lang="en-US" dirty="0" smtClean="0"/>
              <a:t>NRSA (F32) Postdoc fellowship awards</a:t>
            </a:r>
            <a:br>
              <a:rPr lang="en-US" dirty="0" smtClean="0"/>
            </a:br>
            <a:r>
              <a:rPr lang="en-US" dirty="0" smtClean="0"/>
              <a:t>(2014)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2098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	Career Level   </a:t>
            </a:r>
            <a:r>
              <a:rPr lang="ro-RO" dirty="0"/>
              <a:t>Postdoctoral</a:t>
            </a:r>
            <a:endParaRPr lang="en-US" b="1" dirty="0" smtClean="0"/>
          </a:p>
          <a:p>
            <a:endParaRPr lang="en-US" dirty="0"/>
          </a:p>
          <a:p>
            <a:r>
              <a:rPr lang="en-US" sz="1400" b="1" dirty="0" smtClean="0"/>
              <a:t>     </a:t>
            </a:r>
            <a:r>
              <a:rPr lang="en-US" sz="1400" u="sng" dirty="0" smtClean="0"/>
              <a:t>Years </a:t>
            </a:r>
            <a:r>
              <a:rPr lang="en-US" sz="1400" u="sng" dirty="0"/>
              <a:t>of </a:t>
            </a:r>
            <a:r>
              <a:rPr lang="en-US" sz="1400" u="sng" dirty="0" smtClean="0"/>
              <a:t>Experience</a:t>
            </a:r>
            <a:r>
              <a:rPr lang="en-US" sz="1400" u="sng" dirty="0"/>
              <a:t> </a:t>
            </a:r>
            <a:r>
              <a:rPr lang="en-US" sz="1400" u="sng" dirty="0" smtClean="0"/>
              <a:t>  Stipend </a:t>
            </a:r>
            <a:r>
              <a:rPr lang="en-US" sz="1400" u="sng" dirty="0"/>
              <a:t>for FY 2014  	</a:t>
            </a:r>
            <a:r>
              <a:rPr lang="en-US" sz="1400" u="sng" dirty="0" smtClean="0"/>
              <a:t>              Monthly </a:t>
            </a:r>
            <a:r>
              <a:rPr lang="en-US" sz="1400" u="sng" dirty="0"/>
              <a:t>Stipend</a:t>
            </a:r>
            <a:r>
              <a:rPr lang="en-US" u="sng" dirty="0"/>
              <a:t>	</a:t>
            </a:r>
          </a:p>
          <a:p>
            <a:r>
              <a:rPr lang="ro-RO" dirty="0"/>
              <a:t>	0	</a:t>
            </a:r>
            <a:r>
              <a:rPr lang="ro-RO" b="1" dirty="0" smtClean="0"/>
              <a:t>$</a:t>
            </a:r>
            <a:r>
              <a:rPr lang="ro-RO" b="1" dirty="0"/>
              <a:t>42,000	</a:t>
            </a:r>
            <a:r>
              <a:rPr lang="ro-RO" dirty="0" smtClean="0"/>
              <a:t>		$</a:t>
            </a:r>
            <a:r>
              <a:rPr lang="ro-RO" dirty="0"/>
              <a:t>3,500	</a:t>
            </a:r>
          </a:p>
          <a:p>
            <a:r>
              <a:rPr lang="ro-RO" dirty="0"/>
              <a:t> 	</a:t>
            </a:r>
            <a:r>
              <a:rPr lang="ro-RO" dirty="0" smtClean="0"/>
              <a:t>1</a:t>
            </a:r>
            <a:r>
              <a:rPr lang="ro-RO" dirty="0"/>
              <a:t>	$43,680	</a:t>
            </a:r>
            <a:r>
              <a:rPr lang="ro-RO" dirty="0" smtClean="0"/>
              <a:t>		$</a:t>
            </a:r>
            <a:r>
              <a:rPr lang="ro-RO" dirty="0"/>
              <a:t>3,640	</a:t>
            </a:r>
          </a:p>
          <a:p>
            <a:r>
              <a:rPr lang="ro-RO" dirty="0"/>
              <a:t> 	</a:t>
            </a:r>
            <a:r>
              <a:rPr lang="ro-RO" dirty="0" smtClean="0"/>
              <a:t>2</a:t>
            </a:r>
            <a:r>
              <a:rPr lang="ro-RO" dirty="0"/>
              <a:t>	$45,432	</a:t>
            </a:r>
            <a:r>
              <a:rPr lang="ro-RO" dirty="0" smtClean="0"/>
              <a:t>		$</a:t>
            </a:r>
            <a:r>
              <a:rPr lang="ro-RO" dirty="0"/>
              <a:t>3,786	</a:t>
            </a:r>
          </a:p>
          <a:p>
            <a:r>
              <a:rPr lang="ro-RO" dirty="0"/>
              <a:t> 	</a:t>
            </a:r>
            <a:r>
              <a:rPr lang="ro-RO" dirty="0" smtClean="0"/>
              <a:t>3</a:t>
            </a:r>
            <a:r>
              <a:rPr lang="ro-RO" dirty="0"/>
              <a:t>	$47,244	</a:t>
            </a:r>
            <a:r>
              <a:rPr lang="ro-RO" dirty="0" smtClean="0"/>
              <a:t>		$</a:t>
            </a:r>
            <a:r>
              <a:rPr lang="ro-RO" dirty="0"/>
              <a:t>3,937	</a:t>
            </a:r>
          </a:p>
          <a:p>
            <a:r>
              <a:rPr lang="ro-RO" dirty="0"/>
              <a:t> 	</a:t>
            </a:r>
            <a:r>
              <a:rPr lang="ro-RO" dirty="0" smtClean="0"/>
              <a:t>4</a:t>
            </a:r>
            <a:r>
              <a:rPr lang="ro-RO" dirty="0"/>
              <a:t>	$49,128	</a:t>
            </a:r>
            <a:r>
              <a:rPr lang="ro-RO" dirty="0" smtClean="0"/>
              <a:t>		$</a:t>
            </a:r>
            <a:r>
              <a:rPr lang="ro-RO" dirty="0"/>
              <a:t>4,094	</a:t>
            </a:r>
          </a:p>
          <a:p>
            <a:r>
              <a:rPr lang="ro-RO" dirty="0"/>
              <a:t> 	</a:t>
            </a:r>
            <a:r>
              <a:rPr lang="ro-RO" dirty="0" smtClean="0"/>
              <a:t>5</a:t>
            </a:r>
            <a:r>
              <a:rPr lang="ro-RO" dirty="0"/>
              <a:t>	$51,096	</a:t>
            </a:r>
            <a:r>
              <a:rPr lang="ro-RO" dirty="0" smtClean="0"/>
              <a:t>		$</a:t>
            </a:r>
            <a:r>
              <a:rPr lang="ro-RO" dirty="0"/>
              <a:t>4,258	</a:t>
            </a:r>
          </a:p>
          <a:p>
            <a:r>
              <a:rPr lang="ro-RO" dirty="0"/>
              <a:t> 	</a:t>
            </a:r>
            <a:r>
              <a:rPr lang="ro-RO" dirty="0" smtClean="0"/>
              <a:t>6</a:t>
            </a:r>
            <a:r>
              <a:rPr lang="ro-RO" dirty="0"/>
              <a:t>	$53,148	</a:t>
            </a:r>
            <a:r>
              <a:rPr lang="ro-RO" dirty="0" smtClean="0"/>
              <a:t>		$</a:t>
            </a:r>
            <a:r>
              <a:rPr lang="ro-RO" dirty="0"/>
              <a:t>4,429	</a:t>
            </a:r>
          </a:p>
          <a:p>
            <a:r>
              <a:rPr lang="en-US" dirty="0"/>
              <a:t> 	</a:t>
            </a:r>
            <a:r>
              <a:rPr lang="en-US" dirty="0" smtClean="0"/>
              <a:t>7 +</a:t>
            </a:r>
            <a:r>
              <a:rPr lang="en-US" dirty="0"/>
              <a:t>	$55,272	</a:t>
            </a:r>
            <a:r>
              <a:rPr lang="en-US" dirty="0" smtClean="0"/>
              <a:t>		$4,606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43629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decide?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mentor’s style and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0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Finding the “Perfect Postdoc” For You 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Carol L Manahan, Ph.D.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3100" i="1" dirty="0" smtClean="0"/>
              <a:t>From NPA</a:t>
            </a:r>
            <a:r>
              <a:rPr lang="en-US" sz="3100" dirty="0"/>
              <a:t/>
            </a:r>
            <a:br>
              <a:rPr lang="en-US" sz="3100" dirty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Step 1- Decide WHY you want to do a </a:t>
            </a:r>
            <a:r>
              <a:rPr lang="en-US" b="1" dirty="0" smtClean="0"/>
              <a:t>postdoc</a:t>
            </a:r>
            <a:endParaRPr lang="en-US" dirty="0"/>
          </a:p>
          <a:p>
            <a:r>
              <a:rPr lang="en-US" dirty="0" smtClean="0"/>
              <a:t>Step </a:t>
            </a:r>
            <a:r>
              <a:rPr lang="en-US" dirty="0"/>
              <a:t>2- Determine the field in which you would like to study.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3- Talk with your advisor and others to identify laboratories.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4- Investigate the labs/</a:t>
            </a:r>
            <a:r>
              <a:rPr lang="en-US" dirty="0" err="1" smtClean="0"/>
              <a:t>Pis</a:t>
            </a:r>
            <a:r>
              <a:rPr lang="en-US" dirty="0" smtClean="0"/>
              <a:t>.. </a:t>
            </a:r>
            <a:endParaRPr lang="en-US" dirty="0"/>
          </a:p>
          <a:p>
            <a:r>
              <a:rPr lang="en-US" dirty="0"/>
              <a:t>Step 5- Finish papers/experiments. Publish! Write/update CV.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6- Ask your advisor and three other faculty members for letters of recommendation.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7- Prepare for the interview: seminar and questions for the lab. 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/>
              <a:t>8- Send out CVs and arrange meetings with prospective </a:t>
            </a:r>
            <a:r>
              <a:rPr lang="en-US" dirty="0" smtClean="0"/>
              <a:t>labs </a:t>
            </a:r>
          </a:p>
          <a:p>
            <a:r>
              <a:rPr lang="en-US" dirty="0" smtClean="0"/>
              <a:t>Step </a:t>
            </a:r>
            <a:r>
              <a:rPr lang="en-US" dirty="0"/>
              <a:t>9- Read more papers from labs that you are visiting. Learn about benefits at institution. </a:t>
            </a:r>
          </a:p>
          <a:p>
            <a:r>
              <a:rPr lang="en-US" dirty="0" smtClean="0"/>
              <a:t>Step </a:t>
            </a:r>
            <a:r>
              <a:rPr lang="en-US" dirty="0"/>
              <a:t>10- Practice, practice, practice your presentation. </a:t>
            </a:r>
          </a:p>
          <a:p>
            <a:r>
              <a:rPr lang="en-US" dirty="0"/>
              <a:t>Step 11- Go on the interview(s). Ask lots of </a:t>
            </a:r>
            <a:r>
              <a:rPr lang="en-US" dirty="0" smtClean="0"/>
              <a:t>questions. </a:t>
            </a:r>
          </a:p>
          <a:p>
            <a:r>
              <a:rPr lang="en-US" dirty="0" smtClean="0"/>
              <a:t>Step </a:t>
            </a:r>
            <a:r>
              <a:rPr lang="en-US" dirty="0"/>
              <a:t>12- Decide which offer to take. </a:t>
            </a:r>
          </a:p>
        </p:txBody>
      </p:sp>
    </p:spTree>
    <p:extLst>
      <p:ext uri="{BB962C8B-B14F-4D97-AF65-F5344CB8AC3E}">
        <p14:creationId xmlns:p14="http://schemas.microsoft.com/office/powerpoint/2010/main" val="3767986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845425" cy="685800"/>
          </a:xfrm>
        </p:spPr>
        <p:txBody>
          <a:bodyPr/>
          <a:lstStyle/>
          <a:p>
            <a:r>
              <a:rPr lang="en-US" sz="3200">
                <a:cs typeface="Times New Roman" pitchFamily="18" charset="0"/>
              </a:rPr>
              <a:t>Types of Postdoc Mentors</a:t>
            </a:r>
            <a:r>
              <a:rPr lang="en-US" sz="3200"/>
              <a:t> and Models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1916" y="1371600"/>
            <a:ext cx="4495800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Collaborator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Lab </a:t>
            </a:r>
            <a:r>
              <a:rPr lang="en-US" sz="2000" dirty="0">
                <a:cs typeface="Times New Roman" pitchFamily="18" charset="0"/>
              </a:rPr>
              <a:t>w</a:t>
            </a:r>
            <a:r>
              <a:rPr lang="en-US" sz="2000" dirty="0" smtClean="0">
                <a:cs typeface="Times New Roman" pitchFamily="18" charset="0"/>
              </a:rPr>
              <a:t>orks as a team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cs typeface="Times New Roman" pitchFamily="18" charset="0"/>
              </a:rPr>
              <a:t>Focus </a:t>
            </a:r>
            <a:r>
              <a:rPr lang="en-US" sz="2000" dirty="0">
                <a:cs typeface="Times New Roman" pitchFamily="18" charset="0"/>
              </a:rPr>
              <a:t>on </a:t>
            </a:r>
            <a:r>
              <a:rPr lang="en-US" sz="2000" dirty="0" smtClean="0">
                <a:cs typeface="Times New Roman" pitchFamily="18" charset="0"/>
              </a:rPr>
              <a:t>productivity more than individual training</a:t>
            </a:r>
          </a:p>
          <a:p>
            <a:pPr lvl="1">
              <a:lnSpc>
                <a:spcPct val="90000"/>
              </a:lnSpc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Hands-off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Allows trainees wide latitude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More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tolerant of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mistakes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Less </a:t>
            </a:r>
            <a:r>
              <a:rPr lang="en-US" sz="2000" dirty="0">
                <a:solidFill>
                  <a:srgbClr val="000000"/>
                </a:solidFill>
                <a:cs typeface="Times New Roman" pitchFamily="18" charset="0"/>
              </a:rPr>
              <a:t>demanding in terms of </a:t>
            </a:r>
            <a:r>
              <a:rPr lang="en-US" sz="2000" dirty="0" smtClean="0">
                <a:solidFill>
                  <a:srgbClr val="000000"/>
                </a:solidFill>
                <a:cs typeface="Times New Roman" pitchFamily="18" charset="0"/>
              </a:rPr>
              <a:t>productivity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/>
              <a:t>Senior scientist </a:t>
            </a:r>
            <a:r>
              <a:rPr lang="en-US" sz="2400" dirty="0" smtClean="0"/>
              <a:t>- advisor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many other commitments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High-quality attention but hit and </a:t>
            </a:r>
            <a:r>
              <a:rPr lang="en-US" sz="2000" dirty="0" smtClean="0"/>
              <a:t>miss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Expectation – develop independence </a:t>
            </a: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981200"/>
            <a:ext cx="4114800" cy="3582988"/>
          </a:xfrm>
        </p:spPr>
        <p:txBody>
          <a:bodyPr/>
          <a:lstStyle/>
          <a:p>
            <a:r>
              <a:rPr lang="en-US" sz="2400" dirty="0"/>
              <a:t>Didactic model</a:t>
            </a:r>
          </a:p>
          <a:p>
            <a:pPr lvl="1"/>
            <a:r>
              <a:rPr lang="en-US" sz="2000" dirty="0"/>
              <a:t>“listen to me”</a:t>
            </a:r>
          </a:p>
          <a:p>
            <a:r>
              <a:rPr lang="en-US" sz="2400" dirty="0"/>
              <a:t>Apprentice model</a:t>
            </a:r>
          </a:p>
          <a:p>
            <a:pPr lvl="1"/>
            <a:r>
              <a:rPr lang="en-US" sz="2000" dirty="0"/>
              <a:t>“follow me”</a:t>
            </a:r>
          </a:p>
          <a:p>
            <a:r>
              <a:rPr lang="en-US" sz="2400" dirty="0"/>
              <a:t>Collegial model</a:t>
            </a:r>
          </a:p>
          <a:p>
            <a:pPr lvl="1"/>
            <a:r>
              <a:rPr lang="en-US" sz="2000" dirty="0"/>
              <a:t>“be my junior colleague”</a:t>
            </a:r>
          </a:p>
          <a:p>
            <a:r>
              <a:rPr lang="en-US" sz="2400" dirty="0"/>
              <a:t>Friendship model</a:t>
            </a:r>
          </a:p>
          <a:p>
            <a:pPr lvl="1"/>
            <a:r>
              <a:rPr lang="en-US" sz="2000" dirty="0"/>
              <a:t>“be my friend”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616825" cy="1066800"/>
          </a:xfrm>
        </p:spPr>
        <p:txBody>
          <a:bodyPr>
            <a:normAutofit/>
          </a:bodyPr>
          <a:lstStyle/>
          <a:p>
            <a:r>
              <a:rPr lang="en-US" sz="3200">
                <a:cs typeface="Times New Roman" pitchFamily="18" charset="0"/>
              </a:rPr>
              <a:t>What expectations should a Postdoc mentor have for her/his trainee?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Active participation in lab activities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Work ethic 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Actively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work toward professional skills &amp; independence as an investigator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Communicate honestly with mentor regarding research progress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Foster collegial relationship with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mentor</a:t>
            </a:r>
            <a:endParaRPr lang="en-US" sz="24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0225" cy="1139825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What things should a Postdoc mentor discuss with a trainee?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7313613" cy="4114800"/>
          </a:xfrm>
        </p:spPr>
        <p:txBody>
          <a:bodyPr/>
          <a:lstStyle/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Authorship</a:t>
            </a:r>
            <a:endParaRPr lang="en-US" sz="2400"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Ownership of data (and patents)</a:t>
            </a:r>
            <a:endParaRPr lang="en-US" sz="2400"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Expectations for when postdoc will be around</a:t>
            </a:r>
            <a:endParaRPr lang="en-US" sz="2400"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Participation in other research projects and authorship on those</a:t>
            </a:r>
            <a:endParaRPr lang="en-US" sz="2400"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Mentors availability</a:t>
            </a:r>
            <a:endParaRPr lang="en-US" sz="2400">
              <a:cs typeface="Times New Roman" pitchFamily="18" charset="0"/>
            </a:endParaRPr>
          </a:p>
          <a:p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Potential for funding for stipends, research, travel, etc.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9874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cs typeface="Times New Roman" pitchFamily="18" charset="0"/>
              </a:rPr>
              <a:t>What are the characteristics of a successful mentor-trainee relationship?</a:t>
            </a:r>
            <a:r>
              <a:rPr lang="en-US" sz="3200" dirty="0"/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921625" cy="41148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Demonstrate style/methodology of doing research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Develop and foster an analytical approach to doing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research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Discuss concepts of any sub-discipline, and evolution of those concepts over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time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Explore and evaluate literature of the discipline and important broader knowledge</a:t>
            </a:r>
            <a:endParaRPr lang="en-US" sz="2400" dirty="0">
              <a:cs typeface="Times New Roman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Discuss ethical basis of scientific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research</a:t>
            </a:r>
            <a:r>
              <a:rPr lang="en-US" sz="2400" dirty="0" smtClean="0"/>
              <a:t> 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1625" cy="987425"/>
          </a:xfrm>
        </p:spPr>
        <p:txBody>
          <a:bodyPr/>
          <a:lstStyle/>
          <a:p>
            <a:r>
              <a:rPr lang="en-US" sz="2800">
                <a:cs typeface="Times New Roman" pitchFamily="18" charset="0"/>
              </a:rPr>
              <a:t>What are the characteristics of a successful mentor-trainee relationship, Cont</a:t>
            </a:r>
            <a:r>
              <a:rPr lang="en-US" sz="2800">
                <a:latin typeface="Tahoma"/>
                <a:cs typeface="Times New Roman" pitchFamily="18" charset="0"/>
              </a:rPr>
              <a:t>’</a:t>
            </a:r>
            <a:r>
              <a:rPr lang="en-US" sz="2800">
                <a:cs typeface="Times New Roman" pitchFamily="18" charset="0"/>
              </a:rPr>
              <a:t>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8288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Demonstrate how to consider, analyze and evaluate the work and conclusions of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colleagues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Transmit by example and discussion, the skills required for successful scientific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writing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Evaluate and critique research and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teaching</a:t>
            </a:r>
            <a:endParaRPr lang="en-US" sz="2400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Facilitate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socialization and access to research community in the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discipline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Strive for a relationship characterized by mutual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trust</a:t>
            </a:r>
            <a:endParaRPr lang="en-US" sz="2400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Foster interpersonal skills needed to become a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scientist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IRACDA</a:t>
            </a:r>
            <a:br>
              <a:rPr lang="en-US" dirty="0" smtClean="0"/>
            </a:br>
            <a:r>
              <a:rPr lang="en-US" sz="2700" dirty="0" smtClean="0"/>
              <a:t>Institutional Research and Academic Career Development Awards (IRACDA) (K12)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Career development program from NIGMS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traditional mentored postdoctoral research experience combined with opportunity to develop academic teaching skills at a partner institution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43401" y="1752600"/>
            <a:ext cx="4572100" cy="438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postdocs</a:t>
            </a:r>
            <a:r>
              <a:rPr lang="en-US" dirty="0" smtClean="0"/>
              <a:t>/graduate students in the group won’t talk with you</a:t>
            </a:r>
          </a:p>
          <a:p>
            <a:endParaRPr lang="en-US" dirty="0" smtClean="0"/>
          </a:p>
          <a:p>
            <a:r>
              <a:rPr lang="en-US" dirty="0" smtClean="0"/>
              <a:t>Former </a:t>
            </a:r>
            <a:r>
              <a:rPr lang="en-US" dirty="0" err="1" smtClean="0"/>
              <a:t>postdocs</a:t>
            </a:r>
            <a:r>
              <a:rPr lang="en-US" dirty="0" smtClean="0"/>
              <a:t> are no longer active in discipline </a:t>
            </a:r>
          </a:p>
          <a:p>
            <a:endParaRPr lang="en-US" dirty="0" smtClean="0"/>
          </a:p>
          <a:p>
            <a:r>
              <a:rPr lang="en-US" dirty="0" smtClean="0"/>
              <a:t>Expectations don’t match reality</a:t>
            </a:r>
          </a:p>
          <a:p>
            <a:pPr lvl="1"/>
            <a:r>
              <a:rPr lang="en-US" i="1" dirty="0" smtClean="0"/>
              <a:t>“I want each </a:t>
            </a:r>
            <a:r>
              <a:rPr lang="en-US" i="1" dirty="0" err="1" smtClean="0"/>
              <a:t>postdoc</a:t>
            </a:r>
            <a:r>
              <a:rPr lang="en-US" i="1" dirty="0" smtClean="0"/>
              <a:t> to publish 2 papers per year in high impact journal</a:t>
            </a:r>
            <a:r>
              <a:rPr lang="en-US" dirty="0" smtClean="0"/>
              <a:t>s…”  </a:t>
            </a:r>
          </a:p>
          <a:p>
            <a:pPr lvl="1"/>
            <a:r>
              <a:rPr lang="en-US" dirty="0" smtClean="0"/>
              <a:t>Reality has 1 high impact paper in past 5 years</a:t>
            </a:r>
          </a:p>
          <a:p>
            <a:pPr lvl="1"/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Constrained funding situation – expectations of minimum support periods with no expectation of future support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tegeog01.AD\AppData\Local\Microsoft\Windows\Temporary Internet Files\Content.IE5\RKBW6NE0\MC90043475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295257" cy="129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Evidence-based decision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evidence of mentors productivity and reputation</a:t>
            </a:r>
          </a:p>
          <a:p>
            <a:pPr lvl="1"/>
            <a:r>
              <a:rPr lang="en-US" dirty="0" smtClean="0"/>
              <a:t>Publishes in good journals</a:t>
            </a:r>
          </a:p>
          <a:p>
            <a:pPr lvl="1"/>
            <a:r>
              <a:rPr lang="en-US" dirty="0" smtClean="0"/>
              <a:t>Read papers</a:t>
            </a:r>
          </a:p>
          <a:p>
            <a:pPr lvl="1"/>
            <a:r>
              <a:rPr lang="en-US" dirty="0" smtClean="0"/>
              <a:t>Evidence of grant support (</a:t>
            </a:r>
            <a:r>
              <a:rPr lang="en-US" dirty="0" smtClean="0">
                <a:hlinkClick r:id="rId2"/>
              </a:rPr>
              <a:t>NIH)</a:t>
            </a:r>
            <a:endParaRPr lang="en-US" dirty="0" smtClean="0"/>
          </a:p>
          <a:p>
            <a:r>
              <a:rPr lang="en-US" dirty="0" smtClean="0"/>
              <a:t>Communicate with others </a:t>
            </a:r>
          </a:p>
          <a:p>
            <a:r>
              <a:rPr lang="en-US" dirty="0" smtClean="0"/>
              <a:t>Give Journal club on prospective mentor’s work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 your long-term goals prior to deciding</a:t>
            </a:r>
          </a:p>
          <a:p>
            <a:r>
              <a:rPr lang="en-US" dirty="0" smtClean="0"/>
              <a:t>Career guides - </a:t>
            </a:r>
            <a:r>
              <a:rPr lang="en-US" dirty="0" err="1" smtClean="0"/>
              <a:t>myIDP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57200"/>
            <a:ext cx="2897188" cy="682625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Albertus" pitchFamily="34" charset="0"/>
                <a:cs typeface="Times New Roman" pitchFamily="18" charset="0"/>
              </a:rPr>
              <a:t>Final Thoughts</a:t>
            </a:r>
            <a:r>
              <a:rPr lang="en-US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2819400" cy="3276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A Good Mentor is:</a:t>
            </a: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Advisor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Critic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Advocate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Instructor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Role model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Scientific ‘parent’</a:t>
            </a:r>
            <a:r>
              <a:rPr lang="en-US" sz="2400" b="1"/>
              <a:t>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828800"/>
            <a:ext cx="4645025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  <a:cs typeface="Times New Roman" pitchFamily="18" charset="0"/>
              </a:rPr>
              <a:t>Useful References:</a:t>
            </a: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Macrina, F. L. (2000)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</a:rPr>
              <a:t>Scientific Integrity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</a:rPr>
              <a:t>An Introductory Text with Case Studies, 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ASM Press, Washington, DC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NAS (1995)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</a:rPr>
              <a:t>On Being a Scientist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, 2</a:t>
            </a:r>
            <a:r>
              <a:rPr lang="en-US" sz="2000" baseline="30000">
                <a:solidFill>
                  <a:srgbClr val="000000"/>
                </a:solidFill>
                <a:cs typeface="Times New Roman" pitchFamily="18" charset="0"/>
              </a:rPr>
              <a:t>nd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Edition, National Academy Press, Washington, DC</a:t>
            </a:r>
            <a:endParaRPr lang="en-US" sz="2000">
              <a:cs typeface="Times New Roman" pitchFamily="18" charset="0"/>
            </a:endParaRPr>
          </a:p>
          <a:p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NAS (1997) </a:t>
            </a:r>
            <a:r>
              <a:rPr lang="en-US" sz="2000" i="1">
                <a:solidFill>
                  <a:srgbClr val="000000"/>
                </a:solidFill>
                <a:cs typeface="Times New Roman" pitchFamily="18" charset="0"/>
              </a:rPr>
              <a:t>Adviser, Teacher, Role Model, Friend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, National Academy Press, Washington, DC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a </a:t>
            </a:r>
            <a:r>
              <a:rPr lang="en-US" dirty="0"/>
              <a:t>P</a:t>
            </a:r>
            <a:r>
              <a:rPr lang="en-US" dirty="0" smtClean="0"/>
              <a:t>ostdoc?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What is a Postdoc?</a:t>
            </a:r>
          </a:p>
          <a:p>
            <a:r>
              <a:rPr lang="en-US" b="1" dirty="0" smtClean="0"/>
              <a:t>From the NPA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r>
              <a:rPr lang="en-US" sz="2400" i="1" dirty="0" smtClean="0"/>
              <a:t>A postdoctoral scholar ("postdoc") is an individual holding a doctoral degree who is engaged in a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temporary period </a:t>
            </a:r>
            <a:r>
              <a:rPr lang="en-US" sz="2400" i="1" dirty="0" smtClean="0"/>
              <a:t>of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mentored</a:t>
            </a:r>
            <a:r>
              <a:rPr lang="en-US" sz="2400" i="1" u="sng" dirty="0" smtClean="0"/>
              <a:t> </a:t>
            </a:r>
            <a:r>
              <a:rPr lang="en-US" sz="2400" i="1" dirty="0" smtClean="0"/>
              <a:t>research and/or scholarly training for the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purpose of acquiring the professional skills </a:t>
            </a:r>
            <a:r>
              <a:rPr lang="en-US" sz="2400" i="1" dirty="0" smtClean="0"/>
              <a:t>needed to pursue a career path of his or her choosing.</a:t>
            </a:r>
            <a:r>
              <a:rPr lang="en-US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916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1" name="Picture 1" descr="C:\Users\tegeog01.AD\AppData\Local\Microsoft\Windows\Temporary Internet Files\Content.IE5\RKBW6NE0\MC90044152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4147911" cy="354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2766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From interview w Cathy Phillips </a:t>
            </a:r>
            <a:br>
              <a:rPr lang="en-US" dirty="0" smtClean="0"/>
            </a:br>
            <a:r>
              <a:rPr lang="en-US" dirty="0" smtClean="0"/>
              <a:t>former Executive Director of the NPA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“</a:t>
            </a:r>
            <a:r>
              <a:rPr lang="en-US" i="1" dirty="0" smtClean="0"/>
              <a:t>Don't look at the </a:t>
            </a:r>
            <a:r>
              <a:rPr lang="en-US" i="1" dirty="0" err="1" smtClean="0"/>
              <a:t>postdoc</a:t>
            </a:r>
            <a:r>
              <a:rPr lang="en-US" i="1" dirty="0" smtClean="0"/>
              <a:t> as just a period of advanced research and increasing knowledge of a discipline. Also </a:t>
            </a:r>
            <a:r>
              <a:rPr lang="en-US" b="1" i="1" dirty="0" smtClean="0"/>
              <a:t>look at it as a time of professional development and growth in regard to lifelong learning and critical skills </a:t>
            </a:r>
            <a:r>
              <a:rPr lang="en-US" i="1" dirty="0" smtClean="0"/>
              <a:t>such as communication, professional etiquette, leadership and management, and responsible conduct of research.”</a:t>
            </a:r>
            <a:endParaRPr lang="en-US" i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a Postdoc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44221" y="304800"/>
            <a:ext cx="8751212" cy="1470025"/>
          </a:xfrm>
          <a:prstGeom prst="rect">
            <a:avLst/>
          </a:prstGeom>
          <a:effectLst/>
        </p:spPr>
        <p:txBody>
          <a:bodyPr lIns="0" rIns="0"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en-US" dirty="0" smtClean="0">
                <a:solidFill>
                  <a:sysClr val="windowText" lastClr="000000"/>
                </a:solidFill>
                <a:effectLst/>
                <a:latin typeface="Arial"/>
              </a:rPr>
              <a:t>Postdoc rate, by field of study: 1992–2012</a:t>
            </a:r>
          </a:p>
          <a:p>
            <a:pPr lvl="0">
              <a:lnSpc>
                <a:spcPct val="100000"/>
              </a:lnSpc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</a:rPr>
              <a:t>NSF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30681" y="2438400"/>
            <a:ext cx="6629400" cy="4044819"/>
            <a:chOff x="1030681" y="2438400"/>
            <a:chExt cx="6629400" cy="4044819"/>
          </a:xfrm>
        </p:grpSpPr>
        <p:sp>
          <p:nvSpPr>
            <p:cNvPr id="4" name="Rectangle 3"/>
            <p:cNvSpPr/>
            <p:nvPr/>
          </p:nvSpPr>
          <p:spPr>
            <a:xfrm>
              <a:off x="1030681" y="2438400"/>
              <a:ext cx="6629400" cy="404481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7" name="Picture 6" descr="d5p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2572749"/>
              <a:ext cx="6176162" cy="3776119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57200" y="1090953"/>
            <a:ext cx="8153400" cy="106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i="1" dirty="0"/>
              <a:t>“Historically, postdoc positions have been a customary part of the early career paths of doctoral scientists in the life sciences and physical sciences; such positions re becoming increasingly prevalent in engineering and social sciences fields as well” </a:t>
            </a:r>
          </a:p>
        </p:txBody>
      </p:sp>
    </p:spTree>
    <p:extLst>
      <p:ext uri="{BB962C8B-B14F-4D97-AF65-F5344CB8AC3E}">
        <p14:creationId xmlns:p14="http://schemas.microsoft.com/office/powerpoint/2010/main" val="118737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kforce_Snapshot_May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292" y="457200"/>
            <a:ext cx="7665508" cy="5749131"/>
          </a:xfrm>
        </p:spPr>
      </p:pic>
      <p:sp>
        <p:nvSpPr>
          <p:cNvPr id="5" name="TextBox 4"/>
          <p:cNvSpPr txBox="1"/>
          <p:nvPr/>
        </p:nvSpPr>
        <p:spPr>
          <a:xfrm>
            <a:off x="2286000" y="3657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23% tenured or tenure track  in biomedical research institutions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432" y="762000"/>
            <a:ext cx="260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70% from PhD to </a:t>
            </a:r>
            <a:r>
              <a:rPr lang="en-US" b="1" dirty="0" err="1" smtClean="0">
                <a:solidFill>
                  <a:srgbClr val="FF0000"/>
                </a:solidFill>
              </a:rPr>
              <a:t>Postdoc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30% direct to workforce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00400" y="3048000"/>
            <a:ext cx="990600" cy="38100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8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</a:t>
            </a:r>
            <a:r>
              <a:rPr lang="en-US" dirty="0" err="1" smtClean="0"/>
              <a:t>postdocs</a:t>
            </a:r>
            <a:r>
              <a:rPr lang="en-US" dirty="0" smtClean="0"/>
              <a:t> are there?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 smtClean="0"/>
              <a:t>NSF estimates 30,800 – 63,400</a:t>
            </a:r>
          </a:p>
          <a:p>
            <a:endParaRPr lang="en-US" sz="2400" dirty="0" smtClean="0"/>
          </a:p>
          <a:p>
            <a:r>
              <a:rPr lang="en-US" sz="2400" dirty="0"/>
              <a:t>“According to </a:t>
            </a:r>
            <a:r>
              <a:rPr lang="en-US" sz="2400" i="1" dirty="0"/>
              <a:t>Science and Engineering Indicators</a:t>
            </a:r>
            <a:r>
              <a:rPr lang="en-US" sz="2400" dirty="0"/>
              <a:t> there are 44,000 S&amp;E doctorate holders in academic postdocs in 2011”  - NPA Fact sheet</a:t>
            </a:r>
          </a:p>
          <a:p>
            <a:endParaRPr lang="en-US" sz="2400" dirty="0" smtClean="0"/>
          </a:p>
          <a:p>
            <a:r>
              <a:rPr lang="en-US" sz="2400" dirty="0" smtClean="0"/>
              <a:t>Why don’t we have a better handle on this? 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Flavors of Postdoc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800600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Postdoc</a:t>
            </a:r>
            <a:endParaRPr lang="en-US" dirty="0" smtClean="0"/>
          </a:p>
          <a:p>
            <a:pPr lvl="1"/>
            <a:r>
              <a:rPr lang="en-US" dirty="0" smtClean="0"/>
              <a:t>Postdoctoral associate</a:t>
            </a:r>
          </a:p>
          <a:p>
            <a:pPr lvl="1"/>
            <a:r>
              <a:rPr lang="en-US" dirty="0" smtClean="0"/>
              <a:t>Postdoctoral fellow</a:t>
            </a:r>
          </a:p>
          <a:p>
            <a:pPr lvl="1"/>
            <a:r>
              <a:rPr lang="en-US" dirty="0" smtClean="0"/>
              <a:t>Postdoctoral scholar</a:t>
            </a:r>
          </a:p>
          <a:p>
            <a:pPr lvl="1"/>
            <a:r>
              <a:rPr lang="en-US" dirty="0" smtClean="0"/>
              <a:t>(multiple other variants)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Research Associates</a:t>
            </a:r>
          </a:p>
          <a:p>
            <a:pPr lvl="1"/>
            <a:r>
              <a:rPr lang="en-US" dirty="0" smtClean="0"/>
              <a:t>Research Associate</a:t>
            </a:r>
          </a:p>
          <a:p>
            <a:pPr lvl="1"/>
            <a:r>
              <a:rPr lang="en-US" dirty="0" smtClean="0"/>
              <a:t>Research Associate Sr.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Visiting Scientist</a:t>
            </a:r>
          </a:p>
          <a:p>
            <a:endParaRPr lang="en-US" dirty="0" smtClean="0"/>
          </a:p>
          <a:p>
            <a:r>
              <a:rPr lang="en-US" dirty="0" smtClean="0"/>
              <a:t>Research Scientist</a:t>
            </a:r>
          </a:p>
          <a:p>
            <a:endParaRPr lang="en-US" dirty="0" smtClean="0"/>
          </a:p>
          <a:p>
            <a:r>
              <a:rPr lang="en-US" dirty="0" smtClean="0"/>
              <a:t>Instructor</a:t>
            </a:r>
          </a:p>
          <a:p>
            <a:r>
              <a:rPr lang="en-US" dirty="0" smtClean="0"/>
              <a:t>Research (Assistant) Professor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362200"/>
            <a:ext cx="217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 POSITIONS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581400"/>
            <a:ext cx="2361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TRAINING/non-training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953000"/>
            <a:ext cx="1448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NON-Training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52400" y="1704622"/>
            <a:ext cx="400756" cy="1724378"/>
          </a:xfrm>
          <a:custGeom>
            <a:avLst/>
            <a:gdLst>
              <a:gd name="connsiteX0" fmla="*/ 518296 w 619896"/>
              <a:gd name="connsiteY0" fmla="*/ 0 h 1717101"/>
              <a:gd name="connsiteX1" fmla="*/ 281229 w 619896"/>
              <a:gd name="connsiteY1" fmla="*/ 11289 h 1717101"/>
              <a:gd name="connsiteX2" fmla="*/ 247362 w 619896"/>
              <a:gd name="connsiteY2" fmla="*/ 22578 h 1717101"/>
              <a:gd name="connsiteX3" fmla="*/ 236073 w 619896"/>
              <a:gd name="connsiteY3" fmla="*/ 56445 h 1717101"/>
              <a:gd name="connsiteX4" fmla="*/ 179629 w 619896"/>
              <a:gd name="connsiteY4" fmla="*/ 135467 h 1717101"/>
              <a:gd name="connsiteX5" fmla="*/ 145762 w 619896"/>
              <a:gd name="connsiteY5" fmla="*/ 203200 h 1717101"/>
              <a:gd name="connsiteX6" fmla="*/ 111896 w 619896"/>
              <a:gd name="connsiteY6" fmla="*/ 237067 h 1717101"/>
              <a:gd name="connsiteX7" fmla="*/ 78029 w 619896"/>
              <a:gd name="connsiteY7" fmla="*/ 316089 h 1717101"/>
              <a:gd name="connsiteX8" fmla="*/ 66740 w 619896"/>
              <a:gd name="connsiteY8" fmla="*/ 372534 h 1717101"/>
              <a:gd name="connsiteX9" fmla="*/ 55451 w 619896"/>
              <a:gd name="connsiteY9" fmla="*/ 417689 h 1717101"/>
              <a:gd name="connsiteX10" fmla="*/ 32873 w 619896"/>
              <a:gd name="connsiteY10" fmla="*/ 485422 h 1717101"/>
              <a:gd name="connsiteX11" fmla="*/ 32873 w 619896"/>
              <a:gd name="connsiteY11" fmla="*/ 1049867 h 1717101"/>
              <a:gd name="connsiteX12" fmla="*/ 44162 w 619896"/>
              <a:gd name="connsiteY12" fmla="*/ 1083734 h 1717101"/>
              <a:gd name="connsiteX13" fmla="*/ 111896 w 619896"/>
              <a:gd name="connsiteY13" fmla="*/ 1162756 h 1717101"/>
              <a:gd name="connsiteX14" fmla="*/ 157051 w 619896"/>
              <a:gd name="connsiteY14" fmla="*/ 1230489 h 1717101"/>
              <a:gd name="connsiteX15" fmla="*/ 179629 w 619896"/>
              <a:gd name="connsiteY15" fmla="*/ 1264356 h 1717101"/>
              <a:gd name="connsiteX16" fmla="*/ 236073 w 619896"/>
              <a:gd name="connsiteY16" fmla="*/ 1343378 h 1717101"/>
              <a:gd name="connsiteX17" fmla="*/ 269940 w 619896"/>
              <a:gd name="connsiteY17" fmla="*/ 1377245 h 1717101"/>
              <a:gd name="connsiteX18" fmla="*/ 315096 w 619896"/>
              <a:gd name="connsiteY18" fmla="*/ 1444978 h 1717101"/>
              <a:gd name="connsiteX19" fmla="*/ 382829 w 619896"/>
              <a:gd name="connsiteY19" fmla="*/ 1603022 h 1717101"/>
              <a:gd name="connsiteX20" fmla="*/ 405407 w 619896"/>
              <a:gd name="connsiteY20" fmla="*/ 1636889 h 1717101"/>
              <a:gd name="connsiteX21" fmla="*/ 427984 w 619896"/>
              <a:gd name="connsiteY21" fmla="*/ 1670756 h 1717101"/>
              <a:gd name="connsiteX22" fmla="*/ 507007 w 619896"/>
              <a:gd name="connsiteY22" fmla="*/ 1682045 h 1717101"/>
              <a:gd name="connsiteX23" fmla="*/ 574740 w 619896"/>
              <a:gd name="connsiteY23" fmla="*/ 1704622 h 1717101"/>
              <a:gd name="connsiteX24" fmla="*/ 619896 w 619896"/>
              <a:gd name="connsiteY24" fmla="*/ 1715911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9896" h="1717101">
                <a:moveTo>
                  <a:pt x="518296" y="0"/>
                </a:moveTo>
                <a:cubicBezTo>
                  <a:pt x="439274" y="3763"/>
                  <a:pt x="360068" y="4719"/>
                  <a:pt x="281229" y="11289"/>
                </a:cubicBezTo>
                <a:cubicBezTo>
                  <a:pt x="269370" y="12277"/>
                  <a:pt x="255776" y="14164"/>
                  <a:pt x="247362" y="22578"/>
                </a:cubicBezTo>
                <a:cubicBezTo>
                  <a:pt x="238948" y="30992"/>
                  <a:pt x="241395" y="45802"/>
                  <a:pt x="236073" y="56445"/>
                </a:cubicBezTo>
                <a:cubicBezTo>
                  <a:pt x="227819" y="72953"/>
                  <a:pt x="187300" y="125239"/>
                  <a:pt x="179629" y="135467"/>
                </a:cubicBezTo>
                <a:cubicBezTo>
                  <a:pt x="168314" y="169411"/>
                  <a:pt x="170078" y="174020"/>
                  <a:pt x="145762" y="203200"/>
                </a:cubicBezTo>
                <a:cubicBezTo>
                  <a:pt x="135542" y="215465"/>
                  <a:pt x="121175" y="224076"/>
                  <a:pt x="111896" y="237067"/>
                </a:cubicBezTo>
                <a:cubicBezTo>
                  <a:pt x="99469" y="254465"/>
                  <a:pt x="83699" y="293411"/>
                  <a:pt x="78029" y="316089"/>
                </a:cubicBezTo>
                <a:cubicBezTo>
                  <a:pt x="73375" y="334704"/>
                  <a:pt x="70902" y="353803"/>
                  <a:pt x="66740" y="372534"/>
                </a:cubicBezTo>
                <a:cubicBezTo>
                  <a:pt x="63374" y="387679"/>
                  <a:pt x="59909" y="402828"/>
                  <a:pt x="55451" y="417689"/>
                </a:cubicBezTo>
                <a:cubicBezTo>
                  <a:pt x="48612" y="440484"/>
                  <a:pt x="32873" y="485422"/>
                  <a:pt x="32873" y="485422"/>
                </a:cubicBezTo>
                <a:cubicBezTo>
                  <a:pt x="0" y="715534"/>
                  <a:pt x="13027" y="593413"/>
                  <a:pt x="32873" y="1049867"/>
                </a:cubicBezTo>
                <a:cubicBezTo>
                  <a:pt x="33390" y="1061755"/>
                  <a:pt x="38258" y="1073402"/>
                  <a:pt x="44162" y="1083734"/>
                </a:cubicBezTo>
                <a:cubicBezTo>
                  <a:pt x="82827" y="1151397"/>
                  <a:pt x="68782" y="1107323"/>
                  <a:pt x="111896" y="1162756"/>
                </a:cubicBezTo>
                <a:cubicBezTo>
                  <a:pt x="128555" y="1184175"/>
                  <a:pt x="141999" y="1207911"/>
                  <a:pt x="157051" y="1230489"/>
                </a:cubicBezTo>
                <a:lnTo>
                  <a:pt x="179629" y="1264356"/>
                </a:lnTo>
                <a:cubicBezTo>
                  <a:pt x="197492" y="1291151"/>
                  <a:pt x="215078" y="1318884"/>
                  <a:pt x="236073" y="1343378"/>
                </a:cubicBezTo>
                <a:cubicBezTo>
                  <a:pt x="246463" y="1355500"/>
                  <a:pt x="260138" y="1364643"/>
                  <a:pt x="269940" y="1377245"/>
                </a:cubicBezTo>
                <a:cubicBezTo>
                  <a:pt x="286599" y="1398664"/>
                  <a:pt x="315096" y="1444978"/>
                  <a:pt x="315096" y="1444978"/>
                </a:cubicBezTo>
                <a:cubicBezTo>
                  <a:pt x="344254" y="1561615"/>
                  <a:pt x="320460" y="1509470"/>
                  <a:pt x="382829" y="1603022"/>
                </a:cubicBezTo>
                <a:lnTo>
                  <a:pt x="405407" y="1636889"/>
                </a:lnTo>
                <a:cubicBezTo>
                  <a:pt x="412933" y="1648178"/>
                  <a:pt x="414553" y="1668837"/>
                  <a:pt x="427984" y="1670756"/>
                </a:cubicBezTo>
                <a:lnTo>
                  <a:pt x="507007" y="1682045"/>
                </a:lnTo>
                <a:lnTo>
                  <a:pt x="574740" y="1704622"/>
                </a:lnTo>
                <a:cubicBezTo>
                  <a:pt x="612178" y="1717101"/>
                  <a:pt x="596707" y="1715911"/>
                  <a:pt x="619896" y="1715911"/>
                </a:cubicBezTo>
              </a:path>
            </a:pathLst>
          </a:cu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2400" y="3505201"/>
            <a:ext cx="400756" cy="1676399"/>
          </a:xfrm>
          <a:custGeom>
            <a:avLst/>
            <a:gdLst>
              <a:gd name="connsiteX0" fmla="*/ 518296 w 619896"/>
              <a:gd name="connsiteY0" fmla="*/ 0 h 1717101"/>
              <a:gd name="connsiteX1" fmla="*/ 281229 w 619896"/>
              <a:gd name="connsiteY1" fmla="*/ 11289 h 1717101"/>
              <a:gd name="connsiteX2" fmla="*/ 247362 w 619896"/>
              <a:gd name="connsiteY2" fmla="*/ 22578 h 1717101"/>
              <a:gd name="connsiteX3" fmla="*/ 236073 w 619896"/>
              <a:gd name="connsiteY3" fmla="*/ 56445 h 1717101"/>
              <a:gd name="connsiteX4" fmla="*/ 179629 w 619896"/>
              <a:gd name="connsiteY4" fmla="*/ 135467 h 1717101"/>
              <a:gd name="connsiteX5" fmla="*/ 145762 w 619896"/>
              <a:gd name="connsiteY5" fmla="*/ 203200 h 1717101"/>
              <a:gd name="connsiteX6" fmla="*/ 111896 w 619896"/>
              <a:gd name="connsiteY6" fmla="*/ 237067 h 1717101"/>
              <a:gd name="connsiteX7" fmla="*/ 78029 w 619896"/>
              <a:gd name="connsiteY7" fmla="*/ 316089 h 1717101"/>
              <a:gd name="connsiteX8" fmla="*/ 66740 w 619896"/>
              <a:gd name="connsiteY8" fmla="*/ 372534 h 1717101"/>
              <a:gd name="connsiteX9" fmla="*/ 55451 w 619896"/>
              <a:gd name="connsiteY9" fmla="*/ 417689 h 1717101"/>
              <a:gd name="connsiteX10" fmla="*/ 32873 w 619896"/>
              <a:gd name="connsiteY10" fmla="*/ 485422 h 1717101"/>
              <a:gd name="connsiteX11" fmla="*/ 32873 w 619896"/>
              <a:gd name="connsiteY11" fmla="*/ 1049867 h 1717101"/>
              <a:gd name="connsiteX12" fmla="*/ 44162 w 619896"/>
              <a:gd name="connsiteY12" fmla="*/ 1083734 h 1717101"/>
              <a:gd name="connsiteX13" fmla="*/ 111896 w 619896"/>
              <a:gd name="connsiteY13" fmla="*/ 1162756 h 1717101"/>
              <a:gd name="connsiteX14" fmla="*/ 157051 w 619896"/>
              <a:gd name="connsiteY14" fmla="*/ 1230489 h 1717101"/>
              <a:gd name="connsiteX15" fmla="*/ 179629 w 619896"/>
              <a:gd name="connsiteY15" fmla="*/ 1264356 h 1717101"/>
              <a:gd name="connsiteX16" fmla="*/ 236073 w 619896"/>
              <a:gd name="connsiteY16" fmla="*/ 1343378 h 1717101"/>
              <a:gd name="connsiteX17" fmla="*/ 269940 w 619896"/>
              <a:gd name="connsiteY17" fmla="*/ 1377245 h 1717101"/>
              <a:gd name="connsiteX18" fmla="*/ 315096 w 619896"/>
              <a:gd name="connsiteY18" fmla="*/ 1444978 h 1717101"/>
              <a:gd name="connsiteX19" fmla="*/ 382829 w 619896"/>
              <a:gd name="connsiteY19" fmla="*/ 1603022 h 1717101"/>
              <a:gd name="connsiteX20" fmla="*/ 405407 w 619896"/>
              <a:gd name="connsiteY20" fmla="*/ 1636889 h 1717101"/>
              <a:gd name="connsiteX21" fmla="*/ 427984 w 619896"/>
              <a:gd name="connsiteY21" fmla="*/ 1670756 h 1717101"/>
              <a:gd name="connsiteX22" fmla="*/ 507007 w 619896"/>
              <a:gd name="connsiteY22" fmla="*/ 1682045 h 1717101"/>
              <a:gd name="connsiteX23" fmla="*/ 574740 w 619896"/>
              <a:gd name="connsiteY23" fmla="*/ 1704622 h 1717101"/>
              <a:gd name="connsiteX24" fmla="*/ 619896 w 619896"/>
              <a:gd name="connsiteY24" fmla="*/ 1715911 h 17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19896" h="1717101">
                <a:moveTo>
                  <a:pt x="518296" y="0"/>
                </a:moveTo>
                <a:cubicBezTo>
                  <a:pt x="439274" y="3763"/>
                  <a:pt x="360068" y="4719"/>
                  <a:pt x="281229" y="11289"/>
                </a:cubicBezTo>
                <a:cubicBezTo>
                  <a:pt x="269370" y="12277"/>
                  <a:pt x="255776" y="14164"/>
                  <a:pt x="247362" y="22578"/>
                </a:cubicBezTo>
                <a:cubicBezTo>
                  <a:pt x="238948" y="30992"/>
                  <a:pt x="241395" y="45802"/>
                  <a:pt x="236073" y="56445"/>
                </a:cubicBezTo>
                <a:cubicBezTo>
                  <a:pt x="227819" y="72953"/>
                  <a:pt x="187300" y="125239"/>
                  <a:pt x="179629" y="135467"/>
                </a:cubicBezTo>
                <a:cubicBezTo>
                  <a:pt x="168314" y="169411"/>
                  <a:pt x="170078" y="174020"/>
                  <a:pt x="145762" y="203200"/>
                </a:cubicBezTo>
                <a:cubicBezTo>
                  <a:pt x="135542" y="215465"/>
                  <a:pt x="121175" y="224076"/>
                  <a:pt x="111896" y="237067"/>
                </a:cubicBezTo>
                <a:cubicBezTo>
                  <a:pt x="99469" y="254465"/>
                  <a:pt x="83699" y="293411"/>
                  <a:pt x="78029" y="316089"/>
                </a:cubicBezTo>
                <a:cubicBezTo>
                  <a:pt x="73375" y="334704"/>
                  <a:pt x="70902" y="353803"/>
                  <a:pt x="66740" y="372534"/>
                </a:cubicBezTo>
                <a:cubicBezTo>
                  <a:pt x="63374" y="387679"/>
                  <a:pt x="59909" y="402828"/>
                  <a:pt x="55451" y="417689"/>
                </a:cubicBezTo>
                <a:cubicBezTo>
                  <a:pt x="48612" y="440484"/>
                  <a:pt x="32873" y="485422"/>
                  <a:pt x="32873" y="485422"/>
                </a:cubicBezTo>
                <a:cubicBezTo>
                  <a:pt x="0" y="715534"/>
                  <a:pt x="13027" y="593413"/>
                  <a:pt x="32873" y="1049867"/>
                </a:cubicBezTo>
                <a:cubicBezTo>
                  <a:pt x="33390" y="1061755"/>
                  <a:pt x="38258" y="1073402"/>
                  <a:pt x="44162" y="1083734"/>
                </a:cubicBezTo>
                <a:cubicBezTo>
                  <a:pt x="82827" y="1151397"/>
                  <a:pt x="68782" y="1107323"/>
                  <a:pt x="111896" y="1162756"/>
                </a:cubicBezTo>
                <a:cubicBezTo>
                  <a:pt x="128555" y="1184175"/>
                  <a:pt x="141999" y="1207911"/>
                  <a:pt x="157051" y="1230489"/>
                </a:cubicBezTo>
                <a:lnTo>
                  <a:pt x="179629" y="1264356"/>
                </a:lnTo>
                <a:cubicBezTo>
                  <a:pt x="197492" y="1291151"/>
                  <a:pt x="215078" y="1318884"/>
                  <a:pt x="236073" y="1343378"/>
                </a:cubicBezTo>
                <a:cubicBezTo>
                  <a:pt x="246463" y="1355500"/>
                  <a:pt x="260138" y="1364643"/>
                  <a:pt x="269940" y="1377245"/>
                </a:cubicBezTo>
                <a:cubicBezTo>
                  <a:pt x="286599" y="1398664"/>
                  <a:pt x="315096" y="1444978"/>
                  <a:pt x="315096" y="1444978"/>
                </a:cubicBezTo>
                <a:cubicBezTo>
                  <a:pt x="344254" y="1561615"/>
                  <a:pt x="320460" y="1509470"/>
                  <a:pt x="382829" y="1603022"/>
                </a:cubicBezTo>
                <a:lnTo>
                  <a:pt x="405407" y="1636889"/>
                </a:lnTo>
                <a:cubicBezTo>
                  <a:pt x="412933" y="1648178"/>
                  <a:pt x="414553" y="1668837"/>
                  <a:pt x="427984" y="1670756"/>
                </a:cubicBezTo>
                <a:lnTo>
                  <a:pt x="507007" y="1682045"/>
                </a:lnTo>
                <a:lnTo>
                  <a:pt x="574740" y="1704622"/>
                </a:lnTo>
                <a:cubicBezTo>
                  <a:pt x="612178" y="1717101"/>
                  <a:pt x="596707" y="1715911"/>
                  <a:pt x="619896" y="1715911"/>
                </a:cubicBezTo>
              </a:path>
            </a:pathLst>
          </a:cu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86178" y="3950732"/>
            <a:ext cx="2085622" cy="2324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6495</TotalTime>
  <Words>1834</Words>
  <Application>Microsoft Macintosh PowerPoint</Application>
  <PresentationFormat>On-screen Show (4:3)</PresentationFormat>
  <Paragraphs>318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Finding the “Perfect Postdoc” For You   </vt:lpstr>
      <vt:lpstr>Finding the “Perfect Postdoc” For You  Carol L Manahan, Ph.D.  From NPA </vt:lpstr>
      <vt:lpstr>Finding the “Perfect Postdoc” For You  Carol L Manahan, Ph.D.  From NPA </vt:lpstr>
      <vt:lpstr>Why do a Postdoc?</vt:lpstr>
      <vt:lpstr>PowerPoint Presentation</vt:lpstr>
      <vt:lpstr>PowerPoint Presentation</vt:lpstr>
      <vt:lpstr>PowerPoint Presentation</vt:lpstr>
      <vt:lpstr>How many postdocs are there? </vt:lpstr>
      <vt:lpstr>Flavors of Postdoc</vt:lpstr>
      <vt:lpstr>PowerPoint Presentation</vt:lpstr>
      <vt:lpstr>PowerPoint Presentation</vt:lpstr>
      <vt:lpstr>How does it differ from Graduate education? </vt:lpstr>
      <vt:lpstr>Graduate Students</vt:lpstr>
      <vt:lpstr>PowerPoint Presentation</vt:lpstr>
      <vt:lpstr>PowerPoint Presentation</vt:lpstr>
      <vt:lpstr>PowerPoint Presentation</vt:lpstr>
      <vt:lpstr>IDPs</vt:lpstr>
      <vt:lpstr>Why do a postdoc?</vt:lpstr>
      <vt:lpstr>PowerPoint Presentation</vt:lpstr>
      <vt:lpstr>How do you find a postdoc</vt:lpstr>
      <vt:lpstr>Finding the “Perfect Postdoc” For You  Carol L Manahan, Ph.D.  From NPA </vt:lpstr>
      <vt:lpstr>Selection</vt:lpstr>
      <vt:lpstr>When and how do I look?</vt:lpstr>
      <vt:lpstr>Getting close</vt:lpstr>
      <vt:lpstr>Questions to ask?</vt:lpstr>
      <vt:lpstr>Questions to ask?</vt:lpstr>
      <vt:lpstr>PowerPoint Presentation</vt:lpstr>
      <vt:lpstr>NIH NRSA (F32) Postdoc fellowship awards (2014)</vt:lpstr>
      <vt:lpstr>How do I decide?</vt:lpstr>
      <vt:lpstr>Types of Postdoc Mentors and Models</vt:lpstr>
      <vt:lpstr>What expectations should a Postdoc mentor have for her/his trainee?</vt:lpstr>
      <vt:lpstr>What things should a Postdoc mentor discuss with a trainee?</vt:lpstr>
      <vt:lpstr>What are the characteristics of a successful mentor-trainee relationship? </vt:lpstr>
      <vt:lpstr>What are the characteristics of a successful mentor-trainee relationship, Cont’d</vt:lpstr>
      <vt:lpstr>IRACDA Institutional Research and Academic Career Development Awards (IRACDA) (K12)</vt:lpstr>
      <vt:lpstr>Warning signs</vt:lpstr>
      <vt:lpstr>Evidence-based decision</vt:lpstr>
      <vt:lpstr>PowerPoint Presentation</vt:lpstr>
      <vt:lpstr>Final Thoughts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Re-thinking orientation strategies</dc:title>
  <dc:creator>dhaseltine</dc:creator>
  <cp:lastModifiedBy>Keri Mathis</cp:lastModifiedBy>
  <cp:revision>85</cp:revision>
  <cp:lastPrinted>2014-09-02T15:58:21Z</cp:lastPrinted>
  <dcterms:created xsi:type="dcterms:W3CDTF">2012-10-26T13:50:04Z</dcterms:created>
  <dcterms:modified xsi:type="dcterms:W3CDTF">2014-09-30T16:38:56Z</dcterms:modified>
</cp:coreProperties>
</file>