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65" autoAdjust="0"/>
  </p:normalViewPr>
  <p:slideViewPr>
    <p:cSldViewPr>
      <p:cViewPr varScale="1">
        <p:scale>
          <a:sx n="105" d="100"/>
          <a:sy n="105" d="100"/>
        </p:scale>
        <p:origin x="-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485CF-EC25-43F1-B829-867C69110B2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8148B-A8F2-4358-92A8-105067C4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3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5EA16-75A3-41F5-992A-BE8CF8A373CF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5E48D-0425-4405-9258-8EAFA1324B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Writing a Fellowship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in your initial email to request a follow-up phone conversation– it helps to develop a rapport with your program officer</a:t>
            </a:r>
          </a:p>
          <a:p>
            <a:r>
              <a:rPr lang="en-US" dirty="0" smtClean="0"/>
              <a:t>Allow at least three months to develop your proposal</a:t>
            </a:r>
          </a:p>
          <a:p>
            <a:r>
              <a:rPr lang="en-US" dirty="0" smtClean="0"/>
              <a:t>Know the culture of the agency to which you </a:t>
            </a:r>
            <a:r>
              <a:rPr lang="en-US" smtClean="0"/>
              <a:t>are applying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 to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Hone in on a suitable hypothesis for your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your hypothesis make good sense?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develop specific aims based on this hypothesis?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design experiments to prove or disprove your hypothesis?</a:t>
            </a:r>
          </a:p>
          <a:p>
            <a:pPr marL="514350" indent="-514350"/>
            <a:r>
              <a:rPr lang="en-US" dirty="0" smtClean="0"/>
              <a:t>Be careful not to propose too much—most fellowships are for 2-3 years</a:t>
            </a:r>
          </a:p>
          <a:p>
            <a:pPr marL="514350" indent="-514350"/>
            <a:r>
              <a:rPr lang="en-US" dirty="0" smtClean="0"/>
              <a:t>Use charts and graphs and effective use of white space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there is a statement </a:t>
            </a:r>
            <a:r>
              <a:rPr lang="en-US" smtClean="0"/>
              <a:t>from your </a:t>
            </a:r>
            <a:r>
              <a:rPr lang="en-US" dirty="0" smtClean="0"/>
              <a:t>mentor(s), collaborators, and consultants, make sure that this jibes with your own statement.</a:t>
            </a:r>
          </a:p>
          <a:p>
            <a:r>
              <a:rPr lang="en-US" dirty="0" smtClean="0"/>
              <a:t>Abstracts should be fairly non-technical since some of the reviewers may not have your breadth of knowledge</a:t>
            </a:r>
          </a:p>
          <a:p>
            <a:r>
              <a:rPr lang="en-US" dirty="0" smtClean="0"/>
              <a:t>Strictly adhere to all formatting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Font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Margins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Page limitations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vpr-fac-sta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2572"/>
            <a:ext cx="9144000" cy="5952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u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5858"/>
            <a:ext cx="9144000" cy="58462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earchable-databa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290"/>
            <a:ext cx="9144000" cy="58574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gin-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2884"/>
            <a:ext cx="9144000" cy="58322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pin-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698"/>
            <a:ext cx="9144000" cy="57546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a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467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John </a:t>
            </a:r>
            <a:r>
              <a:rPr lang="en-US" dirty="0" err="1" smtClean="0"/>
              <a:t>Jaynes</a:t>
            </a:r>
            <a:endParaRPr lang="en-US" dirty="0" smtClean="0"/>
          </a:p>
          <a:p>
            <a:pPr algn="ctr"/>
            <a:r>
              <a:rPr lang="en-US" dirty="0" smtClean="0"/>
              <a:t>Asst. Director Sponsored Programs Development</a:t>
            </a:r>
          </a:p>
          <a:p>
            <a:pPr algn="ctr"/>
            <a:r>
              <a:rPr lang="en-US" dirty="0" smtClean="0"/>
              <a:t>852-8363</a:t>
            </a:r>
          </a:p>
          <a:p>
            <a:pPr algn="ctr"/>
            <a:r>
              <a:rPr lang="en-US" smtClean="0"/>
              <a:t>jhjayn01@louisville.edu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Research Grants vs. Fellowships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Research Grant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Fellowship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Research is primary focus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Applicant</a:t>
            </a:r>
          </a:p>
          <a:p>
            <a:r>
              <a:rPr lang="en-US" dirty="0" smtClean="0"/>
              <a:t>Mentor</a:t>
            </a:r>
          </a:p>
          <a:p>
            <a:r>
              <a:rPr lang="en-US" dirty="0" smtClean="0"/>
              <a:t>Institutional Environment</a:t>
            </a:r>
          </a:p>
          <a:p>
            <a:r>
              <a:rPr lang="en-US" dirty="0" smtClean="0"/>
              <a:t>Training/Career Plan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Investigator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Applicant</a:t>
            </a:r>
          </a:p>
          <a:p>
            <a:r>
              <a:rPr lang="en-US" dirty="0" smtClean="0"/>
              <a:t>Sponsor</a:t>
            </a:r>
          </a:p>
          <a:p>
            <a:r>
              <a:rPr lang="en-US" dirty="0" smtClean="0"/>
              <a:t>Collaborators/Consultants</a:t>
            </a:r>
          </a:p>
          <a:p>
            <a:r>
              <a:rPr lang="en-US" dirty="0" smtClean="0"/>
              <a:t>Research Training Plan</a:t>
            </a:r>
          </a:p>
          <a:p>
            <a:r>
              <a:rPr lang="en-US" dirty="0" smtClean="0"/>
              <a:t>Training Potential</a:t>
            </a:r>
          </a:p>
          <a:p>
            <a:r>
              <a:rPr lang="en-US" dirty="0" smtClean="0"/>
              <a:t>Institutional Environment/Commitment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Pre- vs. Post-Doctoral Fellowships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Post-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Level of research experience</a:t>
            </a:r>
          </a:p>
          <a:p>
            <a:r>
              <a:rPr lang="en-US" dirty="0" smtClean="0"/>
              <a:t>More of a training or learning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training experience towards independence</a:t>
            </a:r>
          </a:p>
          <a:p>
            <a:r>
              <a:rPr lang="en-US" dirty="0" smtClean="0"/>
              <a:t>More sophisticated research plan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yourself</a:t>
            </a:r>
          </a:p>
          <a:p>
            <a:r>
              <a:rPr lang="en-US" dirty="0" smtClean="0"/>
              <a:t>Level of research experience</a:t>
            </a:r>
          </a:p>
          <a:p>
            <a:r>
              <a:rPr lang="en-US" dirty="0" smtClean="0"/>
              <a:t>Academic standing and background</a:t>
            </a:r>
          </a:p>
          <a:p>
            <a:r>
              <a:rPr lang="en-US" dirty="0" smtClean="0"/>
              <a:t>Strengths</a:t>
            </a:r>
          </a:p>
          <a:p>
            <a:r>
              <a:rPr lang="en-US" dirty="0" smtClean="0"/>
              <a:t>Weaknesses- and how you propose to overcome  these</a:t>
            </a:r>
          </a:p>
          <a:p>
            <a:r>
              <a:rPr lang="en-US" dirty="0" smtClean="0"/>
              <a:t>Be passionate about your research and research potential</a:t>
            </a:r>
          </a:p>
          <a:p>
            <a:r>
              <a:rPr lang="en-US" dirty="0" smtClean="0"/>
              <a:t>Value of fellowship to career development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Sponsors, Collaborators, and Consultants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respected scientists</a:t>
            </a:r>
          </a:p>
          <a:p>
            <a:r>
              <a:rPr lang="en-US" dirty="0" smtClean="0"/>
              <a:t>Important that they be funded</a:t>
            </a:r>
          </a:p>
          <a:p>
            <a:r>
              <a:rPr lang="en-US" dirty="0" smtClean="0"/>
              <a:t>Prior experience with training pre- and post-docs</a:t>
            </a:r>
          </a:p>
          <a:p>
            <a:r>
              <a:rPr lang="en-US" dirty="0" smtClean="0"/>
              <a:t>If selecting a junior faculty mentor, make sure you have a co-mentor or mentoring team with more experience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Training Plan vs. Training Potential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Is research of high scientific quality?</a:t>
            </a:r>
          </a:p>
          <a:p>
            <a:r>
              <a:rPr lang="en-US" dirty="0" smtClean="0"/>
              <a:t>Do you have the skills and knowledge to do the research?</a:t>
            </a:r>
          </a:p>
          <a:p>
            <a:r>
              <a:rPr lang="en-US" dirty="0" smtClean="0"/>
              <a:t>Be sure to delineate between your mentor’s research and your research training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Is the research plan commensurate with your level of career development?</a:t>
            </a:r>
          </a:p>
          <a:p>
            <a:r>
              <a:rPr lang="en-US" dirty="0" smtClean="0"/>
              <a:t>How will the research advance your career and independence?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Institutional Environment and Commitment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how the institution values training</a:t>
            </a:r>
          </a:p>
          <a:p>
            <a:r>
              <a:rPr lang="en-US" dirty="0" smtClean="0"/>
              <a:t>Institution has the faculty that can serve as mentors</a:t>
            </a:r>
          </a:p>
          <a:p>
            <a:r>
              <a:rPr lang="en-US" dirty="0" smtClean="0"/>
              <a:t>Laboratory space, equipment, supplies, and funding</a:t>
            </a:r>
          </a:p>
          <a:p>
            <a:r>
              <a:rPr lang="en-US" dirty="0" smtClean="0"/>
              <a:t>Track record of developing and mentoring researchers into independent careers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an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opportunities are there for collaborations?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your strengths and weaknesses?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added value of a fellowship as opposed to working under your mentor’s R01 grant?</a:t>
            </a:r>
          </a:p>
          <a:p>
            <a:pPr marL="514350" indent="-514350"/>
            <a:r>
              <a:rPr lang="en-US" dirty="0" smtClean="0"/>
              <a:t>Read the RFP carefully</a:t>
            </a:r>
          </a:p>
          <a:p>
            <a:pPr marL="514350" indent="-514350"/>
            <a:r>
              <a:rPr lang="en-US" dirty="0" smtClean="0"/>
              <a:t>Send a brief email (2-3 paragraphs) to the program officer  including where you are in your academic career, what you want to accomplish, and what your research plan is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527</Words>
  <Application>Microsoft Macintosh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Writing a Fellowship Application</vt:lpstr>
      <vt:lpstr>Research Grants vs. Fellowships </vt:lpstr>
      <vt:lpstr>Review Criteria</vt:lpstr>
      <vt:lpstr>Pre- vs. Post-Doctoral Fellowships</vt:lpstr>
      <vt:lpstr>Applicant</vt:lpstr>
      <vt:lpstr>Sponsors, Collaborators, and Consultants</vt:lpstr>
      <vt:lpstr>Training Plan vs. Training Potential</vt:lpstr>
      <vt:lpstr>Institutional Environment and Commitment</vt:lpstr>
      <vt:lpstr>Starting the Process</vt:lpstr>
      <vt:lpstr>Cont. </vt:lpstr>
      <vt:lpstr>Pen to Paper</vt:lpstr>
      <vt:lpstr>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Fellowship Application</dc:title>
  <dc:creator>VPRUser</dc:creator>
  <cp:lastModifiedBy>Keri Mathis</cp:lastModifiedBy>
  <cp:revision>25</cp:revision>
  <dcterms:created xsi:type="dcterms:W3CDTF">2012-09-24T14:45:47Z</dcterms:created>
  <dcterms:modified xsi:type="dcterms:W3CDTF">2014-10-14T16:32:41Z</dcterms:modified>
</cp:coreProperties>
</file>