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801600" cy="7772400"/>
  <p:notesSz cx="12039600" cy="7010400"/>
  <p:defaultTextStyle>
    <a:defPPr>
      <a:defRPr lang="en-US"/>
    </a:defPPr>
    <a:lvl1pPr algn="l" defTabSz="681038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1pPr>
    <a:lvl2pPr marL="681038" indent="-223838" algn="l" defTabSz="681038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2pPr>
    <a:lvl3pPr marL="1363663" indent="-449263" algn="l" defTabSz="681038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3pPr>
    <a:lvl4pPr marL="2044700" indent="-673100" algn="l" defTabSz="681038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4pPr>
    <a:lvl5pPr marL="2727325" indent="-898525" algn="l" defTabSz="681038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33D"/>
    <a:srgbClr val="88C6D8"/>
    <a:srgbClr val="006AC3"/>
    <a:srgbClr val="FBCA45"/>
    <a:srgbClr val="E4B63A"/>
    <a:srgbClr val="0EC800"/>
    <a:srgbClr val="7FF409"/>
    <a:srgbClr val="ECEA02"/>
    <a:srgbClr val="8ABE7C"/>
    <a:srgbClr val="9BD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304" y="176"/>
      </p:cViewPr>
      <p:guideLst>
        <p:guide orient="horz" pos="2448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165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850" tIns="54425" rIns="108850" bIns="54425" numCol="1" anchor="t" anchorCtr="0" compatLnSpc="1">
            <a:prstTxWarp prst="textNoShape">
              <a:avLst/>
            </a:prstTxWarp>
          </a:bodyPr>
          <a:lstStyle>
            <a:lvl1pPr defTabSz="811213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9900" y="0"/>
            <a:ext cx="52181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850" tIns="54425" rIns="108850" bIns="54425" numCol="1" anchor="t" anchorCtr="0" compatLnSpc="1">
            <a:prstTxWarp prst="textNoShape">
              <a:avLst/>
            </a:prstTxWarp>
          </a:bodyPr>
          <a:lstStyle>
            <a:lvl1pPr algn="r" defTabSz="811213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2D15AC40-6BF1-4BBC-9DC4-B4147A49D2AF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52165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850" tIns="54425" rIns="108850" bIns="54425" numCol="1" anchor="b" anchorCtr="0" compatLnSpc="1">
            <a:prstTxWarp prst="textNoShape">
              <a:avLst/>
            </a:prstTxWarp>
          </a:bodyPr>
          <a:lstStyle>
            <a:lvl1pPr defTabSz="811213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19900" y="6657975"/>
            <a:ext cx="52181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850" tIns="54425" rIns="108850" bIns="54425" numCol="1" anchor="b" anchorCtr="0" compatLnSpc="1">
            <a:prstTxWarp prst="textNoShape">
              <a:avLst/>
            </a:prstTxWarp>
          </a:bodyPr>
          <a:lstStyle>
            <a:lvl1pPr algn="r" defTabSz="811213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8CE750EB-5510-47D5-AA7C-EA3E1F7B9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0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1" y="2414484"/>
            <a:ext cx="1088136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404360"/>
            <a:ext cx="89611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2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64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46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28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1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92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74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56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3626E-A4BD-4648-8C11-A21E2140192B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EEF8-C0DC-4772-BCC5-57327D4EC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9199-E513-4672-917C-48EFDC324066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DE7E-2E1E-45A5-8CE5-5AFFDFA15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59080"/>
            <a:ext cx="2880361" cy="55270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59080"/>
            <a:ext cx="8427720" cy="55270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B96AF-A50C-441C-A652-51957328B115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F51D-A469-46A3-A041-26D3FA006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07CE-0793-4890-9B4A-EB49ED7E23A5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25287-A68C-45B0-9A34-D2F23A29A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4994488"/>
            <a:ext cx="10881360" cy="1543687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9" y="3294276"/>
            <a:ext cx="10881360" cy="1700211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2005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6401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4601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2802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1002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920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740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5604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209B1-027A-4AB5-8D37-14FE213C312E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F119F-2990-476A-9503-0493CAAAA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1" y="1511301"/>
            <a:ext cx="5654040" cy="4274820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511301"/>
            <a:ext cx="5654040" cy="4274820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4B65E-A806-41D2-BE41-1239849D6F39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641C-6A95-4C87-BFDB-C1E5512E7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11257"/>
            <a:ext cx="1152144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739795"/>
            <a:ext cx="5656263" cy="72506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2005" indent="0">
              <a:buNone/>
              <a:defRPr sz="3000" b="1"/>
            </a:lvl2pPr>
            <a:lvl3pPr marL="1364010" indent="0">
              <a:buNone/>
              <a:defRPr sz="2700" b="1"/>
            </a:lvl3pPr>
            <a:lvl4pPr marL="2046016" indent="0">
              <a:buNone/>
              <a:defRPr sz="2400" b="1"/>
            </a:lvl4pPr>
            <a:lvl5pPr marL="2728021" indent="0">
              <a:buNone/>
              <a:defRPr sz="2400" b="1"/>
            </a:lvl5pPr>
            <a:lvl6pPr marL="3410026" indent="0">
              <a:buNone/>
              <a:defRPr sz="2400" b="1"/>
            </a:lvl6pPr>
            <a:lvl7pPr marL="4092031" indent="0">
              <a:buNone/>
              <a:defRPr sz="2400" b="1"/>
            </a:lvl7pPr>
            <a:lvl8pPr marL="4774037" indent="0">
              <a:buNone/>
              <a:defRPr sz="2400" b="1"/>
            </a:lvl8pPr>
            <a:lvl9pPr marL="5456042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464858"/>
            <a:ext cx="5656263" cy="447812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8" y="1739795"/>
            <a:ext cx="5658485" cy="72506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2005" indent="0">
              <a:buNone/>
              <a:defRPr sz="3000" b="1"/>
            </a:lvl2pPr>
            <a:lvl3pPr marL="1364010" indent="0">
              <a:buNone/>
              <a:defRPr sz="2700" b="1"/>
            </a:lvl3pPr>
            <a:lvl4pPr marL="2046016" indent="0">
              <a:buNone/>
              <a:defRPr sz="2400" b="1"/>
            </a:lvl4pPr>
            <a:lvl5pPr marL="2728021" indent="0">
              <a:buNone/>
              <a:defRPr sz="2400" b="1"/>
            </a:lvl5pPr>
            <a:lvl6pPr marL="3410026" indent="0">
              <a:buNone/>
              <a:defRPr sz="2400" b="1"/>
            </a:lvl6pPr>
            <a:lvl7pPr marL="4092031" indent="0">
              <a:buNone/>
              <a:defRPr sz="2400" b="1"/>
            </a:lvl7pPr>
            <a:lvl8pPr marL="4774037" indent="0">
              <a:buNone/>
              <a:defRPr sz="2400" b="1"/>
            </a:lvl8pPr>
            <a:lvl9pPr marL="5456042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8" y="2464858"/>
            <a:ext cx="5658485" cy="447812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1908-BC7B-4994-A942-770D9F591F97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F692-A480-4636-B434-CD7760745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85B69-B881-49F8-A0AC-99031576E4DF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14CE8-BB21-4A4E-9638-8468D3FC2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1B81-5890-423F-B9B9-D448EBB0C6F9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C280-0B12-4DC0-AFD5-BB22A01F4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309457"/>
            <a:ext cx="4211638" cy="1316991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1" y="309458"/>
            <a:ext cx="7156450" cy="6633529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3" y="1626449"/>
            <a:ext cx="4211638" cy="5316538"/>
          </a:xfrm>
        </p:spPr>
        <p:txBody>
          <a:bodyPr/>
          <a:lstStyle>
            <a:lvl1pPr marL="0" indent="0">
              <a:buNone/>
              <a:defRPr sz="2100"/>
            </a:lvl1pPr>
            <a:lvl2pPr marL="682005" indent="0">
              <a:buNone/>
              <a:defRPr sz="1800"/>
            </a:lvl2pPr>
            <a:lvl3pPr marL="1364010" indent="0">
              <a:buNone/>
              <a:defRPr sz="1500"/>
            </a:lvl3pPr>
            <a:lvl4pPr marL="2046016" indent="0">
              <a:buNone/>
              <a:defRPr sz="1300"/>
            </a:lvl4pPr>
            <a:lvl5pPr marL="2728021" indent="0">
              <a:buNone/>
              <a:defRPr sz="1300"/>
            </a:lvl5pPr>
            <a:lvl6pPr marL="3410026" indent="0">
              <a:buNone/>
              <a:defRPr sz="1300"/>
            </a:lvl6pPr>
            <a:lvl7pPr marL="4092031" indent="0">
              <a:buNone/>
              <a:defRPr sz="1300"/>
            </a:lvl7pPr>
            <a:lvl8pPr marL="4774037" indent="0">
              <a:buNone/>
              <a:defRPr sz="1300"/>
            </a:lvl8pPr>
            <a:lvl9pPr marL="545604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DE667-AB4F-4189-A0B6-334407487E4F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87A-914D-4184-9B7E-3F594373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5440681"/>
            <a:ext cx="7680960" cy="642303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94479"/>
            <a:ext cx="7680960" cy="4663440"/>
          </a:xfrm>
        </p:spPr>
        <p:txBody>
          <a:bodyPr rtlCol="0">
            <a:normAutofit/>
          </a:bodyPr>
          <a:lstStyle>
            <a:lvl1pPr marL="0" indent="0">
              <a:buNone/>
              <a:defRPr sz="4800"/>
            </a:lvl1pPr>
            <a:lvl2pPr marL="682005" indent="0">
              <a:buNone/>
              <a:defRPr sz="4200"/>
            </a:lvl2pPr>
            <a:lvl3pPr marL="1364010" indent="0">
              <a:buNone/>
              <a:defRPr sz="3600"/>
            </a:lvl3pPr>
            <a:lvl4pPr marL="2046016" indent="0">
              <a:buNone/>
              <a:defRPr sz="3000"/>
            </a:lvl4pPr>
            <a:lvl5pPr marL="2728021" indent="0">
              <a:buNone/>
              <a:defRPr sz="3000"/>
            </a:lvl5pPr>
            <a:lvl6pPr marL="3410026" indent="0">
              <a:buNone/>
              <a:defRPr sz="3000"/>
            </a:lvl6pPr>
            <a:lvl7pPr marL="4092031" indent="0">
              <a:buNone/>
              <a:defRPr sz="3000"/>
            </a:lvl7pPr>
            <a:lvl8pPr marL="4774037" indent="0">
              <a:buNone/>
              <a:defRPr sz="3000"/>
            </a:lvl8pPr>
            <a:lvl9pPr marL="5456042" indent="0">
              <a:buNone/>
              <a:defRPr sz="3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6082984"/>
            <a:ext cx="7680960" cy="912177"/>
          </a:xfrm>
        </p:spPr>
        <p:txBody>
          <a:bodyPr/>
          <a:lstStyle>
            <a:lvl1pPr marL="0" indent="0">
              <a:buNone/>
              <a:defRPr sz="2100"/>
            </a:lvl1pPr>
            <a:lvl2pPr marL="682005" indent="0">
              <a:buNone/>
              <a:defRPr sz="1800"/>
            </a:lvl2pPr>
            <a:lvl3pPr marL="1364010" indent="0">
              <a:buNone/>
              <a:defRPr sz="1500"/>
            </a:lvl3pPr>
            <a:lvl4pPr marL="2046016" indent="0">
              <a:buNone/>
              <a:defRPr sz="1300"/>
            </a:lvl4pPr>
            <a:lvl5pPr marL="2728021" indent="0">
              <a:buNone/>
              <a:defRPr sz="1300"/>
            </a:lvl5pPr>
            <a:lvl6pPr marL="3410026" indent="0">
              <a:buNone/>
              <a:defRPr sz="1300"/>
            </a:lvl6pPr>
            <a:lvl7pPr marL="4092031" indent="0">
              <a:buNone/>
              <a:defRPr sz="1300"/>
            </a:lvl7pPr>
            <a:lvl8pPr marL="4774037" indent="0">
              <a:buNone/>
              <a:defRPr sz="1300"/>
            </a:lvl8pPr>
            <a:lvl9pPr marL="545604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EA6C2-C18D-4AC3-B748-D293142DE9C5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2E671-6D57-44A1-A827-21CA315E2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9763" y="311150"/>
            <a:ext cx="115220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6401" tIns="68201" rIns="136401" bIns="682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9763" y="1812925"/>
            <a:ext cx="1152207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6401" tIns="68201" rIns="136401" bIns="68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9763" y="7204075"/>
            <a:ext cx="2987675" cy="414338"/>
          </a:xfrm>
          <a:prstGeom prst="rect">
            <a:avLst/>
          </a:prstGeom>
        </p:spPr>
        <p:txBody>
          <a:bodyPr vert="horz" lIns="136401" tIns="68201" rIns="136401" bIns="68201" rtlCol="0" anchor="ctr"/>
          <a:lstStyle>
            <a:lvl1pPr algn="l" defTabSz="682005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D10314-E735-4876-A5C6-AC29F7D5A42F}" type="datetimeFigureOut">
              <a:rPr lang="en-US"/>
              <a:pPr>
                <a:defRPr/>
              </a:pPr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563" y="7204075"/>
            <a:ext cx="4054475" cy="414338"/>
          </a:xfrm>
          <a:prstGeom prst="rect">
            <a:avLst/>
          </a:prstGeom>
        </p:spPr>
        <p:txBody>
          <a:bodyPr vert="horz" lIns="136401" tIns="68201" rIns="136401" bIns="68201" rtlCol="0" anchor="ctr"/>
          <a:lstStyle>
            <a:lvl1pPr algn="ctr" defTabSz="682005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163" y="7204075"/>
            <a:ext cx="2987675" cy="414338"/>
          </a:xfrm>
          <a:prstGeom prst="rect">
            <a:avLst/>
          </a:prstGeom>
        </p:spPr>
        <p:txBody>
          <a:bodyPr vert="horz" lIns="136401" tIns="68201" rIns="136401" bIns="68201" rtlCol="0" anchor="ctr"/>
          <a:lstStyle>
            <a:lvl1pPr algn="r" defTabSz="682005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6F9930-8A6B-41A8-B227-1966ACB9A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681038" rtl="0" eaLnBrk="0" fontAlgn="base" hangingPunct="0">
        <a:spcBef>
          <a:spcPct val="0"/>
        </a:spcBef>
        <a:spcAft>
          <a:spcPct val="0"/>
        </a:spcAft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81038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pitchFamily="34" charset="0"/>
        </a:defRPr>
      </a:lvl2pPr>
      <a:lvl3pPr algn="ctr" defTabSz="681038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pitchFamily="34" charset="0"/>
        </a:defRPr>
      </a:lvl3pPr>
      <a:lvl4pPr algn="ctr" defTabSz="681038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pitchFamily="34" charset="0"/>
        </a:defRPr>
      </a:lvl4pPr>
      <a:lvl5pPr algn="ctr" defTabSz="681038" rtl="0" eaLnBrk="0" fontAlgn="base" hangingPunct="0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pitchFamily="34" charset="0"/>
        </a:defRPr>
      </a:lvl5pPr>
      <a:lvl6pPr marL="457200" algn="ctr" defTabSz="681038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pitchFamily="34" charset="0"/>
        </a:defRPr>
      </a:lvl6pPr>
      <a:lvl7pPr marL="914400" algn="ctr" defTabSz="681038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pitchFamily="34" charset="0"/>
        </a:defRPr>
      </a:lvl7pPr>
      <a:lvl8pPr marL="1371600" algn="ctr" defTabSz="681038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pitchFamily="34" charset="0"/>
        </a:defRPr>
      </a:lvl8pPr>
      <a:lvl9pPr marL="1828800" algn="ctr" defTabSz="681038" rtl="0" fontAlgn="base">
        <a:spcBef>
          <a:spcPct val="0"/>
        </a:spcBef>
        <a:spcAft>
          <a:spcPct val="0"/>
        </a:spcAft>
        <a:defRPr sz="6600">
          <a:solidFill>
            <a:schemeClr val="tx1"/>
          </a:solidFill>
          <a:latin typeface="Calibri" pitchFamily="34" charset="0"/>
        </a:defRPr>
      </a:lvl9pPr>
    </p:titleStyle>
    <p:bodyStyle>
      <a:lvl1pPr marL="511175" indent="-511175" algn="l" defTabSz="6810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8075" indent="-425450" algn="l" defTabSz="6810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04975" indent="-339725" algn="l" defTabSz="6810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86013" indent="-339725" algn="l" defTabSz="6810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68638" indent="-339725" algn="l" defTabSz="6810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51029" indent="-341003" algn="l" defTabSz="682005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33034" indent="-341003" algn="l" defTabSz="682005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15039" indent="-341003" algn="l" defTabSz="682005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97045" indent="-341003" algn="l" defTabSz="682005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200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2005" algn="l" defTabSz="68200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64010" algn="l" defTabSz="68200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46016" algn="l" defTabSz="68200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28021" algn="l" defTabSz="68200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10026" algn="l" defTabSz="68200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92031" algn="l" defTabSz="68200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74037" algn="l" defTabSz="68200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56042" algn="l" defTabSz="682005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/>
          <p:cNvSpPr/>
          <p:nvPr/>
        </p:nvSpPr>
        <p:spPr>
          <a:xfrm>
            <a:off x="5115684" y="683677"/>
            <a:ext cx="3200400" cy="806450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Paul DeMarco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Acting Dean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25464" y="2626819"/>
            <a:ext cx="1389638" cy="10932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Barbara Clark Acting Associate Dean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38046" y="4383322"/>
            <a:ext cx="1420429" cy="10716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Courtney Kerr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Coordinator, Academic Services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0997227" y="5990424"/>
            <a:ext cx="1561485" cy="1113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Chandler Hora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Graduate Research Analyst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(Dual Report to OAPA)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1015515" y="4385132"/>
            <a:ext cx="1519502" cy="10698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Cheryl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Schroader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Information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Systems Analyst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366836" y="963950"/>
            <a:ext cx="1703439" cy="11915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Ryan McDaniel Manager of IT Services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(Dual Report to OAPA)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725080" y="6374130"/>
            <a:ext cx="1598783" cy="11915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Jan Link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Administrative Assistant</a:t>
            </a:r>
          </a:p>
        </p:txBody>
      </p:sp>
      <p:sp>
        <p:nvSpPr>
          <p:cNvPr id="84" name="Rectangle 83"/>
          <p:cNvSpPr/>
          <p:nvPr/>
        </p:nvSpPr>
        <p:spPr>
          <a:xfrm>
            <a:off x="5725081" y="4752014"/>
            <a:ext cx="1598783" cy="118570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Yvette Stith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Academic and Fiscal Coordinator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506904" y="6383518"/>
            <a:ext cx="1409224" cy="11857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Santa Wright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Program Assistant, Senior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835865" y="6351318"/>
            <a:ext cx="1407478" cy="11857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Cheryl Moeller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Program Assistant, Senior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64747" y="6351318"/>
            <a:ext cx="1407478" cy="11857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Anthony Harris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Admissions Counselor, Sr.</a:t>
            </a:r>
          </a:p>
        </p:txBody>
      </p:sp>
      <p:sp>
        <p:nvSpPr>
          <p:cNvPr id="14361" name="TextBox 39"/>
          <p:cNvSpPr txBox="1">
            <a:spLocks noChangeArrowheads="1"/>
          </p:cNvSpPr>
          <p:nvPr/>
        </p:nvSpPr>
        <p:spPr bwMode="auto">
          <a:xfrm>
            <a:off x="2384527" y="85727"/>
            <a:ext cx="858827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8201" rIns="0" bIns="68201" anchor="ctr" anchorCtr="1"/>
          <a:lstStyle/>
          <a:p>
            <a:pPr algn="ctr"/>
            <a:r>
              <a:rPr lang="en-US" sz="2400" dirty="0">
                <a:cs typeface="Arial" charset="0"/>
              </a:rPr>
              <a:t>University of Louisville Graduate School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64747" y="3351022"/>
            <a:ext cx="1407478" cy="10779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Shabeer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Amirali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Director,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Graduate Admissions</a:t>
            </a:r>
          </a:p>
        </p:txBody>
      </p:sp>
      <p:sp>
        <p:nvSpPr>
          <p:cNvPr id="14368" name="TextBox 59"/>
          <p:cNvSpPr txBox="1">
            <a:spLocks noChangeArrowheads="1"/>
          </p:cNvSpPr>
          <p:nvPr/>
        </p:nvSpPr>
        <p:spPr bwMode="auto">
          <a:xfrm>
            <a:off x="346045" y="3032635"/>
            <a:ext cx="1044882" cy="2993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36401" tIns="68201" rIns="136401" bIns="68201">
            <a:spAutoFit/>
          </a:bodyPr>
          <a:lstStyle/>
          <a:p>
            <a:r>
              <a:rPr lang="en-US" sz="1050" b="1" dirty="0">
                <a:cs typeface="Arial" charset="0"/>
              </a:rPr>
              <a:t>Admissions</a:t>
            </a:r>
          </a:p>
        </p:txBody>
      </p:sp>
      <p:sp>
        <p:nvSpPr>
          <p:cNvPr id="14370" name="TextBox 70"/>
          <p:cNvSpPr txBox="1">
            <a:spLocks noChangeArrowheads="1"/>
          </p:cNvSpPr>
          <p:nvPr/>
        </p:nvSpPr>
        <p:spPr bwMode="auto">
          <a:xfrm>
            <a:off x="10903491" y="4075484"/>
            <a:ext cx="1631526" cy="29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6401" tIns="68201" rIns="136401" bIns="68201">
            <a:spAutoFit/>
          </a:bodyPr>
          <a:lstStyle/>
          <a:p>
            <a:r>
              <a:rPr lang="en-US" sz="1050" b="1" dirty="0">
                <a:cs typeface="Arial" charset="0"/>
              </a:rPr>
              <a:t>Information Services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79B3E5-17FB-FA49-A994-361F1E8AD70B}"/>
              </a:ext>
            </a:extLst>
          </p:cNvPr>
          <p:cNvSpPr/>
          <p:nvPr/>
        </p:nvSpPr>
        <p:spPr>
          <a:xfrm>
            <a:off x="2729244" y="4763067"/>
            <a:ext cx="1555320" cy="11857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Michelle Montalvo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Program Coordinator Student Recruitment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Success/Retention</a:t>
            </a:r>
          </a:p>
        </p:txBody>
      </p:sp>
      <p:sp>
        <p:nvSpPr>
          <p:cNvPr id="49" name="TextBox 70">
            <a:extLst>
              <a:ext uri="{FF2B5EF4-FFF2-40B4-BE49-F238E27FC236}">
                <a16:creationId xmlns:a16="http://schemas.microsoft.com/office/drawing/2014/main" id="{CF377EC8-4149-C244-B7DF-57FD772DC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4638" y="2864506"/>
            <a:ext cx="1618046" cy="622482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  <p:txBody>
          <a:bodyPr wrap="square" lIns="136401" tIns="68201" rIns="136401" bIns="68201">
            <a:spAutoFit/>
          </a:bodyPr>
          <a:lstStyle/>
          <a:p>
            <a:pPr algn="ctr"/>
            <a:r>
              <a:rPr lang="en-US" sz="1050" b="1" dirty="0">
                <a:cs typeface="Arial" charset="0"/>
              </a:rPr>
              <a:t>Office of Interdisciplinary Studies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16852" y="3361551"/>
            <a:ext cx="1407478" cy="10779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charset="0"/>
                <a:cs typeface="Arial" charset="0"/>
              </a:rPr>
              <a:t>Michelle </a:t>
            </a:r>
            <a:r>
              <a:rPr lang="en-US" sz="1200" dirty="0" err="1">
                <a:solidFill>
                  <a:schemeClr val="tx1"/>
                </a:solidFill>
                <a:latin typeface="Arial" charset="0"/>
                <a:cs typeface="Arial" charset="0"/>
              </a:rPr>
              <a:t>Rodems</a:t>
            </a:r>
            <a:endParaRPr lang="en-US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charset="0"/>
                <a:cs typeface="Arial" charset="0"/>
              </a:rPr>
              <a:t>Director,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charset="0"/>
                <a:cs typeface="Arial" charset="0"/>
              </a:rPr>
              <a:t>Student Retention, Development, and Success</a:t>
            </a:r>
          </a:p>
        </p:txBody>
      </p:sp>
      <p:sp>
        <p:nvSpPr>
          <p:cNvPr id="56" name="TextBox 70">
            <a:extLst>
              <a:ext uri="{FF2B5EF4-FFF2-40B4-BE49-F238E27FC236}">
                <a16:creationId xmlns:a16="http://schemas.microsoft.com/office/drawing/2014/main" id="{9D5128A1-B765-754C-9A12-7233E8241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5805" y="2871053"/>
            <a:ext cx="1164126" cy="4608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36401" tIns="68201" rIns="136401" bIns="68201">
            <a:spAutoFit/>
          </a:bodyPr>
          <a:lstStyle/>
          <a:p>
            <a:pPr algn="ctr"/>
            <a:r>
              <a:rPr lang="en-US" sz="1050" b="1" dirty="0">
                <a:cs typeface="Arial" charset="0"/>
              </a:rPr>
              <a:t>Professional</a:t>
            </a:r>
          </a:p>
          <a:p>
            <a:pPr algn="ctr"/>
            <a:r>
              <a:rPr lang="en-US" sz="1050" b="1" dirty="0">
                <a:cs typeface="Arial" charset="0"/>
              </a:rPr>
              <a:t>Development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746422" y="3361551"/>
            <a:ext cx="1407478" cy="10779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Tamekka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Cornelius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Director, Recruitment and Diversity Retention</a:t>
            </a:r>
          </a:p>
        </p:txBody>
      </p:sp>
      <p:sp>
        <p:nvSpPr>
          <p:cNvPr id="62" name="TextBox 70">
            <a:extLst>
              <a:ext uri="{FF2B5EF4-FFF2-40B4-BE49-F238E27FC236}">
                <a16:creationId xmlns:a16="http://schemas.microsoft.com/office/drawing/2014/main" id="{C845063B-0BBC-9F45-833C-3BE314163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752" y="2871053"/>
            <a:ext cx="1528887" cy="4608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136401" tIns="68201" rIns="136401" bIns="68201">
            <a:spAutoFit/>
          </a:bodyPr>
          <a:lstStyle/>
          <a:p>
            <a:pPr algn="ctr"/>
            <a:r>
              <a:rPr lang="en-US" sz="1050" b="1" dirty="0">
                <a:cs typeface="Arial" charset="0"/>
              </a:rPr>
              <a:t>Recruitment and</a:t>
            </a:r>
          </a:p>
          <a:p>
            <a:pPr algn="ctr"/>
            <a:r>
              <a:rPr lang="en-US" sz="1050" b="1" dirty="0">
                <a:cs typeface="Arial" charset="0"/>
              </a:rPr>
              <a:t>Diversity Retention</a:t>
            </a:r>
          </a:p>
        </p:txBody>
      </p:sp>
      <p:sp>
        <p:nvSpPr>
          <p:cNvPr id="64" name="TextBox 70">
            <a:extLst>
              <a:ext uri="{FF2B5EF4-FFF2-40B4-BE49-F238E27FC236}">
                <a16:creationId xmlns:a16="http://schemas.microsoft.com/office/drawing/2014/main" id="{05A25DEA-CD85-FE43-8C02-38045AF4C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4764" y="4085815"/>
            <a:ext cx="1455878" cy="299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6401" tIns="68201" rIns="136401" bIns="68201">
            <a:spAutoFit/>
          </a:bodyPr>
          <a:lstStyle/>
          <a:p>
            <a:r>
              <a:rPr lang="en-US" sz="1050" b="1" dirty="0">
                <a:cs typeface="Arial" charset="0"/>
              </a:rPr>
              <a:t>Student Services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D70800-56DB-6D4C-98F3-861B39436614}"/>
              </a:ext>
            </a:extLst>
          </p:cNvPr>
          <p:cNvSpPr/>
          <p:nvPr/>
        </p:nvSpPr>
        <p:spPr>
          <a:xfrm>
            <a:off x="9054852" y="6013798"/>
            <a:ext cx="1576646" cy="1089954"/>
          </a:xfrm>
          <a:prstGeom prst="rect">
            <a:avLst/>
          </a:prstGeom>
          <a:solidFill>
            <a:srgbClr val="88C6D8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68201" rIns="0" bIns="68201" anchor="ctr" anchorCtr="1"/>
          <a:lstStyle/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FFFF00"/>
                </a:solidFill>
                <a:latin typeface="Arial"/>
                <a:cs typeface="Arial"/>
              </a:rPr>
              <a:t>Open Position</a:t>
            </a:r>
          </a:p>
          <a:p>
            <a:pPr algn="ctr" defTabSz="68200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Administrative Associate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A12D504-8E0D-FE40-AAD4-A8C6EFA540DA}"/>
              </a:ext>
            </a:extLst>
          </p:cNvPr>
          <p:cNvCxnSpPr>
            <a:cxnSpLocks/>
            <a:stCxn id="22" idx="2"/>
            <a:endCxn id="65" idx="0"/>
          </p:cNvCxnSpPr>
          <p:nvPr/>
        </p:nvCxnSpPr>
        <p:spPr>
          <a:xfrm flipH="1">
            <a:off x="9843175" y="5454997"/>
            <a:ext cx="5086" cy="5588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DB43FBD6-531A-B04B-9037-2B46372D0DC4}"/>
              </a:ext>
            </a:extLst>
          </p:cNvPr>
          <p:cNvCxnSpPr>
            <a:cxnSpLocks/>
            <a:stCxn id="69" idx="2"/>
            <a:endCxn id="43" idx="0"/>
          </p:cNvCxnSpPr>
          <p:nvPr/>
        </p:nvCxnSpPr>
        <p:spPr>
          <a:xfrm>
            <a:off x="11775266" y="5454997"/>
            <a:ext cx="2704" cy="535427"/>
          </a:xfrm>
          <a:prstGeom prst="line">
            <a:avLst/>
          </a:prstGeom>
          <a:ln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FA18A57-6405-434F-9F85-D64D93731C91}"/>
              </a:ext>
            </a:extLst>
          </p:cNvPr>
          <p:cNvCxnSpPr>
            <a:cxnSpLocks/>
            <a:stCxn id="6" idx="1"/>
            <a:endCxn id="49" idx="3"/>
          </p:cNvCxnSpPr>
          <p:nvPr/>
        </p:nvCxnSpPr>
        <p:spPr>
          <a:xfrm flipH="1">
            <a:off x="9922684" y="3173433"/>
            <a:ext cx="202780" cy="23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48" name="Elbow Connector 14347">
            <a:extLst>
              <a:ext uri="{FF2B5EF4-FFF2-40B4-BE49-F238E27FC236}">
                <a16:creationId xmlns:a16="http://schemas.microsoft.com/office/drawing/2014/main" id="{E9BF3BE6-2618-E04E-9BA4-86F638261E3D}"/>
              </a:ext>
            </a:extLst>
          </p:cNvPr>
          <p:cNvCxnSpPr>
            <a:cxnSpLocks/>
            <a:stCxn id="84" idx="3"/>
          </p:cNvCxnSpPr>
          <p:nvPr/>
        </p:nvCxnSpPr>
        <p:spPr>
          <a:xfrm flipV="1">
            <a:off x="7323864" y="3906161"/>
            <a:ext cx="1240612" cy="1438705"/>
          </a:xfrm>
          <a:prstGeom prst="bentConnector2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FA7AA36A-C56C-A347-9E0D-BA17E045DECE}"/>
              </a:ext>
            </a:extLst>
          </p:cNvPr>
          <p:cNvCxnSpPr>
            <a:cxnSpLocks/>
            <a:stCxn id="84" idx="2"/>
            <a:endCxn id="83" idx="0"/>
          </p:cNvCxnSpPr>
          <p:nvPr/>
        </p:nvCxnSpPr>
        <p:spPr>
          <a:xfrm flipH="1">
            <a:off x="6524472" y="5937718"/>
            <a:ext cx="1" cy="436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53" name="Elbow Connector 14352">
            <a:extLst>
              <a:ext uri="{FF2B5EF4-FFF2-40B4-BE49-F238E27FC236}">
                <a16:creationId xmlns:a16="http://schemas.microsoft.com/office/drawing/2014/main" id="{415719AC-4640-AE44-898A-7D64B7F49CC8}"/>
              </a:ext>
            </a:extLst>
          </p:cNvPr>
          <p:cNvCxnSpPr>
            <a:cxnSpLocks/>
          </p:cNvCxnSpPr>
          <p:nvPr/>
        </p:nvCxnSpPr>
        <p:spPr>
          <a:xfrm rot="5400000">
            <a:off x="10183609" y="3438490"/>
            <a:ext cx="365768" cy="907580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Elbow Connector 115">
            <a:extLst>
              <a:ext uri="{FF2B5EF4-FFF2-40B4-BE49-F238E27FC236}">
                <a16:creationId xmlns:a16="http://schemas.microsoft.com/office/drawing/2014/main" id="{54D2255D-788A-7848-A4D8-4C9FA1506C57}"/>
              </a:ext>
            </a:extLst>
          </p:cNvPr>
          <p:cNvCxnSpPr>
            <a:cxnSpLocks/>
            <a:stCxn id="6" idx="2"/>
            <a:endCxn id="14370" idx="0"/>
          </p:cNvCxnSpPr>
          <p:nvPr/>
        </p:nvCxnSpPr>
        <p:spPr>
          <a:xfrm rot="16200000" flipH="1">
            <a:off x="11092050" y="3448279"/>
            <a:ext cx="355437" cy="898971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60" name="Elbow Connector 14359">
            <a:extLst>
              <a:ext uri="{FF2B5EF4-FFF2-40B4-BE49-F238E27FC236}">
                <a16:creationId xmlns:a16="http://schemas.microsoft.com/office/drawing/2014/main" id="{AE041A23-DD07-0047-97E0-8E4B68485A6A}"/>
              </a:ext>
            </a:extLst>
          </p:cNvPr>
          <p:cNvCxnSpPr>
            <a:cxnSpLocks/>
            <a:stCxn id="4" idx="1"/>
            <a:endCxn id="70" idx="3"/>
          </p:cNvCxnSpPr>
          <p:nvPr/>
        </p:nvCxnSpPr>
        <p:spPr>
          <a:xfrm rot="10800000" flipV="1">
            <a:off x="4070276" y="1086901"/>
            <a:ext cx="1045409" cy="472821"/>
          </a:xfrm>
          <a:prstGeom prst="bentConnector3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64" name="Elbow Connector 14363">
            <a:extLst>
              <a:ext uri="{FF2B5EF4-FFF2-40B4-BE49-F238E27FC236}">
                <a16:creationId xmlns:a16="http://schemas.microsoft.com/office/drawing/2014/main" id="{DABFE1BA-7152-5143-9D2B-B7A4047733CE}"/>
              </a:ext>
            </a:extLst>
          </p:cNvPr>
          <p:cNvCxnSpPr>
            <a:cxnSpLocks/>
            <a:stCxn id="37" idx="2"/>
            <a:endCxn id="110" idx="0"/>
          </p:cNvCxnSpPr>
          <p:nvPr/>
        </p:nvCxnSpPr>
        <p:spPr>
          <a:xfrm rot="16200000" flipH="1">
            <a:off x="1562709" y="3734711"/>
            <a:ext cx="1954584" cy="3343030"/>
          </a:xfrm>
          <a:prstGeom prst="bentConnector3">
            <a:avLst>
              <a:gd name="adj1" fmla="val 8508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71" name="Straight Connector 14370">
            <a:extLst>
              <a:ext uri="{FF2B5EF4-FFF2-40B4-BE49-F238E27FC236}">
                <a16:creationId xmlns:a16="http://schemas.microsoft.com/office/drawing/2014/main" id="{2CA129FD-7E26-814B-BD65-3879B555C8DE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2539604" y="6088444"/>
            <a:ext cx="0" cy="262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76" name="Straight Connector 14375">
            <a:extLst>
              <a:ext uri="{FF2B5EF4-FFF2-40B4-BE49-F238E27FC236}">
                <a16:creationId xmlns:a16="http://schemas.microsoft.com/office/drawing/2014/main" id="{F5878CEE-20D6-9046-915A-E4D363570769}"/>
              </a:ext>
            </a:extLst>
          </p:cNvPr>
          <p:cNvCxnSpPr>
            <a:cxnSpLocks/>
            <a:endCxn id="52" idx="0"/>
          </p:cNvCxnSpPr>
          <p:nvPr/>
        </p:nvCxnSpPr>
        <p:spPr>
          <a:xfrm>
            <a:off x="868486" y="6088444"/>
            <a:ext cx="0" cy="2628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79" name="Elbow Connector 14378">
            <a:extLst>
              <a:ext uri="{FF2B5EF4-FFF2-40B4-BE49-F238E27FC236}">
                <a16:creationId xmlns:a16="http://schemas.microsoft.com/office/drawing/2014/main" id="{6B74E820-4174-7C43-BB4A-6715CB74B833}"/>
              </a:ext>
            </a:extLst>
          </p:cNvPr>
          <p:cNvCxnSpPr>
            <a:cxnSpLocks/>
            <a:stCxn id="53" idx="2"/>
            <a:endCxn id="45" idx="0"/>
          </p:cNvCxnSpPr>
          <p:nvPr/>
        </p:nvCxnSpPr>
        <p:spPr>
          <a:xfrm rot="5400000">
            <a:off x="3816731" y="4129637"/>
            <a:ext cx="323604" cy="943257"/>
          </a:xfrm>
          <a:prstGeom prst="bentConnector3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>
            <a:extLst>
              <a:ext uri="{FF2B5EF4-FFF2-40B4-BE49-F238E27FC236}">
                <a16:creationId xmlns:a16="http://schemas.microsoft.com/office/drawing/2014/main" id="{99B7110E-A7D0-2D4A-ADE6-9B2BEB6D2195}"/>
              </a:ext>
            </a:extLst>
          </p:cNvPr>
          <p:cNvCxnSpPr>
            <a:cxnSpLocks/>
            <a:stCxn id="42" idx="2"/>
          </p:cNvCxnSpPr>
          <p:nvPr/>
        </p:nvCxnSpPr>
        <p:spPr>
          <a:xfrm rot="16200000" flipH="1">
            <a:off x="2982846" y="4077207"/>
            <a:ext cx="161804" cy="886315"/>
          </a:xfrm>
          <a:prstGeom prst="bentConnector2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89" name="Straight Connector 14388">
            <a:extLst>
              <a:ext uri="{FF2B5EF4-FFF2-40B4-BE49-F238E27FC236}">
                <a16:creationId xmlns:a16="http://schemas.microsoft.com/office/drawing/2014/main" id="{975A4A23-1D62-3345-B67B-2B83DDEDF796}"/>
              </a:ext>
            </a:extLst>
          </p:cNvPr>
          <p:cNvCxnSpPr>
            <a:cxnSpLocks/>
          </p:cNvCxnSpPr>
          <p:nvPr/>
        </p:nvCxnSpPr>
        <p:spPr>
          <a:xfrm flipV="1">
            <a:off x="8564476" y="3897764"/>
            <a:ext cx="1358208" cy="83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97" name="Elbow Connector 14396">
            <a:extLst>
              <a:ext uri="{FF2B5EF4-FFF2-40B4-BE49-F238E27FC236}">
                <a16:creationId xmlns:a16="http://schemas.microsoft.com/office/drawing/2014/main" id="{7F3C5BE9-5852-C64C-922A-BA3E83180201}"/>
              </a:ext>
            </a:extLst>
          </p:cNvPr>
          <p:cNvCxnSpPr>
            <a:cxnSpLocks/>
            <a:stCxn id="4" idx="2"/>
            <a:endCxn id="6" idx="0"/>
          </p:cNvCxnSpPr>
          <p:nvPr/>
        </p:nvCxnSpPr>
        <p:spPr>
          <a:xfrm rot="16200000" flipH="1">
            <a:off x="8199737" y="6273"/>
            <a:ext cx="1136692" cy="4104399"/>
          </a:xfrm>
          <a:prstGeom prst="bentConnector3">
            <a:avLst>
              <a:gd name="adj1" fmla="val 8805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>
            <a:extLst>
              <a:ext uri="{FF2B5EF4-FFF2-40B4-BE49-F238E27FC236}">
                <a16:creationId xmlns:a16="http://schemas.microsoft.com/office/drawing/2014/main" id="{7328656A-606B-BA45-A13F-F98AAB6AE612}"/>
              </a:ext>
            </a:extLst>
          </p:cNvPr>
          <p:cNvCxnSpPr>
            <a:cxnSpLocks/>
            <a:stCxn id="4" idx="2"/>
            <a:endCxn id="14368" idx="0"/>
          </p:cNvCxnSpPr>
          <p:nvPr/>
        </p:nvCxnSpPr>
        <p:spPr>
          <a:xfrm rot="5400000">
            <a:off x="3020931" y="-662318"/>
            <a:ext cx="1542508" cy="5847398"/>
          </a:xfrm>
          <a:prstGeom prst="bentConnector3">
            <a:avLst>
              <a:gd name="adj1" fmla="val 6466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>
            <a:extLst>
              <a:ext uri="{FF2B5EF4-FFF2-40B4-BE49-F238E27FC236}">
                <a16:creationId xmlns:a16="http://schemas.microsoft.com/office/drawing/2014/main" id="{E5D40251-082B-854A-A555-79EEDC43151E}"/>
              </a:ext>
            </a:extLst>
          </p:cNvPr>
          <p:cNvCxnSpPr>
            <a:cxnSpLocks/>
            <a:stCxn id="56" idx="0"/>
          </p:cNvCxnSpPr>
          <p:nvPr/>
        </p:nvCxnSpPr>
        <p:spPr>
          <a:xfrm rot="5400000" flipH="1" flipV="1">
            <a:off x="2434548" y="2677733"/>
            <a:ext cx="386641" cy="1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Elbow Connector 167">
            <a:extLst>
              <a:ext uri="{FF2B5EF4-FFF2-40B4-BE49-F238E27FC236}">
                <a16:creationId xmlns:a16="http://schemas.microsoft.com/office/drawing/2014/main" id="{29140D0E-25B3-144C-A468-32B51DA51B87}"/>
              </a:ext>
            </a:extLst>
          </p:cNvPr>
          <p:cNvCxnSpPr>
            <a:cxnSpLocks/>
            <a:stCxn id="62" idx="0"/>
          </p:cNvCxnSpPr>
          <p:nvPr/>
        </p:nvCxnSpPr>
        <p:spPr>
          <a:xfrm rot="5400000" flipH="1" flipV="1">
            <a:off x="4286856" y="2700711"/>
            <a:ext cx="340682" cy="3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DB98AF95-63FE-7441-932B-276AE8B11827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8316084" y="1086902"/>
            <a:ext cx="4366246" cy="6450119"/>
          </a:xfrm>
          <a:prstGeom prst="bentConnector2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>
            <a:extLst>
              <a:ext uri="{FF2B5EF4-FFF2-40B4-BE49-F238E27FC236}">
                <a16:creationId xmlns:a16="http://schemas.microsoft.com/office/drawing/2014/main" id="{3B706934-729C-BB47-97CD-90E11C2535DF}"/>
              </a:ext>
            </a:extLst>
          </p:cNvPr>
          <p:cNvCxnSpPr>
            <a:cxnSpLocks/>
            <a:endCxn id="84" idx="1"/>
          </p:cNvCxnSpPr>
          <p:nvPr/>
        </p:nvCxnSpPr>
        <p:spPr>
          <a:xfrm flipV="1">
            <a:off x="4211516" y="5344866"/>
            <a:ext cx="1513565" cy="765704"/>
          </a:xfrm>
          <a:prstGeom prst="bentConnector3">
            <a:avLst>
              <a:gd name="adj1" fmla="val 50000"/>
            </a:avLst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46D6DEFC-1FE9-8E40-A3CB-E5D910115ABE}"/>
              </a:ext>
            </a:extLst>
          </p:cNvPr>
          <p:cNvCxnSpPr>
            <a:cxnSpLocks/>
            <a:stCxn id="65" idx="2"/>
          </p:cNvCxnSpPr>
          <p:nvPr/>
        </p:nvCxnSpPr>
        <p:spPr>
          <a:xfrm rot="16200000" flipH="1">
            <a:off x="11065787" y="5881139"/>
            <a:ext cx="394328" cy="2839553"/>
          </a:xfrm>
          <a:prstGeom prst="bentConnector2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131</Words>
  <Application>Microsoft Macintosh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Louisville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DeMarco</dc:creator>
  <cp:lastModifiedBy>DeMarco JR,Paul J.</cp:lastModifiedBy>
  <cp:revision>134</cp:revision>
  <cp:lastPrinted>2019-05-20T17:10:00Z</cp:lastPrinted>
  <dcterms:created xsi:type="dcterms:W3CDTF">2010-04-13T14:42:17Z</dcterms:created>
  <dcterms:modified xsi:type="dcterms:W3CDTF">2019-10-16T17:58:50Z</dcterms:modified>
</cp:coreProperties>
</file>