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71" r:id="rId4"/>
    <p:sldMasterId id="2147483678" r:id="rId5"/>
    <p:sldMasterId id="2147483685" r:id="rId6"/>
    <p:sldMasterId id="2147483692" r:id="rId7"/>
    <p:sldMasterId id="2147483699" r:id="rId8"/>
    <p:sldMasterId id="2147483706" r:id="rId9"/>
    <p:sldMasterId id="2147483713" r:id="rId10"/>
    <p:sldMasterId id="2147483720" r:id="rId11"/>
    <p:sldMasterId id="2147483727" r:id="rId12"/>
  </p:sldMasterIdLst>
  <p:notesMasterIdLst>
    <p:notesMasterId r:id="rId25"/>
  </p:notesMasterIdLst>
  <p:sldIdLst>
    <p:sldId id="257" r:id="rId13"/>
    <p:sldId id="258" r:id="rId14"/>
    <p:sldId id="259" r:id="rId15"/>
    <p:sldId id="261" r:id="rId16"/>
    <p:sldId id="268" r:id="rId17"/>
    <p:sldId id="269" r:id="rId18"/>
    <p:sldId id="262" r:id="rId19"/>
    <p:sldId id="263" r:id="rId20"/>
    <p:sldId id="264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C7F42-614C-4A70-A47B-D4F770E43D70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EE828-9F2C-4645-B85A-C4D98366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0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this using </a:t>
            </a:r>
            <a:r>
              <a:rPr lang="en-US" dirty="0" err="1" smtClean="0"/>
              <a:t>Peoplesoft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Maintenance</a:t>
            </a:r>
            <a:r>
              <a:rPr lang="en-US" baseline="0" dirty="0" smtClean="0"/>
              <a:t> of status – passport valid, not work without permission, pursue objective of immigration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333A7-D9B3-4EA8-9D64-FA9003C81F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3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on campus employment, curricular practical training and optional practical training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Discuss differences in educational systems as well as cultural – informal versus formal, application, test taking ‘ quote from student’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333A7-D9B3-4EA8-9D64-FA9003C81F4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4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914400" y="3352800"/>
            <a:ext cx="10363200" cy="13176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Presentation </a:t>
            </a:r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8193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7779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1976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87831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199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76511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1767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133600"/>
            <a:ext cx="10769600" cy="1143000"/>
          </a:xfrm>
          <a:prstGeom prst="rect">
            <a:avLst/>
          </a:prstGeom>
        </p:spPr>
        <p:txBody>
          <a:bodyPr vert="horz" anchor="b"/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3505200" y="3429002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0488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92313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1976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31790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95075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3784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914400" y="3352800"/>
            <a:ext cx="10363200" cy="13176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Presentation </a:t>
            </a:r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930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7669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133600"/>
            <a:ext cx="10769600" cy="1143000"/>
          </a:xfrm>
          <a:prstGeom prst="rect">
            <a:avLst/>
          </a:prstGeom>
        </p:spPr>
        <p:txBody>
          <a:bodyPr vert="horz" anchor="b"/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3505200" y="3429002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946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25438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1976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52318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1234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73759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96497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133600"/>
            <a:ext cx="10769600" cy="1143000"/>
          </a:xfrm>
          <a:prstGeom prst="rect">
            <a:avLst/>
          </a:prstGeom>
        </p:spPr>
        <p:txBody>
          <a:bodyPr vert="horz" anchor="b"/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3505200" y="3429002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78584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74255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1976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7994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133600"/>
            <a:ext cx="10769600" cy="1143000"/>
          </a:xfrm>
          <a:prstGeom prst="rect">
            <a:avLst/>
          </a:prstGeom>
        </p:spPr>
        <p:txBody>
          <a:bodyPr vert="horz" anchor="b"/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3505200" y="3429002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66324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47544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86907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83686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133600"/>
            <a:ext cx="10769600" cy="1143000"/>
          </a:xfrm>
          <a:prstGeom prst="rect">
            <a:avLst/>
          </a:prstGeom>
        </p:spPr>
        <p:txBody>
          <a:bodyPr vert="horz" anchor="b"/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3505200" y="3429002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18606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0437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1976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51688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6852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00509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11968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133600"/>
            <a:ext cx="10769600" cy="1143000"/>
          </a:xfrm>
          <a:prstGeom prst="rect">
            <a:avLst/>
          </a:prstGeom>
        </p:spPr>
        <p:txBody>
          <a:bodyPr vert="horz" anchor="b"/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3505200" y="3429002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6847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07581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4477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1976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72527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86076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16955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22018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133600"/>
            <a:ext cx="10769600" cy="1143000"/>
          </a:xfrm>
          <a:prstGeom prst="rect">
            <a:avLst/>
          </a:prstGeom>
        </p:spPr>
        <p:txBody>
          <a:bodyPr vert="horz" anchor="b"/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3505200" y="3429002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91552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6776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1976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59372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18772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3682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1976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84837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32190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133600"/>
            <a:ext cx="10769600" cy="1143000"/>
          </a:xfrm>
          <a:prstGeom prst="rect">
            <a:avLst/>
          </a:prstGeom>
        </p:spPr>
        <p:txBody>
          <a:bodyPr vert="horz" anchor="b"/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3505200" y="3429002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824139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25314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1976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01728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90901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07889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26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133600"/>
            <a:ext cx="10769600" cy="1143000"/>
          </a:xfrm>
          <a:prstGeom prst="rect">
            <a:avLst/>
          </a:prstGeom>
        </p:spPr>
        <p:txBody>
          <a:bodyPr vert="horz" anchor="b"/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3505200" y="3429002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46506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288122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1976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7175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47671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789517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92877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838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520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812800" y="144621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0320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133600"/>
            <a:ext cx="10769600" cy="1143000"/>
          </a:xfrm>
          <a:prstGeom prst="rect">
            <a:avLst/>
          </a:prstGeom>
        </p:spPr>
        <p:txBody>
          <a:bodyPr vert="horz" anchor="b"/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3505200" y="3429002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647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pd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d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d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d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d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pd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d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d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/>
        </p:nvSpPr>
        <p:spPr>
          <a:xfrm>
            <a:off x="4673600" y="5181601"/>
            <a:ext cx="28448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defTabSz="457200">
              <a:defRPr/>
            </a:pPr>
            <a:fld id="{585B0663-2310-4FE3-8C1D-3553A1B8F41E}" type="datetimeFigureOut">
              <a:rPr lang="en-US" sz="2000" smtClean="0">
                <a:solidFill>
                  <a:prstClr val="white"/>
                </a:solidFill>
                <a:latin typeface="HelveticaNeueLT Std Med Cn"/>
                <a:cs typeface="HelveticaNeueLT Std Med Cn"/>
              </a:rPr>
              <a:pPr defTabSz="457200">
                <a:defRPr/>
              </a:pPr>
              <a:t>2/4/2016</a:t>
            </a:fld>
            <a:endParaRPr lang="en-US" sz="2000" dirty="0">
              <a:solidFill>
                <a:prstClr val="white"/>
              </a:solidFill>
              <a:latin typeface="HelveticaNeueLT Std Med Cn"/>
              <a:cs typeface="HelveticaNeueLT Std Med C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49600" y="4876801"/>
            <a:ext cx="58928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20922" y="1524000"/>
            <a:ext cx="2550157" cy="11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7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000" y="0"/>
            <a:ext cx="14224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2799" y="381002"/>
            <a:ext cx="865632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10058400" y="6340476"/>
            <a:ext cx="1422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algn="r" defTabSz="457200">
              <a:defRPr/>
            </a:pPr>
            <a:fld id="{585B0663-2310-4FE3-8C1D-3553A1B8F41E}" type="datetimeFigureOut">
              <a:rPr lang="en-US" sz="1200" smtClean="0">
                <a:solidFill>
                  <a:srgbClr val="AD0000"/>
                </a:solidFill>
                <a:latin typeface="HelveticaNeueLT Std"/>
                <a:cs typeface="HelveticaNeueLT Std"/>
              </a:rPr>
              <a:pPr algn="r" defTabSz="457200">
                <a:defRPr/>
              </a:pPr>
              <a:t>2/4/2016</a:t>
            </a:fld>
            <a:endParaRPr lang="en-US" sz="1200" dirty="0">
              <a:solidFill>
                <a:srgbClr val="AD0000"/>
              </a:solidFill>
              <a:latin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117813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000" y="0"/>
            <a:ext cx="14224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2799" y="381002"/>
            <a:ext cx="865632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10058400" y="6340476"/>
            <a:ext cx="1422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algn="r" defTabSz="457200">
              <a:defRPr/>
            </a:pPr>
            <a:fld id="{585B0663-2310-4FE3-8C1D-3553A1B8F41E}" type="datetimeFigureOut">
              <a:rPr lang="en-US" sz="1200" smtClean="0">
                <a:solidFill>
                  <a:srgbClr val="AD0000"/>
                </a:solidFill>
                <a:latin typeface="HelveticaNeueLT Std"/>
                <a:cs typeface="HelveticaNeueLT Std"/>
              </a:rPr>
              <a:pPr algn="r" defTabSz="457200">
                <a:defRPr/>
              </a:pPr>
              <a:t>2/4/2016</a:t>
            </a:fld>
            <a:endParaRPr lang="en-US" sz="1200" dirty="0">
              <a:solidFill>
                <a:srgbClr val="AD0000"/>
              </a:solidFill>
              <a:latin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78915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000" y="0"/>
            <a:ext cx="14224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2799" y="381002"/>
            <a:ext cx="865632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10058400" y="6340476"/>
            <a:ext cx="1422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algn="r" defTabSz="457200">
              <a:defRPr/>
            </a:pPr>
            <a:fld id="{585B0663-2310-4FE3-8C1D-3553A1B8F41E}" type="datetimeFigureOut">
              <a:rPr lang="en-US" sz="1200" smtClean="0">
                <a:solidFill>
                  <a:srgbClr val="AD0000"/>
                </a:solidFill>
                <a:latin typeface="HelveticaNeueLT Std"/>
                <a:cs typeface="HelveticaNeueLT Std"/>
              </a:rPr>
              <a:pPr algn="r" defTabSz="457200">
                <a:defRPr/>
              </a:pPr>
              <a:t>2/4/2016</a:t>
            </a:fld>
            <a:endParaRPr lang="en-US" sz="1200" dirty="0">
              <a:solidFill>
                <a:srgbClr val="AD0000"/>
              </a:solidFill>
              <a:latin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17328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/>
        </p:nvSpPr>
        <p:spPr>
          <a:xfrm>
            <a:off x="4673600" y="5181601"/>
            <a:ext cx="28448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defTabSz="457200">
              <a:defRPr/>
            </a:pPr>
            <a:fld id="{585B0663-2310-4FE3-8C1D-3553A1B8F41E}" type="datetimeFigureOut">
              <a:rPr lang="en-US" sz="2000" smtClean="0">
                <a:solidFill>
                  <a:prstClr val="white"/>
                </a:solidFill>
                <a:latin typeface="HelveticaNeueLT Std Med Cn"/>
                <a:cs typeface="HelveticaNeueLT Std Med Cn"/>
              </a:rPr>
              <a:pPr defTabSz="457200">
                <a:defRPr/>
              </a:pPr>
              <a:t>2/4/2016</a:t>
            </a:fld>
            <a:endParaRPr lang="en-US" sz="2000" dirty="0">
              <a:solidFill>
                <a:prstClr val="white"/>
              </a:solidFill>
              <a:latin typeface="HelveticaNeueLT Std Med Cn"/>
              <a:cs typeface="HelveticaNeueLT Std Med C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49600" y="4876801"/>
            <a:ext cx="58928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20922" y="1524000"/>
            <a:ext cx="2550157" cy="11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000" y="0"/>
            <a:ext cx="14224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2799" y="381002"/>
            <a:ext cx="865632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10058400" y="6340476"/>
            <a:ext cx="1422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algn="r" defTabSz="457200">
              <a:defRPr/>
            </a:pPr>
            <a:fld id="{585B0663-2310-4FE3-8C1D-3553A1B8F41E}" type="datetimeFigureOut">
              <a:rPr lang="en-US" sz="1200" smtClean="0">
                <a:solidFill>
                  <a:srgbClr val="AD0000"/>
                </a:solidFill>
                <a:latin typeface="HelveticaNeueLT Std"/>
                <a:cs typeface="HelveticaNeueLT Std"/>
              </a:rPr>
              <a:pPr algn="r" defTabSz="457200">
                <a:defRPr/>
              </a:pPr>
              <a:t>2/4/2016</a:t>
            </a:fld>
            <a:endParaRPr lang="en-US" sz="1200" dirty="0">
              <a:solidFill>
                <a:srgbClr val="AD0000"/>
              </a:solidFill>
              <a:latin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347995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000" y="0"/>
            <a:ext cx="14224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12799" y="381002"/>
            <a:ext cx="865632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10058400" y="6340476"/>
            <a:ext cx="1422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algn="r" defTabSz="457200">
              <a:defRPr/>
            </a:pPr>
            <a:fld id="{585B0663-2310-4FE3-8C1D-3553A1B8F41E}" type="datetimeFigureOut">
              <a:rPr lang="en-US" sz="1200" smtClean="0">
                <a:solidFill>
                  <a:srgbClr val="AD0000"/>
                </a:solidFill>
                <a:latin typeface="HelveticaNeueLT Std"/>
                <a:cs typeface="HelveticaNeueLT Std"/>
              </a:rPr>
              <a:pPr algn="r" defTabSz="457200">
                <a:defRPr/>
              </a:pPr>
              <a:t>2/4/2016</a:t>
            </a:fld>
            <a:endParaRPr lang="en-US" sz="1200" dirty="0">
              <a:solidFill>
                <a:srgbClr val="AD0000"/>
              </a:solidFill>
              <a:latin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255834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000" y="0"/>
            <a:ext cx="14224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2799" y="381002"/>
            <a:ext cx="865632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10058400" y="6340476"/>
            <a:ext cx="1422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algn="r" defTabSz="457200">
              <a:defRPr/>
            </a:pPr>
            <a:fld id="{585B0663-2310-4FE3-8C1D-3553A1B8F41E}" type="datetimeFigureOut">
              <a:rPr lang="en-US" sz="1200" smtClean="0">
                <a:solidFill>
                  <a:srgbClr val="AD0000"/>
                </a:solidFill>
                <a:latin typeface="HelveticaNeueLT Std"/>
                <a:cs typeface="HelveticaNeueLT Std"/>
              </a:rPr>
              <a:pPr algn="r" defTabSz="457200">
                <a:defRPr/>
              </a:pPr>
              <a:t>2/4/2016</a:t>
            </a:fld>
            <a:endParaRPr lang="en-US" sz="1200" dirty="0">
              <a:solidFill>
                <a:srgbClr val="AD0000"/>
              </a:solidFill>
              <a:latin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165916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000" y="0"/>
            <a:ext cx="14224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2799" y="381002"/>
            <a:ext cx="865632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10058400" y="6340476"/>
            <a:ext cx="1422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algn="r" defTabSz="457200">
              <a:defRPr/>
            </a:pPr>
            <a:fld id="{585B0663-2310-4FE3-8C1D-3553A1B8F41E}" type="datetimeFigureOut">
              <a:rPr lang="en-US" sz="1200" smtClean="0">
                <a:solidFill>
                  <a:srgbClr val="AD0000"/>
                </a:solidFill>
                <a:latin typeface="HelveticaNeueLT Std"/>
                <a:cs typeface="HelveticaNeueLT Std"/>
              </a:rPr>
              <a:pPr algn="r" defTabSz="457200">
                <a:defRPr/>
              </a:pPr>
              <a:t>2/4/2016</a:t>
            </a:fld>
            <a:endParaRPr lang="en-US" sz="1200" dirty="0">
              <a:solidFill>
                <a:srgbClr val="AD0000"/>
              </a:solidFill>
              <a:latin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252764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000" y="0"/>
            <a:ext cx="14224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2799" y="381002"/>
            <a:ext cx="865632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10058400" y="6340476"/>
            <a:ext cx="1422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algn="r" defTabSz="457200">
              <a:defRPr/>
            </a:pPr>
            <a:fld id="{585B0663-2310-4FE3-8C1D-3553A1B8F41E}" type="datetimeFigureOut">
              <a:rPr lang="en-US" sz="1200" smtClean="0">
                <a:solidFill>
                  <a:srgbClr val="AD0000"/>
                </a:solidFill>
                <a:latin typeface="HelveticaNeueLT Std"/>
                <a:cs typeface="HelveticaNeueLT Std"/>
              </a:rPr>
              <a:pPr algn="r" defTabSz="457200">
                <a:defRPr/>
              </a:pPr>
              <a:t>2/4/2016</a:t>
            </a:fld>
            <a:endParaRPr lang="en-US" sz="1200" dirty="0">
              <a:solidFill>
                <a:srgbClr val="AD0000"/>
              </a:solidFill>
              <a:latin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60883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000" y="0"/>
            <a:ext cx="14224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2799" y="381002"/>
            <a:ext cx="865632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10058400" y="6340476"/>
            <a:ext cx="1422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algn="r" defTabSz="457200">
              <a:defRPr/>
            </a:pPr>
            <a:fld id="{585B0663-2310-4FE3-8C1D-3553A1B8F41E}" type="datetimeFigureOut">
              <a:rPr lang="en-US" sz="1200" smtClean="0">
                <a:solidFill>
                  <a:srgbClr val="AD0000"/>
                </a:solidFill>
                <a:latin typeface="HelveticaNeueLT Std"/>
                <a:cs typeface="HelveticaNeueLT Std"/>
              </a:rPr>
              <a:pPr algn="r" defTabSz="457200">
                <a:defRPr/>
              </a:pPr>
              <a:t>2/4/2016</a:t>
            </a:fld>
            <a:endParaRPr lang="en-US" sz="1200" dirty="0">
              <a:solidFill>
                <a:srgbClr val="AD0000"/>
              </a:solidFill>
              <a:latin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62971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000" y="0"/>
            <a:ext cx="14224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2799" y="381002"/>
            <a:ext cx="865632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10058400" y="6340476"/>
            <a:ext cx="1422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algn="r" defTabSz="457200">
              <a:defRPr/>
            </a:pPr>
            <a:fld id="{585B0663-2310-4FE3-8C1D-3553A1B8F41E}" type="datetimeFigureOut">
              <a:rPr lang="en-US" sz="1200" smtClean="0">
                <a:solidFill>
                  <a:srgbClr val="AD0000"/>
                </a:solidFill>
                <a:latin typeface="HelveticaNeueLT Std"/>
                <a:cs typeface="HelveticaNeueLT Std"/>
              </a:rPr>
              <a:pPr algn="r" defTabSz="457200">
                <a:defRPr/>
              </a:pPr>
              <a:t>2/4/2016</a:t>
            </a:fld>
            <a:endParaRPr lang="en-US" sz="1200" dirty="0">
              <a:solidFill>
                <a:srgbClr val="AD0000"/>
              </a:solidFill>
              <a:latin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5947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uisville.edu/internationalcenter/iss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inthestates.dhs.gov/" TargetMode="External"/><Relationship Id="rId7" Type="http://schemas.openxmlformats.org/officeDocument/2006/relationships/hyperlink" Target="http://www.uscis.gov/" TargetMode="External"/><Relationship Id="rId2" Type="http://schemas.openxmlformats.org/officeDocument/2006/relationships/hyperlink" Target="http://www.state.gov/" TargetMode="Externa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www.ice.gov/sevis" TargetMode="External"/><Relationship Id="rId5" Type="http://schemas.openxmlformats.org/officeDocument/2006/relationships/hyperlink" Target="https://www.ice.gov/" TargetMode="External"/><Relationship Id="rId4" Type="http://schemas.openxmlformats.org/officeDocument/2006/relationships/hyperlink" Target="http://www.cbp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ouisville.edu/internationalcenter/isss" TargetMode="Externa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isville.edu/internationalcenter/isss" TargetMode="External"/><Relationship Id="rId2" Type="http://schemas.openxmlformats.org/officeDocument/2006/relationships/hyperlink" Target="mailto:intcent@louisville.edu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ouisville.edu/internationalcenter/isss/documents-and-forms/visa-classification-chart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209800" y="2916491"/>
            <a:ext cx="7772400" cy="13176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Graduate Program Directors 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048634"/>
            <a:ext cx="914400" cy="914400"/>
          </a:xfrm>
          <a:prstGeom prst="rect">
            <a:avLst/>
          </a:prstGeom>
        </p:spPr>
        <p:txBody>
          <a:bodyPr wrap="none" rtlCol="0" anchor="b">
            <a:normAutofit/>
          </a:bodyPr>
          <a:lstStyle/>
          <a:p>
            <a:pPr algn="ctr" defTabSz="457200">
              <a:spcBef>
                <a:spcPct val="0"/>
              </a:spcBef>
            </a:pPr>
            <a:endParaRPr lang="en-US" dirty="0">
              <a:solidFill>
                <a:prstClr val="white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4904" y="4367744"/>
            <a:ext cx="3998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latin typeface="Helvetica Neue"/>
                <a:hlinkClick r:id="rId2"/>
              </a:rPr>
              <a:t>www.louisville.edu/internationalcenter/isss</a:t>
            </a:r>
            <a:endParaRPr lang="en-US" sz="1600" dirty="0">
              <a:solidFill>
                <a:prstClr val="black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211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33004" y="1524002"/>
            <a:ext cx="6172200" cy="3428999"/>
          </a:xfrm>
        </p:spPr>
        <p:txBody>
          <a:bodyPr>
            <a:normAutofit fontScale="55000" lnSpcReduction="200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Airport pick up</a:t>
            </a:r>
            <a:r>
              <a:rPr lang="en-US" sz="2000" dirty="0" smtClean="0">
                <a:latin typeface="+mn-lt"/>
              </a:rPr>
              <a:t>,, new student orientation, housing</a:t>
            </a:r>
            <a:endParaRPr lang="en-US" sz="20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Social Security Number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Driver’s License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Banking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Safety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Health Insurance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English Language Classes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Food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Religious Holidays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Cultural Adjustment, ex.  reluctant to admit their hardships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Cultural Differences, ex. Time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Academic Issues, ex. Plagiarism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Dependents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/>
          </p:nvPr>
        </p:nvSpPr>
        <p:spPr>
          <a:xfrm>
            <a:off x="3886200" y="152402"/>
            <a:ext cx="6172200" cy="838199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Student and Scholar Information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0"/>
            <a:ext cx="59055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Organization: www.nafsa.org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Department of State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hlinkClick r:id="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"/>
              </a:rPr>
              <a:t>Department of Homeland Security (DHS)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Study in the States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United States Customs and Border Protection (CBP) 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United States Immigration and Customs Enforcement (ICE)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Student and Exchange Visitor Program (SEVP)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United States Citizenship and Immigration Services (USCIS)</a:t>
            </a:r>
            <a:endParaRPr lang="en-US" sz="2000" dirty="0"/>
          </a:p>
          <a:p>
            <a:r>
              <a:rPr lang="en-US" sz="2000" dirty="0"/>
              <a:t> 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/>
          </p:nvPr>
        </p:nvSpPr>
        <p:spPr>
          <a:xfrm>
            <a:off x="3886200" y="152402"/>
            <a:ext cx="6172200" cy="914399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Student and Scholar Information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3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 or Concerns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0" y="1497005"/>
            <a:ext cx="3962400" cy="4419601"/>
          </a:xfrm>
        </p:spPr>
        <p:txBody>
          <a:bodyPr/>
          <a:lstStyle/>
          <a:p>
            <a:endParaRPr lang="en-US" sz="1600" u="sng" dirty="0">
              <a:solidFill>
                <a:srgbClr val="000000"/>
              </a:solidFill>
            </a:endParaRPr>
          </a:p>
          <a:p>
            <a:r>
              <a:rPr lang="en-US" sz="1600" dirty="0">
                <a:hlinkClick r:id="rId2"/>
              </a:rPr>
              <a:t>www.louisville.edu/internationalcenter/isss</a:t>
            </a:r>
            <a:endParaRPr lang="en-US" sz="1600" dirty="0"/>
          </a:p>
          <a:p>
            <a:r>
              <a:rPr lang="en-US" sz="2000" dirty="0"/>
              <a:t>502-852-6604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International Student and Scholar Services</a:t>
            </a:r>
            <a:endParaRPr lang="en-US" dirty="0"/>
          </a:p>
        </p:txBody>
      </p:sp>
      <p:pic>
        <p:nvPicPr>
          <p:cNvPr id="9" name="Picture Placeholder 5" descr="I:\IntCent\Ashley\Pictures for newsletter (fall)\399.JPG"/>
          <p:cNvPicPr>
            <a:picLocks noGrp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r="1758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80" y="2902131"/>
            <a:ext cx="2998489" cy="3048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15" y="2738846"/>
            <a:ext cx="19705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6096000" cy="457200"/>
          </a:xfrm>
        </p:spPr>
        <p:txBody>
          <a:bodyPr/>
          <a:lstStyle/>
          <a:p>
            <a:r>
              <a:rPr lang="en-US" dirty="0" smtClean="0"/>
              <a:t>International Student &amp; Scholar Services Office (ISSS)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Dr. Mordean Taylor-Archer, Vice Provost for Diversity and Int’l Affairs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Associate Director – Int’l Student &amp; Scholar Services: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Sharolyn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Pepper</a:t>
            </a: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International Student Coordinators: Barbara Jones and Thomas Beard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International Student Advisor: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Connie Martinez</a:t>
            </a: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Program Assistant Sr.: Beverly Cooper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I:\IntCent\Ashley\Pictures from events\397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b="66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7239000" cy="457200"/>
          </a:xfrm>
        </p:spPr>
        <p:txBody>
          <a:bodyPr/>
          <a:lstStyle/>
          <a:p>
            <a:r>
              <a:rPr lang="en-US" dirty="0" smtClean="0"/>
              <a:t>International Student and Scholar Services Office (ISSS)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57400" y="1752601"/>
            <a:ext cx="3962400" cy="4419601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500" dirty="0"/>
              <a:t>Belknap Campus Office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500" dirty="0"/>
              <a:t>9 a.m. to 4:30 p.m. Monday – Friday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500" dirty="0"/>
              <a:t>Phone: 502-852-6604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500" dirty="0"/>
              <a:t>Email: </a:t>
            </a:r>
            <a:r>
              <a:rPr lang="en-US" sz="1500" dirty="0">
                <a:hlinkClick r:id="rId2"/>
              </a:rPr>
              <a:t>intcent@louisville.edu</a:t>
            </a:r>
            <a:endParaRPr lang="en-US" sz="1500" dirty="0"/>
          </a:p>
          <a:p>
            <a:pPr lvl="1"/>
            <a:endParaRPr lang="en-US" sz="15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500" dirty="0"/>
              <a:t>Health Sciences Campus Office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500" dirty="0"/>
              <a:t>Every Tuesday from 10 a.m. to 4 p.m.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500" dirty="0"/>
              <a:t>HSC Instructional Building, Room 120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500" dirty="0"/>
              <a:t>Phone: 502-852-7124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500" dirty="0"/>
              <a:t>Web address: </a:t>
            </a:r>
          </a:p>
          <a:p>
            <a:pPr lvl="1"/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://www.louisville.edu/internationalcenter/isss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r="17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84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Who is a non-immigrant?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86200" y="1524002"/>
            <a:ext cx="6172200" cy="464819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A non-immigrant is an individual who is currently in the United States on a </a:t>
            </a:r>
            <a:r>
              <a:rPr lang="en-US" sz="1600" b="1" u="sng" dirty="0">
                <a:latin typeface="+mn-lt"/>
              </a:rPr>
              <a:t>temporary</a:t>
            </a:r>
            <a:r>
              <a:rPr lang="en-US" sz="1600" dirty="0">
                <a:latin typeface="+mn-lt"/>
              </a:rPr>
              <a:t> visa pursuing a specific objective.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+mn-lt"/>
              </a:rPr>
              <a:t>F-1 Student:</a:t>
            </a:r>
            <a:r>
              <a:rPr lang="en-US" sz="1600" dirty="0">
                <a:latin typeface="+mn-lt"/>
              </a:rPr>
              <a:t>  Individuals in the US engaging in a full course of academic study in an accredited educational program that has been certified by Department of Homeland Security. 60 day grace period after completion</a:t>
            </a:r>
            <a:endParaRPr lang="en-US" sz="1600" b="1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600" b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+mn-lt"/>
              </a:rPr>
              <a:t>J-1 Exchange visitors, student, professor, researcher, physician, intern:</a:t>
            </a:r>
            <a:r>
              <a:rPr lang="en-US" sz="1600" dirty="0">
                <a:latin typeface="+mn-lt"/>
              </a:rPr>
              <a:t>  Individuals in the US as visiting researchers, professors, short-term scholars, specialists, trainees, interns, or alien physicians under the sponsorship of an exchange visitor program certified by the Department of State. 30 day grace period after completion</a:t>
            </a:r>
          </a:p>
          <a:p>
            <a:pPr>
              <a:lnSpc>
                <a:spcPct val="100000"/>
              </a:lnSpc>
            </a:pPr>
            <a:endParaRPr lang="en-US" sz="1600" b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+mn-lt"/>
              </a:rPr>
              <a:t>H-1B Temporary Worker:</a:t>
            </a:r>
            <a:r>
              <a:rPr lang="en-US" sz="1600" dirty="0">
                <a:latin typeface="+mn-lt"/>
              </a:rPr>
              <a:t>  University Legal Counsel processes/Employer</a:t>
            </a:r>
            <a:endParaRPr lang="en-US" sz="1600" b="1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+mn-lt"/>
              </a:rPr>
              <a:t>Other Visa Types  -- A-Z-- </a:t>
            </a:r>
            <a:r>
              <a:rPr lang="en-US" sz="1600" b="1" dirty="0">
                <a:latin typeface="+mn-lt"/>
                <a:hlinkClick r:id="rId2"/>
              </a:rPr>
              <a:t>Non-Immigrant Visa Classifications Chart</a:t>
            </a:r>
            <a:endParaRPr lang="en-US" sz="1600" b="1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600" b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+mn-lt"/>
              </a:rPr>
              <a:t>*Note:  A visa is only permission to enter the United States.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+mn-lt"/>
              </a:rPr>
              <a:t>	-Status is maintained with immigration document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Student and Scholar Information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19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 Int’l Student and Scholar Services (ISSS)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en-US" sz="1400" b="1" dirty="0">
              <a:latin typeface="+mn-lt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Serve as Principal Designated School Official (PDSO or DSO) to ensure institutional compliance with federal government regulations through the Student Exchange Visitor Information System (SEVIS) </a:t>
            </a:r>
            <a:endParaRPr lang="en-US" sz="1400" dirty="0" smtClean="0">
              <a:latin typeface="+mn-lt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Issue </a:t>
            </a:r>
            <a:r>
              <a:rPr lang="en-US" sz="1400" dirty="0">
                <a:latin typeface="+mn-lt"/>
              </a:rPr>
              <a:t>immigration documents in SEVIS to students, exchange visitors, scholars and dependents (forms I-20 or DS-2019) </a:t>
            </a:r>
            <a:r>
              <a:rPr lang="en-US" sz="1400" dirty="0" smtClean="0">
                <a:latin typeface="+mn-lt"/>
              </a:rPr>
              <a:t> Use </a:t>
            </a:r>
            <a:r>
              <a:rPr lang="en-US" sz="1400" dirty="0" err="1" smtClean="0">
                <a:latin typeface="+mn-lt"/>
              </a:rPr>
              <a:t>Peoplesoft</a:t>
            </a:r>
            <a:endParaRPr lang="en-US" sz="1400" dirty="0"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Advise international students and scholars on admission, adjustment, financial, and maintenance of status issues. 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>
                <a:latin typeface="+mn-lt"/>
              </a:rPr>
              <a:t>Collaborate on programming efforts with on and off campus offices and organizations  to enhance opportunities for non-immigrant  students, scholars and their dependents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Student and Scholar Information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0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our office does after student admitted by Department &amp; SIGS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ISSS receives a referral from Graduate Admissions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Review the referral to:</a:t>
            </a:r>
          </a:p>
          <a:p>
            <a:r>
              <a:rPr lang="en-US" dirty="0"/>
              <a:t>	</a:t>
            </a:r>
            <a:r>
              <a:rPr lang="en-US" dirty="0" smtClean="0"/>
              <a:t>Establish funding source (University funding) for F or J student</a:t>
            </a:r>
          </a:p>
          <a:p>
            <a:r>
              <a:rPr lang="en-US" dirty="0"/>
              <a:t>	</a:t>
            </a:r>
            <a:r>
              <a:rPr lang="en-US" dirty="0" smtClean="0"/>
              <a:t>Visa status </a:t>
            </a:r>
          </a:p>
          <a:p>
            <a:r>
              <a:rPr lang="en-US" dirty="0"/>
              <a:t>	</a:t>
            </a:r>
            <a:r>
              <a:rPr lang="en-US" dirty="0" smtClean="0"/>
              <a:t>Program Information 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Email the student (sample letter) for three required items: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Financial support if not provided by the University ($35000 for two semesters) Economic Hardship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Passport – State Department Name Standardization  - Dependents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Shipping Information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Students in the United States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Transfer in or out of </a:t>
            </a:r>
            <a:r>
              <a:rPr lang="en-US" dirty="0" err="1" smtClean="0"/>
              <a:t>UofL</a:t>
            </a:r>
            <a:r>
              <a:rPr lang="en-US" dirty="0" smtClean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Students in another visa status – F2 &amp; J2 part time – Funding for other visas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Students changing level or degree at UL or another institution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Students on OPT at UL or another institution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Sponsored 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755" y="990600"/>
            <a:ext cx="1380655" cy="457200"/>
          </a:xfrm>
        </p:spPr>
        <p:txBody>
          <a:bodyPr/>
          <a:lstStyle/>
          <a:p>
            <a:r>
              <a:rPr lang="en-US" dirty="0" smtClean="0"/>
              <a:t>Sample SEVIS I-20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New International Student Orientation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2667000" cy="533400"/>
          </a:xfrm>
        </p:spPr>
        <p:txBody>
          <a:bodyPr/>
          <a:lstStyle/>
          <a:p>
            <a:r>
              <a:rPr lang="en-US" dirty="0" smtClean="0"/>
              <a:t>       Sample </a:t>
            </a:r>
            <a:br>
              <a:rPr lang="en-US" dirty="0" smtClean="0"/>
            </a:br>
            <a:r>
              <a:rPr lang="en-US" dirty="0" smtClean="0"/>
              <a:t>       SEVIS DS-2019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New International Student Orientation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0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3733800" y="118874"/>
            <a:ext cx="6172200" cy="838199"/>
          </a:xfrm>
        </p:spPr>
        <p:txBody>
          <a:bodyPr/>
          <a:lstStyle/>
          <a:p>
            <a:r>
              <a:rPr lang="en-US" dirty="0" smtClean="0"/>
              <a:t>Advising International Students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2274838"/>
            <a:ext cx="7873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457200">
              <a:buFont typeface="Arial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Initial – Enter US </a:t>
            </a:r>
            <a:r>
              <a:rPr lang="en-US" smtClean="0">
                <a:solidFill>
                  <a:prstClr val="black"/>
                </a:solidFill>
              </a:rPr>
              <a:t>no more </a:t>
            </a:r>
            <a:r>
              <a:rPr lang="en-US" dirty="0" smtClean="0">
                <a:solidFill>
                  <a:prstClr val="black"/>
                </a:solidFill>
              </a:rPr>
              <a:t>than 30 </a:t>
            </a:r>
            <a:r>
              <a:rPr lang="en-US" dirty="0">
                <a:solidFill>
                  <a:prstClr val="black"/>
                </a:solidFill>
              </a:rPr>
              <a:t>days before program start date</a:t>
            </a:r>
          </a:p>
          <a:p>
            <a:pPr marL="228600" indent="-228600" defTabSz="457200">
              <a:buFont typeface="Arial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Full-time vs. Part-time enrollment </a:t>
            </a:r>
          </a:p>
          <a:p>
            <a:pPr marL="228600" indent="-228600" defTabSz="457200">
              <a:buFont typeface="Arial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Online study</a:t>
            </a:r>
          </a:p>
          <a:p>
            <a:pPr marL="228600" indent="-228600" defTabSz="457200">
              <a:buFont typeface="Arial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Holds on accounts</a:t>
            </a:r>
          </a:p>
          <a:p>
            <a:pPr marL="228600" indent="-228600" defTabSz="457200">
              <a:buFont typeface="Arial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Program </a:t>
            </a:r>
            <a:r>
              <a:rPr lang="en-US" dirty="0" smtClean="0">
                <a:solidFill>
                  <a:prstClr val="black"/>
                </a:solidFill>
              </a:rPr>
              <a:t>Extension</a:t>
            </a:r>
          </a:p>
          <a:p>
            <a:pPr marL="228600" indent="-228600" defTabSz="457200">
              <a:buFont typeface="Arial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Probation/Dismissal/Resignation – No Grace Period - completion 30 or 60</a:t>
            </a:r>
            <a:endParaRPr lang="en-US" dirty="0">
              <a:solidFill>
                <a:prstClr val="black"/>
              </a:solidFill>
            </a:endParaRPr>
          </a:p>
          <a:p>
            <a:pPr marL="228600" indent="-228600" defTabSz="457200">
              <a:buFont typeface="Arial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Change of Level or major/Transfer</a:t>
            </a:r>
          </a:p>
          <a:p>
            <a:pPr marL="228600" indent="-228600" defTabSz="457200">
              <a:buFont typeface="Arial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Employment issues – on campus, </a:t>
            </a:r>
            <a:r>
              <a:rPr lang="en-US" dirty="0" smtClean="0">
                <a:solidFill>
                  <a:prstClr val="black"/>
                </a:solidFill>
              </a:rPr>
              <a:t>CPT, OPT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48206"/>
      </p:ext>
    </p:extLst>
  </p:cSld>
  <p:clrMapOvr>
    <a:masterClrMapping/>
  </p:clrMapOvr>
</p:sld>
</file>

<file path=ppt/theme/theme1.xml><?xml version="1.0" encoding="utf-8"?>
<a:theme xmlns:a="http://schemas.openxmlformats.org/drawingml/2006/main" name="UofL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7_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8_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9_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ofL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6_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646</Words>
  <Application>Microsoft Office PowerPoint</Application>
  <PresentationFormat>Widescreen</PresentationFormat>
  <Paragraphs>134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Calibri</vt:lpstr>
      <vt:lpstr>Helvetica Neue</vt:lpstr>
      <vt:lpstr>Helvetica Neue Bold Condensed</vt:lpstr>
      <vt:lpstr>HelveticaNeueLT Std</vt:lpstr>
      <vt:lpstr>HelveticaNeueLT Std Med Cn</vt:lpstr>
      <vt:lpstr>UofL PowerPoint Template</vt:lpstr>
      <vt:lpstr>1_UofL PowerPoint Template</vt:lpstr>
      <vt:lpstr>White Theme</vt:lpstr>
      <vt:lpstr>1_White Theme</vt:lpstr>
      <vt:lpstr>2_White Theme</vt:lpstr>
      <vt:lpstr>3_White Theme</vt:lpstr>
      <vt:lpstr>4_White Theme</vt:lpstr>
      <vt:lpstr>5_White Theme</vt:lpstr>
      <vt:lpstr>6_White Theme</vt:lpstr>
      <vt:lpstr>7_White Theme</vt:lpstr>
      <vt:lpstr>8_White Theme</vt:lpstr>
      <vt:lpstr>9_White Theme</vt:lpstr>
      <vt:lpstr>PowerPoint Presentation</vt:lpstr>
      <vt:lpstr>International Student &amp; Scholar Services Office (ISSS)</vt:lpstr>
      <vt:lpstr>International Student and Scholar Services Office (ISSS)</vt:lpstr>
      <vt:lpstr>Who is a non-immigrant?</vt:lpstr>
      <vt:lpstr> Int’l Student and Scholar Services (ISSS)</vt:lpstr>
      <vt:lpstr>What our office does after student admitted by Department &amp; SIGS</vt:lpstr>
      <vt:lpstr>Sample SEVIS I-20</vt:lpstr>
      <vt:lpstr>       Sample         SEVIS DS-2019</vt:lpstr>
      <vt:lpstr>PowerPoint Presentation</vt:lpstr>
      <vt:lpstr>Support Services</vt:lpstr>
      <vt:lpstr>Professional Organization: www.nafsa.org</vt:lpstr>
      <vt:lpstr>Questions, Comments or Concerns</vt:lpstr>
    </vt:vector>
  </TitlesOfParts>
  <Company>University of Louisville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Vallery,Jacob Francis</dc:creator>
  <cp:lastModifiedBy>Pepper,Sharolyn F.</cp:lastModifiedBy>
  <cp:revision>10</cp:revision>
  <dcterms:created xsi:type="dcterms:W3CDTF">2016-01-28T19:53:13Z</dcterms:created>
  <dcterms:modified xsi:type="dcterms:W3CDTF">2016-02-04T15:46:58Z</dcterms:modified>
</cp:coreProperties>
</file>