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0CC3-D8BA-4619-8356-3799C54EED8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8234-666F-41DC-B919-6010ED013819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0CC3-D8BA-4619-8356-3799C54EED8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8234-666F-41DC-B919-6010ED013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0CC3-D8BA-4619-8356-3799C54EED8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8234-666F-41DC-B919-6010ED013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0CC3-D8BA-4619-8356-3799C54EED8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8234-666F-41DC-B919-6010ED013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0CC3-D8BA-4619-8356-3799C54EED8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8234-666F-41DC-B919-6010ED013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0CC3-D8BA-4619-8356-3799C54EED8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8234-666F-41DC-B919-6010ED013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0CC3-D8BA-4619-8356-3799C54EED8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8234-666F-41DC-B919-6010ED013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0CC3-D8BA-4619-8356-3799C54EED8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8234-666F-41DC-B919-6010ED013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0CC3-D8BA-4619-8356-3799C54EED8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8234-666F-41DC-B919-6010ED0138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0CC3-D8BA-4619-8356-3799C54EED8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8234-666F-41DC-B919-6010ED013819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30CC3-D8BA-4619-8356-3799C54EED8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C8234-666F-41DC-B919-6010ED013819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FC30CC3-D8BA-4619-8356-3799C54EED8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4BC8234-666F-41DC-B919-6010ED0138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2670175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FSSE-G RESULTS 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3340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Faculty Survey of Student Engagement for Graduate Student Instructors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6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n w="13335" cmpd="sng">
                  <a:noFill/>
                  <a:prstDash val="solid"/>
                </a:ln>
                <a:solidFill>
                  <a:schemeClr val="tx1"/>
                </a:solidFill>
              </a:rPr>
              <a:t>During the current school year, about how often have you done the following?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</a:t>
            </a:r>
            <a:r>
              <a:rPr lang="en-US" dirty="0"/>
              <a:t>. Consulted books, articles, or online resources to enhance your </a:t>
            </a:r>
            <a:r>
              <a:rPr lang="en-US" dirty="0" smtClean="0"/>
              <a:t>teaching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Very Often: 16% 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Often</a:t>
            </a:r>
            <a:r>
              <a:rPr lang="en-US" dirty="0"/>
              <a:t>: </a:t>
            </a:r>
            <a:r>
              <a:rPr lang="en-US" dirty="0" smtClean="0"/>
              <a:t>32%</a:t>
            </a:r>
            <a:r>
              <a:rPr lang="en-US" dirty="0"/>
              <a:t>	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Sometimes: 36%</a:t>
            </a:r>
          </a:p>
          <a:p>
            <a:pPr marL="0" indent="0" algn="ctr">
              <a:buNone/>
            </a:pPr>
            <a:r>
              <a:rPr lang="en-US" dirty="0" smtClean="0"/>
              <a:t>Never: 17%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75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3200" dirty="0">
                <a:ln w="13335" cmpd="sng">
                  <a:noFill/>
                  <a:prstDash val="solid"/>
                </a:ln>
                <a:solidFill>
                  <a:schemeClr val="tx1"/>
                </a:solidFill>
                <a:effectLst/>
              </a:rPr>
              <a:t>During the current school year, have you done the following?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																</a:t>
            </a:r>
            <a:r>
              <a:rPr lang="en-US" sz="5600" b="1" dirty="0">
                <a:solidFill>
                  <a:schemeClr val="tx1"/>
                </a:solidFill>
              </a:rPr>
              <a:t>		</a:t>
            </a:r>
          </a:p>
          <a:p>
            <a:pPr marL="0" indent="0">
              <a:buNone/>
            </a:pPr>
            <a:endParaRPr lang="en-US" sz="4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chemeClr val="tx1"/>
                </a:solidFill>
              </a:rPr>
              <a:t>A.	Participated </a:t>
            </a:r>
            <a:r>
              <a:rPr lang="en-US" sz="3800" dirty="0">
                <a:solidFill>
                  <a:schemeClr val="tx1"/>
                </a:solidFill>
              </a:rPr>
              <a:t>in an institution-wide graduate student instructor orientation		</a:t>
            </a:r>
            <a:endParaRPr lang="en-US" sz="3800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sz="3800" dirty="0" smtClean="0"/>
              <a:t>			No</a:t>
            </a:r>
            <a:r>
              <a:rPr lang="en-US" sz="3800" dirty="0"/>
              <a:t>		47	</a:t>
            </a:r>
            <a:r>
              <a:rPr lang="en-US" sz="3800" dirty="0" smtClean="0"/>
              <a:t>56%</a:t>
            </a:r>
            <a:r>
              <a:rPr lang="en-US" sz="3800" dirty="0"/>
              <a:t>															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tx1"/>
                </a:solidFill>
              </a:rPr>
              <a:t>			Yes		37	</a:t>
            </a:r>
            <a:r>
              <a:rPr lang="en-US" sz="3800" dirty="0" smtClean="0">
                <a:solidFill>
                  <a:schemeClr val="tx1"/>
                </a:solidFill>
              </a:rPr>
              <a:t>44%</a:t>
            </a:r>
            <a:r>
              <a:rPr lang="en-US" sz="3800" dirty="0">
                <a:solidFill>
                  <a:schemeClr val="tx1"/>
                </a:solidFill>
              </a:rPr>
              <a:t>															</a:t>
            </a:r>
          </a:p>
          <a:p>
            <a:pPr marL="0" indent="0">
              <a:buNone/>
            </a:pPr>
            <a:r>
              <a:rPr lang="en-US" sz="3800" dirty="0">
                <a:solidFill>
                  <a:schemeClr val="tx1"/>
                </a:solidFill>
              </a:rPr>
              <a:t>			Total		84	</a:t>
            </a:r>
            <a:r>
              <a:rPr lang="en-US" sz="3800" dirty="0" smtClean="0">
                <a:solidFill>
                  <a:schemeClr val="tx1"/>
                </a:solidFill>
              </a:rPr>
              <a:t>100%</a:t>
            </a:r>
            <a:r>
              <a:rPr lang="en-US" sz="4400" dirty="0">
                <a:solidFill>
                  <a:schemeClr val="tx1"/>
                </a:solidFill>
              </a:rPr>
              <a:t>											</a:t>
            </a:r>
            <a:r>
              <a:rPr lang="en-US" sz="5600" b="1" dirty="0">
                <a:solidFill>
                  <a:schemeClr val="tx1"/>
                </a:solidFill>
              </a:rPr>
              <a:t>			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dirty="0"/>
              <a:t>										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.	Participated in a graduate student instructor orientation specific to your department or discipline		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	No		53	</a:t>
            </a:r>
            <a:r>
              <a:rPr lang="en-US" dirty="0" smtClean="0">
                <a:solidFill>
                  <a:schemeClr val="tx1"/>
                </a:solidFill>
              </a:rPr>
              <a:t>63%</a:t>
            </a:r>
            <a:r>
              <a:rPr lang="en-US" dirty="0">
                <a:solidFill>
                  <a:schemeClr val="tx1"/>
                </a:solidFill>
              </a:rPr>
              <a:t>															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	Yes		31	</a:t>
            </a:r>
            <a:r>
              <a:rPr lang="en-US" dirty="0" smtClean="0">
                <a:solidFill>
                  <a:schemeClr val="tx1"/>
                </a:solidFill>
              </a:rPr>
              <a:t>37%</a:t>
            </a:r>
            <a:r>
              <a:rPr lang="en-US" dirty="0">
                <a:solidFill>
                  <a:schemeClr val="tx1"/>
                </a:solidFill>
              </a:rPr>
              <a:t>															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	Total		84	</a:t>
            </a:r>
            <a:r>
              <a:rPr lang="en-US" dirty="0" smtClean="0">
                <a:solidFill>
                  <a:schemeClr val="tx1"/>
                </a:solidFill>
              </a:rPr>
              <a:t>100%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</a:rPr>
              <a:t>									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200" dirty="0">
                <a:ln w="13335" cmpd="sng">
                  <a:noFill/>
                  <a:prstDash val="solid"/>
                </a:ln>
                <a:solidFill>
                  <a:schemeClr val="tx1"/>
                </a:solidFill>
                <a:effectLst/>
              </a:rPr>
              <a:t>During the current school year, have you done the following?</a:t>
            </a:r>
          </a:p>
        </p:txBody>
      </p:sp>
    </p:spTree>
    <p:extLst>
      <p:ext uri="{BB962C8B-B14F-4D97-AF65-F5344CB8AC3E}">
        <p14:creationId xmlns:p14="http://schemas.microsoft.com/office/powerpoint/2010/main" val="382355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n w="13335" cmpd="sng">
                  <a:noFill/>
                  <a:prstDash val="solid"/>
                </a:ln>
                <a:solidFill>
                  <a:schemeClr val="tx1"/>
                </a:solidFill>
              </a:rPr>
              <a:t>During the current school year, have you done the following?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				</a:t>
            </a:r>
            <a:r>
              <a:rPr lang="en-US" dirty="0">
                <a:solidFill>
                  <a:schemeClr val="tx1"/>
                </a:solidFill>
              </a:rPr>
              <a:t>			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C.	Enrolled in a for-credit course related to college-level teaching 		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	No		68	</a:t>
            </a:r>
            <a:r>
              <a:rPr lang="en-US" dirty="0" smtClean="0">
                <a:solidFill>
                  <a:schemeClr val="tx1"/>
                </a:solidFill>
              </a:rPr>
              <a:t>81%</a:t>
            </a:r>
            <a:r>
              <a:rPr lang="en-US" dirty="0">
                <a:solidFill>
                  <a:schemeClr val="tx1"/>
                </a:solidFill>
              </a:rPr>
              <a:t>															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	Yes		16	</a:t>
            </a:r>
            <a:r>
              <a:rPr lang="en-US" dirty="0" smtClean="0">
                <a:solidFill>
                  <a:schemeClr val="tx1"/>
                </a:solidFill>
              </a:rPr>
              <a:t>19%</a:t>
            </a:r>
            <a:r>
              <a:rPr lang="en-US" dirty="0">
                <a:solidFill>
                  <a:schemeClr val="tx1"/>
                </a:solidFill>
              </a:rPr>
              <a:t>															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		Total		84	</a:t>
            </a:r>
            <a:r>
              <a:rPr lang="en-US" dirty="0" smtClean="0">
                <a:solidFill>
                  <a:schemeClr val="tx1"/>
                </a:solidFill>
              </a:rPr>
              <a:t>100%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A.  Visited </a:t>
            </a:r>
            <a:r>
              <a:rPr lang="en-US" dirty="0"/>
              <a:t>an office or center that supports graduate student instructors (Center for Teaching and Learning, Center for Teaching Excellence, etc.)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Very Often: 0%</a:t>
            </a:r>
          </a:p>
          <a:p>
            <a:pPr marL="0" indent="0" algn="ctr">
              <a:buNone/>
            </a:pPr>
            <a:r>
              <a:rPr lang="en-US" dirty="0" smtClean="0"/>
              <a:t>Often: 	9%	</a:t>
            </a:r>
          </a:p>
          <a:p>
            <a:pPr marL="0" indent="0" algn="ctr">
              <a:buNone/>
            </a:pPr>
            <a:r>
              <a:rPr lang="en-US" dirty="0" smtClean="0"/>
              <a:t>Sometimes: 25%</a:t>
            </a:r>
          </a:p>
          <a:p>
            <a:pPr marL="0" indent="0" algn="ctr">
              <a:buNone/>
            </a:pPr>
            <a:r>
              <a:rPr lang="en-US" dirty="0" smtClean="0"/>
              <a:t>Never: 66%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n w="13335" cmpd="sng">
                  <a:noFill/>
                  <a:prstDash val="solid"/>
                </a:ln>
                <a:solidFill>
                  <a:schemeClr val="tx1"/>
                </a:solidFill>
              </a:rPr>
              <a:t>During the current school year, about how often have you done the </a:t>
            </a:r>
            <a:r>
              <a:rPr lang="en-US" dirty="0" smtClean="0">
                <a:ln w="13335" cmpd="sng">
                  <a:noFill/>
                  <a:prstDash val="solid"/>
                </a:ln>
                <a:solidFill>
                  <a:schemeClr val="tx1"/>
                </a:solidFill>
              </a:rPr>
              <a:t>following?</a:t>
            </a:r>
            <a:endParaRPr lang="en-US" dirty="0">
              <a:ln w="13335" cmpd="sng">
                <a:noFill/>
                <a:prstDash val="solid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97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n w="13335" cmpd="sng">
                  <a:noFill/>
                  <a:prstDash val="solid"/>
                </a:ln>
                <a:solidFill>
                  <a:schemeClr val="tx1"/>
                </a:solidFill>
              </a:rPr>
              <a:t>During the current school year, about how often have you done the following?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</a:t>
            </a:r>
            <a:r>
              <a:rPr lang="en-US" dirty="0"/>
              <a:t>. Attended a workshop or training to enhance your teaching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Very Often: 6%</a:t>
            </a:r>
          </a:p>
          <a:p>
            <a:pPr marL="0" indent="0" algn="ctr">
              <a:buNone/>
            </a:pPr>
            <a:r>
              <a:rPr lang="en-US" dirty="0" smtClean="0"/>
              <a:t>Often</a:t>
            </a:r>
            <a:r>
              <a:rPr lang="en-US" dirty="0"/>
              <a:t>: </a:t>
            </a:r>
            <a:r>
              <a:rPr lang="en-US" dirty="0" smtClean="0"/>
              <a:t>16%</a:t>
            </a:r>
          </a:p>
          <a:p>
            <a:pPr marL="0" indent="0" algn="ctr">
              <a:buNone/>
            </a:pPr>
            <a:r>
              <a:rPr lang="en-US" dirty="0" smtClean="0"/>
              <a:t>Sometimes: 26%</a:t>
            </a:r>
          </a:p>
          <a:p>
            <a:pPr marL="0" indent="0" algn="ctr">
              <a:buNone/>
            </a:pPr>
            <a:r>
              <a:rPr lang="en-US" dirty="0" smtClean="0"/>
              <a:t>Never: 52%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n w="13335" cmpd="sng">
                  <a:noFill/>
                  <a:prstDash val="solid"/>
                </a:ln>
                <a:solidFill>
                  <a:schemeClr val="tx1"/>
                </a:solidFill>
              </a:rPr>
              <a:t>During the current school year, about how often have you done the following?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</a:t>
            </a:r>
            <a:r>
              <a:rPr lang="en-US" dirty="0"/>
              <a:t>. Had a faculty or staff member observe your teaching and provide </a:t>
            </a:r>
            <a:r>
              <a:rPr lang="en-US" dirty="0" smtClean="0"/>
              <a:t>feedback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Very Often: 3%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Often</a:t>
            </a:r>
            <a:r>
              <a:rPr lang="en-US" dirty="0"/>
              <a:t>: </a:t>
            </a:r>
            <a:r>
              <a:rPr lang="en-US" dirty="0" smtClean="0"/>
              <a:t>11%</a:t>
            </a:r>
            <a:r>
              <a:rPr lang="en-US" dirty="0"/>
              <a:t>	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Sometimes: 51%</a:t>
            </a:r>
          </a:p>
          <a:p>
            <a:pPr marL="0" indent="0" algn="ctr">
              <a:buNone/>
            </a:pPr>
            <a:r>
              <a:rPr lang="en-US" dirty="0" smtClean="0"/>
              <a:t>Never: 36%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n w="13335" cmpd="sng">
                  <a:noFill/>
                  <a:prstDash val="solid"/>
                </a:ln>
                <a:solidFill>
                  <a:schemeClr val="tx1"/>
                </a:solidFill>
              </a:rPr>
              <a:t>During the current school year, about how often have you done the following?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</a:t>
            </a:r>
            <a:r>
              <a:rPr lang="en-US" dirty="0"/>
              <a:t>. Worked one-on-one with a faculty member to help improve your teaching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Very Often: 3%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Often</a:t>
            </a:r>
            <a:r>
              <a:rPr lang="en-US" dirty="0"/>
              <a:t>:</a:t>
            </a:r>
            <a:r>
              <a:rPr lang="en-US" dirty="0" smtClean="0"/>
              <a:t>11%</a:t>
            </a:r>
          </a:p>
          <a:p>
            <a:pPr marL="0" indent="0" algn="ctr">
              <a:buNone/>
            </a:pPr>
            <a:r>
              <a:rPr lang="en-US" dirty="0" smtClean="0"/>
              <a:t>Sometimes: 38%</a:t>
            </a:r>
          </a:p>
          <a:p>
            <a:pPr marL="0" indent="0" algn="ctr">
              <a:buNone/>
            </a:pPr>
            <a:r>
              <a:rPr lang="en-US" dirty="0" smtClean="0"/>
              <a:t>Never: 49%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ln w="13335" cmpd="sng">
                  <a:noFill/>
                  <a:prstDash val="solid"/>
                </a:ln>
                <a:solidFill>
                  <a:schemeClr val="tx1"/>
                </a:solidFill>
              </a:rPr>
              <a:t>During the current school year, about how often have you done the following?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</a:t>
            </a:r>
            <a:r>
              <a:rPr lang="en-US" dirty="0"/>
              <a:t>. Discussed teaching issues with other graduate instructors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Very Often: 30%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Often</a:t>
            </a:r>
            <a:r>
              <a:rPr lang="en-US" dirty="0"/>
              <a:t>: </a:t>
            </a:r>
            <a:r>
              <a:rPr lang="en-US" dirty="0" smtClean="0"/>
              <a:t>39%</a:t>
            </a:r>
            <a:r>
              <a:rPr lang="en-US" dirty="0"/>
              <a:t>	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Sometimes: 27%</a:t>
            </a:r>
          </a:p>
          <a:p>
            <a:pPr marL="0" indent="0" algn="ctr">
              <a:buNone/>
            </a:pPr>
            <a:r>
              <a:rPr lang="en-US" dirty="0" smtClean="0"/>
              <a:t>Never: 4%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412</TotalTime>
  <Words>292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FSSE-G RESULTS </vt:lpstr>
      <vt:lpstr>During the current school year, have you done the following?</vt:lpstr>
      <vt:lpstr>During the current school year, have you done the following?</vt:lpstr>
      <vt:lpstr>During the current school year, have you done the following?</vt:lpstr>
      <vt:lpstr>During the current school year, about how often have you done the following?</vt:lpstr>
      <vt:lpstr>During the current school year, about how often have you done the following?</vt:lpstr>
      <vt:lpstr>During the current school year, about how often have you done the following?</vt:lpstr>
      <vt:lpstr>During the current school year, about how often have you done the following?</vt:lpstr>
      <vt:lpstr>During the current school year, about how often have you done the following?</vt:lpstr>
      <vt:lpstr>During the current school year, about how often have you done the following?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FSSE-G RESULTS</dc:title>
  <dc:creator>McHugh,Cara E</dc:creator>
  <cp:lastModifiedBy>McHugh,Cara E</cp:lastModifiedBy>
  <cp:revision>25</cp:revision>
  <dcterms:created xsi:type="dcterms:W3CDTF">2014-10-07T17:54:20Z</dcterms:created>
  <dcterms:modified xsi:type="dcterms:W3CDTF">2014-10-09T13:41:09Z</dcterms:modified>
</cp:coreProperties>
</file>