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6" r:id="rId3"/>
    <p:sldMasterId id="2147483662" r:id="rId4"/>
    <p:sldMasterId id="2147483683" r:id="rId5"/>
    <p:sldMasterId id="2147483664" r:id="rId6"/>
    <p:sldMasterId id="2147483685" r:id="rId7"/>
  </p:sldMasterIdLst>
  <p:notesMasterIdLst>
    <p:notesMasterId r:id="rId20"/>
  </p:notesMasterIdLst>
  <p:handoutMasterIdLst>
    <p:handoutMasterId r:id="rId21"/>
  </p:handoutMasterIdLst>
  <p:sldIdLst>
    <p:sldId id="295" r:id="rId8"/>
    <p:sldId id="282" r:id="rId9"/>
    <p:sldId id="292" r:id="rId10"/>
    <p:sldId id="285" r:id="rId11"/>
    <p:sldId id="283" r:id="rId12"/>
    <p:sldId id="290" r:id="rId13"/>
    <p:sldId id="289" r:id="rId14"/>
    <p:sldId id="288" r:id="rId15"/>
    <p:sldId id="286" r:id="rId16"/>
    <p:sldId id="294" r:id="rId17"/>
    <p:sldId id="287"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00"/>
    <a:srgbClr val="890000"/>
    <a:srgbClr val="AD0000"/>
    <a:srgbClr val="3E3E3E"/>
    <a:srgbClr val="000000"/>
    <a:srgbClr val="323232"/>
    <a:srgbClr val="B2B2B2"/>
    <a:srgbClr val="5F0000"/>
    <a:srgbClr val="740000"/>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339" autoAdjust="0"/>
    <p:restoredTop sz="94673" autoAdjust="0"/>
  </p:normalViewPr>
  <p:slideViewPr>
    <p:cSldViewPr snapToObjects="1">
      <p:cViewPr>
        <p:scale>
          <a:sx n="130" d="100"/>
          <a:sy n="130" d="100"/>
        </p:scale>
        <p:origin x="-114" y="21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97721C-E8F9-4152-BEC4-B88BEBD936EF}" type="datetimeFigureOut">
              <a:rPr lang="en-US" smtClean="0"/>
              <a:pPr/>
              <a:t>5/13/2015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96241B-A9A4-48D2-AEF4-BEFCE625ECBA}" type="slidenum">
              <a:rPr lang="en-US" smtClean="0"/>
              <a:pPr/>
              <a:t>‹#›</a:t>
            </a:fld>
            <a:endParaRPr lang="en-US"/>
          </a:p>
        </p:txBody>
      </p:sp>
    </p:spTree>
    <p:extLst>
      <p:ext uri="{BB962C8B-B14F-4D97-AF65-F5344CB8AC3E}">
        <p14:creationId xmlns:p14="http://schemas.microsoft.com/office/powerpoint/2010/main" val="1758542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2EAB1C-C787-4710-AC65-4834B24B0179}" type="datetimeFigureOut">
              <a:rPr lang="en-US" smtClean="0"/>
              <a:pPr/>
              <a:t>5/13/2015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D5513B-1241-4A9C-8018-043E2B459678}" type="slidenum">
              <a:rPr lang="en-US" smtClean="0"/>
              <a:pPr/>
              <a:t>‹#›</a:t>
            </a:fld>
            <a:endParaRPr lang="en-US"/>
          </a:p>
        </p:txBody>
      </p:sp>
    </p:spTree>
    <p:extLst>
      <p:ext uri="{BB962C8B-B14F-4D97-AF65-F5344CB8AC3E}">
        <p14:creationId xmlns:p14="http://schemas.microsoft.com/office/powerpoint/2010/main" val="1388535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A26E784E-2764-45A4-917A-565528935740}"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lid Title">
    <p:bg>
      <p:bgPr>
        <a:solidFill>
          <a:srgbClr val="9B0000"/>
        </a:solidFill>
        <a:effectLst/>
      </p:bgPr>
    </p:bg>
    <p:spTree>
      <p:nvGrpSpPr>
        <p:cNvPr id="1" name=""/>
        <p:cNvGrpSpPr/>
        <p:nvPr/>
      </p:nvGrpSpPr>
      <p:grpSpPr>
        <a:xfrm>
          <a:off x="0" y="0"/>
          <a:ext cx="0" cy="0"/>
          <a:chOff x="0" y="0"/>
          <a:chExt cx="0" cy="0"/>
        </a:xfrm>
      </p:grpSpPr>
      <p:sp>
        <p:nvSpPr>
          <p:cNvPr id="3" name="Text Placeholder 3"/>
          <p:cNvSpPr>
            <a:spLocks noGrp="1"/>
          </p:cNvSpPr>
          <p:nvPr>
            <p:ph type="body" sz="half" idx="11" hasCustomPrompt="1"/>
          </p:nvPr>
        </p:nvSpPr>
        <p:spPr>
          <a:xfrm>
            <a:off x="698157" y="3109466"/>
            <a:ext cx="7772400" cy="584776"/>
          </a:xfrm>
          <a:prstGeom prst="rect">
            <a:avLst/>
          </a:prstGeom>
        </p:spPr>
        <p:txBody>
          <a:bodyPr anchor="b">
            <a:spAutoFit/>
          </a:bodyPr>
          <a:lstStyle>
            <a:lvl1pPr marL="0" indent="0" algn="ctr">
              <a:buNone/>
              <a:defRPr sz="3200" b="0" i="0">
                <a:solidFill>
                  <a:schemeClr val="bg1"/>
                </a:solidFill>
                <a:latin typeface="Helvetica Neue Bold Condensed"/>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4" name="Text Placeholder 3"/>
          <p:cNvSpPr>
            <a:spLocks noGrp="1"/>
          </p:cNvSpPr>
          <p:nvPr>
            <p:ph type="body" sz="half" idx="12" hasCustomPrompt="1"/>
          </p:nvPr>
        </p:nvSpPr>
        <p:spPr>
          <a:xfrm>
            <a:off x="2362200" y="5162490"/>
            <a:ext cx="4419600" cy="400110"/>
          </a:xfrm>
          <a:prstGeom prst="rect">
            <a:avLst/>
          </a:prstGeom>
        </p:spPr>
        <p:txBody>
          <a:bodyPr wrap="square" anchor="b">
            <a:spAutoFit/>
          </a:bodyPr>
          <a:lstStyle>
            <a:lvl1pPr marL="0" indent="0" algn="ctr">
              <a:buNone/>
              <a:defRPr sz="2000" b="0" i="0">
                <a:solidFill>
                  <a:schemeClr val="bg1"/>
                </a:solidFill>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date</a:t>
            </a:r>
          </a:p>
        </p:txBody>
      </p:sp>
      <p:sp>
        <p:nvSpPr>
          <p:cNvPr id="2" name="Rectangle 1"/>
          <p:cNvSpPr/>
          <p:nvPr userDrawn="1"/>
        </p:nvSpPr>
        <p:spPr>
          <a:xfrm>
            <a:off x="2362200" y="4800600"/>
            <a:ext cx="4419600" cy="152400"/>
          </a:xfrm>
          <a:prstGeom prst="rect">
            <a:avLst/>
          </a:prstGeom>
          <a:solidFill>
            <a:srgbClr val="9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0" y="990600"/>
            <a:ext cx="3962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10" name="Text Placeholder 3"/>
          <p:cNvSpPr>
            <a:spLocks noGrp="1"/>
          </p:cNvSpPr>
          <p:nvPr>
            <p:ph type="body" sz="half" idx="2" hasCustomPrompt="1"/>
          </p:nvPr>
        </p:nvSpPr>
        <p:spPr>
          <a:xfrm>
            <a:off x="4572000" y="1524001"/>
            <a:ext cx="3962400" cy="4419601"/>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
        <p:nvSpPr>
          <p:cNvPr id="11" name="Picture Placeholder 2"/>
          <p:cNvSpPr>
            <a:spLocks noGrp="1"/>
          </p:cNvSpPr>
          <p:nvPr>
            <p:ph type="pic" idx="12"/>
          </p:nvPr>
        </p:nvSpPr>
        <p:spPr>
          <a:xfrm>
            <a:off x="609600" y="1447801"/>
            <a:ext cx="3886200" cy="4495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2" name="Straight Connector 11"/>
          <p:cNvCxnSpPr/>
          <p:nvPr userDrawn="1"/>
        </p:nvCxnSpPr>
        <p:spPr>
          <a:xfrm rot="10800000">
            <a:off x="46482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7"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362200" y="990600"/>
            <a:ext cx="61722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10" name="Text Placeholder 3"/>
          <p:cNvSpPr>
            <a:spLocks noGrp="1"/>
          </p:cNvSpPr>
          <p:nvPr>
            <p:ph type="body" sz="half" idx="2" hasCustomPrompt="1"/>
          </p:nvPr>
        </p:nvSpPr>
        <p:spPr>
          <a:xfrm>
            <a:off x="2362200" y="1524001"/>
            <a:ext cx="6172200" cy="4419601"/>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11" name="Straight Connector 10"/>
          <p:cNvCxnSpPr/>
          <p:nvPr userDrawn="1"/>
        </p:nvCxnSpPr>
        <p:spPr>
          <a:xfrm>
            <a:off x="2480896" y="1445409"/>
            <a:ext cx="6053504" cy="2393"/>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7"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cxnSp>
        <p:nvCxnSpPr>
          <p:cNvPr id="12" name="Straight Connector 11"/>
          <p:cNvCxnSpPr/>
          <p:nvPr userDrawn="1"/>
        </p:nvCxnSpPr>
        <p:spPr>
          <a:xfrm rot="10800000">
            <a:off x="6096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13" name="Picture Placeholder 2"/>
          <p:cNvSpPr>
            <a:spLocks noGrp="1"/>
          </p:cNvSpPr>
          <p:nvPr>
            <p:ph type="pic" idx="12"/>
          </p:nvPr>
        </p:nvSpPr>
        <p:spPr>
          <a:xfrm>
            <a:off x="4648200" y="1524001"/>
            <a:ext cx="38862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p:cNvSpPr>
            <a:spLocks noGrp="1"/>
          </p:cNvSpPr>
          <p:nvPr>
            <p:ph type="pic" idx="13"/>
          </p:nvPr>
        </p:nvSpPr>
        <p:spPr>
          <a:xfrm>
            <a:off x="609600" y="1524000"/>
            <a:ext cx="38862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cxnSp>
        <p:nvCxnSpPr>
          <p:cNvPr id="12" name="Straight Connector 11"/>
          <p:cNvCxnSpPr/>
          <p:nvPr userDrawn="1"/>
        </p:nvCxnSpPr>
        <p:spPr>
          <a:xfrm rot="10800000">
            <a:off x="6096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Title">
    <p:spTree>
      <p:nvGrpSpPr>
        <p:cNvPr id="1" name=""/>
        <p:cNvGrpSpPr/>
        <p:nvPr/>
      </p:nvGrpSpPr>
      <p:grpSpPr>
        <a:xfrm>
          <a:off x="0" y="0"/>
          <a:ext cx="0" cy="0"/>
          <a:chOff x="0" y="0"/>
          <a:chExt cx="0" cy="0"/>
        </a:xfrm>
      </p:grpSpPr>
      <p:sp>
        <p:nvSpPr>
          <p:cNvPr id="6" name="Text Placeholder 3"/>
          <p:cNvSpPr>
            <a:spLocks noGrp="1"/>
          </p:cNvSpPr>
          <p:nvPr>
            <p:ph type="body" sz="half" idx="11" hasCustomPrompt="1"/>
          </p:nvPr>
        </p:nvSpPr>
        <p:spPr>
          <a:xfrm>
            <a:off x="3657600" y="4051756"/>
            <a:ext cx="4953000" cy="430887"/>
          </a:xfrm>
          <a:prstGeom prst="rect">
            <a:avLst/>
          </a:prstGeom>
          <a:ln>
            <a:noFill/>
          </a:ln>
        </p:spPr>
        <p:txBody>
          <a:bodyPr anchor="ctr">
            <a:spAutoFit/>
          </a:bodyPr>
          <a:lstStyle>
            <a:lvl1pPr marL="0" indent="0" algn="r">
              <a:buNone/>
              <a:defRPr sz="2200" b="0" i="0">
                <a:solidFill>
                  <a:srgbClr val="FFFFFF"/>
                </a:solidFill>
                <a:latin typeface="Helvetica Neue Bold Condensed"/>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4" name="Text Placeholder 3"/>
          <p:cNvSpPr>
            <a:spLocks noGrp="1"/>
          </p:cNvSpPr>
          <p:nvPr>
            <p:ph type="body" sz="half" idx="12" hasCustomPrompt="1"/>
          </p:nvPr>
        </p:nvSpPr>
        <p:spPr>
          <a:xfrm>
            <a:off x="7162800" y="6249144"/>
            <a:ext cx="1447800" cy="276999"/>
          </a:xfrm>
          <a:prstGeom prst="rect">
            <a:avLst/>
          </a:prstGeom>
          <a:ln>
            <a:noFill/>
          </a:ln>
        </p:spPr>
        <p:txBody>
          <a:bodyPr wrap="square" anchor="ctr">
            <a:spAutoFit/>
          </a:bodyPr>
          <a:lstStyle>
            <a:lvl1pPr marL="0" indent="0" algn="r">
              <a:buNone/>
              <a:defRPr sz="1200" b="0" i="0">
                <a:solidFill>
                  <a:srgbClr val="AD0000"/>
                </a:solidFill>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wenmeyer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10"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wenmeyer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wenmeyer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lknap Research Bldg.">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6"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5"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2702232"/>
            <a:ext cx="5867400" cy="584776"/>
          </a:xfrm>
          <a:prstGeom prst="rect">
            <a:avLst/>
          </a:prstGeom>
        </p:spPr>
        <p:txBody>
          <a:bodyPr vert="horz" wrap="square" anchor="b">
            <a:spAutoFit/>
          </a:bodyPr>
          <a:lstStyle>
            <a:lvl1pPr>
              <a:defRPr sz="3200" b="0" i="0">
                <a:latin typeface="Helvetica Neue Bold Condensed"/>
                <a:cs typeface="Helvetica Neue Bold Condensed"/>
              </a:defRPr>
            </a:lvl1pPr>
          </a:lstStyle>
          <a:p>
            <a:r>
              <a:rPr lang="en-US" dirty="0" smtClean="0"/>
              <a:t>Click to add Section Title</a:t>
            </a:r>
            <a:endParaRPr lang="en-US" dirty="0"/>
          </a:p>
        </p:txBody>
      </p:sp>
      <p:cxnSp>
        <p:nvCxnSpPr>
          <p:cNvPr id="4" name="Straight Connector 3"/>
          <p:cNvCxnSpPr/>
          <p:nvPr userDrawn="1"/>
        </p:nvCxnSpPr>
        <p:spPr>
          <a:xfrm rot="10800000">
            <a:off x="3429000" y="3584577"/>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udent Lif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udent Lif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udent Lif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udent Lif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udent Lif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udent Life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udent Life 7">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earch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earch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search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1200" y="992191"/>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sp>
        <p:nvSpPr>
          <p:cNvPr id="4" name="Text Placeholder 3"/>
          <p:cNvSpPr>
            <a:spLocks noGrp="1"/>
          </p:cNvSpPr>
          <p:nvPr>
            <p:ph type="body" sz="half" idx="2" hasCustomPrompt="1"/>
          </p:nvPr>
        </p:nvSpPr>
        <p:spPr>
          <a:xfrm>
            <a:off x="1981200" y="1524001"/>
            <a:ext cx="2971800" cy="4419601"/>
          </a:xfrm>
          <a:prstGeom prst="rect">
            <a:avLst/>
          </a:prstGeom>
        </p:spPr>
        <p:txBody>
          <a:bodyPr>
            <a:normAutofit/>
          </a:bodyPr>
          <a:lstStyle>
            <a:lvl1pPr marL="0" indent="0">
              <a:lnSpc>
                <a:spcPct val="150000"/>
              </a:lnSpc>
              <a:spcBef>
                <a:spcPts val="0"/>
              </a:spcBef>
              <a:spcAft>
                <a:spcPts val="0"/>
              </a:spcAft>
              <a:buNone/>
              <a:defRPr sz="1200" b="0" i="0">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9" name="Straight Connector 8"/>
          <p:cNvCxnSpPr/>
          <p:nvPr userDrawn="1"/>
        </p:nvCxnSpPr>
        <p:spPr>
          <a:xfrm rot="10800000">
            <a:off x="1981200" y="1447802"/>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0" name="Picture Placeholder 2"/>
          <p:cNvSpPr>
            <a:spLocks noGrp="1"/>
          </p:cNvSpPr>
          <p:nvPr>
            <p:ph type="pic" idx="12"/>
          </p:nvPr>
        </p:nvSpPr>
        <p:spPr>
          <a:xfrm>
            <a:off x="5410200" y="1524001"/>
            <a:ext cx="31242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search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search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3200" y="1905000"/>
            <a:ext cx="5867400" cy="457200"/>
          </a:xfrm>
          <a:prstGeom prst="rect">
            <a:avLst/>
          </a:prstGeom>
        </p:spPr>
        <p:txBody>
          <a:bodyPr anchor="b"/>
          <a:lstStyle>
            <a:lvl1pPr algn="l">
              <a:defRPr sz="1600" b="1" i="0">
                <a:solidFill>
                  <a:srgbClr val="FFFFFF"/>
                </a:solidFill>
                <a:latin typeface="Helvetica Neue"/>
                <a:cs typeface="Helvetica Neue"/>
              </a:defRPr>
            </a:lvl1pPr>
          </a:lstStyle>
          <a:p>
            <a:r>
              <a:rPr lang="en-US" dirty="0" smtClean="0"/>
              <a:t>Click to add Heading</a:t>
            </a:r>
            <a:endParaRPr lang="en-US" dirty="0"/>
          </a:p>
        </p:txBody>
      </p:sp>
      <p:sp>
        <p:nvSpPr>
          <p:cNvPr id="5" name="Text Placeholder 3"/>
          <p:cNvSpPr>
            <a:spLocks noGrp="1"/>
          </p:cNvSpPr>
          <p:nvPr>
            <p:ph type="body" sz="half" idx="11" hasCustomPrompt="1"/>
          </p:nvPr>
        </p:nvSpPr>
        <p:spPr>
          <a:xfrm>
            <a:off x="1600200" y="304800"/>
            <a:ext cx="4876800" cy="914400"/>
          </a:xfrm>
          <a:prstGeom prst="rect">
            <a:avLst/>
          </a:prstGeom>
        </p:spPr>
        <p:txBody>
          <a:bodyPr anchor="b">
            <a:normAutofit/>
          </a:bodyPr>
          <a:lstStyle>
            <a:lvl1pPr marL="0" indent="0">
              <a:buNone/>
              <a:defRPr sz="2200" b="0" i="0">
                <a:solidFill>
                  <a:schemeClr val="bg1"/>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6" name="Text Placeholder 3"/>
          <p:cNvSpPr>
            <a:spLocks noGrp="1"/>
          </p:cNvSpPr>
          <p:nvPr>
            <p:ph type="body" sz="half" idx="12" hasCustomPrompt="1"/>
          </p:nvPr>
        </p:nvSpPr>
        <p:spPr>
          <a:xfrm>
            <a:off x="2743200" y="2362200"/>
            <a:ext cx="5867400" cy="3200402"/>
          </a:xfrm>
          <a:prstGeom prst="rect">
            <a:avLst/>
          </a:prstGeom>
        </p:spPr>
        <p:txBody>
          <a:bodyPr>
            <a:normAutofit/>
          </a:bodyPr>
          <a:lstStyle>
            <a:lvl1pPr marL="0" indent="0">
              <a:lnSpc>
                <a:spcPct val="150000"/>
              </a:lnSpc>
              <a:spcBef>
                <a:spcPts val="0"/>
              </a:spcBef>
              <a:buNone/>
              <a:defRPr sz="1200" b="0" i="0">
                <a:solidFill>
                  <a:srgbClr val="FFFFFF"/>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Title">
    <p:spTree>
      <p:nvGrpSpPr>
        <p:cNvPr id="1" name=""/>
        <p:cNvGrpSpPr/>
        <p:nvPr/>
      </p:nvGrpSpPr>
      <p:grpSpPr>
        <a:xfrm>
          <a:off x="0" y="0"/>
          <a:ext cx="0" cy="0"/>
          <a:chOff x="0" y="0"/>
          <a:chExt cx="0" cy="0"/>
        </a:xfrm>
      </p:grpSpPr>
      <p:sp>
        <p:nvSpPr>
          <p:cNvPr id="6" name="Text Placeholder 3"/>
          <p:cNvSpPr>
            <a:spLocks noGrp="1"/>
          </p:cNvSpPr>
          <p:nvPr>
            <p:ph type="body" sz="half" idx="11" hasCustomPrompt="1"/>
          </p:nvPr>
        </p:nvSpPr>
        <p:spPr>
          <a:xfrm>
            <a:off x="3657600" y="4051756"/>
            <a:ext cx="4953000" cy="430887"/>
          </a:xfrm>
          <a:prstGeom prst="rect">
            <a:avLst/>
          </a:prstGeom>
          <a:ln>
            <a:noFill/>
          </a:ln>
        </p:spPr>
        <p:txBody>
          <a:bodyPr anchor="ctr">
            <a:spAutoFit/>
          </a:bodyPr>
          <a:lstStyle>
            <a:lvl1pPr marL="0" indent="0" algn="r">
              <a:buNone/>
              <a:defRPr sz="2200" b="0" i="0">
                <a:solidFill>
                  <a:srgbClr val="FFFFFF"/>
                </a:solidFill>
                <a:latin typeface="Helvetica Neue Bold Condensed"/>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4" name="Text Placeholder 3"/>
          <p:cNvSpPr>
            <a:spLocks noGrp="1"/>
          </p:cNvSpPr>
          <p:nvPr>
            <p:ph type="body" sz="half" idx="12" hasCustomPrompt="1"/>
          </p:nvPr>
        </p:nvSpPr>
        <p:spPr>
          <a:xfrm>
            <a:off x="7162800" y="6249144"/>
            <a:ext cx="1447800" cy="276999"/>
          </a:xfrm>
          <a:prstGeom prst="rect">
            <a:avLst/>
          </a:prstGeom>
          <a:ln>
            <a:noFill/>
          </a:ln>
        </p:spPr>
        <p:txBody>
          <a:bodyPr wrap="square" anchor="ctr">
            <a:spAutoFit/>
          </a:bodyPr>
          <a:lstStyle>
            <a:lvl1pPr marL="0" indent="0" algn="r">
              <a:buNone/>
              <a:defRPr sz="1200" b="0" i="0">
                <a:solidFill>
                  <a:srgbClr val="AD0000"/>
                </a:solidFill>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date</a:t>
            </a:r>
          </a:p>
        </p:txBody>
      </p:sp>
    </p:spTree>
    <p:extLst>
      <p:ext uri="{BB962C8B-B14F-4D97-AF65-F5344CB8AC3E}">
        <p14:creationId xmlns:p14="http://schemas.microsoft.com/office/powerpoint/2010/main" val="4251994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hoto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half" idx="11" hasCustomPrompt="1"/>
          </p:nvPr>
        </p:nvSpPr>
        <p:spPr>
          <a:xfrm>
            <a:off x="3657600" y="4051756"/>
            <a:ext cx="4953000" cy="430887"/>
          </a:xfrm>
          <a:prstGeom prst="rect">
            <a:avLst/>
          </a:prstGeom>
          <a:ln>
            <a:noFill/>
          </a:ln>
        </p:spPr>
        <p:txBody>
          <a:bodyPr anchor="ctr">
            <a:spAutoFit/>
          </a:bodyPr>
          <a:lstStyle>
            <a:lvl1pPr marL="0" indent="0" algn="r">
              <a:buNone/>
              <a:defRPr sz="2200" b="0" i="0">
                <a:solidFill>
                  <a:srgbClr val="FFFFFF"/>
                </a:solidFill>
                <a:latin typeface="Helvetica Neue Bold Condensed"/>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4" name="Text Placeholder 3"/>
          <p:cNvSpPr>
            <a:spLocks noGrp="1"/>
          </p:cNvSpPr>
          <p:nvPr>
            <p:ph type="body" sz="half" idx="12" hasCustomPrompt="1"/>
          </p:nvPr>
        </p:nvSpPr>
        <p:spPr>
          <a:xfrm>
            <a:off x="7162800" y="6249144"/>
            <a:ext cx="1447800" cy="276999"/>
          </a:xfrm>
          <a:prstGeom prst="rect">
            <a:avLst/>
          </a:prstGeom>
          <a:ln>
            <a:noFill/>
          </a:ln>
        </p:spPr>
        <p:txBody>
          <a:bodyPr wrap="square" anchor="ctr">
            <a:spAutoFit/>
          </a:bodyPr>
          <a:lstStyle>
            <a:lvl1pPr marL="0" indent="0" algn="r">
              <a:buNone/>
              <a:defRPr sz="1200" b="0" i="0">
                <a:solidFill>
                  <a:srgbClr val="AD0000"/>
                </a:solidFill>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date</a:t>
            </a:r>
          </a:p>
        </p:txBody>
      </p:sp>
    </p:spTree>
    <p:extLst>
      <p:ext uri="{BB962C8B-B14F-4D97-AF65-F5344CB8AC3E}">
        <p14:creationId xmlns:p14="http://schemas.microsoft.com/office/powerpoint/2010/main" val="2965914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hoto Title">
    <p:bg>
      <p:bgPr>
        <a:blipFill dpi="0" rotWithShape="1">
          <a:blip r:embed="rId2">
            <a:lum/>
          </a:blip>
          <a:srcRect/>
          <a:stretch>
            <a:fillRect l="-34000" r="-34000"/>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half" idx="11" hasCustomPrompt="1"/>
          </p:nvPr>
        </p:nvSpPr>
        <p:spPr>
          <a:xfrm>
            <a:off x="3657600" y="2895600"/>
            <a:ext cx="4953000" cy="430887"/>
          </a:xfrm>
          <a:prstGeom prst="rect">
            <a:avLst/>
          </a:prstGeom>
          <a:ln>
            <a:noFill/>
          </a:ln>
        </p:spPr>
        <p:txBody>
          <a:bodyPr anchor="ctr">
            <a:spAutoFit/>
          </a:bodyPr>
          <a:lstStyle>
            <a:lvl1pPr marL="0" indent="0" algn="r">
              <a:buNone/>
              <a:defRPr sz="2200" b="0" i="0">
                <a:solidFill>
                  <a:srgbClr val="FFFFFF"/>
                </a:solidFill>
                <a:latin typeface="Helvetica Neue Bold Condensed"/>
                <a:cs typeface="Helvetica Neue Bold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
        <p:nvSpPr>
          <p:cNvPr id="4" name="Text Placeholder 3"/>
          <p:cNvSpPr>
            <a:spLocks noGrp="1"/>
          </p:cNvSpPr>
          <p:nvPr>
            <p:ph type="body" sz="half" idx="12" hasCustomPrompt="1"/>
          </p:nvPr>
        </p:nvSpPr>
        <p:spPr>
          <a:xfrm>
            <a:off x="7162800" y="6249144"/>
            <a:ext cx="1447800" cy="276999"/>
          </a:xfrm>
          <a:prstGeom prst="rect">
            <a:avLst/>
          </a:prstGeom>
          <a:ln>
            <a:noFill/>
          </a:ln>
        </p:spPr>
        <p:txBody>
          <a:bodyPr wrap="square" anchor="ctr">
            <a:spAutoFit/>
          </a:bodyPr>
          <a:lstStyle>
            <a:lvl1pPr marL="0" indent="0" algn="r">
              <a:buNone/>
              <a:defRPr sz="1200" b="0" i="0">
                <a:solidFill>
                  <a:srgbClr val="AD0000"/>
                </a:solidFill>
                <a:latin typeface="HelveticaNeueLT Std"/>
                <a:cs typeface="HelveticaNeueLT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date</a:t>
            </a:r>
          </a:p>
        </p:txBody>
      </p:sp>
    </p:spTree>
    <p:extLst>
      <p:ext uri="{BB962C8B-B14F-4D97-AF65-F5344CB8AC3E}">
        <p14:creationId xmlns:p14="http://schemas.microsoft.com/office/powerpoint/2010/main" val="258344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0" y="990600"/>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sp>
        <p:nvSpPr>
          <p:cNvPr id="10" name="Text Placeholder 3"/>
          <p:cNvSpPr>
            <a:spLocks noGrp="1"/>
          </p:cNvSpPr>
          <p:nvPr>
            <p:ph type="body" sz="half" idx="2" hasCustomPrompt="1"/>
          </p:nvPr>
        </p:nvSpPr>
        <p:spPr>
          <a:xfrm>
            <a:off x="5181600" y="1524001"/>
            <a:ext cx="3352800" cy="4419601"/>
          </a:xfrm>
          <a:prstGeom prst="rect">
            <a:avLst/>
          </a:prstGeom>
        </p:spPr>
        <p:txBody>
          <a:bodyPr>
            <a:normAutofit/>
          </a:bodyPr>
          <a:lstStyle>
            <a:lvl1pPr marL="0" indent="0">
              <a:lnSpc>
                <a:spcPct val="150000"/>
              </a:lnSpc>
              <a:spcBef>
                <a:spcPts val="0"/>
              </a:spcBef>
              <a:buNone/>
              <a:defRPr sz="1200" b="0" i="0">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sp>
        <p:nvSpPr>
          <p:cNvPr id="11" name="Picture Placeholder 2"/>
          <p:cNvSpPr>
            <a:spLocks noGrp="1"/>
          </p:cNvSpPr>
          <p:nvPr>
            <p:ph type="pic" idx="12"/>
          </p:nvPr>
        </p:nvSpPr>
        <p:spPr>
          <a:xfrm>
            <a:off x="1981200" y="1447801"/>
            <a:ext cx="3048000" cy="4495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2" name="Straight Connector 11"/>
          <p:cNvCxnSpPr/>
          <p:nvPr userDrawn="1"/>
        </p:nvCxnSpPr>
        <p:spPr>
          <a:xfrm rot="10800000">
            <a:off x="4648200" y="1446213"/>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362200" y="990600"/>
            <a:ext cx="61722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sp>
        <p:nvSpPr>
          <p:cNvPr id="10" name="Text Placeholder 3"/>
          <p:cNvSpPr>
            <a:spLocks noGrp="1"/>
          </p:cNvSpPr>
          <p:nvPr>
            <p:ph type="body" sz="half" idx="2" hasCustomPrompt="1"/>
          </p:nvPr>
        </p:nvSpPr>
        <p:spPr>
          <a:xfrm>
            <a:off x="2362200" y="1524001"/>
            <a:ext cx="6172200" cy="4419601"/>
          </a:xfrm>
          <a:prstGeom prst="rect">
            <a:avLst/>
          </a:prstGeom>
        </p:spPr>
        <p:txBody>
          <a:bodyPr>
            <a:normAutofit/>
          </a:bodyPr>
          <a:lstStyle>
            <a:lvl1pPr marL="0" indent="0">
              <a:lnSpc>
                <a:spcPct val="150000"/>
              </a:lnSpc>
              <a:spcBef>
                <a:spcPts val="0"/>
              </a:spcBef>
              <a:buNone/>
              <a:defRPr sz="1200" b="0" i="0">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11" name="Straight Connector 10"/>
          <p:cNvCxnSpPr/>
          <p:nvPr userDrawn="1"/>
        </p:nvCxnSpPr>
        <p:spPr>
          <a:xfrm>
            <a:off x="2480896" y="1445407"/>
            <a:ext cx="6053504" cy="1588"/>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981200" y="989013"/>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cxnSp>
        <p:nvCxnSpPr>
          <p:cNvPr id="12" name="Straight Connector 11"/>
          <p:cNvCxnSpPr/>
          <p:nvPr userDrawn="1"/>
        </p:nvCxnSpPr>
        <p:spPr>
          <a:xfrm rot="10800000">
            <a:off x="1981200" y="1447802"/>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3" name="Picture Placeholder 2"/>
          <p:cNvSpPr>
            <a:spLocks noGrp="1"/>
          </p:cNvSpPr>
          <p:nvPr>
            <p:ph type="pic" idx="12"/>
          </p:nvPr>
        </p:nvSpPr>
        <p:spPr>
          <a:xfrm>
            <a:off x="5334000" y="1524001"/>
            <a:ext cx="32004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p:cNvSpPr>
            <a:spLocks noGrp="1"/>
          </p:cNvSpPr>
          <p:nvPr>
            <p:ph type="pic" idx="13"/>
          </p:nvPr>
        </p:nvSpPr>
        <p:spPr>
          <a:xfrm>
            <a:off x="1981200" y="1524000"/>
            <a:ext cx="3276600" cy="441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019300" y="990602"/>
            <a:ext cx="39624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smtClean="0"/>
              <a:t>Click to add Headline</a:t>
            </a:r>
            <a:endParaRPr lang="en-US" dirty="0"/>
          </a:p>
        </p:txBody>
      </p:sp>
      <p:cxnSp>
        <p:nvCxnSpPr>
          <p:cNvPr id="4" name="Straight Connector 3"/>
          <p:cNvCxnSpPr/>
          <p:nvPr userDrawn="1"/>
        </p:nvCxnSpPr>
        <p:spPr>
          <a:xfrm rot="10800000">
            <a:off x="2057400" y="1446213"/>
            <a:ext cx="38862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691824"/>
            <a:ext cx="8077200" cy="584776"/>
          </a:xfrm>
          <a:prstGeom prst="rect">
            <a:avLst/>
          </a:prstGeom>
        </p:spPr>
        <p:txBody>
          <a:bodyPr vert="horz" anchor="b">
            <a:spAutoFit/>
          </a:bodyPr>
          <a:lstStyle>
            <a:lvl1pPr>
              <a:defRPr sz="3200" b="0" i="0">
                <a:solidFill>
                  <a:schemeClr val="bg1"/>
                </a:solidFill>
                <a:latin typeface="Helvetica Neue Bold Condensed"/>
                <a:cs typeface="Helvetica Neue Bold Condensed"/>
              </a:defRPr>
            </a:lvl1pPr>
          </a:lstStyle>
          <a:p>
            <a:r>
              <a:rPr lang="en-US" dirty="0" smtClean="0"/>
              <a:t>Click to add Section Title</a:t>
            </a:r>
            <a:endParaRPr lang="en-US" dirty="0"/>
          </a:p>
        </p:txBody>
      </p:sp>
      <p:cxnSp>
        <p:nvCxnSpPr>
          <p:cNvPr id="4" name="Straight Connector 3"/>
          <p:cNvCxnSpPr/>
          <p:nvPr userDrawn="1"/>
        </p:nvCxnSpPr>
        <p:spPr>
          <a:xfrm rot="10800000">
            <a:off x="2628900" y="3429002"/>
            <a:ext cx="3886200" cy="1588"/>
          </a:xfrm>
          <a:prstGeom prst="line">
            <a:avLst/>
          </a:prstGeom>
          <a:ln w="12700" cap="flat" cmpd="sng" algn="ctr">
            <a:solidFill>
              <a:schemeClr val="bg1"/>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990600"/>
            <a:ext cx="3962400" cy="457200"/>
          </a:xfrm>
          <a:prstGeom prst="rect">
            <a:avLst/>
          </a:prstGeom>
        </p:spPr>
        <p:txBody>
          <a:bodyPr anchor="b"/>
          <a:lstStyle>
            <a:lvl1pPr algn="l">
              <a:defRPr sz="1600" b="1" i="0">
                <a:solidFill>
                  <a:schemeClr val="bg1"/>
                </a:solidFill>
                <a:latin typeface="Helvetica Neue"/>
                <a:cs typeface="Helvetica Neue"/>
              </a:defRPr>
            </a:lvl1pPr>
          </a:lstStyle>
          <a:p>
            <a:r>
              <a:rPr lang="en-US" dirty="0" smtClean="0"/>
              <a:t>Click to add Heading</a:t>
            </a:r>
            <a:endParaRPr lang="en-US" dirty="0"/>
          </a:p>
        </p:txBody>
      </p:sp>
      <p:sp>
        <p:nvSpPr>
          <p:cNvPr id="4" name="Text Placeholder 3"/>
          <p:cNvSpPr>
            <a:spLocks noGrp="1"/>
          </p:cNvSpPr>
          <p:nvPr>
            <p:ph type="body" sz="half" idx="2" hasCustomPrompt="1"/>
          </p:nvPr>
        </p:nvSpPr>
        <p:spPr>
          <a:xfrm>
            <a:off x="533400" y="1524001"/>
            <a:ext cx="3962400" cy="4419601"/>
          </a:xfrm>
          <a:prstGeom prst="rect">
            <a:avLst/>
          </a:prstGeom>
        </p:spPr>
        <p:txBody>
          <a:bodyPr>
            <a:normAutofit/>
          </a:bodyPr>
          <a:lstStyle>
            <a:lvl1pPr marL="0" indent="0">
              <a:lnSpc>
                <a:spcPct val="150000"/>
              </a:lnSpc>
              <a:spcBef>
                <a:spcPts val="0"/>
              </a:spcBef>
              <a:buNone/>
              <a:defRPr sz="1200" b="0" i="0">
                <a:solidFill>
                  <a:schemeClr val="bg1"/>
                </a:solidFill>
                <a:latin typeface="Helvetica Neue"/>
                <a:cs typeface="Helvetica Neu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text</a:t>
            </a:r>
          </a:p>
        </p:txBody>
      </p:sp>
      <p:cxnSp>
        <p:nvCxnSpPr>
          <p:cNvPr id="9" name="Straight Connector 8"/>
          <p:cNvCxnSpPr/>
          <p:nvPr userDrawn="1"/>
        </p:nvCxnSpPr>
        <p:spPr>
          <a:xfrm rot="10800000">
            <a:off x="609600" y="1446213"/>
            <a:ext cx="38862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10" name="Picture Placeholder 2"/>
          <p:cNvSpPr>
            <a:spLocks noGrp="1"/>
          </p:cNvSpPr>
          <p:nvPr>
            <p:ph type="pic" idx="12"/>
          </p:nvPr>
        </p:nvSpPr>
        <p:spPr>
          <a:xfrm>
            <a:off x="4648200" y="1447801"/>
            <a:ext cx="3886200" cy="4495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p:cNvSpPr>
            <a:spLocks noGrp="1"/>
          </p:cNvSpPr>
          <p:nvPr>
            <p:ph type="body" sz="half" idx="11" hasCustomPrompt="1"/>
          </p:nvPr>
        </p:nvSpPr>
        <p:spPr>
          <a:xfrm>
            <a:off x="2362200" y="152401"/>
            <a:ext cx="6172200" cy="838199"/>
          </a:xfrm>
          <a:prstGeom prst="rect">
            <a:avLst/>
          </a:prstGeom>
        </p:spPr>
        <p:txBody>
          <a:bodyPr anchor="b">
            <a:normAutofit/>
          </a:bodyPr>
          <a:lstStyle>
            <a:lvl1pPr marL="0" indent="0">
              <a:buNone/>
              <a:defRPr sz="2200" b="0" i="0">
                <a:solidFill>
                  <a:srgbClr val="FFFFFF"/>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Presentation Title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6.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rgbClr val="AD0000"/>
            </a:gs>
            <a:gs pos="100000">
              <a:srgbClr val="5F0000"/>
            </a:gs>
          </a:gsLst>
          <a:lin ang="5400000" scaled="0"/>
          <a:tileRect/>
        </a:gradFill>
        <a:effectLst/>
      </p:bgPr>
    </p:bg>
    <p:spTree>
      <p:nvGrpSpPr>
        <p:cNvPr id="1" name=""/>
        <p:cNvGrpSpPr/>
        <p:nvPr/>
      </p:nvGrpSpPr>
      <p:grpSpPr>
        <a:xfrm>
          <a:off x="0" y="0"/>
          <a:ext cx="0" cy="0"/>
          <a:chOff x="0" y="0"/>
          <a:chExt cx="0" cy="0"/>
        </a:xfrm>
      </p:grpSpPr>
      <p:cxnSp>
        <p:nvCxnSpPr>
          <p:cNvPr id="11" name="Straight Connector 10"/>
          <p:cNvCxnSpPr/>
          <p:nvPr/>
        </p:nvCxnSpPr>
        <p:spPr>
          <a:xfrm>
            <a:off x="2362200" y="4876801"/>
            <a:ext cx="44196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uofl ligature white.eps"/>
          <p:cNvPicPr>
            <a:picLocks noChangeAspect="1"/>
          </p:cNvPicPr>
          <p:nvPr/>
        </p:nvPicPr>
        <p:blipFill>
          <a:blip r:embed="rId3"/>
          <a:stretch>
            <a:fillRect/>
          </a:stretch>
        </p:blipFill>
        <p:spPr>
          <a:xfrm>
            <a:off x="3615691" y="1066800"/>
            <a:ext cx="1912618" cy="115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5" name="Straight Connector 4"/>
          <p:cNvCxnSpPr/>
          <p:nvPr/>
        </p:nvCxnSpPr>
        <p:spPr>
          <a:xfrm flipH="1">
            <a:off x="3505200" y="6248401"/>
            <a:ext cx="5029200" cy="0"/>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 y="0"/>
            <a:ext cx="1066800" cy="9144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uofl ligature white.eps"/>
          <p:cNvPicPr>
            <a:picLocks noChangeAspect="1"/>
          </p:cNvPicPr>
          <p:nvPr/>
        </p:nvPicPr>
        <p:blipFill>
          <a:blip r:embed="rId8"/>
          <a:stretch>
            <a:fillRect/>
          </a:stretch>
        </p:blipFill>
        <p:spPr>
          <a:xfrm>
            <a:off x="609599" y="381001"/>
            <a:ext cx="649224" cy="393471"/>
          </a:xfrm>
          <a:prstGeom prst="rect">
            <a:avLst/>
          </a:prstGeom>
        </p:spPr>
      </p:pic>
      <p:sp>
        <p:nvSpPr>
          <p:cNvPr id="8" name="Date Placeholder 3"/>
          <p:cNvSpPr txBox="1">
            <a:spLocks/>
          </p:cNvSpPr>
          <p:nvPr/>
        </p:nvSpPr>
        <p:spPr>
          <a:xfrm>
            <a:off x="4419600" y="6340475"/>
            <a:ext cx="4191000" cy="365125"/>
          </a:xfrm>
          <a:prstGeom prst="rect">
            <a:avLst/>
          </a:prstGeom>
        </p:spPr>
        <p:txBody>
          <a:bodyPr anchor="t"/>
          <a:lstStyle>
            <a:lvl1pPr algn="ctr">
              <a:defRPr sz="2000" b="0" i="0">
                <a:solidFill>
                  <a:schemeClr val="bg1"/>
                </a:solidFill>
                <a:latin typeface="HelveticaNeueLT Std Thin Italic"/>
                <a:cs typeface="HelveticaNeueLT Std Thin Italic"/>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000" cap="none" spc="200" normalizeH="0" baseline="0" noProof="0" dirty="0" smtClean="0">
                <a:ln>
                  <a:noFill/>
                </a:ln>
                <a:solidFill>
                  <a:srgbClr val="AD0000"/>
                </a:solidFill>
                <a:effectLst/>
                <a:uLnTx/>
                <a:uFillTx/>
                <a:latin typeface="HelveticaNeueLT Std"/>
                <a:ea typeface="+mn-ea"/>
                <a:cs typeface="HelveticaNeueLT Std"/>
              </a:rPr>
              <a:t>LOUISVILLE.EDU/RESEARCH/INNOVATION</a:t>
            </a:r>
            <a:endParaRPr kumimoji="0" lang="en-US" sz="1000" b="0" i="0" u="none" strike="noStrike" kern="1000" cap="none" spc="200" normalizeH="0" baseline="0" noProof="0" dirty="0">
              <a:ln>
                <a:noFill/>
              </a:ln>
              <a:solidFill>
                <a:srgbClr val="AD0000"/>
              </a:solidFill>
              <a:effectLst/>
              <a:uLnTx/>
              <a:uFillTx/>
              <a:latin typeface="HelveticaNeueLT Std"/>
              <a:ea typeface="+mn-ea"/>
              <a:cs typeface="HelveticaNeueLT Std"/>
            </a:endParaRP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371600"/>
            <a:ext cx="1828800" cy="54864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81"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rgbClr val="3E3E3E"/>
            </a:gs>
            <a:gs pos="100000">
              <a:srgbClr val="000000"/>
            </a:gs>
          </a:gsLst>
          <a:lin ang="5400000" scaled="0"/>
          <a:tileRect/>
        </a:gradFill>
        <a:effectLst/>
      </p:bgPr>
    </p:bg>
    <p:spTree>
      <p:nvGrpSpPr>
        <p:cNvPr id="1" name=""/>
        <p:cNvGrpSpPr/>
        <p:nvPr/>
      </p:nvGrpSpPr>
      <p:grpSpPr>
        <a:xfrm>
          <a:off x="0" y="0"/>
          <a:ext cx="0" cy="0"/>
          <a:chOff x="0" y="0"/>
          <a:chExt cx="0" cy="0"/>
        </a:xfrm>
      </p:grpSpPr>
      <p:cxnSp>
        <p:nvCxnSpPr>
          <p:cNvPr id="5" name="Straight Connector 4"/>
          <p:cNvCxnSpPr/>
          <p:nvPr/>
        </p:nvCxnSpPr>
        <p:spPr>
          <a:xfrm rot="10800000">
            <a:off x="609600" y="6246811"/>
            <a:ext cx="7924800" cy="1589"/>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 y="0"/>
            <a:ext cx="10668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ofl ligature red.eps"/>
          <p:cNvPicPr>
            <a:picLocks noChangeAspect="1"/>
          </p:cNvPicPr>
          <p:nvPr/>
        </p:nvPicPr>
        <p:blipFill>
          <a:blip r:embed="rId8"/>
          <a:stretch>
            <a:fillRect/>
          </a:stretch>
        </p:blipFill>
        <p:spPr>
          <a:xfrm>
            <a:off x="609600" y="381001"/>
            <a:ext cx="660400" cy="393700"/>
          </a:xfrm>
          <a:prstGeom prst="rect">
            <a:avLst/>
          </a:prstGeom>
        </p:spPr>
      </p:pic>
      <p:sp>
        <p:nvSpPr>
          <p:cNvPr id="6" name="Date Placeholder 3"/>
          <p:cNvSpPr txBox="1">
            <a:spLocks/>
          </p:cNvSpPr>
          <p:nvPr/>
        </p:nvSpPr>
        <p:spPr>
          <a:xfrm>
            <a:off x="6477000" y="6340475"/>
            <a:ext cx="2133600" cy="365125"/>
          </a:xfrm>
          <a:prstGeom prst="rect">
            <a:avLst/>
          </a:prstGeom>
        </p:spPr>
        <p:txBody>
          <a:bodyPr anchor="t"/>
          <a:lstStyle>
            <a:lvl1pPr algn="ctr">
              <a:defRPr sz="2000" b="0" i="0">
                <a:solidFill>
                  <a:schemeClr val="bg1"/>
                </a:solidFill>
                <a:latin typeface="HelveticaNeueLT Std Thin Italic"/>
                <a:cs typeface="HelveticaNeueLT Std Thin Italic"/>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000" cap="none" spc="200" normalizeH="0" baseline="0" noProof="0" dirty="0" smtClean="0">
                <a:ln>
                  <a:noFill/>
                </a:ln>
                <a:solidFill>
                  <a:schemeClr val="bg1"/>
                </a:solidFill>
                <a:effectLst/>
                <a:uLnTx/>
                <a:uFillTx/>
                <a:latin typeface="HelveticaNeueLT Std"/>
                <a:ea typeface="+mn-ea"/>
                <a:cs typeface="HelveticaNeueLT Std"/>
              </a:rPr>
              <a:t>LOUISVILLE.EDU</a:t>
            </a:r>
            <a:endParaRPr kumimoji="0" lang="en-US" sz="1000" b="0" i="0" u="none" strike="noStrike" kern="1000" cap="none" spc="200" normalizeH="0" baseline="0" noProof="0" dirty="0">
              <a:ln>
                <a:noFill/>
              </a:ln>
              <a:solidFill>
                <a:schemeClr val="bg1"/>
              </a:solidFill>
              <a:effectLst/>
              <a:uLnTx/>
              <a:uFillTx/>
              <a:latin typeface="HelveticaNeueLT Std"/>
              <a:ea typeface="+mn-ea"/>
              <a:cs typeface="HelveticaNeueLT Std"/>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82"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6858000" y="6248400"/>
            <a:ext cx="2286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43200" y="3581400"/>
            <a:ext cx="6400800" cy="1371600"/>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819400"/>
            <a:ext cx="34290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L_LOGOwordmarkonRed.eps"/>
          <p:cNvPicPr>
            <a:picLocks noChangeAspect="1"/>
          </p:cNvPicPr>
          <p:nvPr/>
        </p:nvPicPr>
        <p:blipFill>
          <a:blip r:embed="rId4"/>
          <a:stretch>
            <a:fillRect/>
          </a:stretch>
        </p:blipFill>
        <p:spPr>
          <a:xfrm>
            <a:off x="457200" y="3075941"/>
            <a:ext cx="2396314" cy="545084"/>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819400"/>
            <a:ext cx="34290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L_LOGOwordmarkonRed.eps"/>
          <p:cNvPicPr>
            <a:picLocks noChangeAspect="1"/>
          </p:cNvPicPr>
          <p:nvPr/>
        </p:nvPicPr>
        <p:blipFill>
          <a:blip r:embed="rId4"/>
          <a:stretch>
            <a:fillRect/>
          </a:stretch>
        </p:blipFill>
        <p:spPr>
          <a:xfrm>
            <a:off x="457200" y="3075941"/>
            <a:ext cx="2396314" cy="545084"/>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6858000" y="6248400"/>
            <a:ext cx="2286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04800"/>
            <a:ext cx="67056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2514600" y="1828800"/>
            <a:ext cx="6629400" cy="3962400"/>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ofl ligature white.eps"/>
          <p:cNvPicPr>
            <a:picLocks noChangeAspect="1"/>
          </p:cNvPicPr>
          <p:nvPr/>
        </p:nvPicPr>
        <p:blipFill>
          <a:blip r:embed="rId18"/>
          <a:stretch>
            <a:fillRect/>
          </a:stretch>
        </p:blipFill>
        <p:spPr>
          <a:xfrm>
            <a:off x="533402" y="621797"/>
            <a:ext cx="859985" cy="521203"/>
          </a:xfrm>
          <a:prstGeom prst="rect">
            <a:avLst/>
          </a:prstGeom>
        </p:spPr>
      </p:pic>
      <p:sp>
        <p:nvSpPr>
          <p:cNvPr id="11" name="Date Placeholder 3"/>
          <p:cNvSpPr txBox="1">
            <a:spLocks/>
          </p:cNvSpPr>
          <p:nvPr/>
        </p:nvSpPr>
        <p:spPr>
          <a:xfrm>
            <a:off x="6858000" y="6264275"/>
            <a:ext cx="1752600" cy="246221"/>
          </a:xfrm>
          <a:prstGeom prst="rect">
            <a:avLst/>
          </a:prstGeom>
        </p:spPr>
        <p:txBody>
          <a:bodyPr anchor="t">
            <a:spAutoFit/>
          </a:bodyPr>
          <a:lstStyle>
            <a:lvl1pPr algn="ctr">
              <a:defRPr sz="2000" b="0" i="0">
                <a:solidFill>
                  <a:schemeClr val="bg1"/>
                </a:solidFill>
                <a:latin typeface="HelveticaNeueLT Std Thin Italic"/>
                <a:cs typeface="HelveticaNeueLT Std Thin Italic"/>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900" cap="none" spc="200" normalizeH="0" baseline="0" noProof="0" dirty="0" smtClean="0">
                <a:ln>
                  <a:noFill/>
                </a:ln>
                <a:solidFill>
                  <a:srgbClr val="AD0000"/>
                </a:solidFill>
                <a:effectLst/>
                <a:uLnTx/>
                <a:uFillTx/>
                <a:latin typeface="HelveticaNeueLT Std"/>
                <a:ea typeface="+mn-ea"/>
                <a:cs typeface="HelveticaNeueLT Std"/>
              </a:rPr>
              <a:t>LOUISVILLE.EDU</a:t>
            </a:r>
            <a:endParaRPr kumimoji="0" lang="en-US" sz="1000" b="0" i="0" u="none" strike="noStrike" kern="900" cap="none" spc="200" normalizeH="0" baseline="0" noProof="0" dirty="0">
              <a:ln>
                <a:noFill/>
              </a:ln>
              <a:solidFill>
                <a:srgbClr val="AD0000"/>
              </a:solidFill>
              <a:effectLst/>
              <a:uLnTx/>
              <a:uFillTx/>
              <a:latin typeface="HelveticaNeueLT Std"/>
              <a:ea typeface="+mn-ea"/>
              <a:cs typeface="HelveticaNeueLT Std"/>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7"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6858000" y="6248400"/>
            <a:ext cx="2286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747467" y="228600"/>
            <a:ext cx="6400800" cy="1676400"/>
          </a:xfrm>
          <a:prstGeom prst="rect">
            <a:avLst/>
          </a:prstGeom>
          <a:solidFill>
            <a:srgbClr val="0000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70155"/>
            <a:ext cx="34290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UL_LOGOwordmarkonRed.eps"/>
          <p:cNvPicPr>
            <a:picLocks noChangeAspect="1"/>
          </p:cNvPicPr>
          <p:nvPr/>
        </p:nvPicPr>
        <p:blipFill>
          <a:blip r:embed="rId6"/>
          <a:stretch>
            <a:fillRect/>
          </a:stretch>
        </p:blipFill>
        <p:spPr>
          <a:xfrm>
            <a:off x="516343" y="331013"/>
            <a:ext cx="2396314" cy="545084"/>
          </a:xfrm>
          <a:prstGeom prst="rect">
            <a:avLst/>
          </a:prstGeom>
        </p:spPr>
      </p:pic>
    </p:spTree>
    <p:extLst>
      <p:ext uri="{BB962C8B-B14F-4D97-AF65-F5344CB8AC3E}">
        <p14:creationId xmlns:p14="http://schemas.microsoft.com/office/powerpoint/2010/main" val="39578487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1"/>
          </p:nvPr>
        </p:nvSpPr>
        <p:spPr>
          <a:xfrm>
            <a:off x="3200400" y="304800"/>
            <a:ext cx="5867400" cy="1437317"/>
          </a:xfrm>
        </p:spPr>
        <p:txBody>
          <a:bodyPr/>
          <a:lstStyle/>
          <a:p>
            <a:pPr>
              <a:spcAft>
                <a:spcPts val="600"/>
              </a:spcAft>
            </a:pPr>
            <a:r>
              <a:rPr lang="en-US" b="1" dirty="0"/>
              <a:t>Powered by Louisville:</a:t>
            </a:r>
            <a:br>
              <a:rPr lang="en-US" b="1" dirty="0"/>
            </a:br>
            <a:r>
              <a:rPr lang="en-US" dirty="0"/>
              <a:t>Inspiring Innovation and </a:t>
            </a:r>
            <a:r>
              <a:rPr lang="en-US" dirty="0" smtClean="0"/>
              <a:t>Engagement</a:t>
            </a:r>
            <a:endParaRPr lang="en-US" dirty="0"/>
          </a:p>
          <a:p>
            <a:r>
              <a:rPr lang="en-US" sz="1600" dirty="0" smtClean="0"/>
              <a:t>Eugene Krentsel</a:t>
            </a:r>
          </a:p>
          <a:p>
            <a:r>
              <a:rPr lang="en-US" sz="1600" dirty="0" smtClean="0"/>
              <a:t>Associate Vice President, Research &amp; Innovation</a:t>
            </a:r>
          </a:p>
        </p:txBody>
      </p:sp>
      <p:sp>
        <p:nvSpPr>
          <p:cNvPr id="3" name="Text Placeholder 2"/>
          <p:cNvSpPr>
            <a:spLocks noGrp="1"/>
          </p:cNvSpPr>
          <p:nvPr>
            <p:ph type="body" sz="half" idx="12"/>
          </p:nvPr>
        </p:nvSpPr>
        <p:spPr/>
        <p:txBody>
          <a:bodyPr/>
          <a:lstStyle/>
          <a:p>
            <a:r>
              <a:rPr lang="en-US" dirty="0" smtClean="0"/>
              <a:t>May 6</a:t>
            </a:r>
            <a:r>
              <a:rPr lang="en-US" baseline="30000" dirty="0" smtClean="0"/>
              <a:t>th</a:t>
            </a:r>
            <a:r>
              <a:rPr lang="en-US" dirty="0" smtClean="0"/>
              <a:t>, 2015</a:t>
            </a:r>
            <a:endParaRPr lang="en-US" dirty="0"/>
          </a:p>
        </p:txBody>
      </p:sp>
    </p:spTree>
    <p:extLst>
      <p:ext uri="{BB962C8B-B14F-4D97-AF65-F5344CB8AC3E}">
        <p14:creationId xmlns:p14="http://schemas.microsoft.com/office/powerpoint/2010/main" val="2833512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1"/>
          </p:nvPr>
        </p:nvSpPr>
        <p:spPr>
          <a:xfrm>
            <a:off x="2109315" y="228600"/>
            <a:ext cx="6172200" cy="838199"/>
          </a:xfrm>
        </p:spPr>
        <p:txBody>
          <a:bodyPr>
            <a:normAutofit/>
          </a:bodyPr>
          <a:lstStyle/>
          <a:p>
            <a:r>
              <a:rPr lang="en-US" sz="2000" b="1" dirty="0" smtClean="0"/>
              <a:t>More information:</a:t>
            </a:r>
          </a:p>
          <a:p>
            <a:r>
              <a:rPr lang="en-US" sz="2000" b="1" dirty="0" smtClean="0"/>
              <a:t>LOUISVILLE.EDU / RESEARCH / INNOVATION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43050"/>
            <a:ext cx="6705600" cy="4705350"/>
          </a:xfrm>
          <a:prstGeom prst="rect">
            <a:avLst/>
          </a:prstGeom>
        </p:spPr>
      </p:pic>
    </p:spTree>
    <p:extLst>
      <p:ext uri="{BB962C8B-B14F-4D97-AF65-F5344CB8AC3E}">
        <p14:creationId xmlns:p14="http://schemas.microsoft.com/office/powerpoint/2010/main" val="653446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57984" y="509016"/>
            <a:ext cx="6766560" cy="633984"/>
          </a:xfrm>
        </p:spPr>
        <p:txBody>
          <a:bodyPr/>
          <a:lstStyle/>
          <a:p>
            <a:pPr eaLnBrk="1" hangingPunct="1"/>
            <a:r>
              <a:rPr lang="en-US" sz="2800" dirty="0" smtClean="0"/>
              <a:t>Next Steps</a:t>
            </a:r>
            <a:endParaRPr lang="en-US" sz="2800" cap="none" dirty="0" smtClean="0">
              <a:solidFill>
                <a:schemeClr val="tx1"/>
              </a:solidFill>
            </a:endParaRPr>
          </a:p>
        </p:txBody>
      </p:sp>
      <p:sp>
        <p:nvSpPr>
          <p:cNvPr id="3075" name="Rectangle 5"/>
          <p:cNvSpPr>
            <a:spLocks noGrp="1" noChangeArrowheads="1"/>
          </p:cNvSpPr>
          <p:nvPr>
            <p:ph type="body" sz="half" idx="2"/>
          </p:nvPr>
        </p:nvSpPr>
        <p:spPr>
          <a:xfrm>
            <a:off x="1981200" y="1447800"/>
            <a:ext cx="6553200" cy="4419601"/>
          </a:xfrm>
        </p:spPr>
        <p:txBody>
          <a:bodyPr>
            <a:noAutofit/>
          </a:bodyPr>
          <a:lstStyle/>
          <a:p>
            <a:pPr marL="457200" indent="-457200">
              <a:buFont typeface="Arial" pitchFamily="34" charset="0"/>
              <a:buChar char="•"/>
            </a:pPr>
            <a:r>
              <a:rPr lang="en-US" sz="2000" dirty="0" smtClean="0"/>
              <a:t>Establish a highly effective Commercialization and Translation Advisory Council</a:t>
            </a:r>
          </a:p>
          <a:p>
            <a:pPr marL="457200" indent="-457200">
              <a:buFont typeface="Arial" pitchFamily="34" charset="0"/>
              <a:buChar char="•"/>
            </a:pPr>
            <a:r>
              <a:rPr lang="en-US" sz="2000" dirty="0" smtClean="0"/>
              <a:t>Update relevant policies to be in line with high expectations of our faculty</a:t>
            </a:r>
          </a:p>
          <a:p>
            <a:pPr marL="457200" indent="-457200">
              <a:buFont typeface="Arial" pitchFamily="34" charset="0"/>
              <a:buChar char="•"/>
            </a:pPr>
            <a:r>
              <a:rPr lang="en-US" sz="2000" dirty="0" smtClean="0"/>
              <a:t>Further streamline industry contracting process and technology licensing practices</a:t>
            </a:r>
          </a:p>
          <a:p>
            <a:pPr marL="457200" indent="-457200">
              <a:buFont typeface="Arial" pitchFamily="34" charset="0"/>
              <a:buChar char="•"/>
            </a:pPr>
            <a:r>
              <a:rPr lang="en-US" sz="2000" dirty="0" smtClean="0"/>
              <a:t>Further develop mechanisms to support efforts to better expose our researchers to key commercialization partners</a:t>
            </a:r>
          </a:p>
          <a:p>
            <a:pPr marL="457200" indent="-457200">
              <a:buFont typeface="Arial" pitchFamily="34" charset="0"/>
              <a:buChar char="•"/>
            </a:pPr>
            <a:r>
              <a:rPr lang="en-US" sz="2000" dirty="0" smtClean="0"/>
              <a:t>Continuously gauge our faculty’s satisfaction</a:t>
            </a:r>
          </a:p>
          <a:p>
            <a:endParaRPr lang="en-US" sz="2000" dirty="0" smtClean="0"/>
          </a:p>
        </p:txBody>
      </p:sp>
      <p:sp>
        <p:nvSpPr>
          <p:cNvPr id="3077" name="Rectangle 4"/>
          <p:cNvSpPr>
            <a:spLocks noChangeArrowheads="1"/>
          </p:cNvSpPr>
          <p:nvPr/>
        </p:nvSpPr>
        <p:spPr bwMode="auto">
          <a:xfrm>
            <a:off x="1206500" y="1773238"/>
            <a:ext cx="6945313" cy="523220"/>
          </a:xfrm>
          <a:prstGeom prst="rect">
            <a:avLst/>
          </a:prstGeom>
          <a:noFill/>
          <a:ln w="9525">
            <a:noFill/>
            <a:miter lim="800000"/>
            <a:headEnd/>
            <a:tailEnd/>
          </a:ln>
        </p:spPr>
        <p:txBody>
          <a:bodyPr>
            <a:spAutoFit/>
          </a:bodyPr>
          <a:lstStyle/>
          <a:p>
            <a:r>
              <a:rPr lang="en-US" sz="2800" dirty="0"/>
              <a:t> </a:t>
            </a:r>
          </a:p>
        </p:txBody>
      </p:sp>
    </p:spTree>
    <p:extLst>
      <p:ext uri="{BB962C8B-B14F-4D97-AF65-F5344CB8AC3E}">
        <p14:creationId xmlns:p14="http://schemas.microsoft.com/office/powerpoint/2010/main" val="3489156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1"/>
          </p:nvPr>
        </p:nvSpPr>
        <p:spPr>
          <a:xfrm>
            <a:off x="2080054" y="381000"/>
            <a:ext cx="6172200" cy="838199"/>
          </a:xfrm>
        </p:spPr>
        <p:txBody>
          <a:bodyPr>
            <a:normAutofit/>
          </a:bodyPr>
          <a:lstStyle/>
          <a:p>
            <a:r>
              <a:rPr lang="en-US" sz="2800" b="1" dirty="0" smtClean="0"/>
              <a:t>The best is yet to come!</a:t>
            </a:r>
          </a:p>
        </p:txBody>
      </p:sp>
      <p:pic>
        <p:nvPicPr>
          <p:cNvPr id="2050" name="Picture 2" descr="http://www.majesticwarrior.com/wp-content/uploads/2012/12/digital-handsha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7315200" cy="6080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522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57984" y="465099"/>
            <a:ext cx="6766560" cy="633984"/>
          </a:xfrm>
        </p:spPr>
        <p:txBody>
          <a:bodyPr/>
          <a:lstStyle/>
          <a:p>
            <a:pPr eaLnBrk="1" hangingPunct="1"/>
            <a:r>
              <a:rPr lang="en-US" sz="2800" dirty="0" smtClean="0"/>
              <a:t>Innovation and Technology Commercialization at </a:t>
            </a:r>
            <a:r>
              <a:rPr lang="en-US" sz="2800" dirty="0" err="1" smtClean="0"/>
              <a:t>UofL</a:t>
            </a:r>
            <a:endParaRPr lang="en-US" sz="2800" cap="none" dirty="0" smtClean="0">
              <a:solidFill>
                <a:schemeClr val="tx1"/>
              </a:solidFill>
            </a:endParaRPr>
          </a:p>
        </p:txBody>
      </p:sp>
      <p:sp>
        <p:nvSpPr>
          <p:cNvPr id="3075" name="Rectangle 5"/>
          <p:cNvSpPr>
            <a:spLocks noGrp="1" noChangeArrowheads="1"/>
          </p:cNvSpPr>
          <p:nvPr>
            <p:ph type="body" sz="half" idx="2"/>
          </p:nvPr>
        </p:nvSpPr>
        <p:spPr>
          <a:xfrm>
            <a:off x="1981200" y="1524001"/>
            <a:ext cx="7162800" cy="4419601"/>
          </a:xfrm>
        </p:spPr>
        <p:txBody>
          <a:bodyPr>
            <a:noAutofit/>
          </a:bodyPr>
          <a:lstStyle/>
          <a:p>
            <a:pPr marL="457200" indent="-457200">
              <a:buFont typeface="Arial" pitchFamily="34" charset="0"/>
              <a:buChar char="•"/>
            </a:pPr>
            <a:r>
              <a:rPr lang="en-US" sz="2000" dirty="0" smtClean="0"/>
              <a:t>It’s NOT your father’s technology transfer!</a:t>
            </a:r>
          </a:p>
          <a:p>
            <a:pPr marL="457200" indent="-457200">
              <a:buFont typeface="Arial" pitchFamily="34" charset="0"/>
              <a:buChar char="•"/>
            </a:pPr>
            <a:r>
              <a:rPr lang="en-US" sz="2000" dirty="0" smtClean="0"/>
              <a:t>Transformative partnerships (industry and community)</a:t>
            </a:r>
          </a:p>
          <a:p>
            <a:pPr marL="457200" indent="-457200">
              <a:buFont typeface="Arial" pitchFamily="34" charset="0"/>
              <a:buChar char="•"/>
            </a:pPr>
            <a:r>
              <a:rPr lang="en-US" sz="2000" dirty="0" smtClean="0"/>
              <a:t>Ecosystem of invention and commercialization</a:t>
            </a:r>
          </a:p>
          <a:p>
            <a:pPr marL="457200" indent="-457200">
              <a:buFont typeface="Arial" pitchFamily="34" charset="0"/>
              <a:buChar char="•"/>
            </a:pPr>
            <a:r>
              <a:rPr lang="en-US" sz="2000" dirty="0" smtClean="0"/>
              <a:t>Economic prosperity and innovation</a:t>
            </a:r>
          </a:p>
          <a:p>
            <a:pPr marL="457200" indent="-457200">
              <a:buFont typeface="Arial" pitchFamily="34" charset="0"/>
              <a:buChar char="•"/>
            </a:pPr>
            <a:r>
              <a:rPr lang="en-US" sz="2000" dirty="0" smtClean="0"/>
              <a:t>Office </a:t>
            </a:r>
            <a:r>
              <a:rPr lang="en-US" sz="2000" dirty="0"/>
              <a:t>of Technology </a:t>
            </a:r>
            <a:r>
              <a:rPr lang="en-US" sz="2000" dirty="0" smtClean="0"/>
              <a:t>Transfer (new director)</a:t>
            </a:r>
            <a:endParaRPr lang="en-US" sz="2000" dirty="0"/>
          </a:p>
          <a:p>
            <a:pPr marL="457200" indent="-457200">
              <a:buFont typeface="Arial" pitchFamily="34" charset="0"/>
              <a:buChar char="•"/>
            </a:pPr>
            <a:r>
              <a:rPr lang="en-US" sz="2000" dirty="0"/>
              <a:t>New Office of Industry Engagement</a:t>
            </a:r>
          </a:p>
          <a:p>
            <a:pPr marL="457200" indent="-457200">
              <a:buFont typeface="Arial" pitchFamily="34" charset="0"/>
              <a:buChar char="•"/>
            </a:pPr>
            <a:r>
              <a:rPr lang="en-US" sz="2000" dirty="0" smtClean="0"/>
              <a:t>“New </a:t>
            </a:r>
            <a:r>
              <a:rPr lang="en-US" sz="2000" dirty="0"/>
              <a:t>Ventures</a:t>
            </a:r>
            <a:r>
              <a:rPr lang="en-US" sz="2000" dirty="0" smtClean="0"/>
              <a:t>”</a:t>
            </a:r>
            <a:endParaRPr lang="en-US" sz="2000" dirty="0"/>
          </a:p>
          <a:p>
            <a:pPr marL="457200" indent="-457200">
              <a:buFont typeface="Arial" pitchFamily="34" charset="0"/>
              <a:buChar char="•"/>
            </a:pPr>
            <a:r>
              <a:rPr lang="en-US" sz="2000" dirty="0" smtClean="0"/>
              <a:t>Partners (Nucleus, GLI</a:t>
            </a:r>
            <a:r>
              <a:rPr lang="en-US" sz="2000" dirty="0"/>
              <a:t>, Mayor’s Office, KSTC, etc.)</a:t>
            </a:r>
          </a:p>
          <a:p>
            <a:pPr marL="457200" indent="-457200">
              <a:buFont typeface="Arial" pitchFamily="34" charset="0"/>
              <a:buChar char="•"/>
            </a:pPr>
            <a:r>
              <a:rPr lang="en-US" sz="2000" dirty="0"/>
              <a:t>Faculty and staff at </a:t>
            </a:r>
            <a:r>
              <a:rPr lang="en-US" sz="2000" dirty="0" err="1"/>
              <a:t>UofL</a:t>
            </a:r>
            <a:endParaRPr lang="en-US" sz="2000" dirty="0"/>
          </a:p>
          <a:p>
            <a:pPr marL="457200" indent="-457200">
              <a:buFont typeface="Arial" pitchFamily="34" charset="0"/>
              <a:buChar char="•"/>
            </a:pPr>
            <a:r>
              <a:rPr lang="en-US" sz="2000" dirty="0"/>
              <a:t>Entrepreneurs</a:t>
            </a:r>
          </a:p>
        </p:txBody>
      </p:sp>
      <p:sp>
        <p:nvSpPr>
          <p:cNvPr id="3077" name="Rectangle 4"/>
          <p:cNvSpPr>
            <a:spLocks noChangeArrowheads="1"/>
          </p:cNvSpPr>
          <p:nvPr/>
        </p:nvSpPr>
        <p:spPr bwMode="auto">
          <a:xfrm>
            <a:off x="1206500" y="1773238"/>
            <a:ext cx="6945313" cy="523220"/>
          </a:xfrm>
          <a:prstGeom prst="rect">
            <a:avLst/>
          </a:prstGeom>
          <a:noFill/>
          <a:ln w="9525">
            <a:noFill/>
            <a:miter lim="800000"/>
            <a:headEnd/>
            <a:tailEnd/>
          </a:ln>
        </p:spPr>
        <p:txBody>
          <a:bodyPr>
            <a:spAutoFit/>
          </a:bodyPr>
          <a:lstStyle/>
          <a:p>
            <a:r>
              <a:rPr lang="en-US" sz="2800" dirty="0"/>
              <a:t> </a:t>
            </a:r>
          </a:p>
        </p:txBody>
      </p:sp>
    </p:spTree>
    <p:extLst>
      <p:ext uri="{BB962C8B-B14F-4D97-AF65-F5344CB8AC3E}">
        <p14:creationId xmlns:p14="http://schemas.microsoft.com/office/powerpoint/2010/main" val="278841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351" y="0"/>
            <a:ext cx="6139249"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743200"/>
            <a:ext cx="2938849" cy="2323208"/>
          </a:xfrm>
          <a:prstGeom prst="rect">
            <a:avLst/>
          </a:prstGeom>
          <a:ln w="38100">
            <a:solidFill>
              <a:schemeClr val="tx1"/>
            </a:solidFill>
          </a:ln>
        </p:spPr>
      </p:pic>
      <p:cxnSp>
        <p:nvCxnSpPr>
          <p:cNvPr id="8" name="Straight Arrow Connector 7"/>
          <p:cNvCxnSpPr/>
          <p:nvPr/>
        </p:nvCxnSpPr>
        <p:spPr>
          <a:xfrm flipH="1" flipV="1">
            <a:off x="4996249" y="4984476"/>
            <a:ext cx="1861751" cy="959124"/>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01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62103" y="235767"/>
            <a:ext cx="6766560" cy="633984"/>
          </a:xfrm>
        </p:spPr>
        <p:txBody>
          <a:bodyPr/>
          <a:lstStyle/>
          <a:p>
            <a:pPr eaLnBrk="1" hangingPunct="1"/>
            <a:r>
              <a:rPr lang="en-US" sz="2800" dirty="0" smtClean="0"/>
              <a:t>Key Principles </a:t>
            </a:r>
            <a:endParaRPr lang="en-US" sz="2800" cap="none" dirty="0" smtClean="0">
              <a:solidFill>
                <a:schemeClr val="tx1"/>
              </a:solidFill>
            </a:endParaRPr>
          </a:p>
        </p:txBody>
      </p:sp>
      <p:sp>
        <p:nvSpPr>
          <p:cNvPr id="3075" name="Rectangle 5"/>
          <p:cNvSpPr>
            <a:spLocks noGrp="1" noChangeArrowheads="1"/>
          </p:cNvSpPr>
          <p:nvPr>
            <p:ph type="body" sz="half" idx="2"/>
          </p:nvPr>
        </p:nvSpPr>
        <p:spPr>
          <a:xfrm>
            <a:off x="1981200" y="1523999"/>
            <a:ext cx="6553200" cy="4419601"/>
          </a:xfrm>
        </p:spPr>
        <p:txBody>
          <a:bodyPr>
            <a:noAutofit/>
          </a:bodyPr>
          <a:lstStyle/>
          <a:p>
            <a:pPr marL="457200" indent="-457200">
              <a:buFont typeface="Arial" pitchFamily="34" charset="0"/>
              <a:buChar char="•"/>
            </a:pPr>
            <a:r>
              <a:rPr lang="en-US" sz="1900" dirty="0" smtClean="0"/>
              <a:t>Creative and positive disruption</a:t>
            </a:r>
          </a:p>
          <a:p>
            <a:pPr marL="457200" indent="-457200">
              <a:buFont typeface="Arial" pitchFamily="34" charset="0"/>
              <a:buChar char="•"/>
            </a:pPr>
            <a:r>
              <a:rPr lang="en-US" sz="1900" dirty="0" smtClean="0"/>
              <a:t>Meaningful impact</a:t>
            </a:r>
          </a:p>
          <a:p>
            <a:pPr marL="457200" indent="-457200">
              <a:buFont typeface="Arial" pitchFamily="34" charset="0"/>
              <a:buChar char="•"/>
            </a:pPr>
            <a:r>
              <a:rPr lang="en-US" sz="1900" dirty="0" smtClean="0"/>
              <a:t>Culture of service excellence</a:t>
            </a:r>
          </a:p>
          <a:p>
            <a:pPr marL="457200" indent="-457200">
              <a:buFont typeface="Arial" pitchFamily="34" charset="0"/>
              <a:buChar char="•"/>
            </a:pPr>
            <a:r>
              <a:rPr lang="en-US" sz="1900" dirty="0" smtClean="0"/>
              <a:t>Done is better than perfect</a:t>
            </a:r>
          </a:p>
          <a:p>
            <a:pPr marL="457200" indent="-457200">
              <a:buFont typeface="Arial" pitchFamily="34" charset="0"/>
              <a:buChar char="•"/>
            </a:pPr>
            <a:r>
              <a:rPr lang="en-US" sz="1900" dirty="0" smtClean="0"/>
              <a:t>Revamping and modernizing policies and procedures</a:t>
            </a:r>
          </a:p>
          <a:p>
            <a:pPr marL="457200" indent="-457200">
              <a:buFont typeface="Arial" pitchFamily="34" charset="0"/>
              <a:buChar char="•"/>
            </a:pPr>
            <a:r>
              <a:rPr lang="en-US" sz="1900" dirty="0" smtClean="0"/>
              <a:t>Choose definition of success and metrics that promote innovation and excellence</a:t>
            </a:r>
          </a:p>
          <a:p>
            <a:pPr marL="457200" indent="-457200">
              <a:buFont typeface="Arial" pitchFamily="34" charset="0"/>
              <a:buChar char="•"/>
            </a:pPr>
            <a:r>
              <a:rPr lang="en-US" sz="1900" dirty="0" smtClean="0"/>
              <a:t>Proof-of-concept funding for cutting-edge research</a:t>
            </a:r>
          </a:p>
          <a:p>
            <a:pPr marL="457200" indent="-457200">
              <a:buFont typeface="Arial" pitchFamily="34" charset="0"/>
              <a:buChar char="•"/>
            </a:pPr>
            <a:r>
              <a:rPr lang="en-US" sz="1900" dirty="0" smtClean="0"/>
              <a:t>Promoting success</a:t>
            </a:r>
          </a:p>
          <a:p>
            <a:pPr marL="457200" indent="-457200">
              <a:buFont typeface="Arial" pitchFamily="34" charset="0"/>
              <a:buChar char="•"/>
            </a:pPr>
            <a:r>
              <a:rPr lang="en-US" sz="1900" dirty="0" smtClean="0"/>
              <a:t>Engaging deans and department chairs</a:t>
            </a:r>
            <a:endParaRPr lang="en-US" sz="1900" dirty="0"/>
          </a:p>
        </p:txBody>
      </p:sp>
      <p:sp>
        <p:nvSpPr>
          <p:cNvPr id="3077" name="Rectangle 4"/>
          <p:cNvSpPr>
            <a:spLocks noChangeArrowheads="1"/>
          </p:cNvSpPr>
          <p:nvPr/>
        </p:nvSpPr>
        <p:spPr bwMode="auto">
          <a:xfrm>
            <a:off x="1206500" y="1773238"/>
            <a:ext cx="6945313" cy="523220"/>
          </a:xfrm>
          <a:prstGeom prst="rect">
            <a:avLst/>
          </a:prstGeom>
          <a:noFill/>
          <a:ln w="9525">
            <a:noFill/>
            <a:miter lim="800000"/>
            <a:headEnd/>
            <a:tailEnd/>
          </a:ln>
        </p:spPr>
        <p:txBody>
          <a:bodyPr>
            <a:spAutoFit/>
          </a:bodyPr>
          <a:lstStyle/>
          <a:p>
            <a:r>
              <a:rPr lang="en-US" sz="2800" dirty="0"/>
              <a:t> </a:t>
            </a:r>
          </a:p>
        </p:txBody>
      </p:sp>
    </p:spTree>
    <p:extLst>
      <p:ext uri="{BB962C8B-B14F-4D97-AF65-F5344CB8AC3E}">
        <p14:creationId xmlns:p14="http://schemas.microsoft.com/office/powerpoint/2010/main" val="846540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57984" y="509016"/>
            <a:ext cx="6766560" cy="633984"/>
          </a:xfrm>
        </p:spPr>
        <p:txBody>
          <a:bodyPr/>
          <a:lstStyle/>
          <a:p>
            <a:pPr eaLnBrk="1" hangingPunct="1"/>
            <a:r>
              <a:rPr lang="en-US" sz="2800" dirty="0" smtClean="0"/>
              <a:t>Trifecta of the Most Prestigious Commercialization Programs</a:t>
            </a:r>
            <a:endParaRPr lang="en-US" sz="2800" cap="none" dirty="0" smtClean="0">
              <a:solidFill>
                <a:schemeClr val="tx1"/>
              </a:solidFill>
            </a:endParaRPr>
          </a:p>
        </p:txBody>
      </p:sp>
      <p:sp>
        <p:nvSpPr>
          <p:cNvPr id="3075" name="Rectangle 5"/>
          <p:cNvSpPr>
            <a:spLocks noGrp="1" noChangeArrowheads="1"/>
          </p:cNvSpPr>
          <p:nvPr>
            <p:ph type="body" sz="half" idx="2"/>
          </p:nvPr>
        </p:nvSpPr>
        <p:spPr>
          <a:xfrm>
            <a:off x="1981200" y="1524001"/>
            <a:ext cx="6553200" cy="4419601"/>
          </a:xfrm>
        </p:spPr>
        <p:txBody>
          <a:bodyPr>
            <a:noAutofit/>
          </a:bodyPr>
          <a:lstStyle/>
          <a:p>
            <a:pPr marL="457200" indent="-457200">
              <a:buFont typeface="Arial" pitchFamily="34" charset="0"/>
              <a:buChar char="•"/>
            </a:pPr>
            <a:r>
              <a:rPr lang="en-US" sz="2000" dirty="0" smtClean="0"/>
              <a:t>Coulter Translational Partnership</a:t>
            </a:r>
          </a:p>
          <a:p>
            <a:pPr marL="457200" indent="-457200">
              <a:buFont typeface="Arial" pitchFamily="34" charset="0"/>
              <a:buChar char="•"/>
            </a:pPr>
            <a:r>
              <a:rPr lang="en-US" sz="2000" dirty="0" smtClean="0"/>
              <a:t>NIH REACH (Research Evaluation and Commercialization) </a:t>
            </a:r>
            <a:r>
              <a:rPr lang="en-US" sz="2000" dirty="0" err="1" smtClean="0"/>
              <a:t>ExCITE</a:t>
            </a:r>
            <a:r>
              <a:rPr lang="en-US" sz="2000" dirty="0" smtClean="0"/>
              <a:t> Hub – Expediting Commercialization, Innovation, Translation and Entrepreneurship</a:t>
            </a:r>
          </a:p>
          <a:p>
            <a:pPr marL="457200" indent="-457200">
              <a:buFont typeface="Arial" pitchFamily="34" charset="0"/>
              <a:buChar char="•"/>
            </a:pPr>
            <a:r>
              <a:rPr lang="en-US" sz="2000" dirty="0" smtClean="0"/>
              <a:t>NSF I-Corps Site</a:t>
            </a:r>
          </a:p>
          <a:p>
            <a:pPr marL="457200" indent="-457200">
              <a:buFont typeface="Arial" pitchFamily="34" charset="0"/>
              <a:buChar char="•"/>
            </a:pPr>
            <a:r>
              <a:rPr lang="en-US" sz="2000" dirty="0" smtClean="0"/>
              <a:t>Match from </a:t>
            </a:r>
            <a:r>
              <a:rPr lang="en-US" sz="2000" dirty="0" err="1" smtClean="0"/>
              <a:t>UofL</a:t>
            </a:r>
            <a:endParaRPr lang="en-US" sz="2000" dirty="0" smtClean="0"/>
          </a:p>
          <a:p>
            <a:pPr marL="457200" indent="-457200">
              <a:buFont typeface="Arial" pitchFamily="34" charset="0"/>
              <a:buChar char="•"/>
            </a:pPr>
            <a:r>
              <a:rPr lang="en-US" sz="2000" dirty="0" smtClean="0"/>
              <a:t>Unprecedented transformational opportunity</a:t>
            </a:r>
            <a:endParaRPr lang="en-US" sz="2000" dirty="0"/>
          </a:p>
          <a:p>
            <a:pPr marL="457200" indent="-457200">
              <a:buFont typeface="Arial" pitchFamily="34" charset="0"/>
              <a:buChar char="•"/>
            </a:pPr>
            <a:r>
              <a:rPr lang="en-US" sz="2000" b="1" dirty="0" err="1" smtClean="0"/>
              <a:t>UofL</a:t>
            </a:r>
            <a:r>
              <a:rPr lang="en-US" sz="2000" b="1" dirty="0" smtClean="0"/>
              <a:t> is the ONLY university nationwide with all these programs !</a:t>
            </a:r>
            <a:endParaRPr lang="en-US" sz="2000" b="1" dirty="0"/>
          </a:p>
        </p:txBody>
      </p:sp>
      <p:sp>
        <p:nvSpPr>
          <p:cNvPr id="3077" name="Rectangle 4"/>
          <p:cNvSpPr>
            <a:spLocks noChangeArrowheads="1"/>
          </p:cNvSpPr>
          <p:nvPr/>
        </p:nvSpPr>
        <p:spPr bwMode="auto">
          <a:xfrm>
            <a:off x="1206500" y="1773238"/>
            <a:ext cx="6945313" cy="523220"/>
          </a:xfrm>
          <a:prstGeom prst="rect">
            <a:avLst/>
          </a:prstGeom>
          <a:noFill/>
          <a:ln w="9525">
            <a:noFill/>
            <a:miter lim="800000"/>
            <a:headEnd/>
            <a:tailEnd/>
          </a:ln>
        </p:spPr>
        <p:txBody>
          <a:bodyPr>
            <a:spAutoFit/>
          </a:bodyPr>
          <a:lstStyle/>
          <a:p>
            <a:r>
              <a:rPr lang="en-US" sz="2800" dirty="0"/>
              <a:t> </a:t>
            </a:r>
          </a:p>
        </p:txBody>
      </p:sp>
    </p:spTree>
    <p:extLst>
      <p:ext uri="{BB962C8B-B14F-4D97-AF65-F5344CB8AC3E}">
        <p14:creationId xmlns:p14="http://schemas.microsoft.com/office/powerpoint/2010/main" val="3655119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57984" y="509016"/>
            <a:ext cx="6766560" cy="633984"/>
          </a:xfrm>
        </p:spPr>
        <p:txBody>
          <a:bodyPr/>
          <a:lstStyle/>
          <a:p>
            <a:pPr eaLnBrk="1" hangingPunct="1"/>
            <a:r>
              <a:rPr lang="en-US" sz="2800" dirty="0" smtClean="0"/>
              <a:t>Coulter Translational Partnership</a:t>
            </a:r>
            <a:endParaRPr lang="en-US" sz="2800" cap="none" dirty="0" smtClean="0">
              <a:solidFill>
                <a:schemeClr val="tx1"/>
              </a:solidFill>
            </a:endParaRPr>
          </a:p>
        </p:txBody>
      </p:sp>
      <p:sp>
        <p:nvSpPr>
          <p:cNvPr id="3075" name="Rectangle 5"/>
          <p:cNvSpPr>
            <a:spLocks noGrp="1" noChangeArrowheads="1"/>
          </p:cNvSpPr>
          <p:nvPr>
            <p:ph type="body" sz="half" idx="2"/>
          </p:nvPr>
        </p:nvSpPr>
        <p:spPr>
          <a:xfrm>
            <a:off x="2057400" y="1524001"/>
            <a:ext cx="6867144" cy="4419601"/>
          </a:xfrm>
        </p:spPr>
        <p:txBody>
          <a:bodyPr>
            <a:noAutofit/>
          </a:bodyPr>
          <a:lstStyle/>
          <a:p>
            <a:r>
              <a:rPr lang="en-US" sz="2000" dirty="0"/>
              <a:t>The mission of the Coulter Translational Partnership (CTP) in Bioengineering at the University of Louisville is to promote translation of research through successful collaboration between engineers and clinicians, supporting promising technologies</a:t>
            </a:r>
            <a:r>
              <a:rPr lang="en-US" sz="2000" dirty="0" smtClean="0"/>
              <a:t>.</a:t>
            </a:r>
          </a:p>
          <a:p>
            <a:endParaRPr lang="en-US" sz="2000" dirty="0" smtClean="0"/>
          </a:p>
          <a:p>
            <a:r>
              <a:rPr lang="en-US" sz="1600" b="1" dirty="0" smtClean="0"/>
              <a:t>Member Institutions:</a:t>
            </a:r>
            <a:r>
              <a:rPr lang="en-US" sz="1600" dirty="0" smtClean="0"/>
              <a:t> </a:t>
            </a:r>
            <a:r>
              <a:rPr lang="en-US" sz="1400" u="sng" dirty="0" smtClean="0"/>
              <a:t>University of Louisville</a:t>
            </a:r>
            <a:r>
              <a:rPr lang="en-US" sz="1400" dirty="0" smtClean="0"/>
              <a:t>, Boston University</a:t>
            </a:r>
            <a:r>
              <a:rPr lang="en-US" sz="1400" dirty="0"/>
              <a:t>, Case </a:t>
            </a:r>
            <a:r>
              <a:rPr lang="en-US" sz="1400" dirty="0" smtClean="0"/>
              <a:t>Western Reserve </a:t>
            </a:r>
            <a:r>
              <a:rPr lang="en-US" sz="1400" dirty="0"/>
              <a:t>University, </a:t>
            </a:r>
            <a:r>
              <a:rPr lang="en-US" sz="1400" dirty="0" smtClean="0"/>
              <a:t>Columbia University, Drexel </a:t>
            </a:r>
            <a:r>
              <a:rPr lang="en-US" sz="1400" dirty="0"/>
              <a:t>University, Duke </a:t>
            </a:r>
            <a:r>
              <a:rPr lang="en-US" sz="1400" dirty="0" smtClean="0"/>
              <a:t>University, Georgia Tech/Emory University</a:t>
            </a:r>
            <a:r>
              <a:rPr lang="en-US" sz="1400" dirty="0"/>
              <a:t>, </a:t>
            </a:r>
            <a:r>
              <a:rPr lang="en-US" sz="1400" dirty="0" smtClean="0"/>
              <a:t>Johns Hopkins University, Stanford University, University of Michigan, University </a:t>
            </a:r>
            <a:r>
              <a:rPr lang="en-US" sz="1400" dirty="0"/>
              <a:t>of Missouri</a:t>
            </a:r>
            <a:r>
              <a:rPr lang="en-US" sz="1400" dirty="0" smtClean="0"/>
              <a:t>, University of Pittsburgh, University of Southern California, University of Virginia, University of Washington &amp; University of Wisconsin.</a:t>
            </a:r>
            <a:endParaRPr lang="en-US" sz="1400" dirty="0"/>
          </a:p>
        </p:txBody>
      </p:sp>
      <p:sp>
        <p:nvSpPr>
          <p:cNvPr id="3077" name="Rectangle 4"/>
          <p:cNvSpPr>
            <a:spLocks noChangeArrowheads="1"/>
          </p:cNvSpPr>
          <p:nvPr/>
        </p:nvSpPr>
        <p:spPr bwMode="auto">
          <a:xfrm>
            <a:off x="1206500" y="1773238"/>
            <a:ext cx="6945313" cy="523220"/>
          </a:xfrm>
          <a:prstGeom prst="rect">
            <a:avLst/>
          </a:prstGeom>
          <a:noFill/>
          <a:ln w="9525">
            <a:noFill/>
            <a:miter lim="800000"/>
            <a:headEnd/>
            <a:tailEnd/>
          </a:ln>
        </p:spPr>
        <p:txBody>
          <a:bodyPr>
            <a:spAutoFit/>
          </a:bodyPr>
          <a:lstStyle/>
          <a:p>
            <a:r>
              <a:rPr lang="en-US" sz="2800" dirty="0"/>
              <a:t> </a:t>
            </a:r>
          </a:p>
        </p:txBody>
      </p:sp>
    </p:spTree>
    <p:extLst>
      <p:ext uri="{BB962C8B-B14F-4D97-AF65-F5344CB8AC3E}">
        <p14:creationId xmlns:p14="http://schemas.microsoft.com/office/powerpoint/2010/main" val="3062063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57984" y="509016"/>
            <a:ext cx="6766560" cy="633984"/>
          </a:xfrm>
        </p:spPr>
        <p:txBody>
          <a:bodyPr/>
          <a:lstStyle/>
          <a:p>
            <a:pPr eaLnBrk="1" hangingPunct="1"/>
            <a:r>
              <a:rPr lang="en-US" sz="2800" dirty="0" smtClean="0"/>
              <a:t>NIH REACH </a:t>
            </a:r>
            <a:r>
              <a:rPr lang="en-US" sz="2800" dirty="0" err="1" smtClean="0"/>
              <a:t>ExCITE</a:t>
            </a:r>
            <a:r>
              <a:rPr lang="en-US" sz="2800" dirty="0" smtClean="0"/>
              <a:t> Hub</a:t>
            </a:r>
            <a:endParaRPr lang="en-US" sz="2800" cap="none" dirty="0" smtClean="0">
              <a:solidFill>
                <a:schemeClr val="tx1"/>
              </a:solidFill>
            </a:endParaRPr>
          </a:p>
        </p:txBody>
      </p:sp>
      <p:sp>
        <p:nvSpPr>
          <p:cNvPr id="3077" name="Rectangle 4"/>
          <p:cNvSpPr>
            <a:spLocks noChangeArrowheads="1"/>
          </p:cNvSpPr>
          <p:nvPr/>
        </p:nvSpPr>
        <p:spPr bwMode="auto">
          <a:xfrm>
            <a:off x="1206500" y="1773238"/>
            <a:ext cx="6945313" cy="523220"/>
          </a:xfrm>
          <a:prstGeom prst="rect">
            <a:avLst/>
          </a:prstGeom>
          <a:noFill/>
          <a:ln w="9525">
            <a:noFill/>
            <a:miter lim="800000"/>
            <a:headEnd/>
            <a:tailEnd/>
          </a:ln>
        </p:spPr>
        <p:txBody>
          <a:bodyPr>
            <a:spAutoFit/>
          </a:bodyPr>
          <a:lstStyle/>
          <a:p>
            <a:r>
              <a:rPr lang="en-US" sz="2800" dirty="0"/>
              <a:t>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1524000"/>
            <a:ext cx="7095744" cy="4724400"/>
          </a:xfrm>
          <a:prstGeom prst="rect">
            <a:avLst/>
          </a:prstGeom>
        </p:spPr>
      </p:pic>
    </p:spTree>
    <p:extLst>
      <p:ext uri="{BB962C8B-B14F-4D97-AF65-F5344CB8AC3E}">
        <p14:creationId xmlns:p14="http://schemas.microsoft.com/office/powerpoint/2010/main" val="3062063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029200" y="1600200"/>
            <a:ext cx="3517493" cy="2580502"/>
          </a:xfrm>
          <a:prstGeom prst="rect">
            <a:avLst/>
          </a:prstGeom>
        </p:spPr>
      </p:pic>
      <p:sp>
        <p:nvSpPr>
          <p:cNvPr id="3074" name="Rectangle 2"/>
          <p:cNvSpPr>
            <a:spLocks noGrp="1" noChangeArrowheads="1"/>
          </p:cNvSpPr>
          <p:nvPr>
            <p:ph type="title"/>
          </p:nvPr>
        </p:nvSpPr>
        <p:spPr>
          <a:xfrm>
            <a:off x="2157984" y="509016"/>
            <a:ext cx="6766560" cy="633984"/>
          </a:xfrm>
        </p:spPr>
        <p:txBody>
          <a:bodyPr/>
          <a:lstStyle/>
          <a:p>
            <a:r>
              <a:rPr lang="en-US" sz="2800" dirty="0"/>
              <a:t>NSF I-Corps Site</a:t>
            </a:r>
            <a:endParaRPr lang="en-US" sz="2800" cap="none" dirty="0" smtClean="0">
              <a:solidFill>
                <a:schemeClr val="tx1"/>
              </a:solidFill>
            </a:endParaRPr>
          </a:p>
        </p:txBody>
      </p:sp>
      <p:sp>
        <p:nvSpPr>
          <p:cNvPr id="3075" name="Rectangle 5"/>
          <p:cNvSpPr>
            <a:spLocks noGrp="1" noChangeArrowheads="1"/>
          </p:cNvSpPr>
          <p:nvPr>
            <p:ph type="body" sz="half" idx="2"/>
          </p:nvPr>
        </p:nvSpPr>
        <p:spPr>
          <a:xfrm>
            <a:off x="1980590" y="2057400"/>
            <a:ext cx="7019544" cy="4648199"/>
          </a:xfrm>
        </p:spPr>
        <p:txBody>
          <a:bodyPr>
            <a:noAutofit/>
          </a:bodyPr>
          <a:lstStyle/>
          <a:p>
            <a:pPr marL="457200" indent="-457200">
              <a:spcAft>
                <a:spcPts val="1200"/>
              </a:spcAft>
              <a:buFont typeface="Arial" pitchFamily="34" charset="0"/>
              <a:buChar char="•"/>
            </a:pPr>
            <a:r>
              <a:rPr lang="en-US" sz="1600" dirty="0"/>
              <a:t>Core </a:t>
            </a:r>
            <a:r>
              <a:rPr lang="en-US" sz="1600" dirty="0" smtClean="0"/>
              <a:t>components:</a:t>
            </a:r>
          </a:p>
          <a:p>
            <a:pPr marL="914400" lvl="1" indent="-457200">
              <a:buFont typeface="Arial" pitchFamily="34" charset="0"/>
              <a:buChar char="•"/>
            </a:pPr>
            <a:r>
              <a:rPr lang="en-US" sz="1600" dirty="0" smtClean="0">
                <a:latin typeface="Helvetica Neue"/>
              </a:rPr>
              <a:t>EVPRI: OTT &amp; OIE</a:t>
            </a:r>
          </a:p>
          <a:p>
            <a:pPr marL="914400" lvl="1" indent="-457200">
              <a:buFont typeface="Arial" pitchFamily="34" charset="0"/>
              <a:buChar char="•"/>
            </a:pPr>
            <a:r>
              <a:rPr lang="en-US" sz="1600" dirty="0" smtClean="0">
                <a:latin typeface="Helvetica Neue"/>
              </a:rPr>
              <a:t>Nucleus</a:t>
            </a:r>
          </a:p>
          <a:p>
            <a:pPr marL="914400" lvl="1" indent="-457200">
              <a:buFont typeface="Arial" pitchFamily="34" charset="0"/>
              <a:buChar char="•"/>
            </a:pPr>
            <a:r>
              <a:rPr lang="en-US" sz="1600" dirty="0" smtClean="0">
                <a:latin typeface="Helvetica Neue"/>
              </a:rPr>
              <a:t>REACH</a:t>
            </a:r>
          </a:p>
          <a:p>
            <a:pPr marL="914400" lvl="1" indent="-457200">
              <a:buFont typeface="Arial" pitchFamily="34" charset="0"/>
              <a:buChar char="•"/>
            </a:pPr>
            <a:r>
              <a:rPr lang="en-US" sz="1600" dirty="0" smtClean="0">
                <a:latin typeface="Helvetica Neue"/>
              </a:rPr>
              <a:t>Coulter</a:t>
            </a:r>
          </a:p>
          <a:p>
            <a:pPr marL="914400" lvl="1" indent="-457200">
              <a:buFont typeface="Arial" pitchFamily="34" charset="0"/>
              <a:buChar char="•"/>
            </a:pPr>
            <a:r>
              <a:rPr lang="en-US" sz="1600" dirty="0" smtClean="0">
                <a:latin typeface="Helvetica Neue"/>
              </a:rPr>
              <a:t>Speed School</a:t>
            </a:r>
          </a:p>
          <a:p>
            <a:pPr marL="914400" lvl="1" indent="-457200">
              <a:spcAft>
                <a:spcPts val="1200"/>
              </a:spcAft>
              <a:buFont typeface="Arial" pitchFamily="34" charset="0"/>
              <a:buChar char="•"/>
            </a:pPr>
            <a:r>
              <a:rPr lang="en-US" sz="1600" dirty="0" smtClean="0">
                <a:latin typeface="Helvetica Neue"/>
              </a:rPr>
              <a:t>College of Business Forcht </a:t>
            </a:r>
            <a:r>
              <a:rPr lang="en-US" sz="1600" dirty="0">
                <a:latin typeface="Helvetica Neue"/>
              </a:rPr>
              <a:t>Center: Entrepreneurship MBA &amp; </a:t>
            </a:r>
            <a:r>
              <a:rPr lang="en-US" sz="1600" dirty="0" smtClean="0">
                <a:latin typeface="Helvetica Neue"/>
              </a:rPr>
              <a:t>PhD </a:t>
            </a:r>
          </a:p>
          <a:p>
            <a:pPr lvl="1">
              <a:spcBef>
                <a:spcPts val="300"/>
              </a:spcBef>
              <a:spcAft>
                <a:spcPts val="1200"/>
              </a:spcAft>
            </a:pPr>
            <a:r>
              <a:rPr lang="en-US" sz="1600" dirty="0">
                <a:latin typeface="Helvetica Neue"/>
              </a:rPr>
              <a:t>Innovation Discovery Grants mechanism ($1,000 - $3,000) to support entrepreneurial </a:t>
            </a:r>
            <a:r>
              <a:rPr lang="en-US" sz="1600" dirty="0" smtClean="0">
                <a:latin typeface="Helvetica Neue"/>
              </a:rPr>
              <a:t>teams.</a:t>
            </a:r>
          </a:p>
          <a:p>
            <a:pPr lvl="1">
              <a:spcBef>
                <a:spcPts val="300"/>
              </a:spcBef>
              <a:spcAft>
                <a:spcPts val="1200"/>
              </a:spcAft>
            </a:pPr>
            <a:endParaRPr lang="en-US" sz="1900" dirty="0">
              <a:latin typeface="Helvetica Neue"/>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012" y="5334000"/>
            <a:ext cx="7162800" cy="934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063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57984" y="509016"/>
            <a:ext cx="6766560" cy="633984"/>
          </a:xfrm>
        </p:spPr>
        <p:txBody>
          <a:bodyPr/>
          <a:lstStyle/>
          <a:p>
            <a:pPr eaLnBrk="1" hangingPunct="1"/>
            <a:r>
              <a:rPr lang="en-US" sz="2800" dirty="0" smtClean="0"/>
              <a:t>Changes Made </a:t>
            </a:r>
            <a:endParaRPr lang="en-US" sz="2800" cap="none" dirty="0" smtClean="0">
              <a:solidFill>
                <a:schemeClr val="tx1"/>
              </a:solidFill>
            </a:endParaRPr>
          </a:p>
        </p:txBody>
      </p:sp>
      <p:sp>
        <p:nvSpPr>
          <p:cNvPr id="3075" name="Rectangle 5"/>
          <p:cNvSpPr>
            <a:spLocks noGrp="1" noChangeArrowheads="1"/>
          </p:cNvSpPr>
          <p:nvPr>
            <p:ph type="body" sz="half" idx="2"/>
          </p:nvPr>
        </p:nvSpPr>
        <p:spPr>
          <a:xfrm>
            <a:off x="1981200" y="1524001"/>
            <a:ext cx="6553200" cy="4419601"/>
          </a:xfrm>
        </p:spPr>
        <p:txBody>
          <a:bodyPr>
            <a:noAutofit/>
          </a:bodyPr>
          <a:lstStyle/>
          <a:p>
            <a:pPr marL="457200" indent="-457200">
              <a:buFont typeface="Arial" pitchFamily="34" charset="0"/>
              <a:buChar char="•"/>
            </a:pPr>
            <a:r>
              <a:rPr lang="en-US" sz="2000" dirty="0" smtClean="0"/>
              <a:t>From Industry Contracts to Industry Engagement</a:t>
            </a:r>
          </a:p>
          <a:p>
            <a:pPr marL="457200" indent="-457200">
              <a:buFont typeface="Arial" pitchFamily="34" charset="0"/>
              <a:buChar char="•"/>
            </a:pPr>
            <a:r>
              <a:rPr lang="en-US" sz="2000" dirty="0" smtClean="0"/>
              <a:t>Innovative streamlined IP options/licenses</a:t>
            </a:r>
          </a:p>
          <a:p>
            <a:pPr marL="457200" indent="-457200">
              <a:buFont typeface="Arial" pitchFamily="34" charset="0"/>
              <a:buChar char="•"/>
            </a:pPr>
            <a:r>
              <a:rPr lang="en-US" sz="2000" dirty="0" smtClean="0"/>
              <a:t>Focus on building relationships vs. concluding a transaction</a:t>
            </a:r>
          </a:p>
          <a:p>
            <a:pPr marL="457200" indent="-457200">
              <a:buFont typeface="Arial" pitchFamily="34" charset="0"/>
              <a:buChar char="•"/>
            </a:pPr>
            <a:r>
              <a:rPr lang="en-US" sz="2000" dirty="0" smtClean="0"/>
              <a:t>Bringing companies to meet our researchers</a:t>
            </a:r>
          </a:p>
          <a:p>
            <a:pPr marL="457200" indent="-457200">
              <a:buFont typeface="Arial" pitchFamily="34" charset="0"/>
              <a:buChar char="•"/>
            </a:pPr>
            <a:r>
              <a:rPr lang="en-US" sz="2000" dirty="0" smtClean="0"/>
              <a:t>Innovation Portal: </a:t>
            </a:r>
            <a:r>
              <a:rPr lang="en-US" sz="2000" i="1" u="sng" dirty="0" smtClean="0">
                <a:solidFill>
                  <a:srgbClr val="FF0000"/>
                </a:solidFill>
              </a:rPr>
              <a:t>louisville.edu/research/innovation</a:t>
            </a:r>
          </a:p>
          <a:p>
            <a:pPr marL="457200" indent="-457200">
              <a:buFont typeface="Arial" pitchFamily="34" charset="0"/>
              <a:buChar char="•"/>
            </a:pPr>
            <a:r>
              <a:rPr lang="en-US" sz="2000" dirty="0" smtClean="0"/>
              <a:t>Internal and external constituents’ surveys</a:t>
            </a:r>
          </a:p>
          <a:p>
            <a:pPr marL="457200" indent="-457200">
              <a:buFont typeface="Arial" pitchFamily="34" charset="0"/>
              <a:buChar char="•"/>
            </a:pPr>
            <a:r>
              <a:rPr lang="en-US" sz="2000" dirty="0" smtClean="0"/>
              <a:t>Gaps in talent being filled</a:t>
            </a:r>
          </a:p>
          <a:p>
            <a:endParaRPr lang="en-US" sz="2000" dirty="0" smtClean="0"/>
          </a:p>
        </p:txBody>
      </p:sp>
      <p:sp>
        <p:nvSpPr>
          <p:cNvPr id="3077" name="Rectangle 4"/>
          <p:cNvSpPr>
            <a:spLocks noChangeArrowheads="1"/>
          </p:cNvSpPr>
          <p:nvPr/>
        </p:nvSpPr>
        <p:spPr bwMode="auto">
          <a:xfrm>
            <a:off x="1206500" y="1773238"/>
            <a:ext cx="6945313" cy="523220"/>
          </a:xfrm>
          <a:prstGeom prst="rect">
            <a:avLst/>
          </a:prstGeom>
          <a:noFill/>
          <a:ln w="9525">
            <a:noFill/>
            <a:miter lim="800000"/>
            <a:headEnd/>
            <a:tailEnd/>
          </a:ln>
        </p:spPr>
        <p:txBody>
          <a:bodyPr>
            <a:spAutoFit/>
          </a:bodyPr>
          <a:lstStyle/>
          <a:p>
            <a:r>
              <a:rPr lang="en-US" sz="2800" dirty="0"/>
              <a:t> </a:t>
            </a:r>
          </a:p>
        </p:txBody>
      </p:sp>
    </p:spTree>
    <p:extLst>
      <p:ext uri="{BB962C8B-B14F-4D97-AF65-F5344CB8AC3E}">
        <p14:creationId xmlns:p14="http://schemas.microsoft.com/office/powerpoint/2010/main" val="757714506"/>
      </p:ext>
    </p:extLst>
  </p:cSld>
  <p:clrMapOvr>
    <a:masterClrMapping/>
  </p:clrMapOvr>
  <p:timing>
    <p:tnLst>
      <p:par>
        <p:cTn id="1" dur="indefinite" restart="never" nodeType="tmRoot"/>
      </p:par>
    </p:tnLst>
  </p:timing>
</p:sld>
</file>

<file path=ppt/theme/theme1.xml><?xml version="1.0" encoding="utf-8"?>
<a:theme xmlns:a="http://schemas.openxmlformats.org/drawingml/2006/main" name="UofL PowerPoint Template 4x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b">
        <a:normAutofit/>
      </a:bodyPr>
      <a:lstStyle>
        <a:defPPr marL="0" marR="0" indent="0" algn="ctr" defTabSz="457200" rtl="0" eaLnBrk="1" fontAlgn="auto" latinLnBrk="0" hangingPunct="1">
          <a:lnSpc>
            <a:spcPct val="100000"/>
          </a:lnSpc>
          <a:spcBef>
            <a:spcPct val="0"/>
          </a:spcBef>
          <a:spcAft>
            <a:spcPts val="0"/>
          </a:spcAft>
          <a:buClrTx/>
          <a:buSzTx/>
          <a:buFontTx/>
          <a:buNone/>
          <a:tabLst/>
          <a:defRPr kumimoji="0" sz="3200" b="0" i="0" u="none" strike="noStrike" kern="1200" cap="none" spc="0" normalizeH="0" baseline="0" noProof="0" dirty="0" smtClean="0">
            <a:ln>
              <a:noFill/>
            </a:ln>
            <a:solidFill>
              <a:schemeClr val="bg1"/>
            </a:solidFill>
            <a:effectLst/>
            <a:uLnTx/>
            <a:uFillTx/>
            <a:latin typeface="Helvetica Neue Bold Condensed"/>
            <a:ea typeface="+mj-ea"/>
            <a:cs typeface="Helvetica Neue Bold Condensed"/>
          </a:defRPr>
        </a:defPPr>
      </a:lstStyle>
    </a:txDef>
  </a:objectDefaults>
  <a:extraClrSchemeLst/>
</a:theme>
</file>

<file path=ppt/theme/theme2.xml><?xml version="1.0" encoding="utf-8"?>
<a:theme xmlns:a="http://schemas.openxmlformats.org/drawingml/2006/main" name="Whit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nchor="b"/>
      <a:lstStyle>
        <a:defPPr marL="0" marR="0" indent="0" algn="l" defTabSz="457200" rtl="0" eaLnBrk="1" fontAlgn="auto" latinLnBrk="0" hangingPunct="1">
          <a:lnSpc>
            <a:spcPct val="100000"/>
          </a:lnSpc>
          <a:spcBef>
            <a:spcPct val="0"/>
          </a:spcBef>
          <a:spcAft>
            <a:spcPts val="0"/>
          </a:spcAft>
          <a:buClrTx/>
          <a:buSzTx/>
          <a:buFontTx/>
          <a:buNone/>
          <a:tabLst/>
          <a:defRPr kumimoji="0" sz="2200" b="0" i="0" u="none" strike="noStrike" kern="1200" cap="none" spc="0" normalizeH="0" baseline="0" noProof="0" dirty="0" smtClean="0">
            <a:ln>
              <a:noFill/>
            </a:ln>
            <a:solidFill>
              <a:srgbClr val="AD0000"/>
            </a:solidFill>
            <a:effectLst/>
            <a:uLnTx/>
            <a:uFillTx/>
            <a:latin typeface="Helvetica Neue Bold Condensed"/>
            <a:ea typeface="+mj-ea"/>
            <a:cs typeface="Helvetica Neue Bold Condensed"/>
          </a:defRPr>
        </a:defPPr>
      </a:lstStyle>
    </a:txDef>
  </a:objectDefaults>
  <a:extraClrSchemeLst/>
</a:theme>
</file>

<file path=ppt/theme/theme3.xml><?xml version="1.0" encoding="utf-8"?>
<a:theme xmlns:a="http://schemas.openxmlformats.org/drawingml/2006/main" name="Black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hoto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hoto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Photo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UofL PowerPoint Template 4x3.potx</Template>
  <TotalTime>3260</TotalTime>
  <Words>433</Words>
  <Application>Microsoft Office PowerPoint</Application>
  <PresentationFormat>On-screen Show (4:3)</PresentationFormat>
  <Paragraphs>78</Paragraphs>
  <Slides>12</Slides>
  <Notes>8</Notes>
  <HiddenSlides>0</HiddenSlides>
  <MMClips>0</MMClips>
  <ScaleCrop>false</ScaleCrop>
  <HeadingPairs>
    <vt:vector size="4" baseType="variant">
      <vt:variant>
        <vt:lpstr>Theme</vt:lpstr>
      </vt:variant>
      <vt:variant>
        <vt:i4>7</vt:i4>
      </vt:variant>
      <vt:variant>
        <vt:lpstr>Slide Titles</vt:lpstr>
      </vt:variant>
      <vt:variant>
        <vt:i4>12</vt:i4>
      </vt:variant>
    </vt:vector>
  </HeadingPairs>
  <TitlesOfParts>
    <vt:vector size="19" baseType="lpstr">
      <vt:lpstr>UofL PowerPoint Template 4x3</vt:lpstr>
      <vt:lpstr>White Theme</vt:lpstr>
      <vt:lpstr>Black Theme</vt:lpstr>
      <vt:lpstr>Photo Title</vt:lpstr>
      <vt:lpstr>Office Theme</vt:lpstr>
      <vt:lpstr>Photo Theme</vt:lpstr>
      <vt:lpstr>1_Photo Title</vt:lpstr>
      <vt:lpstr>PowerPoint Presentation</vt:lpstr>
      <vt:lpstr>Innovation and Technology Commercialization at UofL</vt:lpstr>
      <vt:lpstr>PowerPoint Presentation</vt:lpstr>
      <vt:lpstr>Key Principles </vt:lpstr>
      <vt:lpstr>Trifecta of the Most Prestigious Commercialization Programs</vt:lpstr>
      <vt:lpstr>Coulter Translational Partnership</vt:lpstr>
      <vt:lpstr>NIH REACH ExCITE Hub</vt:lpstr>
      <vt:lpstr>NSF I-Corps Site</vt:lpstr>
      <vt:lpstr>Changes Made </vt:lpstr>
      <vt:lpstr>PowerPoint Presentation</vt:lpstr>
      <vt:lpstr>Next Steps</vt:lpstr>
      <vt:lpstr>PowerPoint Presentation</vt:lpstr>
    </vt:vector>
  </TitlesOfParts>
  <Company>The University of Louisville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Lauren Adkins</dc:creator>
  <cp:keywords>Krentsel PowerPoint0515</cp:keywords>
  <cp:lastModifiedBy>Henry,Gretchen Elizabeth</cp:lastModifiedBy>
  <cp:revision>55</cp:revision>
  <dcterms:created xsi:type="dcterms:W3CDTF">2013-08-12T17:36:41Z</dcterms:created>
  <dcterms:modified xsi:type="dcterms:W3CDTF">2015-05-13T17:50:41Z</dcterms:modified>
</cp:coreProperties>
</file>