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470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87788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19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e.ncsu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emphis.edu/esfc/aboutesfc.php" TargetMode="External"/><Relationship Id="rId4" Type="http://schemas.openxmlformats.org/officeDocument/2006/relationships/hyperlink" Target="http://ccps.unc.edu/f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851">
                <a:effectLst>
                  <a:outerShdw blurRad="19558" dist="1955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51">
                <a:solidFill>
                  <a:srgbClr val="F4D799"/>
                </a:solidFill>
                <a:effectLst>
                  <a:outerShdw blurRad="19558" dist="19558" dir="16200000" rotWithShape="0">
                    <a:srgbClr val="000000">
                      <a:alpha val="34000"/>
                    </a:srgbClr>
                  </a:outerShdw>
                </a:effectLst>
              </a:rPr>
              <a:t>Engaged Scholarship Project:  2014-15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41500" y="4961357"/>
            <a:ext cx="9321800" cy="30391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defTabSz="560831">
              <a:defRPr sz="1800" i="0">
                <a:solidFill>
                  <a:srgbClr val="000000"/>
                </a:solidFill>
                <a:effectLst/>
              </a:defRPr>
            </a:pPr>
            <a:r>
              <a:rPr sz="3264" i="1">
                <a:solidFill>
                  <a:srgbClr val="C8AF7B"/>
                </a:solidFill>
                <a:effectLst>
                  <a:outerShdw blurRad="24384" dist="12192" dir="16200000" rotWithShape="0">
                    <a:srgbClr val="000000">
                      <a:alpha val="48000"/>
                    </a:srgbClr>
                  </a:outerShdw>
                </a:effectLst>
              </a:rPr>
              <a:t>Cate Fosl,</a:t>
            </a:r>
          </a:p>
          <a:p>
            <a:pPr lvl="0" defTabSz="560831">
              <a:defRPr sz="1800" i="0">
                <a:solidFill>
                  <a:srgbClr val="000000"/>
                </a:solidFill>
                <a:effectLst/>
              </a:defRPr>
            </a:pPr>
            <a:r>
              <a:rPr sz="3264" i="1">
                <a:solidFill>
                  <a:srgbClr val="C8AF7B"/>
                </a:solidFill>
                <a:effectLst>
                  <a:outerShdw blurRad="24384" dist="12192" dir="16200000" rotWithShape="0">
                    <a:srgbClr val="000000">
                      <a:alpha val="48000"/>
                    </a:srgbClr>
                  </a:outerShdw>
                </a:effectLst>
              </a:rPr>
              <a:t>Special Assistant to the Provost for Engaged Scholarship;</a:t>
            </a:r>
          </a:p>
          <a:p>
            <a:pPr lvl="0" defTabSz="560831">
              <a:defRPr sz="1800" i="0">
                <a:solidFill>
                  <a:srgbClr val="000000"/>
                </a:solidFill>
                <a:effectLst/>
              </a:defRPr>
            </a:pPr>
            <a:r>
              <a:rPr sz="3264" i="1">
                <a:solidFill>
                  <a:srgbClr val="C8AF7B"/>
                </a:solidFill>
                <a:effectLst>
                  <a:outerShdw blurRad="24384" dist="12192" dir="16200000" rotWithShape="0">
                    <a:srgbClr val="000000">
                      <a:alpha val="48000"/>
                    </a:srgbClr>
                  </a:outerShdw>
                </a:effectLst>
              </a:rPr>
              <a:t>Associate Professor of Women's and Gender Studies;</a:t>
            </a:r>
          </a:p>
          <a:p>
            <a:pPr lvl="0" defTabSz="560831">
              <a:defRPr sz="1800" i="0">
                <a:solidFill>
                  <a:srgbClr val="000000"/>
                </a:solidFill>
                <a:effectLst/>
              </a:defRPr>
            </a:pPr>
            <a:r>
              <a:rPr sz="3264" i="1">
                <a:solidFill>
                  <a:srgbClr val="C8AF7B"/>
                </a:solidFill>
                <a:effectLst>
                  <a:outerShdw blurRad="24384" dist="12192" dir="16200000" rotWithShape="0">
                    <a:srgbClr val="000000">
                      <a:alpha val="48000"/>
                    </a:srgbClr>
                  </a:outerShdw>
                </a:effectLst>
              </a:rPr>
              <a:t>Director, Anne Braden Institute for Social Justice Research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597019"/>
            <a:ext cx="10464800" cy="1338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537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135375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Areas of Concentration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69999" y="2984499"/>
            <a:ext cx="10464801" cy="5715001"/>
          </a:xfrm>
          <a:prstGeom prst="rect">
            <a:avLst/>
          </a:prstGeom>
        </p:spPr>
        <p:txBody>
          <a:bodyPr/>
          <a:lstStyle/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Engaged scholarship policy, internally</a:t>
            </a:r>
          </a:p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Engaged scholarship, policies and practices nationally</a:t>
            </a:r>
          </a:p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Faculty Development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6901209" y="2491777"/>
            <a:ext cx="5145983" cy="6700446"/>
            <a:chOff x="-241300" y="-810222"/>
            <a:chExt cx="5145983" cy="6700445"/>
          </a:xfrm>
        </p:grpSpPr>
        <p:pic>
          <p:nvPicPr>
            <p:cNvPr id="40" name="200495850-001_2885x2031.jpeg"/>
            <p:cNvPicPr/>
            <p:nvPr/>
          </p:nvPicPr>
          <p:blipFill>
            <a:blip r:embed="rId2">
              <a:extLst/>
            </a:blip>
            <a:srcRect l="7714" r="31239"/>
            <a:stretch>
              <a:fillRect/>
            </a:stretch>
          </p:blipFill>
          <p:spPr>
            <a:xfrm>
              <a:off x="-1" y="0"/>
              <a:ext cx="4663385" cy="53804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Picture 3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1301" y="-810223"/>
              <a:ext cx="5145985" cy="6700446"/>
            </a:xfrm>
            <a:prstGeom prst="rect">
              <a:avLst/>
            </a:prstGeom>
            <a:effectLst/>
          </p:spPr>
        </p:pic>
      </p:grp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13537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135375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Status Quo at UofL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3121552"/>
            <a:ext cx="5257800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High community service traditions</a:t>
            </a:r>
          </a:p>
          <a:p>
            <a:pPr lvl="0">
              <a:buBlip>
                <a:blip r:embed="rId4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Increasing Mutuality</a:t>
            </a:r>
          </a:p>
          <a:p>
            <a:pPr lvl="0">
              <a:buBlip>
                <a:blip r:embed="rId4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Plenty of engagement activities, service and scholarly </a:t>
            </a:r>
          </a:p>
        </p:txBody>
      </p:sp>
      <p:pic>
        <p:nvPicPr>
          <p:cNvPr id="44" name="IMG_0149.jpeg"/>
          <p:cNvPicPr/>
          <p:nvPr/>
        </p:nvPicPr>
        <p:blipFill>
          <a:blip r:embed="rId5">
            <a:extLst/>
          </a:blip>
          <a:srcRect t="1791"/>
          <a:stretch>
            <a:fillRect/>
          </a:stretch>
        </p:blipFill>
        <p:spPr>
          <a:xfrm>
            <a:off x="7150544" y="2579422"/>
            <a:ext cx="5099511" cy="6677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5712">
                <a:solidFill>
                  <a:srgbClr val="135375"/>
                </a:solidFill>
                <a:effectLst>
                  <a:outerShdw blurRad="10668" dist="10668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712">
                <a:solidFill>
                  <a:srgbClr val="135375"/>
                </a:solidFill>
                <a:effectLst>
                  <a:outerShdw blurRad="10668" dist="10668" dir="16200000" rotWithShape="0">
                    <a:srgbClr val="000000">
                      <a:alpha val="50000"/>
                    </a:srgbClr>
                  </a:outerShdw>
                </a:effectLst>
              </a:rPr>
              <a:t>Language of Engaged Scholarship 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269999" y="2984500"/>
            <a:ext cx="10464801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3600" i="1" dirty="0" smtClean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I. </a:t>
            </a:r>
            <a:r>
              <a:rPr sz="3600" i="1" dirty="0" smtClean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More </a:t>
            </a:r>
            <a:r>
              <a:rPr sz="3600" i="1" dirty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likely to focus on or incorporate scholarly research into CE implementation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3600" i="1" dirty="0" smtClean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II. </a:t>
            </a:r>
            <a:r>
              <a:rPr sz="3600" i="1" dirty="0" smtClean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More </a:t>
            </a:r>
            <a:r>
              <a:rPr sz="3600" i="1" dirty="0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likely to incorporate arts, humanities, softer social sciences into CE activities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5850">
                <a:solidFill>
                  <a:srgbClr val="135375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50">
                <a:solidFill>
                  <a:srgbClr val="135375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Myths/ Misconceptions we have: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Every faculty member must "do" community engagement.</a:t>
            </a:r>
          </a:p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It will detract from our research excellence.</a:t>
            </a:r>
          </a:p>
          <a:p>
            <a:pPr marL="465666" lvl="0" indent="-465666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135375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If I do it, I won't get tenure/ promotion! (Or how do I find the time?)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61518">
              <a:defRPr sz="1800">
                <a:solidFill>
                  <a:srgbClr val="000000"/>
                </a:solidFill>
                <a:effectLst/>
              </a:defRPr>
            </a:pPr>
            <a:r>
              <a:rPr sz="5135">
                <a:solidFill>
                  <a:srgbClr val="135375"/>
                </a:solidFill>
                <a:effectLst>
                  <a:outerShdw blurRad="10033" dist="10033" dir="16200000" rotWithShape="0">
                    <a:srgbClr val="000000">
                      <a:alpha val="50000"/>
                    </a:srgbClr>
                  </a:outerShdw>
                </a:effectLst>
              </a:rPr>
              <a:t>Best Practices across All 7</a:t>
            </a:r>
          </a:p>
          <a:p>
            <a:pPr lvl="0" defTabSz="461518">
              <a:defRPr sz="1800">
                <a:solidFill>
                  <a:srgbClr val="000000"/>
                </a:solidFill>
                <a:effectLst/>
              </a:defRPr>
            </a:pPr>
            <a:r>
              <a:rPr sz="5135">
                <a:solidFill>
                  <a:srgbClr val="135375"/>
                </a:solidFill>
                <a:effectLst>
                  <a:outerShdw blurRad="10033" dist="10033" dir="16200000" rotWithShape="0">
                    <a:srgbClr val="000000">
                      <a:alpha val="50000"/>
                    </a:srgbClr>
                  </a:outerShdw>
                </a:effectLst>
              </a:rPr>
              <a:t>For Growing Engaged Scholarship: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391824" y="2877903"/>
            <a:ext cx="10464801" cy="5715000"/>
          </a:xfrm>
          <a:prstGeom prst="rect">
            <a:avLst/>
          </a:prstGeom>
        </p:spPr>
        <p:txBody>
          <a:bodyPr/>
          <a:lstStyle/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1) Well-coordinated broad base of FACULTY LEADERSHIP for successful engaged scholarship</a:t>
            </a: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2) Top administrative advocacy and incentives</a:t>
            </a: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3) Advancing culture of interdisciplinarity, cross-unit collaboration and front door for community groups: see</a:t>
            </a: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 u="sng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  <a:hlinkClick r:id="rId3"/>
              </a:rPr>
              <a:t>oe.ncsu.edu</a:t>
            </a:r>
            <a:endParaRPr sz="2225" i="1">
              <a:solidFill>
                <a:srgbClr val="135375"/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 u="sng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  <a:hlinkClick r:id="rId4"/>
              </a:rPr>
              <a:t>http://ccps.unc.edu/fes/</a:t>
            </a:r>
            <a:endParaRPr sz="2225" i="1">
              <a:solidFill>
                <a:srgbClr val="135375"/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 u="sng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  <a:hlinkClick r:id="rId5"/>
              </a:rPr>
              <a:t>http://www.memphis.edu/esfc/aboutesfc.php</a:t>
            </a:r>
            <a:endParaRPr sz="2225" i="1">
              <a:solidFill>
                <a:srgbClr val="135375"/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259143" lvl="0" indent="-259143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25" i="1">
                <a:solidFill>
                  <a:srgbClr val="135375"/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4) Coordinated sites and personnel for advancing curricular engagement and CE- research opportunities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5848">
                <a:solidFill>
                  <a:srgbClr val="135375"/>
                </a:solidFill>
                <a:effectLst>
                  <a:outerShdw blurRad="10922" dist="1092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48">
                <a:solidFill>
                  <a:srgbClr val="135375"/>
                </a:solidFill>
                <a:effectLst>
                  <a:outerShdw blurRad="10922" dist="10922" dir="16200000" rotWithShape="0">
                    <a:srgbClr val="000000">
                      <a:alpha val="50000"/>
                    </a:srgbClr>
                  </a:outerShdw>
                </a:effectLst>
              </a:rPr>
              <a:t>Common Challenges across all 7: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498421" y="2832219"/>
            <a:ext cx="10464801" cy="5715000"/>
          </a:xfrm>
          <a:prstGeom prst="rect">
            <a:avLst/>
          </a:prstGeom>
        </p:spPr>
        <p:txBody>
          <a:bodyPr/>
          <a:lstStyle/>
          <a:p>
            <a:pPr marL="459612" lvl="0" indent="-459612" defTabSz="549148">
              <a:spcBef>
                <a:spcPts val="2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948" i="1">
                <a:solidFill>
                  <a:srgbClr val="135375"/>
                </a:solidFill>
                <a:effectLst>
                  <a:outerShdw blurRad="23876" dist="11938" dir="5400000" rotWithShape="0">
                    <a:srgbClr val="FFFFFF"/>
                  </a:outerShdw>
                </a:effectLst>
              </a:rPr>
              <a:t>Silos are prevalent and must be amended/windowed.</a:t>
            </a:r>
          </a:p>
          <a:p>
            <a:pPr marL="459612" lvl="0" indent="-459612" defTabSz="549148">
              <a:spcBef>
                <a:spcPts val="2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948" i="1">
                <a:solidFill>
                  <a:srgbClr val="135375"/>
                </a:solidFill>
                <a:effectLst>
                  <a:outerShdw blurRad="23876" dist="11938" dir="5400000" rotWithShape="0">
                    <a:srgbClr val="FFFFFF"/>
                  </a:outerShdw>
                </a:effectLst>
              </a:rPr>
              <a:t>Restructuring is commonplace (centralized/decentralized and networks for wider communication)</a:t>
            </a:r>
          </a:p>
          <a:p>
            <a:pPr marL="459612" lvl="0" indent="-459612" defTabSz="549148">
              <a:spcBef>
                <a:spcPts val="2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948" i="1">
                <a:solidFill>
                  <a:srgbClr val="135375"/>
                </a:solidFill>
                <a:effectLst>
                  <a:outerShdw blurRad="23876" dist="11938" dir="5400000" rotWithShape="0">
                    <a:srgbClr val="FFFFFF"/>
                  </a:outerShdw>
                </a:effectLst>
              </a:rPr>
              <a:t>P&amp;T  revisions must be part of conversation, but they are no magic fix. (Ex. on handout)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483193" y="3665303"/>
            <a:ext cx="10464801" cy="2209800"/>
          </a:xfrm>
          <a:prstGeom prst="rect">
            <a:avLst/>
          </a:prstGeom>
        </p:spPr>
        <p:txBody>
          <a:bodyPr/>
          <a:lstStyle/>
          <a:p>
            <a:pPr lvl="0" defTabSz="578358">
              <a:defRPr sz="1800">
                <a:solidFill>
                  <a:srgbClr val="000000"/>
                </a:solidFill>
                <a:effectLst/>
              </a:defRPr>
            </a:pPr>
            <a:r>
              <a:rPr sz="6930">
                <a:solidFill>
                  <a:srgbClr val="135375"/>
                </a:solidFill>
                <a:effectLst>
                  <a:outerShdw blurRad="12573" dist="12573" dir="16200000" rotWithShape="0">
                    <a:srgbClr val="000000">
                      <a:alpha val="50000"/>
                    </a:srgbClr>
                  </a:outerShdw>
                </a:effectLst>
              </a:rPr>
              <a:t>Questions? Comments?</a:t>
            </a:r>
          </a:p>
          <a:p>
            <a:pPr lvl="0" defTabSz="578358">
              <a:defRPr sz="1800">
                <a:solidFill>
                  <a:srgbClr val="000000"/>
                </a:solidFill>
                <a:effectLst/>
              </a:defRPr>
            </a:pPr>
            <a:r>
              <a:rPr sz="6930">
                <a:solidFill>
                  <a:srgbClr val="135375"/>
                </a:solidFill>
                <a:effectLst>
                  <a:outerShdw blurRad="12573" dist="12573" dir="16200000" rotWithShape="0">
                    <a:srgbClr val="000000">
                      <a:alpha val="50000"/>
                    </a:srgbClr>
                  </a:outerShdw>
                </a:effectLst>
              </a:rPr>
              <a:t>Thank you.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Moroccan</vt:lpstr>
      <vt:lpstr>Engaged Scholarship Project:  2014-15</vt:lpstr>
      <vt:lpstr>Areas of Concentration</vt:lpstr>
      <vt:lpstr>Status Quo at UofL</vt:lpstr>
      <vt:lpstr>Language of Engaged Scholarship </vt:lpstr>
      <vt:lpstr>Myths/ Misconceptions we have:</vt:lpstr>
      <vt:lpstr>Best Practices across All 7 For Growing Engaged Scholarship:</vt:lpstr>
      <vt:lpstr>Common Challenges across all 7:</vt:lpstr>
      <vt:lpstr>Questions? Comments? 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Engaged Scholarship Project:  2014-15</dc:title>
  <dc:creator>User</dc:creator>
  <cp:lastModifiedBy>Henry,Gretchen Elizabeth</cp:lastModifiedBy>
  <cp:revision>1</cp:revision>
  <dcterms:modified xsi:type="dcterms:W3CDTF">2015-03-30T18:49:12Z</dcterms:modified>
</cp:coreProperties>
</file>