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60" r:id="rId7"/>
    <p:sldId id="258" r:id="rId8"/>
    <p:sldId id="321" r:id="rId9"/>
    <p:sldId id="276" r:id="rId10"/>
    <p:sldId id="301" r:id="rId11"/>
    <p:sldId id="302" r:id="rId12"/>
    <p:sldId id="278" r:id="rId13"/>
    <p:sldId id="303" r:id="rId14"/>
    <p:sldId id="304" r:id="rId15"/>
    <p:sldId id="281" r:id="rId16"/>
    <p:sldId id="305" r:id="rId17"/>
    <p:sldId id="306" r:id="rId18"/>
    <p:sldId id="264" r:id="rId19"/>
    <p:sldId id="291" r:id="rId20"/>
    <p:sldId id="285" r:id="rId21"/>
    <p:sldId id="286" r:id="rId22"/>
    <p:sldId id="287" r:id="rId23"/>
    <p:sldId id="283" r:id="rId24"/>
    <p:sldId id="288" r:id="rId25"/>
    <p:sldId id="289" r:id="rId26"/>
    <p:sldId id="292" r:id="rId27"/>
    <p:sldId id="293" r:id="rId28"/>
    <p:sldId id="294" r:id="rId29"/>
  </p:sldIdLst>
  <p:sldSz cx="12192000" cy="6858000"/>
  <p:notesSz cx="6858000" cy="9144000"/>
  <p:embeddedFontLst>
    <p:embeddedFont>
      <p:font typeface="Arial Narrow" panose="020B060602020203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E10"/>
    <a:srgbClr val="CDC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0"/>
    <p:restoredTop sz="87755"/>
  </p:normalViewPr>
  <p:slideViewPr>
    <p:cSldViewPr snapToGrid="0" snapToObjects="1">
      <p:cViewPr varScale="1">
        <p:scale>
          <a:sx n="48" d="100"/>
          <a:sy n="48" d="100"/>
        </p:scale>
        <p:origin x="1229"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2" d="100"/>
          <a:sy n="132" d="100"/>
        </p:scale>
        <p:origin x="22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56C2A0-4465-BCAA-AF17-477251266D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452497-6CBF-8A1E-02F5-16A9614D71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9F5A3-30E6-0442-A97E-334B7E0893D3}" type="datetimeFigureOut">
              <a:rPr lang="en-US" smtClean="0"/>
              <a:t>5/4/2022</a:t>
            </a:fld>
            <a:endParaRPr lang="en-US"/>
          </a:p>
        </p:txBody>
      </p:sp>
      <p:sp>
        <p:nvSpPr>
          <p:cNvPr id="4" name="Footer Placeholder 3">
            <a:extLst>
              <a:ext uri="{FF2B5EF4-FFF2-40B4-BE49-F238E27FC236}">
                <a16:creationId xmlns:a16="http://schemas.microsoft.com/office/drawing/2014/main" id="{27FB2C82-D6A7-D2C7-16DE-AF4CE60E4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0B55A7-4DD5-1780-F260-BEC4B9CC96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658711-D79E-F74C-8887-6D093F751F30}" type="slidenum">
              <a:rPr lang="en-US" smtClean="0"/>
              <a:t>‹#›</a:t>
            </a:fld>
            <a:endParaRPr lang="en-US"/>
          </a:p>
        </p:txBody>
      </p:sp>
    </p:spTree>
    <p:extLst>
      <p:ext uri="{BB962C8B-B14F-4D97-AF65-F5344CB8AC3E}">
        <p14:creationId xmlns:p14="http://schemas.microsoft.com/office/powerpoint/2010/main" val="402150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9326-70C9-6C47-8981-D033506BECD1}"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A2C7-06B3-2A4E-A5BA-50A480BB457E}" type="slidenum">
              <a:rPr lang="en-US" smtClean="0"/>
              <a:t>‹#›</a:t>
            </a:fld>
            <a:endParaRPr lang="en-US"/>
          </a:p>
        </p:txBody>
      </p:sp>
    </p:spTree>
    <p:extLst>
      <p:ext uri="{BB962C8B-B14F-4D97-AF65-F5344CB8AC3E}">
        <p14:creationId xmlns:p14="http://schemas.microsoft.com/office/powerpoint/2010/main" val="45226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150000"/>
              </a:lnSpc>
              <a:buFont typeface="Arial" panose="020B0604020202020204" pitchFamily="34" charset="0"/>
              <a:buChar char="•"/>
            </a:pPr>
            <a:r>
              <a:rPr lang="en-US" sz="1000" b="1" kern="1200" dirty="0">
                <a:solidFill>
                  <a:schemeClr val="bg1"/>
                </a:solidFill>
                <a:latin typeface="+mn-lt"/>
                <a:ea typeface="+mn-ea"/>
                <a:cs typeface="+mn-cs"/>
              </a:rPr>
              <a:t>Cardinal Principles Revisit</a:t>
            </a:r>
          </a:p>
          <a:p>
            <a:pPr marL="285750" indent="-285750" algn="l">
              <a:lnSpc>
                <a:spcPct val="150000"/>
              </a:lnSpc>
              <a:buFont typeface="Arial" panose="020B0604020202020204" pitchFamily="34" charset="0"/>
              <a:buChar char="•"/>
            </a:pPr>
            <a:r>
              <a:rPr lang="en-US" sz="1000" b="1" i="0" kern="1200" dirty="0">
                <a:solidFill>
                  <a:schemeClr val="bg1"/>
                </a:solidFill>
                <a:latin typeface="+mn-lt"/>
                <a:ea typeface="+mn-ea"/>
                <a:cs typeface="Arial Narrow" panose="020B0604020202020204" pitchFamily="34" charset="0"/>
              </a:rPr>
              <a:t>CARA</a:t>
            </a:r>
          </a:p>
          <a:p>
            <a:pPr marL="285750" indent="-285750" algn="l">
              <a:lnSpc>
                <a:spcPct val="150000"/>
              </a:lnSpc>
              <a:buFont typeface="Arial" panose="020B0604020202020204" pitchFamily="34" charset="0"/>
              <a:buChar char="•"/>
            </a:pPr>
            <a:r>
              <a:rPr lang="en-US" sz="1000" b="1" kern="1200" dirty="0">
                <a:solidFill>
                  <a:schemeClr val="bg1"/>
                </a:solidFill>
                <a:latin typeface="+mn-lt"/>
                <a:ea typeface="+mn-ea"/>
                <a:cs typeface="Arial Narrow" panose="020B0604020202020204" pitchFamily="34" charset="0"/>
              </a:rPr>
              <a:t>Grand Challenges</a:t>
            </a:r>
            <a:endParaRPr lang="en-US" sz="1000" b="1" i="0" kern="1200" dirty="0">
              <a:solidFill>
                <a:schemeClr val="bg1"/>
              </a:solidFill>
              <a:latin typeface="+mn-lt"/>
              <a:ea typeface="+mn-ea"/>
              <a:cs typeface="Arial Narrow"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4</a:t>
            </a:fld>
            <a:endParaRPr lang="en-US"/>
          </a:p>
        </p:txBody>
      </p:sp>
    </p:spTree>
    <p:extLst>
      <p:ext uri="{BB962C8B-B14F-4D97-AF65-F5344CB8AC3E}">
        <p14:creationId xmlns:p14="http://schemas.microsoft.com/office/powerpoint/2010/main" val="260849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5</a:t>
            </a:fld>
            <a:endParaRPr lang="en-US"/>
          </a:p>
        </p:txBody>
      </p:sp>
    </p:spTree>
    <p:extLst>
      <p:ext uri="{BB962C8B-B14F-4D97-AF65-F5344CB8AC3E}">
        <p14:creationId xmlns:p14="http://schemas.microsoft.com/office/powerpoint/2010/main" val="70543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A2C7-06B3-2A4E-A5BA-50A480BB457E}" type="slidenum">
              <a:rPr lang="en-US" smtClean="0"/>
              <a:t>24</a:t>
            </a:fld>
            <a:endParaRPr lang="en-US"/>
          </a:p>
        </p:txBody>
      </p:sp>
    </p:spTree>
    <p:extLst>
      <p:ext uri="{BB962C8B-B14F-4D97-AF65-F5344CB8AC3E}">
        <p14:creationId xmlns:p14="http://schemas.microsoft.com/office/powerpoint/2010/main" val="61798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DB33A1-1C0F-0B41-99C0-F811B3C9C337}"/>
              </a:ext>
            </a:extLst>
          </p:cNvPr>
          <p:cNvPicPr>
            <a:picLocks noChangeAspect="1"/>
          </p:cNvPicPr>
          <p:nvPr userDrawn="1"/>
        </p:nvPicPr>
        <p:blipFill>
          <a:blip r:embed="rId2"/>
          <a:stretch>
            <a:fillRect/>
          </a:stretch>
        </p:blipFill>
        <p:spPr>
          <a:xfrm>
            <a:off x="329616" y="2196388"/>
            <a:ext cx="4903470" cy="1703070"/>
          </a:xfrm>
          <a:prstGeom prst="rect">
            <a:avLst/>
          </a:prstGeom>
        </p:spPr>
      </p:pic>
      <p:cxnSp>
        <p:nvCxnSpPr>
          <p:cNvPr id="8" name="Straight Connector 7">
            <a:extLst>
              <a:ext uri="{FF2B5EF4-FFF2-40B4-BE49-F238E27FC236}">
                <a16:creationId xmlns:a16="http://schemas.microsoft.com/office/drawing/2014/main" id="{1BD6AAA9-1EA3-4A4F-8230-76E28D46C214}"/>
              </a:ext>
            </a:extLst>
          </p:cNvPr>
          <p:cNvCxnSpPr/>
          <p:nvPr userDrawn="1"/>
        </p:nvCxnSpPr>
        <p:spPr>
          <a:xfrm>
            <a:off x="5337546" y="2456121"/>
            <a:ext cx="0" cy="11908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5720317" y="2514887"/>
            <a:ext cx="4593265" cy="1063256"/>
          </a:xfrm>
        </p:spPr>
        <p:txBody>
          <a:bodyPr anchor="ctr" anchorCtr="0">
            <a:noAutofit/>
          </a:bodyPr>
          <a:lstStyle>
            <a:lvl1pPr algn="l">
              <a:lnSpc>
                <a:spcPct val="100000"/>
              </a:lnSpc>
              <a:defRPr sz="28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Presentation title</a:t>
            </a:r>
          </a:p>
        </p:txBody>
      </p:sp>
    </p:spTree>
    <p:extLst>
      <p:ext uri="{BB962C8B-B14F-4D97-AF65-F5344CB8AC3E}">
        <p14:creationId xmlns:p14="http://schemas.microsoft.com/office/powerpoint/2010/main" val="11094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AC25F0-42A9-7449-8382-45F563AAB781}"/>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6" name="Slide Number Placeholder 6">
            <a:extLst>
              <a:ext uri="{FF2B5EF4-FFF2-40B4-BE49-F238E27FC236}">
                <a16:creationId xmlns:a16="http://schemas.microsoft.com/office/drawing/2014/main" id="{2E7529FB-87E0-584A-8BA5-A1C34C4CE103}"/>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a:t>|  </a:t>
            </a:r>
            <a:fld id="{97BFF72C-5ACC-BF44-8A77-29ED5F2D29E3}" type="slidenum">
              <a:rPr lang="en-US" smtClean="0"/>
              <a:pPr/>
              <a:t>‹#›</a:t>
            </a:fld>
            <a:endParaRPr lang="en-US" dirty="0"/>
          </a:p>
        </p:txBody>
      </p:sp>
      <p:sp>
        <p:nvSpPr>
          <p:cNvPr id="9" name="Title 1">
            <a:extLst>
              <a:ext uri="{FF2B5EF4-FFF2-40B4-BE49-F238E27FC236}">
                <a16:creationId xmlns:a16="http://schemas.microsoft.com/office/drawing/2014/main" id="{A0F5D194-7C99-3D42-BD5F-87CB0EBC7772}"/>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tx2"/>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sp>
        <p:nvSpPr>
          <p:cNvPr id="11" name="Text Placeholder 9">
            <a:extLst>
              <a:ext uri="{FF2B5EF4-FFF2-40B4-BE49-F238E27FC236}">
                <a16:creationId xmlns:a16="http://schemas.microsoft.com/office/drawing/2014/main" id="{3293A7E1-6535-1341-8CC4-3DD43A61E173}"/>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slide subhead</a:t>
            </a:r>
          </a:p>
        </p:txBody>
      </p:sp>
      <p:sp>
        <p:nvSpPr>
          <p:cNvPr id="12" name="Content Placeholder 3">
            <a:extLst>
              <a:ext uri="{FF2B5EF4-FFF2-40B4-BE49-F238E27FC236}">
                <a16:creationId xmlns:a16="http://schemas.microsoft.com/office/drawing/2014/main" id="{C6549B4C-6D44-534E-A4E5-3DAA1A24E4FD}"/>
              </a:ext>
            </a:extLst>
          </p:cNvPr>
          <p:cNvSpPr>
            <a:spLocks noGrp="1"/>
          </p:cNvSpPr>
          <p:nvPr>
            <p:ph sz="quarter" idx="14" hasCustomPrompt="1"/>
          </p:nvPr>
        </p:nvSpPr>
        <p:spPr>
          <a:xfrm>
            <a:off x="838200" y="3429000"/>
            <a:ext cx="10560050" cy="2443163"/>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2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Charts_red">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447930-19AC-CD42-A1F2-8CF10ED19E94}"/>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6B09233E-157D-9342-88AE-ECE6AB6BFD5E}"/>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9" name="Content Placeholder 3">
            <a:extLst>
              <a:ext uri="{FF2B5EF4-FFF2-40B4-BE49-F238E27FC236}">
                <a16:creationId xmlns:a16="http://schemas.microsoft.com/office/drawing/2014/main" id="{68CE3B5F-A327-6948-AC5A-DECAC1DE1870}"/>
              </a:ext>
            </a:extLst>
          </p:cNvPr>
          <p:cNvSpPr>
            <a:spLocks noGrp="1"/>
          </p:cNvSpPr>
          <p:nvPr>
            <p:ph sz="half" idx="2" hasCustomPrompt="1"/>
          </p:nvPr>
        </p:nvSpPr>
        <p:spPr>
          <a:xfrm>
            <a:off x="839788" y="2505075"/>
            <a:ext cx="5157787" cy="3684588"/>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664CF0BE-0659-1343-A2CC-51E917900762}"/>
              </a:ext>
            </a:extLst>
          </p:cNvPr>
          <p:cNvSpPr>
            <a:spLocks noGrp="1"/>
          </p:cNvSpPr>
          <p:nvPr>
            <p:ph sz="quarter" idx="4" hasCustomPrompt="1"/>
          </p:nvPr>
        </p:nvSpPr>
        <p:spPr>
          <a:xfrm>
            <a:off x="6172200" y="2505075"/>
            <a:ext cx="5183188" cy="3684588"/>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62125EE-0453-EC44-AA42-57276C8BC489}"/>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spTree>
    <p:extLst>
      <p:ext uri="{BB962C8B-B14F-4D97-AF65-F5344CB8AC3E}">
        <p14:creationId xmlns:p14="http://schemas.microsoft.com/office/powerpoint/2010/main" val="429237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harts_black">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hasCustomPrompt="1"/>
          </p:nvPr>
        </p:nvSpPr>
        <p:spPr>
          <a:xfrm>
            <a:off x="839788" y="2505075"/>
            <a:ext cx="5157787" cy="3684588"/>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642458B-FA0B-CF43-A098-C02AA004FE57}"/>
              </a:ext>
            </a:extLst>
          </p:cNvPr>
          <p:cNvSpPr>
            <a:spLocks noGrp="1"/>
          </p:cNvSpPr>
          <p:nvPr>
            <p:ph sz="quarter" idx="4" hasCustomPrompt="1"/>
          </p:nvPr>
        </p:nvSpPr>
        <p:spPr>
          <a:xfrm>
            <a:off x="6172200" y="2505075"/>
            <a:ext cx="5183188" cy="3684588"/>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sp>
        <p:nvSpPr>
          <p:cNvPr id="7" name="Slide Number Placeholder 6">
            <a:extLst>
              <a:ext uri="{FF2B5EF4-FFF2-40B4-BE49-F238E27FC236}">
                <a16:creationId xmlns:a16="http://schemas.microsoft.com/office/drawing/2014/main" id="{176B3912-2EAC-BC46-8A13-16D4C3B06204}"/>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EA79CAE4-3A3F-FA4E-8262-D64300B2D803}"/>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20252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harts_whit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hasCustomPrompt="1"/>
          </p:nvPr>
        </p:nvSpPr>
        <p:spPr>
          <a:xfrm>
            <a:off x="839788" y="2505075"/>
            <a:ext cx="5157787" cy="3684588"/>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tx2"/>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pic>
        <p:nvPicPr>
          <p:cNvPr id="7" name="Picture 6">
            <a:extLst>
              <a:ext uri="{FF2B5EF4-FFF2-40B4-BE49-F238E27FC236}">
                <a16:creationId xmlns:a16="http://schemas.microsoft.com/office/drawing/2014/main" id="{493BA73D-BE65-AE4F-A651-28378FDBE9B8}"/>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8" name="Slide Number Placeholder 6">
            <a:extLst>
              <a:ext uri="{FF2B5EF4-FFF2-40B4-BE49-F238E27FC236}">
                <a16:creationId xmlns:a16="http://schemas.microsoft.com/office/drawing/2014/main" id="{1DAE4088-3D86-814B-971E-13ADC95021F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a:t>|  </a:t>
            </a:r>
            <a:fld id="{97BFF72C-5ACC-BF44-8A77-29ED5F2D29E3}" type="slidenum">
              <a:rPr lang="en-US" smtClean="0"/>
              <a:pPr/>
              <a:t>‹#›</a:t>
            </a:fld>
            <a:endParaRPr lang="en-US" dirty="0"/>
          </a:p>
        </p:txBody>
      </p:sp>
      <p:sp>
        <p:nvSpPr>
          <p:cNvPr id="11" name="Content Placeholder 3">
            <a:extLst>
              <a:ext uri="{FF2B5EF4-FFF2-40B4-BE49-F238E27FC236}">
                <a16:creationId xmlns:a16="http://schemas.microsoft.com/office/drawing/2014/main" id="{89AC3C91-182D-D343-9383-3F5B21508CF4}"/>
              </a:ext>
            </a:extLst>
          </p:cNvPr>
          <p:cNvSpPr>
            <a:spLocks noGrp="1"/>
          </p:cNvSpPr>
          <p:nvPr>
            <p:ph sz="half" idx="13" hasCustomPrompt="1"/>
          </p:nvPr>
        </p:nvSpPr>
        <p:spPr>
          <a:xfrm>
            <a:off x="6194108" y="2505075"/>
            <a:ext cx="5157787" cy="3684588"/>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42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_sho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5588472" y="1917290"/>
            <a:ext cx="5983768" cy="2584809"/>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“SHORT LENGTH QUOTE LOREM IPSUM DOLER SIT AMET CURABITUR BLANDIT TEMPUS PORTITOR.”</a:t>
            </a:r>
          </a:p>
        </p:txBody>
      </p:sp>
      <p:sp>
        <p:nvSpPr>
          <p:cNvPr id="6" name="Text Placeholder 7">
            <a:extLst>
              <a:ext uri="{FF2B5EF4-FFF2-40B4-BE49-F238E27FC236}">
                <a16:creationId xmlns:a16="http://schemas.microsoft.com/office/drawing/2014/main" id="{9F7D67B8-4DED-4B45-812E-667E76CFA3DC}"/>
              </a:ext>
            </a:extLst>
          </p:cNvPr>
          <p:cNvSpPr>
            <a:spLocks noGrp="1"/>
          </p:cNvSpPr>
          <p:nvPr>
            <p:ph type="body" sz="quarter" idx="11" hasCustomPrompt="1"/>
          </p:nvPr>
        </p:nvSpPr>
        <p:spPr>
          <a:xfrm>
            <a:off x="5588472" y="4810760"/>
            <a:ext cx="3822700" cy="381000"/>
          </a:xfrm>
          <a:prstGeom prst="rect">
            <a:avLst/>
          </a:prstGeom>
        </p:spPr>
        <p:txBody>
          <a:bodyPr>
            <a:normAutofit/>
          </a:bodyPr>
          <a:lstStyle>
            <a:lvl1pPr marL="0" indent="0" algn="l">
              <a:buNone/>
              <a:defRPr sz="1800" b="0" i="0" cap="all" baseline="0">
                <a:solidFill>
                  <a:schemeClr val="bg1"/>
                </a:solidFill>
                <a:latin typeface="Arial" panose="020B0604020202020204" pitchFamily="34" charset="0"/>
              </a:defRPr>
            </a:lvl1pPr>
          </a:lstStyle>
          <a:p>
            <a:pPr algn="l"/>
            <a:r>
              <a:rPr lang="en-US" b="0" i="0" baseline="0" dirty="0">
                <a:solidFill>
                  <a:schemeClr val="bg1"/>
                </a:solidFill>
                <a:latin typeface="Gotham Office" panose="02000000000000000000" pitchFamily="2" charset="0"/>
                <a:cs typeface="Arial Narrow" panose="020B0604020202020204" pitchFamily="34" charset="0"/>
              </a:rPr>
              <a:t>— First Last Name</a:t>
            </a:r>
            <a:endParaRPr lang="en-US" b="1" i="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853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_Lo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D7C8-2256-6645-8132-2136D4DA62DF}"/>
              </a:ext>
            </a:extLst>
          </p:cNvPr>
          <p:cNvSpPr>
            <a:spLocks noGrp="1"/>
          </p:cNvSpPr>
          <p:nvPr>
            <p:ph type="title" hasCustomPrompt="1"/>
          </p:nvPr>
        </p:nvSpPr>
        <p:spPr>
          <a:xfrm>
            <a:off x="831850" y="1189704"/>
            <a:ext cx="7230602" cy="3372772"/>
          </a:xfrm>
        </p:spPr>
        <p:txBody>
          <a:bodyPr anchor="b">
            <a:noAutofit/>
          </a:bodyPr>
          <a:lstStyle>
            <a:lvl1pPr>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10" name="Text Placeholder 9">
            <a:extLst>
              <a:ext uri="{FF2B5EF4-FFF2-40B4-BE49-F238E27FC236}">
                <a16:creationId xmlns:a16="http://schemas.microsoft.com/office/drawing/2014/main" id="{BEBC8ED5-C8B6-FF44-BC7D-D55B6C807C12}"/>
              </a:ext>
            </a:extLst>
          </p:cNvPr>
          <p:cNvSpPr>
            <a:spLocks noGrp="1"/>
          </p:cNvSpPr>
          <p:nvPr>
            <p:ph type="body" sz="quarter" idx="13" hasCustomPrompt="1"/>
          </p:nvPr>
        </p:nvSpPr>
        <p:spPr>
          <a:xfrm>
            <a:off x="831850" y="4815840"/>
            <a:ext cx="4786313" cy="385763"/>
          </a:xfrm>
          <a:prstGeom prst="rect">
            <a:avLst/>
          </a:prstGeom>
        </p:spPr>
        <p:txBody>
          <a:bodyPr>
            <a:noAutofit/>
          </a:bodyPr>
          <a:lstStyle>
            <a:lvl1pPr marL="0" indent="0">
              <a:buNone/>
              <a:defRPr sz="1400" baseline="0">
                <a:solidFill>
                  <a:schemeClr val="bg1"/>
                </a:solidFill>
                <a:latin typeface="Arial" panose="020B0604020202020204" pitchFamily="34" charset="0"/>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Click to edit slide text</a:t>
            </a:r>
          </a:p>
        </p:txBody>
      </p:sp>
    </p:spTree>
    <p:extLst>
      <p:ext uri="{BB962C8B-B14F-4D97-AF65-F5344CB8AC3E}">
        <p14:creationId xmlns:p14="http://schemas.microsoft.com/office/powerpoint/2010/main" val="161526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C5A230F4-35F8-6D43-909E-3F273606B91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CB5D1E47-5F55-7F42-B34E-43E45FE6D350}"/>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35B0F7F9-A3A1-5040-8E65-4C01F481CBC3}"/>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5EA79659-60B6-E545-986D-F58390FE1117}"/>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365642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8689F91-72D8-6747-A445-394CAFD304B9}"/>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334505E2-1821-1142-AE51-3F9DB41E9C6A}"/>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B7D4171A-4B26-DA4F-A71E-4E3D9722ABE6}"/>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9C139E72-596F-A346-BD45-0C67C91381DB}"/>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199521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4008C4C5-A83E-854B-B6AB-E48E07EE604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5" name="Picture 4">
            <a:extLst>
              <a:ext uri="{FF2B5EF4-FFF2-40B4-BE49-F238E27FC236}">
                <a16:creationId xmlns:a16="http://schemas.microsoft.com/office/drawing/2014/main" id="{250B1759-43AA-5E4D-A141-9213E1BEF083}"/>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7542E777-77D9-7D41-9BCD-429E037818A2}"/>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FB08B568-99CD-6647-A25B-50F0B0436837}"/>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256466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hort_w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A48468-2AB7-E84E-B78E-53BF3FE1F9D7}"/>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5" name="Title 1">
            <a:extLst>
              <a:ext uri="{FF2B5EF4-FFF2-40B4-BE49-F238E27FC236}">
                <a16:creationId xmlns:a16="http://schemas.microsoft.com/office/drawing/2014/main" id="{98EAF6E9-001B-E74D-AC1F-DF24D90AB5EC}"/>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138198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Presentation Title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
        <p:nvSpPr>
          <p:cNvPr id="6" name="Text Placeholder 5">
            <a:extLst>
              <a:ext uri="{FF2B5EF4-FFF2-40B4-BE49-F238E27FC236}">
                <a16:creationId xmlns:a16="http://schemas.microsoft.com/office/drawing/2014/main" id="{BACDAFC8-1762-4F47-B956-A9121D881EE6}"/>
              </a:ext>
            </a:extLst>
          </p:cNvPr>
          <p:cNvSpPr>
            <a:spLocks noGrp="1"/>
          </p:cNvSpPr>
          <p:nvPr>
            <p:ph type="body" sz="quarter" idx="10" hasCustomPrompt="1"/>
          </p:nvPr>
        </p:nvSpPr>
        <p:spPr>
          <a:xfrm>
            <a:off x="787400" y="3347720"/>
            <a:ext cx="2606675" cy="422275"/>
          </a:xfrm>
          <a:prstGeom prst="rect">
            <a:avLst/>
          </a:prstGeom>
        </p:spPr>
        <p:txBody>
          <a:bodyPr>
            <a:normAutofit/>
          </a:bodyPr>
          <a:lstStyle>
            <a:lvl1pPr marL="0" indent="0" algn="l">
              <a:buNone/>
              <a:defRPr sz="1800" baseline="0">
                <a:solidFill>
                  <a:schemeClr val="bg1"/>
                </a:solidFill>
                <a:latin typeface="Arial" panose="020B0604020202020204" pitchFamily="34" charset="0"/>
              </a:defRPr>
            </a:lvl1pPr>
          </a:lstStyle>
          <a:p>
            <a:pPr lvl="0"/>
            <a:fld id="{458FC0FD-A39B-D74F-84E3-6FE38F855D03}" type="datetime4">
              <a:rPr lang="en-US" smtClean="0"/>
              <a:t>September 13, 2021</a:t>
            </a:fld>
            <a:endParaRPr lang="en-US" dirty="0"/>
          </a:p>
        </p:txBody>
      </p:sp>
    </p:spTree>
    <p:extLst>
      <p:ext uri="{BB962C8B-B14F-4D97-AF65-F5344CB8AC3E}">
        <p14:creationId xmlns:p14="http://schemas.microsoft.com/office/powerpoint/2010/main" val="151380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Short_red">
    <p:bg>
      <p:bgPr>
        <a:solidFill>
          <a:schemeClr val="tx2"/>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pic>
        <p:nvPicPr>
          <p:cNvPr id="12" name="Picture 11">
            <a:extLst>
              <a:ext uri="{FF2B5EF4-FFF2-40B4-BE49-F238E27FC236}">
                <a16:creationId xmlns:a16="http://schemas.microsoft.com/office/drawing/2014/main" id="{AEEB7F3B-8B69-0A48-A750-2F21213F135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16066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Short_black">
    <p:bg>
      <p:bgPr>
        <a:solidFill>
          <a:schemeClr val="tx1"/>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pic>
        <p:nvPicPr>
          <p:cNvPr id="6" name="Picture 5">
            <a:extLst>
              <a:ext uri="{FF2B5EF4-FFF2-40B4-BE49-F238E27FC236}">
                <a16:creationId xmlns:a16="http://schemas.microsoft.com/office/drawing/2014/main" id="{BCE559DC-760D-3341-A664-E26FE21D1FA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42251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hort_whit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tx2"/>
                </a:solidFill>
                <a:latin typeface="Arial" panose="020B0604020202020204" pitchFamily="34" charset="0"/>
                <a:cs typeface="Arial Narrow" panose="020B0604020202020204" pitchFamily="34" charset="0"/>
              </a:defRPr>
            </a:lvl1pPr>
          </a:lstStyle>
          <a:p>
            <a:r>
              <a:rPr lang="en-US" dirty="0"/>
              <a:t>Click to edit slide title with multiple lines</a:t>
            </a:r>
          </a:p>
        </p:txBody>
      </p:sp>
      <p:pic>
        <p:nvPicPr>
          <p:cNvPr id="6" name="Picture 5">
            <a:extLst>
              <a:ext uri="{FF2B5EF4-FFF2-40B4-BE49-F238E27FC236}">
                <a16:creationId xmlns:a16="http://schemas.microsoft.com/office/drawing/2014/main" id="{6E6E54EA-9087-7042-A567-75E48CF817E4}"/>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7" name="Slide Number Placeholder 6">
            <a:extLst>
              <a:ext uri="{FF2B5EF4-FFF2-40B4-BE49-F238E27FC236}">
                <a16:creationId xmlns:a16="http://schemas.microsoft.com/office/drawing/2014/main" id="{8F4FD6C0-98E1-9C47-AB49-D25DF869A2A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a:t>|  </a:t>
            </a:r>
            <a:fld id="{97BFF72C-5ACC-BF44-8A77-29ED5F2D29E3}" type="slidenum">
              <a:rPr lang="en-US" smtClean="0"/>
              <a:pPr/>
              <a:t>‹#›</a:t>
            </a:fld>
            <a:endParaRPr lang="en-US" dirty="0"/>
          </a:p>
        </p:txBody>
      </p:sp>
    </p:spTree>
    <p:extLst>
      <p:ext uri="{BB962C8B-B14F-4D97-AF65-F5344CB8AC3E}">
        <p14:creationId xmlns:p14="http://schemas.microsoft.com/office/powerpoint/2010/main" val="33650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red_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endParaRPr lang="en-US" dirty="0"/>
          </a:p>
        </p:txBody>
      </p:sp>
      <p:sp>
        <p:nvSpPr>
          <p:cNvPr id="5" name="Content Placeholder 2">
            <a:extLst>
              <a:ext uri="{FF2B5EF4-FFF2-40B4-BE49-F238E27FC236}">
                <a16:creationId xmlns:a16="http://schemas.microsoft.com/office/drawing/2014/main" id="{6737BD63-9C72-3048-BDF4-063CFD6F457C}"/>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6" name="Title 1">
            <a:extLst>
              <a:ext uri="{FF2B5EF4-FFF2-40B4-BE49-F238E27FC236}">
                <a16:creationId xmlns:a16="http://schemas.microsoft.com/office/drawing/2014/main" id="{DBAA934C-DA10-4844-AD59-49FE265F5BA3}"/>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03602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ack_image">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77127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white_imag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tx2"/>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68243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red_image ALT">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9425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red_image ALT 2">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85576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ack_image ALT">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201467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black_image ALT 2">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sp>
        <p:nvSpPr>
          <p:cNvPr id="10" name="Slide Number Placeholder 6">
            <a:extLst>
              <a:ext uri="{FF2B5EF4-FFF2-40B4-BE49-F238E27FC236}">
                <a16:creationId xmlns:a16="http://schemas.microsoft.com/office/drawing/2014/main" id="{F39853AF-EC0E-A44F-8B9E-151CC6D4C1FC}"/>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6132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_red">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Presentation Title LONG VERSION WITH MULTIPLE LINES</a:t>
            </a:r>
          </a:p>
        </p:txBody>
      </p:sp>
      <p:pic>
        <p:nvPicPr>
          <p:cNvPr id="6" name="Picture 5">
            <a:extLst>
              <a:ext uri="{FF2B5EF4-FFF2-40B4-BE49-F238E27FC236}">
                <a16:creationId xmlns:a16="http://schemas.microsoft.com/office/drawing/2014/main" id="{173D83DE-D6F4-324F-A8FF-A7F86E34F679}"/>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5" name="Text Placeholder 5">
            <a:extLst>
              <a:ext uri="{FF2B5EF4-FFF2-40B4-BE49-F238E27FC236}">
                <a16:creationId xmlns:a16="http://schemas.microsoft.com/office/drawing/2014/main" id="{95BDDABA-C480-294B-A9C3-E2EF45BA53A1}"/>
              </a:ext>
            </a:extLst>
          </p:cNvPr>
          <p:cNvSpPr>
            <a:spLocks noGrp="1"/>
          </p:cNvSpPr>
          <p:nvPr>
            <p:ph type="body" sz="quarter" idx="10" hasCustomPrompt="1"/>
          </p:nvPr>
        </p:nvSpPr>
        <p:spPr>
          <a:xfrm>
            <a:off x="925032" y="3997960"/>
            <a:ext cx="5723860" cy="422275"/>
          </a:xfrm>
          <a:prstGeom prst="rect">
            <a:avLst/>
          </a:prstGeom>
        </p:spPr>
        <p:txBody>
          <a:bodyPr>
            <a:normAutofit/>
          </a:bodyPr>
          <a:lstStyle>
            <a:lvl1pPr marL="0" indent="0" algn="l">
              <a:buNone/>
              <a:defRPr sz="1800" baseline="0">
                <a:solidFill>
                  <a:schemeClr val="bg1"/>
                </a:solidFill>
                <a:latin typeface="Arial" panose="020B0604020202020204" pitchFamily="34" charset="0"/>
              </a:defRPr>
            </a:lvl1pPr>
          </a:lstStyle>
          <a:p>
            <a:pPr lvl="0"/>
            <a:fld id="{B12F79BA-C2C3-8C46-B36F-217636A2AEB3}" type="datetime4">
              <a:rPr lang="en-US" smtClean="0"/>
              <a:t>September 13, 2021</a:t>
            </a:fld>
            <a:endParaRPr lang="en-US" dirty="0"/>
          </a:p>
        </p:txBody>
      </p:sp>
    </p:spTree>
    <p:extLst>
      <p:ext uri="{BB962C8B-B14F-4D97-AF65-F5344CB8AC3E}">
        <p14:creationId xmlns:p14="http://schemas.microsoft.com/office/powerpoint/2010/main" val="152693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white_image ALT">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baseline="0">
                <a:solidFill>
                  <a:schemeClr val="tx2"/>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E98A2AEB-0299-D240-BBB5-C8C214265F5B}"/>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8" name="Slide Number Placeholder 6">
            <a:extLst>
              <a:ext uri="{FF2B5EF4-FFF2-40B4-BE49-F238E27FC236}">
                <a16:creationId xmlns:a16="http://schemas.microsoft.com/office/drawing/2014/main" id="{70B8C52B-1F7F-FC40-B5FB-71A1FA47F509}"/>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72057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white_image ALT 2">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tx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tx2"/>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E1C2B06D-3F13-7F44-A6DB-B0C08EB2448C}"/>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8" name="Slide Number Placeholder 6">
            <a:extLst>
              <a:ext uri="{FF2B5EF4-FFF2-40B4-BE49-F238E27FC236}">
                <a16:creationId xmlns:a16="http://schemas.microsoft.com/office/drawing/2014/main" id="{5D199E36-2A71-BD4E-AC75-2790769FE5DD}"/>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Tree>
    <p:extLst>
      <p:ext uri="{BB962C8B-B14F-4D97-AF65-F5344CB8AC3E}">
        <p14:creationId xmlns:p14="http://schemas.microsoft.com/office/powerpoint/2010/main" val="4150392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FE0124-2439-0944-8454-A0615BA3B2AE}"/>
              </a:ext>
            </a:extLst>
          </p:cNvPr>
          <p:cNvSpPr>
            <a:spLocks noGrp="1"/>
          </p:cNvSpPr>
          <p:nvPr>
            <p:ph type="title" hasCustomPrompt="1"/>
          </p:nvPr>
        </p:nvSpPr>
        <p:spPr>
          <a:xfrm>
            <a:off x="838200" y="2766218"/>
            <a:ext cx="10515600" cy="1325563"/>
          </a:xfrm>
        </p:spPr>
        <p:txBody>
          <a:bodyPr/>
          <a:lstStyle>
            <a:lvl1pPr algn="ctr">
              <a:defRPr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518167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ection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4AE9-125A-EB48-9892-E4F876E1531B}"/>
              </a:ext>
            </a:extLst>
          </p:cNvPr>
          <p:cNvSpPr>
            <a:spLocks noGrp="1"/>
          </p:cNvSpPr>
          <p:nvPr>
            <p:ph type="title" hasCustomPrompt="1"/>
          </p:nvPr>
        </p:nvSpPr>
        <p:spPr>
          <a:xfrm>
            <a:off x="838200" y="2766218"/>
            <a:ext cx="10515600" cy="1325563"/>
          </a:xfrm>
        </p:spPr>
        <p:txBody>
          <a:bodyPr/>
          <a:lstStyle>
            <a:lvl1pPr algn="ctr">
              <a:defRPr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a:t>
            </a:r>
          </a:p>
        </p:txBody>
      </p:sp>
      <p:sp>
        <p:nvSpPr>
          <p:cNvPr id="3" name="Slide Number Placeholder 6">
            <a:extLst>
              <a:ext uri="{FF2B5EF4-FFF2-40B4-BE49-F238E27FC236}">
                <a16:creationId xmlns:a16="http://schemas.microsoft.com/office/drawing/2014/main" id="{3E003BC9-CC25-8342-88EA-A5C0A062A52F}"/>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4" name="Picture 3">
            <a:extLst>
              <a:ext uri="{FF2B5EF4-FFF2-40B4-BE49-F238E27FC236}">
                <a16:creationId xmlns:a16="http://schemas.microsoft.com/office/drawing/2014/main" id="{8795CE29-BC1C-0A4F-67F7-3A3114FE06E1}"/>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537015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2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4788310" y="3057525"/>
            <a:ext cx="6272979" cy="3119438"/>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4788310" y="609601"/>
            <a:ext cx="6272979" cy="2212257"/>
          </a:xfrm>
        </p:spPr>
        <p:txBody>
          <a:bodyPr anchor="b" anchorCtr="0">
            <a:noAutofit/>
          </a:bodyPr>
          <a:lstStyle>
            <a:lvl1pPr algn="l">
              <a:lnSpc>
                <a:spcPct val="100000"/>
              </a:lnSpc>
              <a:defRPr sz="28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1"/>
            <a:ext cx="403860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1" y="3057525"/>
            <a:ext cx="4038600" cy="3800475"/>
          </a:xfrm>
          <a:prstGeom prst="rect">
            <a:avLst/>
          </a:prstGeo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076134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red_4 images">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F103C77-269E-7948-80B7-D18301C9CD36}"/>
              </a:ext>
            </a:extLst>
          </p:cNvPr>
          <p:cNvSpPr>
            <a:spLocks noGrp="1"/>
          </p:cNvSpPr>
          <p:nvPr>
            <p:ph type="pic" sz="quarter" idx="10"/>
          </p:nvPr>
        </p:nvSpPr>
        <p:spPr>
          <a:xfrm>
            <a:off x="7727950" y="1"/>
            <a:ext cx="446405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D109AF83-4E96-1042-9566-7179A12D8485}"/>
              </a:ext>
            </a:extLst>
          </p:cNvPr>
          <p:cNvSpPr>
            <a:spLocks noGrp="1"/>
          </p:cNvSpPr>
          <p:nvPr>
            <p:ph type="pic" sz="quarter" idx="13"/>
          </p:nvPr>
        </p:nvSpPr>
        <p:spPr>
          <a:xfrm>
            <a:off x="8153399" y="3057525"/>
            <a:ext cx="4038600" cy="3800475"/>
          </a:xfrm>
          <a:prstGeom prst="rect">
            <a:avLst/>
          </a:prstGeom>
        </p:spPr>
        <p:txBody>
          <a:bodyPr/>
          <a:lstStyle>
            <a:lvl1pPr>
              <a:defRPr>
                <a:solidFill>
                  <a:schemeClr val="bg1"/>
                </a:solidFill>
              </a:defRPr>
            </a:lvl1pPr>
          </a:lstStyle>
          <a:p>
            <a:r>
              <a:rPr lang="en-US"/>
              <a:t>Click icon to add picture</a:t>
            </a:r>
          </a:p>
        </p:txBody>
      </p:sp>
      <p:sp>
        <p:nvSpPr>
          <p:cNvPr id="11" name="Content Placeholder 2">
            <a:extLst>
              <a:ext uri="{FF2B5EF4-FFF2-40B4-BE49-F238E27FC236}">
                <a16:creationId xmlns:a16="http://schemas.microsoft.com/office/drawing/2014/main" id="{AA22398D-70D0-5A4D-8D7E-49CE23151A13}"/>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12" name="Title 1">
            <a:extLst>
              <a:ext uri="{FF2B5EF4-FFF2-40B4-BE49-F238E27FC236}">
                <a16:creationId xmlns:a16="http://schemas.microsoft.com/office/drawing/2014/main" id="{83BFA674-315C-B944-9163-4B98FE49308C}"/>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13" name="Picture Placeholder 4">
            <a:extLst>
              <a:ext uri="{FF2B5EF4-FFF2-40B4-BE49-F238E27FC236}">
                <a16:creationId xmlns:a16="http://schemas.microsoft.com/office/drawing/2014/main" id="{F2E9A1B8-9E0D-1E4E-9CA6-3F69E0DF0F20}"/>
              </a:ext>
            </a:extLst>
          </p:cNvPr>
          <p:cNvSpPr>
            <a:spLocks noGrp="1"/>
          </p:cNvSpPr>
          <p:nvPr>
            <p:ph type="pic" sz="quarter" idx="14"/>
          </p:nvPr>
        </p:nvSpPr>
        <p:spPr>
          <a:xfrm>
            <a:off x="4405313" y="0"/>
            <a:ext cx="3322637" cy="3057525"/>
          </a:xfrm>
          <a:prstGeom prst="rect">
            <a:avLst/>
          </a:prstGeom>
        </p:spPr>
        <p:txBody>
          <a:bodyPr/>
          <a:lstStyle>
            <a:lvl1pPr>
              <a:defRPr>
                <a:solidFill>
                  <a:schemeClr val="bg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32FB970B-8C8F-4348-A127-C3106F97CBA2}"/>
              </a:ext>
            </a:extLst>
          </p:cNvPr>
          <p:cNvSpPr>
            <a:spLocks noGrp="1"/>
          </p:cNvSpPr>
          <p:nvPr>
            <p:ph type="pic" sz="quarter" idx="15"/>
          </p:nvPr>
        </p:nvSpPr>
        <p:spPr>
          <a:xfrm>
            <a:off x="4405313" y="3057525"/>
            <a:ext cx="3748087" cy="3800475"/>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076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black_4 images">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F4624B5-5EFA-F44E-B599-7EEC72773A75}"/>
              </a:ext>
            </a:extLst>
          </p:cNvPr>
          <p:cNvSpPr>
            <a:spLocks noGrp="1"/>
          </p:cNvSpPr>
          <p:nvPr>
            <p:ph type="pic" sz="quarter" idx="10"/>
          </p:nvPr>
        </p:nvSpPr>
        <p:spPr>
          <a:xfrm>
            <a:off x="7727950" y="1"/>
            <a:ext cx="446405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6EAF9729-DD94-0648-8322-F062634430B3}"/>
              </a:ext>
            </a:extLst>
          </p:cNvPr>
          <p:cNvSpPr>
            <a:spLocks noGrp="1"/>
          </p:cNvSpPr>
          <p:nvPr>
            <p:ph type="pic" sz="quarter" idx="13"/>
          </p:nvPr>
        </p:nvSpPr>
        <p:spPr>
          <a:xfrm>
            <a:off x="8153399" y="3057525"/>
            <a:ext cx="4038600" cy="3800475"/>
          </a:xfrm>
          <a:prstGeom prst="rect">
            <a:avLst/>
          </a:prstGeom>
        </p:spPr>
        <p:txBody>
          <a:bodyPr/>
          <a:lstStyle>
            <a:lvl1pPr>
              <a:defRPr>
                <a:solidFill>
                  <a:schemeClr val="bg1"/>
                </a:solidFill>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AA0B3E5-6BD7-7543-A477-B56C7DE952A9}"/>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bg1"/>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12" name="Title 1">
            <a:extLst>
              <a:ext uri="{FF2B5EF4-FFF2-40B4-BE49-F238E27FC236}">
                <a16:creationId xmlns:a16="http://schemas.microsoft.com/office/drawing/2014/main" id="{2C0D2281-CB9A-B041-A31F-804FC47FA8DE}"/>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13" name="Picture Placeholder 4">
            <a:extLst>
              <a:ext uri="{FF2B5EF4-FFF2-40B4-BE49-F238E27FC236}">
                <a16:creationId xmlns:a16="http://schemas.microsoft.com/office/drawing/2014/main" id="{D5D0BED8-BF24-8942-AB6E-E45F5B4FF55F}"/>
              </a:ext>
            </a:extLst>
          </p:cNvPr>
          <p:cNvSpPr>
            <a:spLocks noGrp="1"/>
          </p:cNvSpPr>
          <p:nvPr>
            <p:ph type="pic" sz="quarter" idx="14"/>
          </p:nvPr>
        </p:nvSpPr>
        <p:spPr>
          <a:xfrm>
            <a:off x="4405313" y="0"/>
            <a:ext cx="3322637" cy="3057525"/>
          </a:xfrm>
          <a:prstGeom prst="rect">
            <a:avLst/>
          </a:prstGeom>
        </p:spPr>
        <p:txBody>
          <a:bodyPr/>
          <a:lstStyle>
            <a:lvl1pPr>
              <a:defRPr>
                <a:solidFill>
                  <a:schemeClr val="bg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AFBC5267-469F-D74D-8F54-83FE4B0801A3}"/>
              </a:ext>
            </a:extLst>
          </p:cNvPr>
          <p:cNvSpPr>
            <a:spLocks noGrp="1"/>
          </p:cNvSpPr>
          <p:nvPr>
            <p:ph type="pic" sz="quarter" idx="15"/>
          </p:nvPr>
        </p:nvSpPr>
        <p:spPr>
          <a:xfrm>
            <a:off x="4405313" y="3057525"/>
            <a:ext cx="3748087" cy="3800475"/>
          </a:xfrm>
          <a:prstGeom prst="rect">
            <a:avLst/>
          </a:prstGeo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2721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white_4 images">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7727950" y="1"/>
            <a:ext cx="4464050" cy="3057832"/>
          </a:xfrm>
          <a:prstGeom prst="rect">
            <a:avLst/>
          </a:prstGeom>
        </p:spPr>
        <p:txBody>
          <a:bodyPr/>
          <a:lstStyle/>
          <a:p>
            <a:r>
              <a:rPr lang="en-US"/>
              <a:t>Click icon to add picture</a:t>
            </a:r>
            <a:endParaRPr lang="en-US" dirty="0"/>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8153399" y="3057525"/>
            <a:ext cx="4038600" cy="3800475"/>
          </a:xfrm>
          <a:prstGeom prst="rect">
            <a:avLst/>
          </a:prstGeom>
        </p:spPr>
        <p:txBody>
          <a:bodyPr/>
          <a:lstStyle/>
          <a:p>
            <a:r>
              <a:rPr lang="en-US"/>
              <a:t>Click icon to add picture</a:t>
            </a:r>
          </a:p>
        </p:txBody>
      </p:sp>
      <p:sp>
        <p:nvSpPr>
          <p:cNvPr id="6" name="Content Placeholder 2">
            <a:extLst>
              <a:ext uri="{FF2B5EF4-FFF2-40B4-BE49-F238E27FC236}">
                <a16:creationId xmlns:a16="http://schemas.microsoft.com/office/drawing/2014/main" id="{675525EF-4A76-B245-A49A-4C8B530C8EC1}"/>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tx1">
                    <a:lumMod val="95000"/>
                    <a:lumOff val="5000"/>
                  </a:schemeClr>
                </a:solidFill>
                <a:latin typeface="Arial" panose="020B0604020202020204" pitchFamily="34"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7" name="Title 1">
            <a:extLst>
              <a:ext uri="{FF2B5EF4-FFF2-40B4-BE49-F238E27FC236}">
                <a16:creationId xmlns:a16="http://schemas.microsoft.com/office/drawing/2014/main" id="{208B9E01-F96C-5D4D-942E-F82330466795}"/>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tx2"/>
                </a:solidFill>
                <a:latin typeface="Arial" panose="020B0604020202020204" pitchFamily="34" charset="0"/>
                <a:cs typeface="Arial" panose="020B0604020202020204" pitchFamily="34" charset="0"/>
              </a:defRPr>
            </a:lvl1pPr>
          </a:lstStyle>
          <a:p>
            <a:r>
              <a:rPr lang="en-US" dirty="0"/>
              <a:t>Click to edit slide title</a:t>
            </a:r>
          </a:p>
        </p:txBody>
      </p:sp>
      <p:sp>
        <p:nvSpPr>
          <p:cNvPr id="5" name="Picture Placeholder 4">
            <a:extLst>
              <a:ext uri="{FF2B5EF4-FFF2-40B4-BE49-F238E27FC236}">
                <a16:creationId xmlns:a16="http://schemas.microsoft.com/office/drawing/2014/main" id="{F8E24DD8-E3CB-C44E-B124-2FED3EAC172C}"/>
              </a:ext>
            </a:extLst>
          </p:cNvPr>
          <p:cNvSpPr>
            <a:spLocks noGrp="1"/>
          </p:cNvSpPr>
          <p:nvPr>
            <p:ph type="pic" sz="quarter" idx="14"/>
          </p:nvPr>
        </p:nvSpPr>
        <p:spPr>
          <a:xfrm>
            <a:off x="4405313" y="0"/>
            <a:ext cx="3322637" cy="3057525"/>
          </a:xfrm>
          <a:prstGeom prst="rect">
            <a:avLst/>
          </a:prstGeom>
        </p:spPr>
        <p:txBody>
          <a:bodyPr/>
          <a:lstStyle/>
          <a:p>
            <a:r>
              <a:rPr lang="en-US"/>
              <a:t>Click icon to add picture</a:t>
            </a:r>
            <a:endParaRPr lang="en-US" dirty="0"/>
          </a:p>
        </p:txBody>
      </p:sp>
      <p:sp>
        <p:nvSpPr>
          <p:cNvPr id="10" name="Picture Placeholder 9">
            <a:extLst>
              <a:ext uri="{FF2B5EF4-FFF2-40B4-BE49-F238E27FC236}">
                <a16:creationId xmlns:a16="http://schemas.microsoft.com/office/drawing/2014/main" id="{943D30A8-A144-EF45-AFF8-031FA5665C07}"/>
              </a:ext>
            </a:extLst>
          </p:cNvPr>
          <p:cNvSpPr>
            <a:spLocks noGrp="1"/>
          </p:cNvSpPr>
          <p:nvPr>
            <p:ph type="pic" sz="quarter" idx="15"/>
          </p:nvPr>
        </p:nvSpPr>
        <p:spPr>
          <a:xfrm>
            <a:off x="4405313" y="3057525"/>
            <a:ext cx="3748087" cy="3800475"/>
          </a:xfrm>
          <a:prstGeom prst="rect">
            <a:avLst/>
          </a:prstGeom>
        </p:spPr>
        <p:txBody>
          <a:bodyPr/>
          <a:lstStyle/>
          <a:p>
            <a:r>
              <a:rPr lang="en-US"/>
              <a:t>Click icon to add picture</a:t>
            </a:r>
          </a:p>
        </p:txBody>
      </p:sp>
    </p:spTree>
    <p:extLst>
      <p:ext uri="{BB962C8B-B14F-4D97-AF65-F5344CB8AC3E}">
        <p14:creationId xmlns:p14="http://schemas.microsoft.com/office/powerpoint/2010/main" val="51403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columns_red">
    <p:bg>
      <p:bgPr>
        <a:solidFill>
          <a:schemeClr val="tx2"/>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3" name="Title 1">
            <a:extLst>
              <a:ext uri="{FF2B5EF4-FFF2-40B4-BE49-F238E27FC236}">
                <a16:creationId xmlns:a16="http://schemas.microsoft.com/office/drawing/2014/main" id="{886D4D86-56C1-4E4E-B383-67AECBB472A9}"/>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cxnSp>
        <p:nvCxnSpPr>
          <p:cNvPr id="14" name="Straight Connector 13">
            <a:extLst>
              <a:ext uri="{FF2B5EF4-FFF2-40B4-BE49-F238E27FC236}">
                <a16:creationId xmlns:a16="http://schemas.microsoft.com/office/drawing/2014/main" id="{E32351E9-95AC-3E41-9B94-396FA0B1B68D}"/>
              </a:ext>
            </a:extLst>
          </p:cNvPr>
          <p:cNvCxnSpPr/>
          <p:nvPr userDrawn="1"/>
        </p:nvCxnSpPr>
        <p:spPr>
          <a:xfrm>
            <a:off x="411414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B49F8244-950E-0E48-BB9B-F4A9A9C6458C}"/>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2" name="Content Placeholder 3">
            <a:extLst>
              <a:ext uri="{FF2B5EF4-FFF2-40B4-BE49-F238E27FC236}">
                <a16:creationId xmlns:a16="http://schemas.microsoft.com/office/drawing/2014/main" id="{5F1E4186-1E70-2F45-A4C9-B6CBDEF54B4A}"/>
              </a:ext>
            </a:extLst>
          </p:cNvPr>
          <p:cNvSpPr>
            <a:spLocks noGrp="1"/>
          </p:cNvSpPr>
          <p:nvPr>
            <p:ph sz="quarter" idx="19" hasCustomPrompt="1"/>
          </p:nvPr>
        </p:nvSpPr>
        <p:spPr>
          <a:xfrm>
            <a:off x="838200"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3" name="Text Placeholder 9">
            <a:extLst>
              <a:ext uri="{FF2B5EF4-FFF2-40B4-BE49-F238E27FC236}">
                <a16:creationId xmlns:a16="http://schemas.microsoft.com/office/drawing/2014/main" id="{55987EEB-8FDA-DF44-AD42-B46114DCEFD5}"/>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4" name="Content Placeholder 3">
            <a:extLst>
              <a:ext uri="{FF2B5EF4-FFF2-40B4-BE49-F238E27FC236}">
                <a16:creationId xmlns:a16="http://schemas.microsoft.com/office/drawing/2014/main" id="{DDE38711-42C9-6D49-A75F-8EE74BACC623}"/>
              </a:ext>
            </a:extLst>
          </p:cNvPr>
          <p:cNvSpPr>
            <a:spLocks noGrp="1"/>
          </p:cNvSpPr>
          <p:nvPr>
            <p:ph sz="quarter" idx="21" hasCustomPrompt="1"/>
          </p:nvPr>
        </p:nvSpPr>
        <p:spPr>
          <a:xfrm>
            <a:off x="4413702"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5" name="Text Placeholder 9">
            <a:extLst>
              <a:ext uri="{FF2B5EF4-FFF2-40B4-BE49-F238E27FC236}">
                <a16:creationId xmlns:a16="http://schemas.microsoft.com/office/drawing/2014/main" id="{B294B225-7051-7D45-8E1D-068BDE22CCE1}"/>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6" name="Content Placeholder 3">
            <a:extLst>
              <a:ext uri="{FF2B5EF4-FFF2-40B4-BE49-F238E27FC236}">
                <a16:creationId xmlns:a16="http://schemas.microsoft.com/office/drawing/2014/main" id="{9133C24A-3680-F94F-932E-BFE8410E974D}"/>
              </a:ext>
            </a:extLst>
          </p:cNvPr>
          <p:cNvSpPr>
            <a:spLocks noGrp="1"/>
          </p:cNvSpPr>
          <p:nvPr>
            <p:ph sz="quarter" idx="23" hasCustomPrompt="1"/>
          </p:nvPr>
        </p:nvSpPr>
        <p:spPr>
          <a:xfrm>
            <a:off x="7967148"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3931895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columns_red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59C231A2-4079-C142-A30E-FD4330F999C9}"/>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9AC06A8C-E80C-2144-8C6B-3AD26235AE46}"/>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6EB29AB7-EF85-F14D-84FB-2489036F5643}"/>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F0DC0FE5-9492-3748-A02C-BFE5C2EE64C8}"/>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0801D973-D4E6-F946-824B-5E3C34E88CDC}"/>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DDDFFD65-4213-0748-88CD-FD0B7985CBB7}"/>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D2B0047-6066-4545-9771-4A7C869FC68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Arial" panose="020B0604020202020204" pitchFamily="34"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79455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_blac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2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Presentation Title LONG VERSION WITH MULTIPLE LINES</a:t>
            </a:r>
          </a:p>
        </p:txBody>
      </p:sp>
      <p:pic>
        <p:nvPicPr>
          <p:cNvPr id="5" name="Picture 4">
            <a:extLst>
              <a:ext uri="{FF2B5EF4-FFF2-40B4-BE49-F238E27FC236}">
                <a16:creationId xmlns:a16="http://schemas.microsoft.com/office/drawing/2014/main" id="{FCE73D03-15BD-014A-A9F7-9BD7AF8C3A31}"/>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6" name="Text Placeholder 5">
            <a:extLst>
              <a:ext uri="{FF2B5EF4-FFF2-40B4-BE49-F238E27FC236}">
                <a16:creationId xmlns:a16="http://schemas.microsoft.com/office/drawing/2014/main" id="{25073A25-DD07-1340-B4B7-17B10379756F}"/>
              </a:ext>
            </a:extLst>
          </p:cNvPr>
          <p:cNvSpPr>
            <a:spLocks noGrp="1"/>
          </p:cNvSpPr>
          <p:nvPr>
            <p:ph type="body" sz="quarter" idx="10" hasCustomPrompt="1"/>
          </p:nvPr>
        </p:nvSpPr>
        <p:spPr>
          <a:xfrm>
            <a:off x="925032" y="3997960"/>
            <a:ext cx="2606675" cy="422275"/>
          </a:xfrm>
          <a:prstGeom prst="rect">
            <a:avLst/>
          </a:prstGeom>
        </p:spPr>
        <p:txBody>
          <a:bodyPr>
            <a:normAutofit/>
          </a:bodyPr>
          <a:lstStyle>
            <a:lvl1pPr marL="0" indent="0" algn="l">
              <a:buNone/>
              <a:defRPr sz="1800" baseline="0">
                <a:solidFill>
                  <a:schemeClr val="tx2"/>
                </a:solidFill>
                <a:latin typeface="Arial" panose="020B0604020202020204" pitchFamily="34" charset="0"/>
              </a:defRPr>
            </a:lvl1pPr>
          </a:lstStyle>
          <a:p>
            <a:pPr lvl="0"/>
            <a:fld id="{137DCF85-C447-AE4B-9BDB-BCE5CF318609}" type="datetime4">
              <a:rPr lang="en-US" smtClean="0"/>
              <a:t>September 6, 2021</a:t>
            </a:fld>
            <a:endParaRPr lang="en-US" dirty="0"/>
          </a:p>
        </p:txBody>
      </p:sp>
    </p:spTree>
    <p:extLst>
      <p:ext uri="{BB962C8B-B14F-4D97-AF65-F5344CB8AC3E}">
        <p14:creationId xmlns:p14="http://schemas.microsoft.com/office/powerpoint/2010/main" val="61130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columns_black">
    <p:bg>
      <p:bgPr>
        <a:solidFill>
          <a:schemeClr val="tx1"/>
        </a:solid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3" name="Title 1">
            <a:extLst>
              <a:ext uri="{FF2B5EF4-FFF2-40B4-BE49-F238E27FC236}">
                <a16:creationId xmlns:a16="http://schemas.microsoft.com/office/drawing/2014/main" id="{7BDCEF83-4C03-1540-8FD7-87D64FE7AF6D}"/>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cxnSp>
        <p:nvCxnSpPr>
          <p:cNvPr id="14" name="Straight Connector 13">
            <a:extLst>
              <a:ext uri="{FF2B5EF4-FFF2-40B4-BE49-F238E27FC236}">
                <a16:creationId xmlns:a16="http://schemas.microsoft.com/office/drawing/2014/main" id="{4CA79A2C-A13D-2D4C-B9E8-C9664B5CD25E}"/>
              </a:ext>
            </a:extLst>
          </p:cNvPr>
          <p:cNvCxnSpPr/>
          <p:nvPr userDrawn="1"/>
        </p:nvCxnSpPr>
        <p:spPr>
          <a:xfrm>
            <a:off x="411414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66D258-6242-A34E-B930-C698E25525CD}"/>
              </a:ext>
            </a:extLst>
          </p:cNvPr>
          <p:cNvCxnSpPr/>
          <p:nvPr userDrawn="1"/>
        </p:nvCxnSpPr>
        <p:spPr>
          <a:xfrm>
            <a:off x="7676699"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AED91392-AA16-6A4C-8E7E-C2A4F543196E}"/>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2" name="Content Placeholder 3">
            <a:extLst>
              <a:ext uri="{FF2B5EF4-FFF2-40B4-BE49-F238E27FC236}">
                <a16:creationId xmlns:a16="http://schemas.microsoft.com/office/drawing/2014/main" id="{246F8F2E-BDEF-B74A-95F5-E8C05F83FC8E}"/>
              </a:ext>
            </a:extLst>
          </p:cNvPr>
          <p:cNvSpPr>
            <a:spLocks noGrp="1"/>
          </p:cNvSpPr>
          <p:nvPr>
            <p:ph sz="quarter" idx="19" hasCustomPrompt="1"/>
          </p:nvPr>
        </p:nvSpPr>
        <p:spPr>
          <a:xfrm>
            <a:off x="838200"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3" name="Text Placeholder 9">
            <a:extLst>
              <a:ext uri="{FF2B5EF4-FFF2-40B4-BE49-F238E27FC236}">
                <a16:creationId xmlns:a16="http://schemas.microsoft.com/office/drawing/2014/main" id="{813E4453-521E-174B-9488-7B31D9D60CC5}"/>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4" name="Content Placeholder 3">
            <a:extLst>
              <a:ext uri="{FF2B5EF4-FFF2-40B4-BE49-F238E27FC236}">
                <a16:creationId xmlns:a16="http://schemas.microsoft.com/office/drawing/2014/main" id="{5A34013A-06FD-6640-8DB0-FC16E160A472}"/>
              </a:ext>
            </a:extLst>
          </p:cNvPr>
          <p:cNvSpPr>
            <a:spLocks noGrp="1"/>
          </p:cNvSpPr>
          <p:nvPr>
            <p:ph sz="quarter" idx="21" hasCustomPrompt="1"/>
          </p:nvPr>
        </p:nvSpPr>
        <p:spPr>
          <a:xfrm>
            <a:off x="4413702"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5" name="Text Placeholder 9">
            <a:extLst>
              <a:ext uri="{FF2B5EF4-FFF2-40B4-BE49-F238E27FC236}">
                <a16:creationId xmlns:a16="http://schemas.microsoft.com/office/drawing/2014/main" id="{CBDBD18D-D586-7941-875D-DFEA83253893}"/>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6" name="Content Placeholder 3">
            <a:extLst>
              <a:ext uri="{FF2B5EF4-FFF2-40B4-BE49-F238E27FC236}">
                <a16:creationId xmlns:a16="http://schemas.microsoft.com/office/drawing/2014/main" id="{07C1A933-5332-CA49-9FAF-AF4AC536C8ED}"/>
              </a:ext>
            </a:extLst>
          </p:cNvPr>
          <p:cNvSpPr>
            <a:spLocks noGrp="1"/>
          </p:cNvSpPr>
          <p:nvPr>
            <p:ph sz="quarter" idx="23" hasCustomPrompt="1"/>
          </p:nvPr>
        </p:nvSpPr>
        <p:spPr>
          <a:xfrm>
            <a:off x="7967148"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1106941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columns_black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dirty="0"/>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8B862D9D-B1D9-D241-BBC4-55C2568E150E}"/>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62F8C19E-2B9D-6040-972F-2228E70442C9}"/>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B4F07CAA-8C40-5041-96B9-8DDC9734ED58}"/>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BA3138CC-7D65-3F45-B9A1-3801F4E19C35}"/>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57301A3B-2F81-654A-A9FA-9ED7C8CD466A}"/>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8C13951A-672E-2640-98A5-0588B10500C5}"/>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8E186CF2-0626-F141-9B97-BCF9454D1A1F}"/>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Arial" panose="020B0604020202020204" pitchFamily="34" charset="0"/>
                <a:cs typeface="Arial" panose="020B0604020202020204" pitchFamily="34"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668830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_columns_black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8B862D9D-B1D9-D241-BBC4-55C2568E150E}"/>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62F8C19E-2B9D-6040-972F-2228E70442C9}"/>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subhead text</a:t>
            </a:r>
          </a:p>
        </p:txBody>
      </p:sp>
      <p:sp>
        <p:nvSpPr>
          <p:cNvPr id="14" name="Text Placeholder 11">
            <a:extLst>
              <a:ext uri="{FF2B5EF4-FFF2-40B4-BE49-F238E27FC236}">
                <a16:creationId xmlns:a16="http://schemas.microsoft.com/office/drawing/2014/main" id="{B4F07CAA-8C40-5041-96B9-8DDC9734ED58}"/>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BA3138CC-7D65-3F45-B9A1-3801F4E19C35}"/>
              </a:ext>
            </a:extLst>
          </p:cNvPr>
          <p:cNvSpPr>
            <a:spLocks noGrp="1"/>
          </p:cNvSpPr>
          <p:nvPr>
            <p:ph sz="quarter" idx="19" hasCustomPrompt="1"/>
          </p:nvPr>
        </p:nvSpPr>
        <p:spPr>
          <a:xfrm>
            <a:off x="5014913" y="2963863"/>
            <a:ext cx="6056210"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8E186CF2-0626-F141-9B97-BCF9454D1A1F}"/>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Arial" panose="020B0604020202020204" pitchFamily="34" charset="0"/>
                <a:cs typeface="Arial" panose="020B0604020202020204" pitchFamily="34"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101301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columns_black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3F923471-1316-5545-8DB5-7A4C57E44BAD}"/>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ABB5F7DE-EEF3-1743-BF0E-14EC63493603}"/>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BD5D7ABF-6CE4-A141-A308-B40140BB333C}"/>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0D89C73D-6F91-314A-A11F-88BBD17F65B6}"/>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8F65F8D9-3040-6641-800B-E71E88C5D870}"/>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70A625AF-C2EC-394F-8E29-626A65B1C408}"/>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6F05EC9-AF96-8E42-B8F4-64E9730C657C}"/>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Arial" panose="020B0604020202020204" pitchFamily="34" charset="0"/>
                <a:cs typeface="Arial" panose="020B0604020202020204" pitchFamily="34"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38093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_columns_black AL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3F923471-1316-5545-8DB5-7A4C57E44BAD}"/>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ABB5F7DE-EEF3-1743-BF0E-14EC63493603}"/>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subhead text</a:t>
            </a:r>
          </a:p>
        </p:txBody>
      </p:sp>
      <p:sp>
        <p:nvSpPr>
          <p:cNvPr id="14" name="Text Placeholder 11">
            <a:extLst>
              <a:ext uri="{FF2B5EF4-FFF2-40B4-BE49-F238E27FC236}">
                <a16:creationId xmlns:a16="http://schemas.microsoft.com/office/drawing/2014/main" id="{BD5D7ABF-6CE4-A141-A308-B40140BB333C}"/>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0D89C73D-6F91-314A-A11F-88BBD17F65B6}"/>
              </a:ext>
            </a:extLst>
          </p:cNvPr>
          <p:cNvSpPr>
            <a:spLocks noGrp="1"/>
          </p:cNvSpPr>
          <p:nvPr>
            <p:ph sz="quarter" idx="19" hasCustomPrompt="1"/>
          </p:nvPr>
        </p:nvSpPr>
        <p:spPr>
          <a:xfrm>
            <a:off x="5014913" y="2963863"/>
            <a:ext cx="6056210"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6F05EC9-AF96-8E42-B8F4-64E9730C657C}"/>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Arial" panose="020B0604020202020204" pitchFamily="34" charset="0"/>
                <a:cs typeface="Arial" panose="020B0604020202020204" pitchFamily="34"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2952336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columns_whi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tx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cxnSp>
        <p:nvCxnSpPr>
          <p:cNvPr id="4" name="Straight Connector 3">
            <a:extLst>
              <a:ext uri="{FF2B5EF4-FFF2-40B4-BE49-F238E27FC236}">
                <a16:creationId xmlns:a16="http://schemas.microsoft.com/office/drawing/2014/main" id="{79C45948-1A02-2848-8588-4732A2AD978A}"/>
              </a:ext>
            </a:extLst>
          </p:cNvPr>
          <p:cNvCxnSpPr/>
          <p:nvPr userDrawn="1"/>
        </p:nvCxnSpPr>
        <p:spPr>
          <a:xfrm>
            <a:off x="4114144"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244F8-F3EC-3E4A-AAF1-1409EA2551C9}"/>
              </a:ext>
            </a:extLst>
          </p:cNvPr>
          <p:cNvCxnSpPr/>
          <p:nvPr userDrawn="1"/>
        </p:nvCxnSpPr>
        <p:spPr>
          <a:xfrm>
            <a:off x="7676699"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B536CEC-E045-504C-B7BC-C0D93AD00395}"/>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14" name="Slide Number Placeholder 6">
            <a:extLst>
              <a:ext uri="{FF2B5EF4-FFF2-40B4-BE49-F238E27FC236}">
                <a16:creationId xmlns:a16="http://schemas.microsoft.com/office/drawing/2014/main" id="{DE6B4A2E-7D2F-354E-98DA-AD1F10B6F120}"/>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
        <p:nvSpPr>
          <p:cNvPr id="20" name="Text Placeholder 9">
            <a:extLst>
              <a:ext uri="{FF2B5EF4-FFF2-40B4-BE49-F238E27FC236}">
                <a16:creationId xmlns:a16="http://schemas.microsoft.com/office/drawing/2014/main" id="{9ECC0AC2-35F4-D143-A2BA-4A76B175887C}"/>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1" name="Content Placeholder 3">
            <a:extLst>
              <a:ext uri="{FF2B5EF4-FFF2-40B4-BE49-F238E27FC236}">
                <a16:creationId xmlns:a16="http://schemas.microsoft.com/office/drawing/2014/main" id="{5267ACCD-715D-994C-B6EF-9AB34A713F81}"/>
              </a:ext>
            </a:extLst>
          </p:cNvPr>
          <p:cNvSpPr>
            <a:spLocks noGrp="1"/>
          </p:cNvSpPr>
          <p:nvPr>
            <p:ph sz="quarter" idx="19" hasCustomPrompt="1"/>
          </p:nvPr>
        </p:nvSpPr>
        <p:spPr>
          <a:xfrm>
            <a:off x="838200"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9">
            <a:extLst>
              <a:ext uri="{FF2B5EF4-FFF2-40B4-BE49-F238E27FC236}">
                <a16:creationId xmlns:a16="http://schemas.microsoft.com/office/drawing/2014/main" id="{3059BBBB-B622-5148-89DC-493B0F069B24}"/>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3" name="Content Placeholder 3">
            <a:extLst>
              <a:ext uri="{FF2B5EF4-FFF2-40B4-BE49-F238E27FC236}">
                <a16:creationId xmlns:a16="http://schemas.microsoft.com/office/drawing/2014/main" id="{ACA4CF02-65DA-D54B-92A5-1D8E77F9B9D1}"/>
              </a:ext>
            </a:extLst>
          </p:cNvPr>
          <p:cNvSpPr>
            <a:spLocks noGrp="1"/>
          </p:cNvSpPr>
          <p:nvPr>
            <p:ph sz="quarter" idx="21" hasCustomPrompt="1"/>
          </p:nvPr>
        </p:nvSpPr>
        <p:spPr>
          <a:xfrm>
            <a:off x="4413702"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6" name="Text Placeholder 9">
            <a:extLst>
              <a:ext uri="{FF2B5EF4-FFF2-40B4-BE49-F238E27FC236}">
                <a16:creationId xmlns:a16="http://schemas.microsoft.com/office/drawing/2014/main" id="{7099A253-B33E-C940-A0F3-8AFC8FEBFCA7}"/>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27" name="Content Placeholder 3">
            <a:extLst>
              <a:ext uri="{FF2B5EF4-FFF2-40B4-BE49-F238E27FC236}">
                <a16:creationId xmlns:a16="http://schemas.microsoft.com/office/drawing/2014/main" id="{A6A63EC1-455B-5A48-8D44-AF9231C03594}"/>
              </a:ext>
            </a:extLst>
          </p:cNvPr>
          <p:cNvSpPr>
            <a:spLocks noGrp="1"/>
          </p:cNvSpPr>
          <p:nvPr>
            <p:ph sz="quarter" idx="23" hasCustomPrompt="1"/>
          </p:nvPr>
        </p:nvSpPr>
        <p:spPr>
          <a:xfrm>
            <a:off x="7967148"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37229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columns_whit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tx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pic>
        <p:nvPicPr>
          <p:cNvPr id="11" name="Picture 10">
            <a:extLst>
              <a:ext uri="{FF2B5EF4-FFF2-40B4-BE49-F238E27FC236}">
                <a16:creationId xmlns:a16="http://schemas.microsoft.com/office/drawing/2014/main" id="{DEE4D894-A29D-9643-8631-0B759B2E400E}"/>
              </a:ext>
            </a:extLst>
          </p:cNvPr>
          <p:cNvPicPr>
            <a:picLocks noChangeAspect="1"/>
          </p:cNvPicPr>
          <p:nvPr userDrawn="1"/>
        </p:nvPicPr>
        <p:blipFill>
          <a:blip r:embed="rId3"/>
          <a:srcRect/>
          <a:stretch/>
        </p:blipFill>
        <p:spPr>
          <a:xfrm>
            <a:off x="9629548" y="6421980"/>
            <a:ext cx="2025650" cy="273050"/>
          </a:xfrm>
          <a:prstGeom prst="rect">
            <a:avLst/>
          </a:prstGeom>
        </p:spPr>
      </p:pic>
      <p:sp>
        <p:nvSpPr>
          <p:cNvPr id="13" name="Slide Number Placeholder 6">
            <a:extLst>
              <a:ext uri="{FF2B5EF4-FFF2-40B4-BE49-F238E27FC236}">
                <a16:creationId xmlns:a16="http://schemas.microsoft.com/office/drawing/2014/main" id="{30964279-42E7-9C4A-9068-DC846E7900AE}"/>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
        <p:nvSpPr>
          <p:cNvPr id="4" name="Content Placeholder 3">
            <a:extLst>
              <a:ext uri="{FF2B5EF4-FFF2-40B4-BE49-F238E27FC236}">
                <a16:creationId xmlns:a16="http://schemas.microsoft.com/office/drawing/2014/main" id="{2A50C5A1-0B93-3742-B8DF-BE63504FBD47}"/>
              </a:ext>
            </a:extLst>
          </p:cNvPr>
          <p:cNvSpPr>
            <a:spLocks noGrp="1"/>
          </p:cNvSpPr>
          <p:nvPr>
            <p:ph sz="quarter" idx="19" hasCustomPrompt="1"/>
          </p:nvPr>
        </p:nvSpPr>
        <p:spPr>
          <a:xfrm>
            <a:off x="5014913"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9">
            <a:extLst>
              <a:ext uri="{FF2B5EF4-FFF2-40B4-BE49-F238E27FC236}">
                <a16:creationId xmlns:a16="http://schemas.microsoft.com/office/drawing/2014/main" id="{E0955E23-5237-5C44-908C-77D23F74F37F}"/>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7" name="Content Placeholder 3">
            <a:extLst>
              <a:ext uri="{FF2B5EF4-FFF2-40B4-BE49-F238E27FC236}">
                <a16:creationId xmlns:a16="http://schemas.microsoft.com/office/drawing/2014/main" id="{47CA2110-10A1-024F-BB4A-7E1F52781BD9}"/>
              </a:ext>
            </a:extLst>
          </p:cNvPr>
          <p:cNvSpPr>
            <a:spLocks noGrp="1"/>
          </p:cNvSpPr>
          <p:nvPr>
            <p:ph sz="quarter" idx="21" hasCustomPrompt="1"/>
          </p:nvPr>
        </p:nvSpPr>
        <p:spPr>
          <a:xfrm>
            <a:off x="8093393"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6" name="Text Placeholder 5">
            <a:extLst>
              <a:ext uri="{FF2B5EF4-FFF2-40B4-BE49-F238E27FC236}">
                <a16:creationId xmlns:a16="http://schemas.microsoft.com/office/drawing/2014/main" id="{C7663013-5E70-994C-A13B-9B5231AEC8A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059060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_whit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tx1"/>
                </a:solidFill>
                <a:latin typeface="Arial" panose="020B0604020202020204" pitchFamily="34" charset="0"/>
                <a:cs typeface="Arial" panose="020B0604020202020204" pitchFamily="34" charset="0"/>
              </a:defRPr>
            </a:lvl1pPr>
          </a:lstStyle>
          <a:p>
            <a:r>
              <a:rPr lang="en-US" dirty="0"/>
              <a:t>Click to edit slide title style long version with multiple lines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column text header</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Arial" panose="020B0604020202020204" pitchFamily="34"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pic>
        <p:nvPicPr>
          <p:cNvPr id="11" name="Picture 10">
            <a:extLst>
              <a:ext uri="{FF2B5EF4-FFF2-40B4-BE49-F238E27FC236}">
                <a16:creationId xmlns:a16="http://schemas.microsoft.com/office/drawing/2014/main" id="{DEE4D894-A29D-9643-8631-0B759B2E400E}"/>
              </a:ext>
            </a:extLst>
          </p:cNvPr>
          <p:cNvPicPr>
            <a:picLocks noChangeAspect="1"/>
          </p:cNvPicPr>
          <p:nvPr userDrawn="1"/>
        </p:nvPicPr>
        <p:blipFill>
          <a:blip r:embed="rId3"/>
          <a:srcRect/>
          <a:stretch/>
        </p:blipFill>
        <p:spPr>
          <a:xfrm>
            <a:off x="9629548" y="6421980"/>
            <a:ext cx="2025650" cy="273050"/>
          </a:xfrm>
          <a:prstGeom prst="rect">
            <a:avLst/>
          </a:prstGeom>
        </p:spPr>
      </p:pic>
      <p:sp>
        <p:nvSpPr>
          <p:cNvPr id="13" name="Slide Number Placeholder 6">
            <a:extLst>
              <a:ext uri="{FF2B5EF4-FFF2-40B4-BE49-F238E27FC236}">
                <a16:creationId xmlns:a16="http://schemas.microsoft.com/office/drawing/2014/main" id="{30964279-42E7-9C4A-9068-DC846E7900AE}"/>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dirty="0"/>
              <a:t>|  </a:t>
            </a:r>
            <a:fld id="{97BFF72C-5ACC-BF44-8A77-29ED5F2D29E3}" type="slidenum">
              <a:rPr lang="en-US" smtClean="0"/>
              <a:pPr/>
              <a:t>‹#›</a:t>
            </a:fld>
            <a:endParaRPr lang="en-US" dirty="0"/>
          </a:p>
        </p:txBody>
      </p:sp>
      <p:sp>
        <p:nvSpPr>
          <p:cNvPr id="4" name="Content Placeholder 3">
            <a:extLst>
              <a:ext uri="{FF2B5EF4-FFF2-40B4-BE49-F238E27FC236}">
                <a16:creationId xmlns:a16="http://schemas.microsoft.com/office/drawing/2014/main" id="{2A50C5A1-0B93-3742-B8DF-BE63504FBD47}"/>
              </a:ext>
            </a:extLst>
          </p:cNvPr>
          <p:cNvSpPr>
            <a:spLocks noGrp="1"/>
          </p:cNvSpPr>
          <p:nvPr>
            <p:ph sz="quarter" idx="19" hasCustomPrompt="1"/>
          </p:nvPr>
        </p:nvSpPr>
        <p:spPr>
          <a:xfrm>
            <a:off x="5014913" y="2963863"/>
            <a:ext cx="6056210" cy="31813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C7663013-5E70-994C-A13B-9B5231AEC8A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4039519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bullet points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22718A-5CF7-554A-99B8-FFB4F2AD7604}"/>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8" name="Text Placeholder 2">
            <a:extLst>
              <a:ext uri="{FF2B5EF4-FFF2-40B4-BE49-F238E27FC236}">
                <a16:creationId xmlns:a16="http://schemas.microsoft.com/office/drawing/2014/main" id="{DD805CC5-E268-0B4C-9657-8D28BF9D86AA}"/>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Arial" panose="020B0604020202020204" pitchFamily="34" charset="0"/>
                <a:cs typeface="Arial" panose="020B0604020202020204" pitchFamily="34" charset="0"/>
              </a:defRPr>
            </a:lvl1pPr>
            <a:lvl2pPr>
              <a:defRPr sz="2000" baseline="0">
                <a:solidFill>
                  <a:schemeClr val="bg1"/>
                </a:solidFill>
                <a:latin typeface="Arial" panose="020B0604020202020204" pitchFamily="34" charset="0"/>
                <a:cs typeface="Arial" panose="020B0604020202020204" pitchFamily="34" charset="0"/>
              </a:defRPr>
            </a:lvl2pPr>
            <a:lvl3pPr>
              <a:defRPr sz="2000" baseline="0">
                <a:solidFill>
                  <a:schemeClr val="bg1"/>
                </a:solidFill>
                <a:latin typeface="Arial" panose="020B0604020202020204" pitchFamily="34" charset="0"/>
                <a:cs typeface="Arial" panose="020B0604020202020204" pitchFamily="34" charset="0"/>
              </a:defRPr>
            </a:lvl3pPr>
            <a:lvl4pPr>
              <a:defRPr sz="2000" baseline="0">
                <a:solidFill>
                  <a:schemeClr val="bg1"/>
                </a:solidFill>
                <a:latin typeface="Arial" panose="020B0604020202020204" pitchFamily="34" charset="0"/>
                <a:cs typeface="Arial" panose="020B0604020202020204" pitchFamily="34" charset="0"/>
              </a:defRPr>
            </a:lvl4pPr>
            <a:lvl5pPr>
              <a:defRPr sz="2000" baseline="0">
                <a:solidFill>
                  <a:schemeClr val="bg1"/>
                </a:solidFill>
                <a:latin typeface="Arial" panose="020B0604020202020204" pitchFamily="34" charset="0"/>
                <a:cs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5872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_bullet points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8364DD-88DF-CF43-9082-0056172CE53D}"/>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6" name="Text Placeholder 2">
            <a:extLst>
              <a:ext uri="{FF2B5EF4-FFF2-40B4-BE49-F238E27FC236}">
                <a16:creationId xmlns:a16="http://schemas.microsoft.com/office/drawing/2014/main" id="{93D362D3-9B6F-134C-9B30-B488FC1266DC}"/>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Arial" panose="020B0604020202020204" pitchFamily="34" charset="0"/>
                <a:cs typeface="Arial" panose="020B0604020202020204" pitchFamily="34" charset="0"/>
              </a:defRPr>
            </a:lvl1pPr>
            <a:lvl2pPr>
              <a:defRPr sz="2000" baseline="0">
                <a:solidFill>
                  <a:schemeClr val="bg1"/>
                </a:solidFill>
                <a:latin typeface="Arial" panose="020B0604020202020204" pitchFamily="34" charset="0"/>
                <a:cs typeface="Arial" panose="020B0604020202020204" pitchFamily="34" charset="0"/>
              </a:defRPr>
            </a:lvl2pPr>
            <a:lvl3pPr>
              <a:defRPr sz="2000" baseline="0">
                <a:solidFill>
                  <a:schemeClr val="bg1"/>
                </a:solidFill>
                <a:latin typeface="Arial" panose="020B0604020202020204" pitchFamily="34" charset="0"/>
                <a:cs typeface="Arial" panose="020B0604020202020204" pitchFamily="34" charset="0"/>
              </a:defRPr>
            </a:lvl3pPr>
            <a:lvl4pPr>
              <a:defRPr sz="2000" baseline="0">
                <a:solidFill>
                  <a:schemeClr val="bg1"/>
                </a:solidFill>
                <a:latin typeface="Arial" panose="020B0604020202020204" pitchFamily="34" charset="0"/>
                <a:cs typeface="Arial" panose="020B0604020202020204" pitchFamily="34" charset="0"/>
              </a:defRPr>
            </a:lvl4pPr>
            <a:lvl5pPr>
              <a:defRPr sz="2000" baseline="0">
                <a:solidFill>
                  <a:schemeClr val="bg1"/>
                </a:solidFill>
                <a:latin typeface="Arial" panose="020B0604020202020204" pitchFamily="34" charset="0"/>
                <a:cs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99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re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Slide TITLE STYLE LONG VERSION WITH MULTIPLE LINES</a:t>
            </a:r>
          </a:p>
        </p:txBody>
      </p:sp>
      <p:sp>
        <p:nvSpPr>
          <p:cNvPr id="9" name="Slide Number Placeholder 6">
            <a:extLst>
              <a:ext uri="{FF2B5EF4-FFF2-40B4-BE49-F238E27FC236}">
                <a16:creationId xmlns:a16="http://schemas.microsoft.com/office/drawing/2014/main" id="{3371ECA7-C5A5-8C46-9330-594E1EEDDC5F}"/>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sp>
        <p:nvSpPr>
          <p:cNvPr id="5" name="Content Placeholder 4">
            <a:extLst>
              <a:ext uri="{FF2B5EF4-FFF2-40B4-BE49-F238E27FC236}">
                <a16:creationId xmlns:a16="http://schemas.microsoft.com/office/drawing/2014/main" id="{870E41B2-3B1A-CB40-A48F-2A16D787FE5F}"/>
              </a:ext>
            </a:extLst>
          </p:cNvPr>
          <p:cNvSpPr>
            <a:spLocks noGrp="1"/>
          </p:cNvSpPr>
          <p:nvPr>
            <p:ph sz="quarter" idx="13" hasCustomPrompt="1"/>
          </p:nvPr>
        </p:nvSpPr>
        <p:spPr>
          <a:xfrm>
            <a:off x="838200" y="3429000"/>
            <a:ext cx="10125075" cy="2616200"/>
          </a:xfr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219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_bullet points_black">
    <p:bg>
      <p:bgPr>
        <a:solidFill>
          <a:schemeClr val="tx1"/>
        </a:solid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C0EF49D9-56C2-EF41-8E3E-962E613FB79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5" name="Title 1">
            <a:extLst>
              <a:ext uri="{FF2B5EF4-FFF2-40B4-BE49-F238E27FC236}">
                <a16:creationId xmlns:a16="http://schemas.microsoft.com/office/drawing/2014/main" id="{897D21C1-F876-1948-A775-7D1D528BD12B}"/>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sp>
        <p:nvSpPr>
          <p:cNvPr id="16" name="Text Placeholder 2">
            <a:extLst>
              <a:ext uri="{FF2B5EF4-FFF2-40B4-BE49-F238E27FC236}">
                <a16:creationId xmlns:a16="http://schemas.microsoft.com/office/drawing/2014/main" id="{3BF8256F-B8B7-7C49-BD10-0D2982093813}"/>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Arial" panose="020B0604020202020204" pitchFamily="34" charset="0"/>
                <a:cs typeface="Arial" panose="020B0604020202020204" pitchFamily="34" charset="0"/>
              </a:defRPr>
            </a:lvl1pPr>
            <a:lvl2pPr>
              <a:defRPr sz="2000" baseline="0">
                <a:solidFill>
                  <a:schemeClr val="bg1"/>
                </a:solidFill>
                <a:latin typeface="Arial" panose="020B0604020202020204" pitchFamily="34" charset="0"/>
                <a:cs typeface="Arial" panose="020B0604020202020204" pitchFamily="34" charset="0"/>
              </a:defRPr>
            </a:lvl2pPr>
            <a:lvl3pPr>
              <a:defRPr sz="2000" baseline="0">
                <a:solidFill>
                  <a:schemeClr val="bg1"/>
                </a:solidFill>
                <a:latin typeface="Arial" panose="020B0604020202020204" pitchFamily="34" charset="0"/>
                <a:cs typeface="Arial" panose="020B0604020202020204" pitchFamily="34" charset="0"/>
              </a:defRPr>
            </a:lvl3pPr>
            <a:lvl4pPr>
              <a:defRPr sz="2000" baseline="0">
                <a:solidFill>
                  <a:schemeClr val="bg1"/>
                </a:solidFill>
                <a:latin typeface="Arial" panose="020B0604020202020204" pitchFamily="34" charset="0"/>
                <a:cs typeface="Arial" panose="020B0604020202020204" pitchFamily="34" charset="0"/>
              </a:defRPr>
            </a:lvl4pPr>
            <a:lvl5pPr>
              <a:defRPr sz="2000" baseline="0">
                <a:solidFill>
                  <a:schemeClr val="bg1"/>
                </a:solidFill>
                <a:latin typeface="Arial" panose="020B0604020202020204" pitchFamily="34" charset="0"/>
                <a:cs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022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_bullet points_black">
    <p:bg>
      <p:bgRef idx="1001">
        <a:schemeClr val="bg2"/>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3FCBAC-32A4-994B-B4B0-066131203B90}"/>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tx1"/>
                </a:solidFill>
                <a:latin typeface="Arial" panose="020B0604020202020204" pitchFamily="34" charset="0"/>
                <a:cs typeface="Arial" panose="020B0604020202020204" pitchFamily="34" charset="0"/>
              </a:defRPr>
            </a:lvl1pPr>
          </a:lstStyle>
          <a:p>
            <a:r>
              <a:rPr lang="en-US" dirty="0"/>
              <a:t>CLICK TO EDIT slide TITLE</a:t>
            </a:r>
          </a:p>
        </p:txBody>
      </p:sp>
      <p:sp>
        <p:nvSpPr>
          <p:cNvPr id="13" name="Slide Number Placeholder 6">
            <a:extLst>
              <a:ext uri="{FF2B5EF4-FFF2-40B4-BE49-F238E27FC236}">
                <a16:creationId xmlns:a16="http://schemas.microsoft.com/office/drawing/2014/main" id="{C0EF49D9-56C2-EF41-8E3E-962E613FB79E}"/>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3" name="Text Placeholder 2">
            <a:extLst>
              <a:ext uri="{FF2B5EF4-FFF2-40B4-BE49-F238E27FC236}">
                <a16:creationId xmlns:a16="http://schemas.microsoft.com/office/drawing/2014/main" id="{873CBF3C-B115-754C-9A44-D0DAD9BFA658}"/>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tx1"/>
                </a:solidFill>
                <a:latin typeface="Arial" panose="020B0604020202020204" pitchFamily="34" charset="0"/>
                <a:cs typeface="Arial" panose="020B0604020202020204" pitchFamily="34" charset="0"/>
              </a:defRPr>
            </a:lvl1pPr>
            <a:lvl2pPr>
              <a:defRPr sz="2000" baseline="0">
                <a:solidFill>
                  <a:schemeClr val="tx1"/>
                </a:solidFill>
                <a:latin typeface="Arial" panose="020B0604020202020204" pitchFamily="34" charset="0"/>
                <a:cs typeface="Arial" panose="020B0604020202020204" pitchFamily="34" charset="0"/>
              </a:defRPr>
            </a:lvl2pPr>
            <a:lvl3pPr>
              <a:defRPr sz="2000" baseline="0">
                <a:solidFill>
                  <a:schemeClr val="tx1"/>
                </a:solidFill>
                <a:latin typeface="Arial" panose="020B0604020202020204" pitchFamily="34" charset="0"/>
                <a:cs typeface="Arial" panose="020B0604020202020204" pitchFamily="34" charset="0"/>
              </a:defRPr>
            </a:lvl3pPr>
            <a:lvl4pPr>
              <a:defRPr sz="2000" baseline="0">
                <a:solidFill>
                  <a:schemeClr val="tx1"/>
                </a:solidFill>
                <a:latin typeface="Arial" panose="020B0604020202020204" pitchFamily="34" charset="0"/>
                <a:cs typeface="Arial" panose="020B0604020202020204" pitchFamily="34" charset="0"/>
              </a:defRPr>
            </a:lvl4pPr>
            <a:lvl5pPr>
              <a:defRPr sz="2000" baseline="0">
                <a:solidFill>
                  <a:schemeClr val="tx1"/>
                </a:solidFill>
                <a:latin typeface="Arial" panose="020B0604020202020204" pitchFamily="34" charset="0"/>
                <a:cs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74883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Title_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Arial" panose="020B0604020202020204" pitchFamily="34" charset="0"/>
                <a:cs typeface="Arial" panose="020B0604020202020204" pitchFamily="34" charset="0"/>
              </a:defRPr>
            </a:lvl1pPr>
          </a:lstStyle>
          <a:p>
            <a:r>
              <a:rPr lang="en-US" dirty="0"/>
              <a:t>CLICK TO EDIT end slide TITLE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Tree>
    <p:extLst>
      <p:ext uri="{BB962C8B-B14F-4D97-AF65-F5344CB8AC3E}">
        <p14:creationId xmlns:p14="http://schemas.microsoft.com/office/powerpoint/2010/main" val="1543500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Title_blac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rcRect/>
          <a:stretch/>
        </p:blipFill>
        <p:spPr>
          <a:xfrm>
            <a:off x="8234841" y="5396801"/>
            <a:ext cx="3541395" cy="1229995"/>
          </a:xfrm>
          <a:prstGeom prst="rect">
            <a:avLst/>
          </a:prstGeom>
        </p:spPr>
      </p:pic>
      <p:sp>
        <p:nvSpPr>
          <p:cNvPr id="5" name="Title 1">
            <a:extLst>
              <a:ext uri="{FF2B5EF4-FFF2-40B4-BE49-F238E27FC236}">
                <a16:creationId xmlns:a16="http://schemas.microsoft.com/office/drawing/2014/main" id="{A8B1A54E-83C9-7F47-8321-1294C19D7AF0}"/>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Arial" panose="020B0604020202020204" pitchFamily="34" charset="0"/>
                <a:cs typeface="Arial" panose="020B0604020202020204" pitchFamily="34" charset="0"/>
              </a:defRPr>
            </a:lvl1pPr>
          </a:lstStyle>
          <a:p>
            <a:r>
              <a:rPr lang="en-US" dirty="0"/>
              <a:t>CLICK TO EDIT end slide TITLE</a:t>
            </a:r>
          </a:p>
        </p:txBody>
      </p:sp>
    </p:spTree>
    <p:extLst>
      <p:ext uri="{BB962C8B-B14F-4D97-AF65-F5344CB8AC3E}">
        <p14:creationId xmlns:p14="http://schemas.microsoft.com/office/powerpoint/2010/main" val="1416130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Titl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3"/>
          <a:stretch>
            <a:fillRect/>
          </a:stretch>
        </p:blipFill>
        <p:spPr>
          <a:xfrm>
            <a:off x="8234841" y="5396801"/>
            <a:ext cx="3541395" cy="1229995"/>
          </a:xfrm>
          <a:prstGeom prst="rect">
            <a:avLst/>
          </a:prstGeom>
        </p:spPr>
      </p:pic>
      <p:sp>
        <p:nvSpPr>
          <p:cNvPr id="7" name="Title 1">
            <a:extLst>
              <a:ext uri="{FF2B5EF4-FFF2-40B4-BE49-F238E27FC236}">
                <a16:creationId xmlns:a16="http://schemas.microsoft.com/office/drawing/2014/main" id="{031B4543-BDE1-7E4B-8125-D55E77DD1082}"/>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Arial" panose="020B0604020202020204" pitchFamily="34" charset="0"/>
                <a:cs typeface="Arial" panose="020B0604020202020204" pitchFamily="34" charset="0"/>
              </a:defRPr>
            </a:lvl1pPr>
          </a:lstStyle>
          <a:p>
            <a:r>
              <a:rPr lang="en-US" dirty="0"/>
              <a:t>CLICK TO EDIT end slide TITLE</a:t>
            </a:r>
          </a:p>
        </p:txBody>
      </p:sp>
    </p:spTree>
    <p:extLst>
      <p:ext uri="{BB962C8B-B14F-4D97-AF65-F5344CB8AC3E}">
        <p14:creationId xmlns:p14="http://schemas.microsoft.com/office/powerpoint/2010/main" val="909006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Titl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C50E83-5C14-E846-878F-EF70C80FC49A}"/>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Arial" panose="020B0604020202020204" pitchFamily="34" charset="0"/>
                <a:cs typeface="Arial" panose="020B0604020202020204" pitchFamily="34" charset="0"/>
              </a:defRPr>
            </a:lvl1pPr>
          </a:lstStyle>
          <a:p>
            <a:r>
              <a:rPr lang="en-US" dirty="0"/>
              <a:t>CLICK TO EDIT end slide TITLE</a:t>
            </a:r>
          </a:p>
        </p:txBody>
      </p:sp>
      <p:pic>
        <p:nvPicPr>
          <p:cNvPr id="6" name="Picture 5">
            <a:extLst>
              <a:ext uri="{FF2B5EF4-FFF2-40B4-BE49-F238E27FC236}">
                <a16:creationId xmlns:a16="http://schemas.microsoft.com/office/drawing/2014/main" id="{FB2E58D6-0B26-B82C-9BAD-37DCFCFFAC22}"/>
              </a:ext>
            </a:extLst>
          </p:cNvPr>
          <p:cNvPicPr>
            <a:picLocks noChangeAspect="1"/>
          </p:cNvPicPr>
          <p:nvPr userDrawn="1"/>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28090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solidFill>
          <a:schemeClr val="tx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D17D5CF-7D3D-7B45-B019-8CF04F7F82A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8" name="Picture 7">
            <a:extLst>
              <a:ext uri="{FF2B5EF4-FFF2-40B4-BE49-F238E27FC236}">
                <a16:creationId xmlns:a16="http://schemas.microsoft.com/office/drawing/2014/main" id="{891FBB05-6172-E548-9DA0-8B024AEC6B25}"/>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9" name="Title 1">
            <a:extLst>
              <a:ext uri="{FF2B5EF4-FFF2-40B4-BE49-F238E27FC236}">
                <a16:creationId xmlns:a16="http://schemas.microsoft.com/office/drawing/2014/main" id="{BAD393BD-E8C7-B348-B341-60C239BD9A72}"/>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Slide TITLE STYLE LONG VERSION WITH MULTIPLE LINES</a:t>
            </a:r>
          </a:p>
        </p:txBody>
      </p:sp>
      <p:sp>
        <p:nvSpPr>
          <p:cNvPr id="10" name="Content Placeholder 4">
            <a:extLst>
              <a:ext uri="{FF2B5EF4-FFF2-40B4-BE49-F238E27FC236}">
                <a16:creationId xmlns:a16="http://schemas.microsoft.com/office/drawing/2014/main" id="{2CDC1A80-39FE-6044-9462-D883FA94A278}"/>
              </a:ext>
            </a:extLst>
          </p:cNvPr>
          <p:cNvSpPr>
            <a:spLocks noGrp="1"/>
          </p:cNvSpPr>
          <p:nvPr>
            <p:ph sz="quarter" idx="13" hasCustomPrompt="1"/>
          </p:nvPr>
        </p:nvSpPr>
        <p:spPr>
          <a:xfrm>
            <a:off x="838200" y="3429000"/>
            <a:ext cx="10125075" cy="2616200"/>
          </a:xfr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020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582422" y="6421980"/>
            <a:ext cx="2025650" cy="273050"/>
          </a:xfrm>
          <a:prstGeom prst="rect">
            <a:avLst/>
          </a:prstGeom>
        </p:spPr>
      </p:pic>
      <p:pic>
        <p:nvPicPr>
          <p:cNvPr id="11" name="Picture 10">
            <a:extLst>
              <a:ext uri="{FF2B5EF4-FFF2-40B4-BE49-F238E27FC236}">
                <a16:creationId xmlns:a16="http://schemas.microsoft.com/office/drawing/2014/main" id="{CC4D3FBB-C602-434B-ADC4-CCA57B357667}"/>
              </a:ext>
            </a:extLst>
          </p:cNvPr>
          <p:cNvPicPr>
            <a:picLocks noChangeAspect="1"/>
          </p:cNvPicPr>
          <p:nvPr userDrawn="1"/>
        </p:nvPicPr>
        <p:blipFill>
          <a:blip r:embed="rId3"/>
          <a:srcRect/>
          <a:stretch/>
        </p:blipFill>
        <p:spPr>
          <a:xfrm>
            <a:off x="9624044" y="6421980"/>
            <a:ext cx="2025650" cy="273050"/>
          </a:xfrm>
          <a:prstGeom prst="rect">
            <a:avLst/>
          </a:prstGeom>
        </p:spPr>
      </p:pic>
      <p:sp>
        <p:nvSpPr>
          <p:cNvPr id="8" name="Slide Number Placeholder 6">
            <a:extLst>
              <a:ext uri="{FF2B5EF4-FFF2-40B4-BE49-F238E27FC236}">
                <a16:creationId xmlns:a16="http://schemas.microsoft.com/office/drawing/2014/main" id="{88FB3BE4-9704-9F42-BC65-C600E32093CC}"/>
              </a:ext>
            </a:extLst>
          </p:cNvPr>
          <p:cNvSpPr>
            <a:spLocks noGrp="1"/>
          </p:cNvSpPr>
          <p:nvPr>
            <p:ph type="sldNum" sz="quarter" idx="12"/>
          </p:nvPr>
        </p:nvSpPr>
        <p:spPr>
          <a:xfrm>
            <a:off x="9269360" y="6366182"/>
            <a:ext cx="2743200" cy="365125"/>
          </a:xfrm>
        </p:spPr>
        <p:txBody>
          <a:bodyPr/>
          <a:lstStyle>
            <a:lvl1pPr>
              <a:defRPr sz="1050">
                <a:solidFill>
                  <a:schemeClr val="tx1"/>
                </a:solidFill>
              </a:defRPr>
            </a:lvl1pPr>
          </a:lstStyle>
          <a:p>
            <a:r>
              <a:rPr lang="en-US"/>
              <a:t>|  </a:t>
            </a:r>
            <a:fld id="{97BFF72C-5ACC-BF44-8A77-29ED5F2D29E3}" type="slidenum">
              <a:rPr lang="en-US" smtClean="0"/>
              <a:pPr/>
              <a:t>‹#›</a:t>
            </a:fld>
            <a:endParaRPr lang="en-US" dirty="0"/>
          </a:p>
        </p:txBody>
      </p:sp>
      <p:sp>
        <p:nvSpPr>
          <p:cNvPr id="13" name="Title 1">
            <a:extLst>
              <a:ext uri="{FF2B5EF4-FFF2-40B4-BE49-F238E27FC236}">
                <a16:creationId xmlns:a16="http://schemas.microsoft.com/office/drawing/2014/main" id="{C21E4784-FC1B-0541-86CC-C70A5410C506}"/>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tx2"/>
                </a:solidFill>
                <a:latin typeface="Arial" panose="020B0604020202020204" pitchFamily="34" charset="0"/>
                <a:cs typeface="Arial Narrow" panose="020B0604020202020204" pitchFamily="34" charset="0"/>
              </a:defRPr>
            </a:lvl1pPr>
          </a:lstStyle>
          <a:p>
            <a:r>
              <a:rPr lang="en-US" dirty="0"/>
              <a:t>CLICK TO Slide TITLE STYLE LONG VERSION WITH MULTIPLE LINES</a:t>
            </a:r>
          </a:p>
        </p:txBody>
      </p:sp>
      <p:sp>
        <p:nvSpPr>
          <p:cNvPr id="14" name="Content Placeholder 4">
            <a:extLst>
              <a:ext uri="{FF2B5EF4-FFF2-40B4-BE49-F238E27FC236}">
                <a16:creationId xmlns:a16="http://schemas.microsoft.com/office/drawing/2014/main" id="{40AE3680-E6F4-9D48-9D76-6C7B1A24D727}"/>
              </a:ext>
            </a:extLst>
          </p:cNvPr>
          <p:cNvSpPr>
            <a:spLocks noGrp="1"/>
          </p:cNvSpPr>
          <p:nvPr>
            <p:ph sz="quarter" idx="13" hasCustomPrompt="1"/>
          </p:nvPr>
        </p:nvSpPr>
        <p:spPr>
          <a:xfrm>
            <a:off x="838200" y="3429000"/>
            <a:ext cx="10125075" cy="26162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08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red">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slide subhead</a:t>
            </a:r>
          </a:p>
        </p:txBody>
      </p:sp>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4" name="Content Placeholder 3">
            <a:extLst>
              <a:ext uri="{FF2B5EF4-FFF2-40B4-BE49-F238E27FC236}">
                <a16:creationId xmlns:a16="http://schemas.microsoft.com/office/drawing/2014/main" id="{007ECC5C-8E36-C448-A0B1-218B5CC08A54}"/>
              </a:ext>
            </a:extLst>
          </p:cNvPr>
          <p:cNvSpPr>
            <a:spLocks noGrp="1"/>
          </p:cNvSpPr>
          <p:nvPr>
            <p:ph sz="quarter" idx="14" hasCustomPrompt="1"/>
          </p:nvPr>
        </p:nvSpPr>
        <p:spPr>
          <a:xfrm>
            <a:off x="838200" y="3429000"/>
            <a:ext cx="10560050" cy="2443163"/>
          </a:xfr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849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lack">
    <p:bg>
      <p:bgPr>
        <a:solidFill>
          <a:schemeClr val="tx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4AEBA0E-C468-B448-9981-7B2DF21014D8}"/>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7A5CEDBC-6004-9A4F-894A-0811BEF44CBC}"/>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0" name="Title 1">
            <a:extLst>
              <a:ext uri="{FF2B5EF4-FFF2-40B4-BE49-F238E27FC236}">
                <a16:creationId xmlns:a16="http://schemas.microsoft.com/office/drawing/2014/main" id="{8CBF429E-ABE5-8C4D-AFFE-1E4B777D4214}"/>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Arial" panose="020B0604020202020204" pitchFamily="34" charset="0"/>
                <a:cs typeface="Arial Narrow" panose="020B0604020202020204" pitchFamily="34" charset="0"/>
              </a:defRPr>
            </a:lvl1pPr>
          </a:lstStyle>
          <a:p>
            <a:r>
              <a:rPr lang="en-US" dirty="0"/>
              <a:t>CLICK TO EDIT Slide TITLE STYLE LONG VERSION WITH MULTIPLE LINES</a:t>
            </a:r>
          </a:p>
        </p:txBody>
      </p:sp>
      <p:sp>
        <p:nvSpPr>
          <p:cNvPr id="11" name="Text Placeholder 9">
            <a:extLst>
              <a:ext uri="{FF2B5EF4-FFF2-40B4-BE49-F238E27FC236}">
                <a16:creationId xmlns:a16="http://schemas.microsoft.com/office/drawing/2014/main" id="{F31043C5-337E-E74B-8556-592F0BC5D6F6}"/>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slide subhead</a:t>
            </a:r>
          </a:p>
        </p:txBody>
      </p:sp>
      <p:sp>
        <p:nvSpPr>
          <p:cNvPr id="12" name="Content Placeholder 3">
            <a:extLst>
              <a:ext uri="{FF2B5EF4-FFF2-40B4-BE49-F238E27FC236}">
                <a16:creationId xmlns:a16="http://schemas.microsoft.com/office/drawing/2014/main" id="{838E14DD-E463-2445-8BD2-4EE50FE1C589}"/>
              </a:ext>
            </a:extLst>
          </p:cNvPr>
          <p:cNvSpPr>
            <a:spLocks noGrp="1"/>
          </p:cNvSpPr>
          <p:nvPr>
            <p:ph sz="quarter" idx="14" hasCustomPrompt="1"/>
          </p:nvPr>
        </p:nvSpPr>
        <p:spPr>
          <a:xfrm>
            <a:off x="838200" y="3429000"/>
            <a:ext cx="10560050" cy="2443163"/>
          </a:xfr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201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2C32-C0CD-7147-9116-6362E8C5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slide title</a:t>
            </a:r>
          </a:p>
        </p:txBody>
      </p:sp>
      <p:sp>
        <p:nvSpPr>
          <p:cNvPr id="3" name="Text Placeholder 2">
            <a:extLst>
              <a:ext uri="{FF2B5EF4-FFF2-40B4-BE49-F238E27FC236}">
                <a16:creationId xmlns:a16="http://schemas.microsoft.com/office/drawing/2014/main" id="{26B44C2B-D5F6-2D41-9FF2-9C6FF0AD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89D453-C143-CC4B-8EA5-2D84DB4BF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FFCF9-C27D-F94F-AF79-7DABFD39A70C}" type="datetime4">
              <a:rPr lang="en-US" smtClean="0"/>
              <a:t>May 4, 2022</a:t>
            </a:fld>
            <a:endParaRPr lang="en-US"/>
          </a:p>
        </p:txBody>
      </p:sp>
      <p:sp>
        <p:nvSpPr>
          <p:cNvPr id="5" name="Footer Placeholder 4">
            <a:extLst>
              <a:ext uri="{FF2B5EF4-FFF2-40B4-BE49-F238E27FC236}">
                <a16:creationId xmlns:a16="http://schemas.microsoft.com/office/drawing/2014/main" id="{CBE66BC3-528D-6A42-A7CB-B95ED3730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838F9-78A8-874D-9598-92670A028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F72C-5ACC-BF44-8A77-29ED5F2D29E3}" type="slidenum">
              <a:rPr lang="en-US" smtClean="0"/>
              <a:t>‹#›</a:t>
            </a:fld>
            <a:endParaRPr lang="en-US"/>
          </a:p>
        </p:txBody>
      </p:sp>
    </p:spTree>
    <p:extLst>
      <p:ext uri="{BB962C8B-B14F-4D97-AF65-F5344CB8AC3E}">
        <p14:creationId xmlns:p14="http://schemas.microsoft.com/office/powerpoint/2010/main" val="3937292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5" r:id="rId5"/>
    <p:sldLayoutId id="2147483666" r:id="rId6"/>
    <p:sldLayoutId id="2147483667" r:id="rId7"/>
    <p:sldLayoutId id="2147483668" r:id="rId8"/>
    <p:sldLayoutId id="2147483669" r:id="rId9"/>
    <p:sldLayoutId id="2147483670" r:id="rId10"/>
    <p:sldLayoutId id="2147483653" r:id="rId11"/>
    <p:sldLayoutId id="2147483671" r:id="rId12"/>
    <p:sldLayoutId id="2147483672" r:id="rId13"/>
    <p:sldLayoutId id="2147483673" r:id="rId14"/>
    <p:sldLayoutId id="2147483651" r:id="rId15"/>
    <p:sldLayoutId id="2147483652" r:id="rId16"/>
    <p:sldLayoutId id="2147483674" r:id="rId17"/>
    <p:sldLayoutId id="2147483675" r:id="rId18"/>
    <p:sldLayoutId id="2147483679" r:id="rId19"/>
    <p:sldLayoutId id="2147483676" r:id="rId20"/>
    <p:sldLayoutId id="2147483677" r:id="rId21"/>
    <p:sldLayoutId id="2147483678" r:id="rId22"/>
    <p:sldLayoutId id="2147483683" r:id="rId23"/>
    <p:sldLayoutId id="2147483681" r:id="rId24"/>
    <p:sldLayoutId id="2147483682" r:id="rId25"/>
    <p:sldLayoutId id="2147483680" r:id="rId26"/>
    <p:sldLayoutId id="2147483695" r:id="rId27"/>
    <p:sldLayoutId id="2147483684" r:id="rId28"/>
    <p:sldLayoutId id="2147483696" r:id="rId29"/>
    <p:sldLayoutId id="2147483685" r:id="rId30"/>
    <p:sldLayoutId id="2147483697" r:id="rId31"/>
    <p:sldLayoutId id="2147483654" r:id="rId32"/>
    <p:sldLayoutId id="2147483686" r:id="rId33"/>
    <p:sldLayoutId id="2147483687" r:id="rId34"/>
    <p:sldLayoutId id="2147483698" r:id="rId35"/>
    <p:sldLayoutId id="2147483699" r:id="rId36"/>
    <p:sldLayoutId id="2147483700" r:id="rId37"/>
    <p:sldLayoutId id="2147483688" r:id="rId38"/>
    <p:sldLayoutId id="2147483701" r:id="rId39"/>
    <p:sldLayoutId id="2147483689" r:id="rId40"/>
    <p:sldLayoutId id="2147483702" r:id="rId41"/>
    <p:sldLayoutId id="2147483711" r:id="rId42"/>
    <p:sldLayoutId id="2147483703" r:id="rId43"/>
    <p:sldLayoutId id="2147483712" r:id="rId44"/>
    <p:sldLayoutId id="2147483690" r:id="rId45"/>
    <p:sldLayoutId id="2147483704" r:id="rId46"/>
    <p:sldLayoutId id="2147483710" r:id="rId47"/>
    <p:sldLayoutId id="2147483692" r:id="rId48"/>
    <p:sldLayoutId id="2147483693" r:id="rId49"/>
    <p:sldLayoutId id="2147483694" r:id="rId50"/>
    <p:sldLayoutId id="2147483709" r:id="rId51"/>
    <p:sldLayoutId id="2147483705" r:id="rId52"/>
    <p:sldLayoutId id="2147483706" r:id="rId53"/>
    <p:sldLayoutId id="2147483707" r:id="rId54"/>
    <p:sldLayoutId id="2147483708" r:id="rId55"/>
  </p:sldLayoutIdLst>
  <p:hf hdr="0" ft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louisville.edu/strategic-plan/2022-25" TargetMode="Externa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3.emf"/><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DEF20-F2AB-E6E3-0C92-EF450F219424}"/>
              </a:ext>
            </a:extLst>
          </p:cNvPr>
          <p:cNvSpPr>
            <a:spLocks noGrp="1"/>
          </p:cNvSpPr>
          <p:nvPr>
            <p:ph type="ctrTitle"/>
          </p:nvPr>
        </p:nvSpPr>
        <p:spPr/>
        <p:txBody>
          <a:bodyPr/>
          <a:lstStyle/>
          <a:p>
            <a:r>
              <a:rPr lang="en-US" dirty="0"/>
              <a:t>2022-25 Strategic plan </a:t>
            </a:r>
            <a:br>
              <a:rPr lang="en-US" dirty="0"/>
            </a:br>
            <a:r>
              <a:rPr lang="en-US" dirty="0"/>
              <a:t>town hall</a:t>
            </a:r>
          </a:p>
        </p:txBody>
      </p:sp>
      <p:sp>
        <p:nvSpPr>
          <p:cNvPr id="4" name="Title 2">
            <a:extLst>
              <a:ext uri="{FF2B5EF4-FFF2-40B4-BE49-F238E27FC236}">
                <a16:creationId xmlns:a16="http://schemas.microsoft.com/office/drawing/2014/main" id="{4BC9BDE2-C069-BD18-BA6F-005E3B2DD9DB}"/>
              </a:ext>
            </a:extLst>
          </p:cNvPr>
          <p:cNvSpPr txBox="1">
            <a:spLocks/>
          </p:cNvSpPr>
          <p:nvPr/>
        </p:nvSpPr>
        <p:spPr>
          <a:xfrm>
            <a:off x="763771" y="3234956"/>
            <a:ext cx="10664457" cy="845289"/>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sz="2000" dirty="0"/>
              <a:t>May 2, 2022</a:t>
            </a:r>
          </a:p>
        </p:txBody>
      </p:sp>
    </p:spTree>
    <p:extLst>
      <p:ext uri="{BB962C8B-B14F-4D97-AF65-F5344CB8AC3E}">
        <p14:creationId xmlns:p14="http://schemas.microsoft.com/office/powerpoint/2010/main" val="84145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WORK Strategy 1</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8331117" y="6357350"/>
            <a:ext cx="3667217" cy="365125"/>
          </a:xfrm>
        </p:spPr>
        <p:txBody>
          <a:bodyPr/>
          <a:lstStyle/>
          <a:p>
            <a:r>
              <a:rPr lang="en-US" dirty="0">
                <a:solidFill>
                  <a:schemeClr val="tx1"/>
                </a:solidFill>
              </a:rPr>
              <a:t>|  </a:t>
            </a:r>
            <a:fld id="{97BFF72C-5ACC-BF44-8A77-29ED5F2D29E3}" type="slidenum">
              <a:rPr lang="en-US" smtClean="0">
                <a:solidFill>
                  <a:schemeClr val="tx1"/>
                </a:solidFill>
              </a:rPr>
              <a:pPr/>
              <a:t>10</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954107"/>
          </a:xfrm>
          <a:prstGeom prst="rect">
            <a:avLst/>
          </a:prstGeom>
        </p:spPr>
        <p:txBody>
          <a:bodyPr wrap="square">
            <a:spAutoFit/>
          </a:bodyPr>
          <a:lstStyle/>
          <a:p>
            <a:r>
              <a:rPr lang="en-US" sz="2800" dirty="0"/>
              <a:t>Foster a culture of care, trust, accountability, equity, and transparency.</a:t>
            </a:r>
          </a:p>
        </p:txBody>
      </p:sp>
      <p:sp>
        <p:nvSpPr>
          <p:cNvPr id="6" name="TextBox 5">
            <a:extLst>
              <a:ext uri="{FF2B5EF4-FFF2-40B4-BE49-F238E27FC236}">
                <a16:creationId xmlns:a16="http://schemas.microsoft.com/office/drawing/2014/main" id="{26D06A18-E3CF-4C77-A67F-7F0FEB4F6AC4}"/>
              </a:ext>
            </a:extLst>
          </p:cNvPr>
          <p:cNvSpPr txBox="1"/>
          <p:nvPr/>
        </p:nvSpPr>
        <p:spPr>
          <a:xfrm>
            <a:off x="1095161" y="2515292"/>
            <a:ext cx="4731490" cy="4308872"/>
          </a:xfrm>
          <a:prstGeom prst="rect">
            <a:avLst/>
          </a:prstGeom>
          <a:noFill/>
        </p:spPr>
        <p:txBody>
          <a:bodyPr wrap="square" lIns="0" rtlCol="0">
            <a:spAutoFit/>
          </a:bodyPr>
          <a:lstStyle/>
          <a:p>
            <a:pPr>
              <a:spcAft>
                <a:spcPts val="1200"/>
              </a:spcAft>
            </a:pPr>
            <a:r>
              <a:rPr lang="en-US" sz="2400" b="1" u="sng" dirty="0"/>
              <a:t>ACTION 1:</a:t>
            </a:r>
            <a:r>
              <a:rPr lang="en-US" sz="2400" b="1" dirty="0"/>
              <a:t> </a:t>
            </a:r>
          </a:p>
          <a:p>
            <a:pPr fontAlgn="ctr"/>
            <a:r>
              <a:rPr lang="en-US" sz="2400" dirty="0"/>
              <a:t>Implement and incentivize training programs to cultivate effective leaders and to hold them accountable for improving climate and culture outcomes as well as understanding the university's identity, vision and values including Cardinal Principles and </a:t>
            </a:r>
            <a:br>
              <a:rPr lang="en-US" sz="2400" dirty="0"/>
            </a:br>
            <a:r>
              <a:rPr lang="en-US" sz="2400" dirty="0"/>
              <a:t>Anti-Racism Agenda. </a:t>
            </a: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6711540" y="2515292"/>
            <a:ext cx="4356955" cy="3570208"/>
          </a:xfrm>
          <a:prstGeom prst="rect">
            <a:avLst/>
          </a:prstGeom>
          <a:noFill/>
        </p:spPr>
        <p:txBody>
          <a:bodyPr wrap="square" lIns="0" rtlCol="0">
            <a:spAutoFit/>
          </a:bodyPr>
          <a:lstStyle/>
          <a:p>
            <a:pPr>
              <a:spcAft>
                <a:spcPts val="1200"/>
              </a:spcAft>
            </a:pPr>
            <a:r>
              <a:rPr lang="en-US" sz="2400" b="1" u="sng" dirty="0"/>
              <a:t>ACTION 2:</a:t>
            </a:r>
            <a:r>
              <a:rPr lang="en-US" sz="2400" b="1" dirty="0"/>
              <a:t> </a:t>
            </a:r>
          </a:p>
          <a:p>
            <a:r>
              <a:rPr lang="en-US" sz="2400" dirty="0"/>
              <a:t>Continue to establish transparent operational policies and procedures through Shared Governance and to increase effective communication strategies across campus</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a:cxnSpLocks/>
          </p:cNvCxnSpPr>
          <p:nvPr/>
        </p:nvCxnSpPr>
        <p:spPr>
          <a:xfrm>
            <a:off x="6198788" y="2515292"/>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14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WORK Strategy 2</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9269360" y="6376805"/>
            <a:ext cx="2743200" cy="365125"/>
          </a:xfrm>
        </p:spPr>
        <p:txBody>
          <a:bodyPr/>
          <a:lstStyle/>
          <a:p>
            <a:r>
              <a:rPr lang="en-US" dirty="0">
                <a:solidFill>
                  <a:schemeClr val="tx1"/>
                </a:solidFill>
              </a:rPr>
              <a:t>|  </a:t>
            </a:r>
            <a:fld id="{97BFF72C-5ACC-BF44-8A77-29ED5F2D29E3}" type="slidenum">
              <a:rPr lang="en-US" smtClean="0">
                <a:solidFill>
                  <a:schemeClr val="tx1"/>
                </a:solidFill>
              </a:rPr>
              <a:pPr/>
              <a:t>11</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1384995"/>
          </a:xfrm>
          <a:prstGeom prst="rect">
            <a:avLst/>
          </a:prstGeom>
        </p:spPr>
        <p:txBody>
          <a:bodyPr wrap="square">
            <a:spAutoFit/>
          </a:bodyPr>
          <a:lstStyle/>
          <a:p>
            <a:pPr fontAlgn="ctr"/>
            <a:r>
              <a:rPr lang="en-US" sz="2800" dirty="0"/>
              <a:t>Become an employer of choice that intentionally attracts and retains the most talented and diverse faculty and staff through meaningful and structured commitment to employee success.</a:t>
            </a:r>
          </a:p>
        </p:txBody>
      </p:sp>
      <p:sp>
        <p:nvSpPr>
          <p:cNvPr id="6" name="TextBox 5">
            <a:extLst>
              <a:ext uri="{FF2B5EF4-FFF2-40B4-BE49-F238E27FC236}">
                <a16:creationId xmlns:a16="http://schemas.microsoft.com/office/drawing/2014/main" id="{26D06A18-E3CF-4C77-A67F-7F0FEB4F6AC4}"/>
              </a:ext>
            </a:extLst>
          </p:cNvPr>
          <p:cNvSpPr txBox="1"/>
          <p:nvPr/>
        </p:nvSpPr>
        <p:spPr>
          <a:xfrm>
            <a:off x="902467" y="2961873"/>
            <a:ext cx="3095017" cy="2831544"/>
          </a:xfrm>
          <a:prstGeom prst="rect">
            <a:avLst/>
          </a:prstGeom>
          <a:noFill/>
        </p:spPr>
        <p:txBody>
          <a:bodyPr wrap="square" lIns="0" rtlCol="0">
            <a:spAutoFit/>
          </a:bodyPr>
          <a:lstStyle/>
          <a:p>
            <a:pPr>
              <a:spcAft>
                <a:spcPts val="1200"/>
              </a:spcAft>
            </a:pPr>
            <a:r>
              <a:rPr lang="en-US" sz="2400" b="1" u="sng" dirty="0"/>
              <a:t>ACTION 1:</a:t>
            </a:r>
            <a:r>
              <a:rPr lang="en-US" sz="2400" b="1" dirty="0"/>
              <a:t> </a:t>
            </a:r>
          </a:p>
          <a:p>
            <a:r>
              <a:rPr lang="en-US" sz="2400" dirty="0"/>
              <a:t>Prioritize faculty and staff retention by providing professional development opportunities.</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4234152" y="2961873"/>
            <a:ext cx="3259147" cy="2831544"/>
          </a:xfrm>
          <a:prstGeom prst="rect">
            <a:avLst/>
          </a:prstGeom>
          <a:noFill/>
        </p:spPr>
        <p:txBody>
          <a:bodyPr wrap="square" lIns="0" rtlCol="0">
            <a:spAutoFit/>
          </a:bodyPr>
          <a:lstStyle/>
          <a:p>
            <a:pPr>
              <a:spcAft>
                <a:spcPts val="1200"/>
              </a:spcAft>
            </a:pPr>
            <a:r>
              <a:rPr lang="en-US" sz="2400" b="1" u="sng" dirty="0"/>
              <a:t>ACTION 2:</a:t>
            </a:r>
            <a:r>
              <a:rPr lang="en-US" sz="2400" b="1" dirty="0"/>
              <a:t> </a:t>
            </a:r>
          </a:p>
          <a:p>
            <a:r>
              <a:rPr lang="en-US" sz="2400" dirty="0"/>
              <a:t>Informed by 2021-23 compensation study, develop plans to redress identified equity issues.</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6B48A94D-47CE-44C7-B589-6A679C8A8E89}"/>
              </a:ext>
            </a:extLst>
          </p:cNvPr>
          <p:cNvSpPr txBox="1"/>
          <p:nvPr/>
        </p:nvSpPr>
        <p:spPr>
          <a:xfrm>
            <a:off x="7838603" y="2961873"/>
            <a:ext cx="3485074" cy="3200876"/>
          </a:xfrm>
          <a:prstGeom prst="rect">
            <a:avLst/>
          </a:prstGeom>
          <a:noFill/>
        </p:spPr>
        <p:txBody>
          <a:bodyPr wrap="square" lIns="0" rtlCol="0">
            <a:spAutoFit/>
          </a:bodyPr>
          <a:lstStyle/>
          <a:p>
            <a:pPr>
              <a:spcAft>
                <a:spcPts val="1200"/>
              </a:spcAft>
            </a:pPr>
            <a:r>
              <a:rPr lang="en-US" sz="2400" b="1" u="sng" dirty="0"/>
              <a:t>ACTION 3:</a:t>
            </a:r>
            <a:r>
              <a:rPr lang="en-US" sz="2400" b="1" dirty="0"/>
              <a:t> </a:t>
            </a:r>
          </a:p>
          <a:p>
            <a:r>
              <a:rPr lang="en-US" sz="2400" dirty="0"/>
              <a:t>Develop and provide formal university and unit/department on-boarding and exit interviews for faculty and staff.</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p:nvPr/>
        </p:nvCxnSpPr>
        <p:spPr>
          <a:xfrm>
            <a:off x="3955321" y="2961873"/>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325965-7E6D-4013-8040-DD4CCE567254}"/>
              </a:ext>
            </a:extLst>
          </p:cNvPr>
          <p:cNvCxnSpPr/>
          <p:nvPr/>
        </p:nvCxnSpPr>
        <p:spPr>
          <a:xfrm>
            <a:off x="7520784" y="2965415"/>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9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7F4-62BC-732D-127E-805EFEBAEBAE}"/>
              </a:ext>
            </a:extLst>
          </p:cNvPr>
          <p:cNvSpPr>
            <a:spLocks noGrp="1"/>
          </p:cNvSpPr>
          <p:nvPr>
            <p:ph type="title"/>
          </p:nvPr>
        </p:nvSpPr>
        <p:spPr>
          <a:xfrm>
            <a:off x="631824" y="1715794"/>
            <a:ext cx="11012489" cy="3660902"/>
          </a:xfrm>
        </p:spPr>
        <p:txBody>
          <a:bodyPr anchor="t"/>
          <a:lstStyle/>
          <a:p>
            <a:pPr marL="182880" fontAlgn="ctr">
              <a:lnSpc>
                <a:spcPct val="100000"/>
              </a:lnSpc>
            </a:pPr>
            <a:r>
              <a:rPr lang="en-US" sz="3000" dirty="0"/>
              <a:t>STRATEGIC GOAL:  </a:t>
            </a:r>
            <a:br>
              <a:rPr lang="en-US" sz="3000" dirty="0"/>
            </a:br>
            <a:br>
              <a:rPr lang="en-US" sz="3000" dirty="0"/>
            </a:br>
            <a:r>
              <a:rPr lang="en-US" sz="2800" b="0" dirty="0"/>
              <a:t>The University of Louisville is a great place in which to CONNECT because of its demonstrated and potential impact on individual and community health and the economic, social, and cultural health and well-being of Louisville, the Commonwealth, and beyond. We accomplish this through innovative teaching, research, scholarship and creative activity, principled leadership, responsible stewardship, and engaged partnerships.</a:t>
            </a:r>
            <a:br>
              <a:rPr lang="en-US" sz="2800" b="0" dirty="0">
                <a:latin typeface="Calibri" panose="020F0502020204030204" pitchFamily="34" charset="0"/>
              </a:rPr>
            </a:br>
            <a:endParaRPr lang="en-US" sz="2800" b="0" dirty="0">
              <a:latin typeface="Calibri" panose="020F0502020204030204" pitchFamily="34" charset="0"/>
            </a:endParaRPr>
          </a:p>
        </p:txBody>
      </p:sp>
      <p:sp>
        <p:nvSpPr>
          <p:cNvPr id="3" name="Text Placeholder 2">
            <a:extLst>
              <a:ext uri="{FF2B5EF4-FFF2-40B4-BE49-F238E27FC236}">
                <a16:creationId xmlns:a16="http://schemas.microsoft.com/office/drawing/2014/main" id="{40C595EB-4E02-ED91-21B9-6CBD8DC37B8A}"/>
              </a:ext>
            </a:extLst>
          </p:cNvPr>
          <p:cNvSpPr>
            <a:spLocks noGrp="1"/>
          </p:cNvSpPr>
          <p:nvPr>
            <p:ph type="body" sz="quarter" idx="13"/>
          </p:nvPr>
        </p:nvSpPr>
        <p:spPr>
          <a:xfrm>
            <a:off x="831850" y="609430"/>
            <a:ext cx="10226675" cy="697708"/>
          </a:xfrm>
        </p:spPr>
        <p:txBody>
          <a:bodyPr/>
          <a:lstStyle/>
          <a:p>
            <a:r>
              <a:rPr lang="en-US" sz="4000" b="1" dirty="0">
                <a:solidFill>
                  <a:srgbClr val="FEBE10"/>
                </a:solidFill>
              </a:rPr>
              <a:t>CONNECT (PREVIOUSLY INVEST)</a:t>
            </a:r>
          </a:p>
        </p:txBody>
      </p:sp>
    </p:spTree>
    <p:extLst>
      <p:ext uri="{BB962C8B-B14F-4D97-AF65-F5344CB8AC3E}">
        <p14:creationId xmlns:p14="http://schemas.microsoft.com/office/powerpoint/2010/main" val="173732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CONNECT Strategy 1</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8331117" y="6357350"/>
            <a:ext cx="3667217" cy="365125"/>
          </a:xfrm>
        </p:spPr>
        <p:txBody>
          <a:bodyPr/>
          <a:lstStyle/>
          <a:p>
            <a:r>
              <a:rPr lang="en-US" dirty="0">
                <a:solidFill>
                  <a:schemeClr val="tx1"/>
                </a:solidFill>
              </a:rPr>
              <a:t>|  </a:t>
            </a:r>
            <a:fld id="{97BFF72C-5ACC-BF44-8A77-29ED5F2D29E3}" type="slidenum">
              <a:rPr lang="en-US" smtClean="0">
                <a:solidFill>
                  <a:schemeClr val="tx1"/>
                </a:solidFill>
              </a:rPr>
              <a:pPr/>
              <a:t>13</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954107"/>
          </a:xfrm>
          <a:prstGeom prst="rect">
            <a:avLst/>
          </a:prstGeom>
        </p:spPr>
        <p:txBody>
          <a:bodyPr wrap="square">
            <a:spAutoFit/>
          </a:bodyPr>
          <a:lstStyle/>
          <a:p>
            <a:pPr fontAlgn="ctr"/>
            <a:r>
              <a:rPr lang="en-US" sz="2800" dirty="0"/>
              <a:t>Improve accessibility, value, and impact of community, industry, government, and alumni partnerships.</a:t>
            </a:r>
          </a:p>
        </p:txBody>
      </p:sp>
      <p:sp>
        <p:nvSpPr>
          <p:cNvPr id="6" name="TextBox 5">
            <a:extLst>
              <a:ext uri="{FF2B5EF4-FFF2-40B4-BE49-F238E27FC236}">
                <a16:creationId xmlns:a16="http://schemas.microsoft.com/office/drawing/2014/main" id="{26D06A18-E3CF-4C77-A67F-7F0FEB4F6AC4}"/>
              </a:ext>
            </a:extLst>
          </p:cNvPr>
          <p:cNvSpPr txBox="1"/>
          <p:nvPr/>
        </p:nvSpPr>
        <p:spPr>
          <a:xfrm>
            <a:off x="1095161" y="2589723"/>
            <a:ext cx="4731490" cy="2462213"/>
          </a:xfrm>
          <a:prstGeom prst="rect">
            <a:avLst/>
          </a:prstGeom>
          <a:noFill/>
        </p:spPr>
        <p:txBody>
          <a:bodyPr wrap="square" lIns="0" rtlCol="0">
            <a:spAutoFit/>
          </a:bodyPr>
          <a:lstStyle/>
          <a:p>
            <a:pPr>
              <a:spcAft>
                <a:spcPts val="1200"/>
              </a:spcAft>
            </a:pPr>
            <a:r>
              <a:rPr lang="en-US" sz="2400" b="1" u="sng" dirty="0"/>
              <a:t>ACTION 1:</a:t>
            </a:r>
            <a:r>
              <a:rPr lang="en-US" sz="2400" b="1" dirty="0"/>
              <a:t> </a:t>
            </a:r>
          </a:p>
          <a:p>
            <a:r>
              <a:rPr lang="en-US" sz="2400" dirty="0"/>
              <a:t>Increase marketing of UofL's achievements to celebrate and share what we are doing for the community and world.</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6711540" y="2589723"/>
            <a:ext cx="4356955" cy="2831544"/>
          </a:xfrm>
          <a:prstGeom prst="rect">
            <a:avLst/>
          </a:prstGeom>
          <a:noFill/>
        </p:spPr>
        <p:txBody>
          <a:bodyPr wrap="square" lIns="0" rtlCol="0">
            <a:spAutoFit/>
          </a:bodyPr>
          <a:lstStyle/>
          <a:p>
            <a:pPr>
              <a:spcAft>
                <a:spcPts val="1200"/>
              </a:spcAft>
            </a:pPr>
            <a:r>
              <a:rPr lang="en-US" sz="2400" b="1" u="sng" dirty="0"/>
              <a:t>ACTION 2:</a:t>
            </a:r>
            <a:r>
              <a:rPr lang="en-US" sz="2400" b="1" dirty="0"/>
              <a:t> </a:t>
            </a:r>
          </a:p>
          <a:p>
            <a:r>
              <a:rPr lang="en-US" sz="2400" dirty="0"/>
              <a:t>Increase marketing of value propositions of engaging with UofL to specific industry, </a:t>
            </a:r>
          </a:p>
          <a:p>
            <a:r>
              <a:rPr lang="en-US" sz="2400" dirty="0"/>
              <a:t>non-profit, community, and government.</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a:cxnSpLocks/>
          </p:cNvCxnSpPr>
          <p:nvPr/>
        </p:nvCxnSpPr>
        <p:spPr>
          <a:xfrm>
            <a:off x="6092458" y="2589723"/>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38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CONNECT Strategy 2</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8331117" y="6357350"/>
            <a:ext cx="3667217" cy="365125"/>
          </a:xfrm>
        </p:spPr>
        <p:txBody>
          <a:bodyPr/>
          <a:lstStyle/>
          <a:p>
            <a:r>
              <a:rPr lang="en-US" dirty="0">
                <a:solidFill>
                  <a:schemeClr val="tx1"/>
                </a:solidFill>
              </a:rPr>
              <a:t>|  </a:t>
            </a:r>
            <a:fld id="{97BFF72C-5ACC-BF44-8A77-29ED5F2D29E3}" type="slidenum">
              <a:rPr lang="en-US" smtClean="0">
                <a:solidFill>
                  <a:schemeClr val="tx1"/>
                </a:solidFill>
              </a:rPr>
              <a:pPr/>
              <a:t>14</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1384995"/>
          </a:xfrm>
          <a:prstGeom prst="rect">
            <a:avLst/>
          </a:prstGeom>
        </p:spPr>
        <p:txBody>
          <a:bodyPr wrap="square">
            <a:spAutoFit/>
          </a:bodyPr>
          <a:lstStyle/>
          <a:p>
            <a:pPr fontAlgn="ctr"/>
            <a:r>
              <a:rPr lang="en-US" sz="2800" dirty="0"/>
              <a:t>Increase activity and support in innovation, research, scholarship, and creative activities that have local, regional, national, and international impacts.</a:t>
            </a:r>
          </a:p>
        </p:txBody>
      </p:sp>
      <p:sp>
        <p:nvSpPr>
          <p:cNvPr id="6" name="TextBox 5">
            <a:extLst>
              <a:ext uri="{FF2B5EF4-FFF2-40B4-BE49-F238E27FC236}">
                <a16:creationId xmlns:a16="http://schemas.microsoft.com/office/drawing/2014/main" id="{26D06A18-E3CF-4C77-A67F-7F0FEB4F6AC4}"/>
              </a:ext>
            </a:extLst>
          </p:cNvPr>
          <p:cNvSpPr txBox="1"/>
          <p:nvPr/>
        </p:nvSpPr>
        <p:spPr>
          <a:xfrm>
            <a:off x="1095161" y="2887437"/>
            <a:ext cx="4731490" cy="3200876"/>
          </a:xfrm>
          <a:prstGeom prst="rect">
            <a:avLst/>
          </a:prstGeom>
          <a:noFill/>
        </p:spPr>
        <p:txBody>
          <a:bodyPr wrap="square" lIns="0" rtlCol="0">
            <a:spAutoFit/>
          </a:bodyPr>
          <a:lstStyle/>
          <a:p>
            <a:pPr>
              <a:spcAft>
                <a:spcPts val="1200"/>
              </a:spcAft>
            </a:pPr>
            <a:r>
              <a:rPr lang="en-US" sz="2400" b="1" u="sng" dirty="0"/>
              <a:t>ACTION 1:</a:t>
            </a:r>
            <a:r>
              <a:rPr lang="en-US" sz="2400" b="1" dirty="0"/>
              <a:t> </a:t>
            </a:r>
          </a:p>
          <a:p>
            <a:r>
              <a:rPr lang="en-US" sz="2400" dirty="0"/>
              <a:t>Promote, leverage, emphasize collaborative 'centers' of excellence that will promote industry and government support by: advancing our health and engineering our economy.</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6711540" y="2887437"/>
            <a:ext cx="4356955" cy="2831544"/>
          </a:xfrm>
          <a:prstGeom prst="rect">
            <a:avLst/>
          </a:prstGeom>
          <a:noFill/>
        </p:spPr>
        <p:txBody>
          <a:bodyPr wrap="square" lIns="0" rtlCol="0">
            <a:spAutoFit/>
          </a:bodyPr>
          <a:lstStyle/>
          <a:p>
            <a:pPr>
              <a:spcAft>
                <a:spcPts val="1200"/>
              </a:spcAft>
            </a:pPr>
            <a:r>
              <a:rPr lang="en-US" sz="2400" b="1" u="sng" dirty="0"/>
              <a:t>ACTION 2:</a:t>
            </a:r>
            <a:r>
              <a:rPr lang="en-US" sz="2400" b="1" dirty="0"/>
              <a:t> </a:t>
            </a:r>
          </a:p>
          <a:p>
            <a:r>
              <a:rPr lang="en-US" sz="2400" dirty="0"/>
              <a:t>Recognize and celebrate works that empower communities through enhanced cultural contributions to our community and partnerships. </a:t>
            </a:r>
            <a:endParaRPr lang="en-US" sz="2400" b="1" i="0" dirty="0">
              <a:latin typeface="Arial Narrow" panose="020B0604020202020204" pitchFamily="34" charset="0"/>
              <a:cs typeface="Arial Narrow" panose="020B0604020202020204" pitchFamily="34" charset="0"/>
            </a:endParaRP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a:cxnSpLocks/>
          </p:cNvCxnSpPr>
          <p:nvPr/>
        </p:nvCxnSpPr>
        <p:spPr>
          <a:xfrm>
            <a:off x="6092458" y="2887437"/>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80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BF0F-C7D2-F156-4669-5DB5B98474B2}"/>
              </a:ext>
            </a:extLst>
          </p:cNvPr>
          <p:cNvSpPr>
            <a:spLocks noGrp="1"/>
          </p:cNvSpPr>
          <p:nvPr>
            <p:ph type="ctrTitle"/>
          </p:nvPr>
        </p:nvSpPr>
        <p:spPr>
          <a:xfrm>
            <a:off x="786804" y="707287"/>
            <a:ext cx="10664457" cy="640752"/>
          </a:xfrm>
        </p:spPr>
        <p:txBody>
          <a:bodyPr anchor="t"/>
          <a:lstStyle/>
          <a:p>
            <a:r>
              <a:rPr lang="en-US" sz="3600" dirty="0"/>
              <a:t>How can community provide feedback?</a:t>
            </a:r>
            <a:br>
              <a:rPr lang="en-US" dirty="0"/>
            </a:br>
            <a:endParaRPr lang="en-US" dirty="0"/>
          </a:p>
        </p:txBody>
      </p:sp>
      <p:sp>
        <p:nvSpPr>
          <p:cNvPr id="3" name="TextBox 2">
            <a:extLst>
              <a:ext uri="{FF2B5EF4-FFF2-40B4-BE49-F238E27FC236}">
                <a16:creationId xmlns:a16="http://schemas.microsoft.com/office/drawing/2014/main" id="{BCE296AB-86A1-267B-9443-2616668CD64B}"/>
              </a:ext>
            </a:extLst>
          </p:cNvPr>
          <p:cNvSpPr txBox="1"/>
          <p:nvPr/>
        </p:nvSpPr>
        <p:spPr>
          <a:xfrm>
            <a:off x="786804" y="2134969"/>
            <a:ext cx="10302954" cy="3798156"/>
          </a:xfrm>
          <a:prstGeom prst="rect">
            <a:avLst/>
          </a:prstGeom>
          <a:noFill/>
        </p:spPr>
        <p:txBody>
          <a:bodyPr wrap="square" lIns="0" rtlCol="0">
            <a:spAutoFit/>
          </a:bodyPr>
          <a:lstStyle/>
          <a:p>
            <a:pPr algn="l">
              <a:lnSpc>
                <a:spcPct val="150000"/>
              </a:lnSpc>
            </a:pPr>
            <a:r>
              <a:rPr lang="en-US" sz="2800" i="0" dirty="0">
                <a:solidFill>
                  <a:schemeClr val="bg1"/>
                </a:solidFill>
                <a:cs typeface="Arial Narrow" panose="020B0604020202020204" pitchFamily="34" charset="0"/>
              </a:rPr>
              <a:t>Web feedback form:</a:t>
            </a:r>
          </a:p>
          <a:p>
            <a:pPr algn="l">
              <a:lnSpc>
                <a:spcPct val="150000"/>
              </a:lnSpc>
            </a:pPr>
            <a:endParaRPr lang="en-US" sz="2800" i="0" dirty="0">
              <a:solidFill>
                <a:schemeClr val="bg1"/>
              </a:solidFill>
              <a:cs typeface="Arial Narrow" panose="020B0604020202020204" pitchFamily="34" charset="0"/>
            </a:endParaRPr>
          </a:p>
          <a:p>
            <a:pPr>
              <a:lnSpc>
                <a:spcPct val="150000"/>
              </a:lnSpc>
            </a:pPr>
            <a:r>
              <a:rPr lang="en-US" sz="4400" dirty="0">
                <a:solidFill>
                  <a:schemeClr val="bg1"/>
                </a:solidFill>
                <a:cs typeface="Arial Narrow" panose="020B0604020202020204" pitchFamily="34" charset="0"/>
                <a:hlinkClick r:id="rId2" action="ppaction://hlinkfile">
                  <a:extLst>
                    <a:ext uri="{A12FA001-AC4F-418D-AE19-62706E023703}">
                      <ahyp:hlinkClr xmlns:ahyp="http://schemas.microsoft.com/office/drawing/2018/hyperlinkcolor" val="tx"/>
                    </a:ext>
                  </a:extLst>
                </a:hlinkClick>
              </a:rPr>
              <a:t>l</a:t>
            </a:r>
            <a:r>
              <a:rPr lang="en-US" sz="4400" i="0" dirty="0">
                <a:solidFill>
                  <a:schemeClr val="bg1"/>
                </a:solidFill>
                <a:cs typeface="Arial Narrow" panose="020B0604020202020204" pitchFamily="34" charset="0"/>
                <a:hlinkClick r:id="rId2" action="ppaction://hlinkfile">
                  <a:extLst>
                    <a:ext uri="{A12FA001-AC4F-418D-AE19-62706E023703}">
                      <ahyp:hlinkClr xmlns:ahyp="http://schemas.microsoft.com/office/drawing/2018/hyperlinkcolor" val="tx"/>
                    </a:ext>
                  </a:extLst>
                </a:hlinkClick>
              </a:rPr>
              <a:t>ouisville.edu/strategic-plan/2022-25</a:t>
            </a:r>
            <a:endParaRPr lang="en-US" sz="4400" i="0" dirty="0">
              <a:solidFill>
                <a:schemeClr val="bg1"/>
              </a:solidFill>
              <a:cs typeface="Arial Narrow" panose="020B0604020202020204" pitchFamily="34" charset="0"/>
            </a:endParaRPr>
          </a:p>
          <a:p>
            <a:pPr algn="l">
              <a:lnSpc>
                <a:spcPct val="150000"/>
              </a:lnSpc>
            </a:pPr>
            <a:endParaRPr lang="en-US" sz="3600" i="0" dirty="0">
              <a:solidFill>
                <a:schemeClr val="bg1"/>
              </a:solidFill>
              <a:cs typeface="Arial Narrow" panose="020B0604020202020204" pitchFamily="34" charset="0"/>
            </a:endParaRPr>
          </a:p>
          <a:p>
            <a:pPr marL="285750" indent="-285750" algn="l">
              <a:lnSpc>
                <a:spcPct val="150000"/>
              </a:lnSpc>
              <a:buFont typeface="Arial" panose="020B0604020202020204" pitchFamily="34" charset="0"/>
              <a:buChar char="•"/>
            </a:pPr>
            <a:endParaRPr lang="en-US" sz="2800" i="0" dirty="0">
              <a:solidFill>
                <a:schemeClr val="bg1"/>
              </a:solidFill>
              <a:cs typeface="Arial Narrow" panose="020B0604020202020204" pitchFamily="34" charset="0"/>
            </a:endParaRPr>
          </a:p>
        </p:txBody>
      </p:sp>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15</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3"/>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56640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BF0F-C7D2-F156-4669-5DB5B98474B2}"/>
              </a:ext>
            </a:extLst>
          </p:cNvPr>
          <p:cNvSpPr>
            <a:spLocks noGrp="1"/>
          </p:cNvSpPr>
          <p:nvPr>
            <p:ph type="ctrTitle"/>
          </p:nvPr>
        </p:nvSpPr>
        <p:spPr>
          <a:xfrm>
            <a:off x="822960" y="497736"/>
            <a:ext cx="10664457" cy="546947"/>
          </a:xfrm>
        </p:spPr>
        <p:txBody>
          <a:bodyPr anchor="t"/>
          <a:lstStyle/>
          <a:p>
            <a:r>
              <a:rPr lang="en-US" sz="3600" dirty="0"/>
              <a:t>Learn </a:t>
            </a:r>
            <a:r>
              <a:rPr lang="en-US" sz="3600" dirty="0" err="1"/>
              <a:t>mETRICS</a:t>
            </a:r>
            <a:br>
              <a:rPr lang="en-US" sz="3600" dirty="0"/>
            </a:br>
            <a:br>
              <a:rPr lang="en-US" sz="3600" dirty="0"/>
            </a:br>
            <a:endParaRPr lang="en-US" dirty="0"/>
          </a:p>
        </p:txBody>
      </p:sp>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16</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3" name="Table 2">
            <a:extLst>
              <a:ext uri="{FF2B5EF4-FFF2-40B4-BE49-F238E27FC236}">
                <a16:creationId xmlns:a16="http://schemas.microsoft.com/office/drawing/2014/main" id="{A5B8116C-899E-B614-FD56-5C22871A0BB0}"/>
              </a:ext>
            </a:extLst>
          </p:cNvPr>
          <p:cNvGraphicFramePr>
            <a:graphicFrameLocks noGrp="1"/>
          </p:cNvGraphicFramePr>
          <p:nvPr>
            <p:extLst>
              <p:ext uri="{D42A27DB-BD31-4B8C-83A1-F6EECF244321}">
                <p14:modId xmlns:p14="http://schemas.microsoft.com/office/powerpoint/2010/main" val="3344540038"/>
              </p:ext>
            </p:extLst>
          </p:nvPr>
        </p:nvGraphicFramePr>
        <p:xfrm>
          <a:off x="822960" y="1130835"/>
          <a:ext cx="10865446" cy="5229429"/>
        </p:xfrm>
        <a:graphic>
          <a:graphicData uri="http://schemas.openxmlformats.org/drawingml/2006/table">
            <a:tbl>
              <a:tblPr>
                <a:tableStyleId>{5C22544A-7EE6-4342-B048-85BDC9FD1C3A}</a:tableStyleId>
              </a:tblPr>
              <a:tblGrid>
                <a:gridCol w="3677920">
                  <a:extLst>
                    <a:ext uri="{9D8B030D-6E8A-4147-A177-3AD203B41FA5}">
                      <a16:colId xmlns:a16="http://schemas.microsoft.com/office/drawing/2014/main" val="480114008"/>
                    </a:ext>
                  </a:extLst>
                </a:gridCol>
                <a:gridCol w="7187526">
                  <a:extLst>
                    <a:ext uri="{9D8B030D-6E8A-4147-A177-3AD203B41FA5}">
                      <a16:colId xmlns:a16="http://schemas.microsoft.com/office/drawing/2014/main" val="4069803758"/>
                    </a:ext>
                  </a:extLst>
                </a:gridCol>
              </a:tblGrid>
              <a:tr h="337156">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extLst>
                  <a:ext uri="{0D108BD9-81ED-4DB2-BD59-A6C34878D82A}">
                    <a16:rowId xmlns:a16="http://schemas.microsoft.com/office/drawing/2014/main" val="1089787307"/>
                  </a:ext>
                </a:extLst>
              </a:tr>
              <a:tr h="337156">
                <a:tc rowSpan="2">
                  <a:txBody>
                    <a:bodyPr/>
                    <a:lstStyle/>
                    <a:p>
                      <a:pPr algn="l" fontAlgn="ctr"/>
                      <a:r>
                        <a:rPr lang="en-US" sz="2000" b="1" u="none" strike="noStrike" dirty="0">
                          <a:effectLst/>
                          <a:latin typeface="+mn-lt"/>
                        </a:rPr>
                        <a:t>Scholarship Awards (Undergraduate)</a:t>
                      </a:r>
                      <a:endParaRPr lang="en-US" sz="2000" b="1" i="0" u="none" strike="noStrike" dirty="0">
                        <a:solidFill>
                          <a:srgbClr val="000000"/>
                        </a:solidFill>
                        <a:effectLst/>
                        <a:latin typeface="+mn-lt"/>
                      </a:endParaRPr>
                    </a:p>
                  </a:txBody>
                  <a:tcPr marL="7086" marR="7086" marT="7086" marB="0" anchor="ctr">
                    <a:solidFill>
                      <a:schemeClr val="bg2">
                        <a:lumMod val="85000"/>
                      </a:schemeClr>
                    </a:solidFill>
                  </a:tcPr>
                </a:tc>
                <a:tc>
                  <a:txBody>
                    <a:bodyPr/>
                    <a:lstStyle/>
                    <a:p>
                      <a:pPr algn="l" fontAlgn="b"/>
                      <a:r>
                        <a:rPr lang="en-US" sz="2000" u="none" strike="noStrike" dirty="0">
                          <a:effectLst/>
                          <a:latin typeface="+mn-lt"/>
                        </a:rPr>
                        <a:t>Percentage of need-based aid for first-time freshman</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140718994"/>
                  </a:ext>
                </a:extLst>
              </a:tr>
              <a:tr h="347398">
                <a:tc vMerge="1">
                  <a:txBody>
                    <a:bodyPr/>
                    <a:lstStyle/>
                    <a:p>
                      <a:endParaRPr lang="en-US"/>
                    </a:p>
                  </a:txBody>
                  <a:tcPr/>
                </a:tc>
                <a:tc>
                  <a:txBody>
                    <a:bodyPr/>
                    <a:lstStyle/>
                    <a:p>
                      <a:pPr algn="l" fontAlgn="b"/>
                      <a:r>
                        <a:rPr lang="en-US" sz="2000" u="none" strike="noStrike" dirty="0">
                          <a:effectLst/>
                          <a:latin typeface="+mn-lt"/>
                        </a:rPr>
                        <a:t>Percentage of scholarship award dollars to STEM+H students</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288329068"/>
                  </a:ext>
                </a:extLst>
              </a:tr>
              <a:tr h="337156">
                <a:tc rowSpan="11">
                  <a:txBody>
                    <a:bodyPr/>
                    <a:lstStyle/>
                    <a:p>
                      <a:pPr algn="l" fontAlgn="ctr"/>
                      <a:r>
                        <a:rPr lang="en-US" sz="2000" b="1" u="none" strike="noStrike" dirty="0">
                          <a:effectLst/>
                          <a:latin typeface="+mn-lt"/>
                        </a:rPr>
                        <a:t>Enrollment</a:t>
                      </a:r>
                      <a:endParaRPr lang="en-US" sz="2000" b="1" i="0" u="none" strike="noStrike" dirty="0">
                        <a:solidFill>
                          <a:srgbClr val="000000"/>
                        </a:solidFill>
                        <a:effectLst/>
                        <a:latin typeface="+mn-lt"/>
                      </a:endParaRPr>
                    </a:p>
                  </a:txBody>
                  <a:tcPr marL="7086" marR="7086" marT="7086" marB="0" anchor="ctr">
                    <a:solidFill>
                      <a:schemeClr val="bg2">
                        <a:lumMod val="85000"/>
                      </a:schemeClr>
                    </a:solidFill>
                  </a:tcPr>
                </a:tc>
                <a:tc>
                  <a:txBody>
                    <a:bodyPr/>
                    <a:lstStyle/>
                    <a:p>
                      <a:pPr algn="l" fontAlgn="b"/>
                      <a:r>
                        <a:rPr lang="en-US" sz="2000" u="none" strike="noStrike" dirty="0">
                          <a:effectLst/>
                          <a:latin typeface="+mn-lt"/>
                        </a:rPr>
                        <a:t>Undergraduate Enrollment (total)</a:t>
                      </a:r>
                      <a:endParaRPr lang="en-US" sz="2000" b="0" i="1"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481812256"/>
                  </a:ext>
                </a:extLst>
              </a:tr>
              <a:tr h="337156">
                <a:tc vMerge="1">
                  <a:txBody>
                    <a:bodyPr/>
                    <a:lstStyle/>
                    <a:p>
                      <a:endParaRPr lang="en-US"/>
                    </a:p>
                  </a:txBody>
                  <a:tcPr/>
                </a:tc>
                <a:tc>
                  <a:txBody>
                    <a:bodyPr/>
                    <a:lstStyle/>
                    <a:p>
                      <a:pPr lvl="1" algn="l" fontAlgn="b"/>
                      <a:r>
                        <a:rPr lang="en-US" sz="2000" u="none" strike="noStrike" dirty="0">
                          <a:effectLst/>
                          <a:latin typeface="+mn-lt"/>
                        </a:rPr>
                        <a:t>∙ URM</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714877843"/>
                  </a:ext>
                </a:extLst>
              </a:tr>
              <a:tr h="337156">
                <a:tc vMerge="1">
                  <a:txBody>
                    <a:bodyPr/>
                    <a:lstStyle/>
                    <a:p>
                      <a:endParaRPr lang="en-US"/>
                    </a:p>
                  </a:txBody>
                  <a:tcPr/>
                </a:tc>
                <a:tc>
                  <a:txBody>
                    <a:bodyPr/>
                    <a:lstStyle/>
                    <a:p>
                      <a:pPr lvl="1" algn="l" fontAlgn="b"/>
                      <a:r>
                        <a:rPr lang="en-US" sz="2000" u="none" strike="noStrike" dirty="0">
                          <a:effectLst/>
                          <a:latin typeface="+mn-lt"/>
                        </a:rPr>
                        <a:t>∙ First Generation</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1351379140"/>
                  </a:ext>
                </a:extLst>
              </a:tr>
              <a:tr h="337156">
                <a:tc vMerge="1">
                  <a:txBody>
                    <a:bodyPr/>
                    <a:lstStyle/>
                    <a:p>
                      <a:endParaRPr lang="en-US"/>
                    </a:p>
                  </a:txBody>
                  <a:tcPr/>
                </a:tc>
                <a:tc>
                  <a:txBody>
                    <a:bodyPr/>
                    <a:lstStyle/>
                    <a:p>
                      <a:pPr lvl="1" algn="l" fontAlgn="b"/>
                      <a:r>
                        <a:rPr lang="en-US" sz="2000" u="none" strike="noStrike">
                          <a:effectLst/>
                          <a:latin typeface="+mn-lt"/>
                        </a:rPr>
                        <a:t>∙ STEM + H</a:t>
                      </a:r>
                      <a:endParaRPr lang="en-US" sz="2000" b="0" i="0" u="none" strike="noStrike">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1780976080"/>
                  </a:ext>
                </a:extLst>
              </a:tr>
              <a:tr h="337156">
                <a:tc vMerge="1">
                  <a:txBody>
                    <a:bodyPr/>
                    <a:lstStyle/>
                    <a:p>
                      <a:endParaRPr lang="en-US"/>
                    </a:p>
                  </a:txBody>
                  <a:tcPr/>
                </a:tc>
                <a:tc>
                  <a:txBody>
                    <a:bodyPr/>
                    <a:lstStyle/>
                    <a:p>
                      <a:pPr lvl="1" algn="l" fontAlgn="b"/>
                      <a:r>
                        <a:rPr lang="en-US" sz="2000" u="none" strike="noStrike" dirty="0">
                          <a:effectLst/>
                          <a:latin typeface="+mn-lt"/>
                        </a:rPr>
                        <a:t>∙ Adult Students (25+ degree seeking only)</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2401046599"/>
                  </a:ext>
                </a:extLst>
              </a:tr>
              <a:tr h="337156">
                <a:tc vMerge="1">
                  <a:txBody>
                    <a:bodyPr/>
                    <a:lstStyle/>
                    <a:p>
                      <a:endParaRPr lang="en-US"/>
                    </a:p>
                  </a:txBody>
                  <a:tcPr/>
                </a:tc>
                <a:tc>
                  <a:txBody>
                    <a:bodyPr/>
                    <a:lstStyle/>
                    <a:p>
                      <a:pPr lvl="1" algn="l" fontAlgn="b"/>
                      <a:r>
                        <a:rPr lang="en-US" sz="2000" u="none" strike="noStrike">
                          <a:effectLst/>
                          <a:latin typeface="+mn-lt"/>
                        </a:rPr>
                        <a:t>∙ Online Students</a:t>
                      </a:r>
                      <a:endParaRPr lang="en-US" sz="2000" b="0" i="0" u="none" strike="noStrike">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953526540"/>
                  </a:ext>
                </a:extLst>
              </a:tr>
              <a:tr h="337156">
                <a:tc vMerge="1">
                  <a:txBody>
                    <a:bodyPr/>
                    <a:lstStyle/>
                    <a:p>
                      <a:endParaRPr lang="en-US"/>
                    </a:p>
                  </a:txBody>
                  <a:tcPr/>
                </a:tc>
                <a:tc>
                  <a:txBody>
                    <a:bodyPr/>
                    <a:lstStyle/>
                    <a:p>
                      <a:pPr lvl="1" algn="l" fontAlgn="b"/>
                      <a:r>
                        <a:rPr lang="en-US" sz="2000" u="none" strike="noStrike" dirty="0">
                          <a:effectLst/>
                          <a:latin typeface="+mn-lt"/>
                        </a:rPr>
                        <a:t>∙ International Students</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225036922"/>
                  </a:ext>
                </a:extLst>
              </a:tr>
              <a:tr h="337156">
                <a:tc vMerge="1">
                  <a:txBody>
                    <a:bodyPr/>
                    <a:lstStyle/>
                    <a:p>
                      <a:endParaRPr lang="en-US"/>
                    </a:p>
                  </a:txBody>
                  <a:tcPr/>
                </a:tc>
                <a:tc>
                  <a:txBody>
                    <a:bodyPr/>
                    <a:lstStyle/>
                    <a:p>
                      <a:pPr algn="l" fontAlgn="b"/>
                      <a:r>
                        <a:rPr lang="en-US" sz="2000" u="none" strike="noStrike" dirty="0">
                          <a:effectLst/>
                          <a:latin typeface="+mn-lt"/>
                        </a:rPr>
                        <a:t>Graduate Enrollment (total)</a:t>
                      </a:r>
                      <a:endParaRPr lang="en-US" sz="2000" b="0" i="1"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1991213984"/>
                  </a:ext>
                </a:extLst>
              </a:tr>
              <a:tr h="337156">
                <a:tc vMerge="1">
                  <a:txBody>
                    <a:bodyPr/>
                    <a:lstStyle/>
                    <a:p>
                      <a:endParaRPr lang="en-US"/>
                    </a:p>
                  </a:txBody>
                  <a:tcPr/>
                </a:tc>
                <a:tc>
                  <a:txBody>
                    <a:bodyPr/>
                    <a:lstStyle/>
                    <a:p>
                      <a:pPr lvl="1" algn="l" fontAlgn="b"/>
                      <a:r>
                        <a:rPr lang="en-US" sz="2000" u="none" strike="noStrike" dirty="0">
                          <a:effectLst/>
                          <a:latin typeface="+mn-lt"/>
                        </a:rPr>
                        <a:t>∙ URM</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107555907"/>
                  </a:ext>
                </a:extLst>
              </a:tr>
              <a:tr h="337156">
                <a:tc vMerge="1">
                  <a:txBody>
                    <a:bodyPr/>
                    <a:lstStyle/>
                    <a:p>
                      <a:endParaRPr lang="en-US"/>
                    </a:p>
                  </a:txBody>
                  <a:tcPr/>
                </a:tc>
                <a:tc>
                  <a:txBody>
                    <a:bodyPr/>
                    <a:lstStyle/>
                    <a:p>
                      <a:pPr lvl="1" algn="l" fontAlgn="b"/>
                      <a:r>
                        <a:rPr lang="en-US" sz="2000" u="none" strike="noStrike" dirty="0">
                          <a:effectLst/>
                          <a:latin typeface="+mn-lt"/>
                        </a:rPr>
                        <a:t>∙ Online Students</a:t>
                      </a:r>
                      <a:endParaRPr lang="en-US" sz="2000" b="0" i="0"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36249821"/>
                  </a:ext>
                </a:extLst>
              </a:tr>
              <a:tr h="836159">
                <a:tc vMerge="1">
                  <a:txBody>
                    <a:bodyPr/>
                    <a:lstStyle/>
                    <a:p>
                      <a:endParaRPr lang="en-US"/>
                    </a:p>
                  </a:txBody>
                  <a:tcPr/>
                </a:tc>
                <a:tc>
                  <a:txBody>
                    <a:bodyPr/>
                    <a:lstStyle/>
                    <a:p>
                      <a:pPr algn="l" fontAlgn="b"/>
                      <a:r>
                        <a:rPr lang="en-US" sz="2000" u="none" strike="noStrike" dirty="0">
                          <a:effectLst/>
                          <a:latin typeface="+mn-lt"/>
                        </a:rPr>
                        <a:t>Professional Enrollment </a:t>
                      </a:r>
                      <a:br>
                        <a:rPr lang="en-US" sz="2000" u="none" strike="noStrike" dirty="0">
                          <a:effectLst/>
                          <a:latin typeface="+mn-lt"/>
                        </a:rPr>
                      </a:br>
                      <a:r>
                        <a:rPr lang="en-US" sz="2000" u="none" strike="noStrike" dirty="0">
                          <a:effectLst/>
                          <a:latin typeface="+mn-lt"/>
                        </a:rPr>
                        <a:t>(total Medicine, Dentistry, and Law only)</a:t>
                      </a:r>
                      <a:endParaRPr lang="en-US" sz="2000" b="0" i="1" u="none" strike="noStrike" dirty="0">
                        <a:solidFill>
                          <a:srgbClr val="000000"/>
                        </a:solidFill>
                        <a:effectLst/>
                        <a:latin typeface="+mn-lt"/>
                      </a:endParaRPr>
                    </a:p>
                  </a:txBody>
                  <a:tcPr marL="7086" marR="7086" marT="7086" marB="0" anchor="ctr">
                    <a:solidFill>
                      <a:schemeClr val="bg2">
                        <a:lumMod val="85000"/>
                      </a:schemeClr>
                    </a:solidFill>
                  </a:tcPr>
                </a:tc>
                <a:extLst>
                  <a:ext uri="{0D108BD9-81ED-4DB2-BD59-A6C34878D82A}">
                    <a16:rowId xmlns:a16="http://schemas.microsoft.com/office/drawing/2014/main" val="260717237"/>
                  </a:ext>
                </a:extLst>
              </a:tr>
            </a:tbl>
          </a:graphicData>
        </a:graphic>
      </p:graphicFrame>
    </p:spTree>
    <p:extLst>
      <p:ext uri="{BB962C8B-B14F-4D97-AF65-F5344CB8AC3E}">
        <p14:creationId xmlns:p14="http://schemas.microsoft.com/office/powerpoint/2010/main" val="334851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17</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3" name="Table 2">
            <a:extLst>
              <a:ext uri="{FF2B5EF4-FFF2-40B4-BE49-F238E27FC236}">
                <a16:creationId xmlns:a16="http://schemas.microsoft.com/office/drawing/2014/main" id="{A5B8116C-899E-B614-FD56-5C22871A0BB0}"/>
              </a:ext>
            </a:extLst>
          </p:cNvPr>
          <p:cNvGraphicFramePr>
            <a:graphicFrameLocks noGrp="1"/>
          </p:cNvGraphicFramePr>
          <p:nvPr>
            <p:extLst>
              <p:ext uri="{D42A27DB-BD31-4B8C-83A1-F6EECF244321}">
                <p14:modId xmlns:p14="http://schemas.microsoft.com/office/powerpoint/2010/main" val="4287543752"/>
              </p:ext>
            </p:extLst>
          </p:nvPr>
        </p:nvGraphicFramePr>
        <p:xfrm>
          <a:off x="822959" y="1133856"/>
          <a:ext cx="10858265" cy="4650497"/>
        </p:xfrm>
        <a:graphic>
          <a:graphicData uri="http://schemas.openxmlformats.org/drawingml/2006/table">
            <a:tbl>
              <a:tblPr>
                <a:tableStyleId>{5C22544A-7EE6-4342-B048-85BDC9FD1C3A}</a:tableStyleId>
              </a:tblPr>
              <a:tblGrid>
                <a:gridCol w="3769361">
                  <a:extLst>
                    <a:ext uri="{9D8B030D-6E8A-4147-A177-3AD203B41FA5}">
                      <a16:colId xmlns:a16="http://schemas.microsoft.com/office/drawing/2014/main" val="480114008"/>
                    </a:ext>
                  </a:extLst>
                </a:gridCol>
                <a:gridCol w="7088904">
                  <a:extLst>
                    <a:ext uri="{9D8B030D-6E8A-4147-A177-3AD203B41FA5}">
                      <a16:colId xmlns:a16="http://schemas.microsoft.com/office/drawing/2014/main" val="4069803758"/>
                    </a:ext>
                  </a:extLst>
                </a:gridCol>
              </a:tblGrid>
              <a:tr h="376330">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extLst>
                  <a:ext uri="{0D108BD9-81ED-4DB2-BD59-A6C34878D82A}">
                    <a16:rowId xmlns:a16="http://schemas.microsoft.com/office/drawing/2014/main" val="1089787307"/>
                  </a:ext>
                </a:extLst>
              </a:tr>
              <a:tr h="334037">
                <a:tc rowSpan="6">
                  <a:txBody>
                    <a:bodyPr/>
                    <a:lstStyle/>
                    <a:p>
                      <a:pPr algn="l" fontAlgn="ctr"/>
                      <a:r>
                        <a:rPr lang="en-US" sz="2000" b="1" i="0" u="none" strike="noStrike" dirty="0">
                          <a:solidFill>
                            <a:srgbClr val="000000"/>
                          </a:solidFill>
                          <a:effectLst/>
                          <a:latin typeface="+mn-lt"/>
                        </a:rPr>
                        <a:t>Retention (Undergraduate)</a:t>
                      </a:r>
                    </a:p>
                  </a:txBody>
                  <a:tcPr marL="9525" marR="9525" marT="9525" marB="0" anchor="ctr">
                    <a:solidFill>
                      <a:schemeClr val="bg2">
                        <a:lumMod val="85000"/>
                      </a:schemeClr>
                    </a:solidFill>
                  </a:tcPr>
                </a:tc>
                <a:tc>
                  <a:txBody>
                    <a:bodyPr/>
                    <a:lstStyle/>
                    <a:p>
                      <a:pPr algn="l" fontAlgn="b"/>
                      <a:r>
                        <a:rPr lang="en-US" sz="2000" b="0" i="1" u="none" strike="noStrike" dirty="0">
                          <a:solidFill>
                            <a:srgbClr val="000000"/>
                          </a:solidFill>
                          <a:effectLst/>
                          <a:latin typeface="+mn-lt"/>
                        </a:rPr>
                        <a:t>First-to-Second-Year (total)</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340418">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Low Income</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334037">
                <a:tc vMerge="1">
                  <a:txBody>
                    <a:bodyPr/>
                    <a:lstStyle/>
                    <a:p>
                      <a:endParaRPr lang="en-US"/>
                    </a:p>
                  </a:txBody>
                  <a:tcPr/>
                </a:tc>
                <a:tc>
                  <a:txBody>
                    <a:bodyPr/>
                    <a:lstStyle/>
                    <a:p>
                      <a:pPr algn="l" fontAlgn="b"/>
                      <a:r>
                        <a:rPr lang="en-US" sz="2000" b="0" i="1" u="none" strike="noStrike">
                          <a:solidFill>
                            <a:srgbClr val="000000"/>
                          </a:solidFill>
                          <a:effectLst/>
                          <a:latin typeface="+mn-lt"/>
                        </a:rPr>
                        <a:t>First-to-Third Year (total)</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Low Income</a:t>
                      </a:r>
                    </a:p>
                  </a:txBody>
                  <a:tcPr marL="9525" marR="9525" marT="9525" marB="0" anchor="ctr">
                    <a:solidFill>
                      <a:schemeClr val="bg2">
                        <a:lumMod val="85000"/>
                      </a:schemeClr>
                    </a:solidFill>
                  </a:tcPr>
                </a:tc>
                <a:extLst>
                  <a:ext uri="{0D108BD9-81ED-4DB2-BD59-A6C34878D82A}">
                    <a16:rowId xmlns:a16="http://schemas.microsoft.com/office/drawing/2014/main" val="1780976080"/>
                  </a:ext>
                </a:extLst>
              </a:tr>
              <a:tr h="334037">
                <a:tc rowSpan="6">
                  <a:txBody>
                    <a:bodyPr/>
                    <a:lstStyle/>
                    <a:p>
                      <a:pPr algn="l" fontAlgn="ctr"/>
                      <a:r>
                        <a:rPr lang="en-US" sz="2000" b="1" i="0" u="none" strike="noStrike">
                          <a:solidFill>
                            <a:srgbClr val="000000"/>
                          </a:solidFill>
                          <a:effectLst/>
                          <a:latin typeface="+mn-lt"/>
                        </a:rPr>
                        <a:t>Graduation rates (undergraduate)</a:t>
                      </a:r>
                    </a:p>
                  </a:txBody>
                  <a:tcPr marL="9525" marR="9525" marT="9525" marB="0" anchor="ctr">
                    <a:solidFill>
                      <a:schemeClr val="bg2">
                        <a:lumMod val="85000"/>
                      </a:schemeClr>
                    </a:solidFill>
                  </a:tcPr>
                </a:tc>
                <a:tc>
                  <a:txBody>
                    <a:bodyPr/>
                    <a:lstStyle/>
                    <a:p>
                      <a:pPr algn="l" fontAlgn="b"/>
                      <a:r>
                        <a:rPr lang="en-US" sz="2000" b="0" i="1" u="none" strike="noStrike" dirty="0">
                          <a:solidFill>
                            <a:srgbClr val="000000"/>
                          </a:solidFill>
                          <a:effectLst/>
                          <a:latin typeface="+mn-lt"/>
                        </a:rPr>
                        <a:t>Four-Year (GRS Cohort)</a:t>
                      </a:r>
                    </a:p>
                  </a:txBody>
                  <a:tcPr marL="9525" marR="9525" marT="9525" marB="0" anchor="ctr">
                    <a:solidFill>
                      <a:schemeClr val="bg2">
                        <a:lumMod val="85000"/>
                      </a:schemeClr>
                    </a:solidFill>
                  </a:tcPr>
                </a:tc>
                <a:extLst>
                  <a:ext uri="{0D108BD9-81ED-4DB2-BD59-A6C34878D82A}">
                    <a16:rowId xmlns:a16="http://schemas.microsoft.com/office/drawing/2014/main" val="2401046599"/>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953526540"/>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 Low Income</a:t>
                      </a:r>
                    </a:p>
                  </a:txBody>
                  <a:tcPr marL="9525" marR="9525" marT="9525" marB="0" anchor="ctr">
                    <a:solidFill>
                      <a:schemeClr val="bg2">
                        <a:lumMod val="85000"/>
                      </a:schemeClr>
                    </a:solidFill>
                  </a:tcPr>
                </a:tc>
                <a:extLst>
                  <a:ext uri="{0D108BD9-81ED-4DB2-BD59-A6C34878D82A}">
                    <a16:rowId xmlns:a16="http://schemas.microsoft.com/office/drawing/2014/main" val="3225036922"/>
                  </a:ext>
                </a:extLst>
              </a:tr>
              <a:tr h="334037">
                <a:tc vMerge="1">
                  <a:txBody>
                    <a:bodyPr/>
                    <a:lstStyle/>
                    <a:p>
                      <a:endParaRPr lang="en-US"/>
                    </a:p>
                  </a:txBody>
                  <a:tcPr/>
                </a:tc>
                <a:tc>
                  <a:txBody>
                    <a:bodyPr/>
                    <a:lstStyle/>
                    <a:p>
                      <a:pPr algn="l" fontAlgn="b"/>
                      <a:r>
                        <a:rPr lang="en-US" sz="2000" b="0" i="1" u="none" strike="noStrike" dirty="0">
                          <a:solidFill>
                            <a:srgbClr val="000000"/>
                          </a:solidFill>
                          <a:effectLst/>
                          <a:latin typeface="+mn-lt"/>
                        </a:rPr>
                        <a:t>Six-Year (GRS Cohort)</a:t>
                      </a:r>
                    </a:p>
                  </a:txBody>
                  <a:tcPr marL="9525" marR="9525" marT="9525" marB="0" anchor="ctr">
                    <a:solidFill>
                      <a:schemeClr val="bg2">
                        <a:lumMod val="85000"/>
                      </a:schemeClr>
                    </a:solidFill>
                  </a:tcPr>
                </a:tc>
                <a:extLst>
                  <a:ext uri="{0D108BD9-81ED-4DB2-BD59-A6C34878D82A}">
                    <a16:rowId xmlns:a16="http://schemas.microsoft.com/office/drawing/2014/main" val="1991213984"/>
                  </a:ext>
                </a:extLst>
              </a:tr>
              <a:tr h="334037">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107555907"/>
                  </a:ext>
                </a:extLst>
              </a:tr>
              <a:tr h="593379">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Low Income</a:t>
                      </a:r>
                    </a:p>
                  </a:txBody>
                  <a:tcPr marL="9525" marR="9525" marT="9525" marB="0" anchor="ctr">
                    <a:solidFill>
                      <a:schemeClr val="bg2">
                        <a:lumMod val="85000"/>
                      </a:schemeClr>
                    </a:solidFill>
                  </a:tcPr>
                </a:tc>
                <a:extLst>
                  <a:ext uri="{0D108BD9-81ED-4DB2-BD59-A6C34878D82A}">
                    <a16:rowId xmlns:a16="http://schemas.microsoft.com/office/drawing/2014/main" val="36249821"/>
                  </a:ext>
                </a:extLst>
              </a:tr>
            </a:tbl>
          </a:graphicData>
        </a:graphic>
      </p:graphicFrame>
      <p:sp>
        <p:nvSpPr>
          <p:cNvPr id="8" name="Title 1">
            <a:extLst>
              <a:ext uri="{FF2B5EF4-FFF2-40B4-BE49-F238E27FC236}">
                <a16:creationId xmlns:a16="http://schemas.microsoft.com/office/drawing/2014/main" id="{57C50D6D-245E-A596-D8D6-BBAD6854998A}"/>
              </a:ext>
            </a:extLst>
          </p:cNvPr>
          <p:cNvSpPr txBox="1">
            <a:spLocks/>
          </p:cNvSpPr>
          <p:nvPr/>
        </p:nvSpPr>
        <p:spPr>
          <a:xfrm>
            <a:off x="822960" y="497736"/>
            <a:ext cx="10664457" cy="546947"/>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sz="3600" dirty="0"/>
              <a:t>Learn </a:t>
            </a:r>
            <a:r>
              <a:rPr lang="en-US" sz="3600" dirty="0" err="1"/>
              <a:t>mETRICS</a:t>
            </a:r>
            <a:br>
              <a:rPr lang="en-US" sz="3600" dirty="0"/>
            </a:br>
            <a:br>
              <a:rPr lang="en-US" sz="3600" dirty="0"/>
            </a:br>
            <a:endParaRPr lang="en-US" dirty="0"/>
          </a:p>
        </p:txBody>
      </p:sp>
    </p:spTree>
    <p:extLst>
      <p:ext uri="{BB962C8B-B14F-4D97-AF65-F5344CB8AC3E}">
        <p14:creationId xmlns:p14="http://schemas.microsoft.com/office/powerpoint/2010/main" val="104758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18</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3" name="Table 2">
            <a:extLst>
              <a:ext uri="{FF2B5EF4-FFF2-40B4-BE49-F238E27FC236}">
                <a16:creationId xmlns:a16="http://schemas.microsoft.com/office/drawing/2014/main" id="{A5B8116C-899E-B614-FD56-5C22871A0BB0}"/>
              </a:ext>
            </a:extLst>
          </p:cNvPr>
          <p:cNvGraphicFramePr>
            <a:graphicFrameLocks noGrp="1"/>
          </p:cNvGraphicFramePr>
          <p:nvPr>
            <p:extLst>
              <p:ext uri="{D42A27DB-BD31-4B8C-83A1-F6EECF244321}">
                <p14:modId xmlns:p14="http://schemas.microsoft.com/office/powerpoint/2010/main" val="3341821751"/>
              </p:ext>
            </p:extLst>
          </p:nvPr>
        </p:nvGraphicFramePr>
        <p:xfrm>
          <a:off x="822960" y="1133856"/>
          <a:ext cx="10858264" cy="4429123"/>
        </p:xfrm>
        <a:graphic>
          <a:graphicData uri="http://schemas.openxmlformats.org/drawingml/2006/table">
            <a:tbl>
              <a:tblPr>
                <a:tableStyleId>{5C22544A-7EE6-4342-B048-85BDC9FD1C3A}</a:tableStyleId>
              </a:tblPr>
              <a:tblGrid>
                <a:gridCol w="3789680">
                  <a:extLst>
                    <a:ext uri="{9D8B030D-6E8A-4147-A177-3AD203B41FA5}">
                      <a16:colId xmlns:a16="http://schemas.microsoft.com/office/drawing/2014/main" val="480114008"/>
                    </a:ext>
                  </a:extLst>
                </a:gridCol>
                <a:gridCol w="7068584">
                  <a:extLst>
                    <a:ext uri="{9D8B030D-6E8A-4147-A177-3AD203B41FA5}">
                      <a16:colId xmlns:a16="http://schemas.microsoft.com/office/drawing/2014/main" val="4069803758"/>
                    </a:ext>
                  </a:extLst>
                </a:gridCol>
              </a:tblGrid>
              <a:tr h="358416">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extLst>
                  <a:ext uri="{0D108BD9-81ED-4DB2-BD59-A6C34878D82A}">
                    <a16:rowId xmlns:a16="http://schemas.microsoft.com/office/drawing/2014/main" val="1089787307"/>
                  </a:ext>
                </a:extLst>
              </a:tr>
              <a:tr h="318136">
                <a:tc rowSpan="12">
                  <a:txBody>
                    <a:bodyPr/>
                    <a:lstStyle/>
                    <a:p>
                      <a:pPr algn="l" fontAlgn="ctr"/>
                      <a:r>
                        <a:rPr lang="en-US" sz="2000" b="1" i="0" u="none" strike="noStrike" dirty="0">
                          <a:solidFill>
                            <a:srgbClr val="000000"/>
                          </a:solidFill>
                          <a:effectLst/>
                          <a:latin typeface="+mn-lt"/>
                        </a:rPr>
                        <a:t>Degrees Awarded</a:t>
                      </a:r>
                    </a:p>
                  </a:txBody>
                  <a:tcPr marL="9525" marR="9525" marT="9525" marB="0" anchor="ctr">
                    <a:solidFill>
                      <a:schemeClr val="bg2">
                        <a:lumMod val="85000"/>
                      </a:schemeClr>
                    </a:solidFill>
                  </a:tcPr>
                </a:tc>
                <a:tc>
                  <a:txBody>
                    <a:bodyPr/>
                    <a:lstStyle/>
                    <a:p>
                      <a:pPr algn="l" fontAlgn="b"/>
                      <a:r>
                        <a:rPr lang="en-US" sz="2000" b="0" i="1" u="none" strike="noStrike">
                          <a:solidFill>
                            <a:srgbClr val="000000"/>
                          </a:solidFill>
                          <a:effectLst/>
                          <a:latin typeface="+mn-lt"/>
                        </a:rPr>
                        <a:t>Bachelor</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324214">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Low Income</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STEM + H</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Online Only Program</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318136">
                <a:tc vMerge="1">
                  <a:txBody>
                    <a:bodyPr/>
                    <a:lstStyle/>
                    <a:p>
                      <a:endParaRPr lang="en-US"/>
                    </a:p>
                  </a:txBody>
                  <a:tcPr/>
                </a:tc>
                <a:tc>
                  <a:txBody>
                    <a:bodyPr/>
                    <a:lstStyle/>
                    <a:p>
                      <a:pPr algn="l" fontAlgn="b"/>
                      <a:r>
                        <a:rPr lang="en-US" sz="2000" b="0" i="1" u="none" strike="noStrike">
                          <a:solidFill>
                            <a:srgbClr val="000000"/>
                          </a:solidFill>
                          <a:effectLst/>
                          <a:latin typeface="+mn-lt"/>
                        </a:rPr>
                        <a:t>Master</a:t>
                      </a:r>
                    </a:p>
                  </a:txBody>
                  <a:tcPr marL="9525" marR="9525" marT="9525" marB="0" anchor="ctr">
                    <a:solidFill>
                      <a:schemeClr val="bg2">
                        <a:lumMod val="85000"/>
                      </a:schemeClr>
                    </a:solidFill>
                  </a:tcPr>
                </a:tc>
                <a:extLst>
                  <a:ext uri="{0D108BD9-81ED-4DB2-BD59-A6C34878D82A}">
                    <a16:rowId xmlns:a16="http://schemas.microsoft.com/office/drawing/2014/main" val="1780976080"/>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2401046599"/>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Online Only Program</a:t>
                      </a:r>
                    </a:p>
                  </a:txBody>
                  <a:tcPr marL="9525" marR="9525" marT="9525" marB="0" anchor="ctr">
                    <a:solidFill>
                      <a:schemeClr val="bg2">
                        <a:lumMod val="85000"/>
                      </a:schemeClr>
                    </a:solidFill>
                  </a:tcPr>
                </a:tc>
                <a:extLst>
                  <a:ext uri="{0D108BD9-81ED-4DB2-BD59-A6C34878D82A}">
                    <a16:rowId xmlns:a16="http://schemas.microsoft.com/office/drawing/2014/main" val="953526540"/>
                  </a:ext>
                </a:extLst>
              </a:tr>
              <a:tr h="318136">
                <a:tc vMerge="1">
                  <a:txBody>
                    <a:bodyPr/>
                    <a:lstStyle/>
                    <a:p>
                      <a:endParaRPr lang="en-US"/>
                    </a:p>
                  </a:txBody>
                  <a:tcPr/>
                </a:tc>
                <a:tc>
                  <a:txBody>
                    <a:bodyPr/>
                    <a:lstStyle/>
                    <a:p>
                      <a:pPr algn="l" fontAlgn="b"/>
                      <a:r>
                        <a:rPr lang="en-US" sz="2000" b="0" i="1" u="none" strike="noStrike" dirty="0">
                          <a:solidFill>
                            <a:srgbClr val="000000"/>
                          </a:solidFill>
                          <a:effectLst/>
                          <a:latin typeface="+mn-lt"/>
                        </a:rPr>
                        <a:t>Doctoral (Research)</a:t>
                      </a:r>
                    </a:p>
                  </a:txBody>
                  <a:tcPr marL="9525" marR="9525" marT="9525" marB="0" anchor="ctr">
                    <a:solidFill>
                      <a:schemeClr val="bg2">
                        <a:lumMod val="85000"/>
                      </a:schemeClr>
                    </a:solidFill>
                  </a:tcPr>
                </a:tc>
                <a:extLst>
                  <a:ext uri="{0D108BD9-81ED-4DB2-BD59-A6C34878D82A}">
                    <a16:rowId xmlns:a16="http://schemas.microsoft.com/office/drawing/2014/main" val="3225036922"/>
                  </a:ext>
                </a:extLst>
              </a:tr>
              <a:tr h="318136">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1991213984"/>
                  </a:ext>
                </a:extLst>
              </a:tr>
              <a:tr h="318136">
                <a:tc vMerge="1">
                  <a:txBody>
                    <a:bodyPr/>
                    <a:lstStyle/>
                    <a:p>
                      <a:endParaRPr lang="en-US"/>
                    </a:p>
                  </a:txBody>
                  <a:tcPr/>
                </a:tc>
                <a:tc>
                  <a:txBody>
                    <a:bodyPr/>
                    <a:lstStyle/>
                    <a:p>
                      <a:pPr algn="l" fontAlgn="b"/>
                      <a:r>
                        <a:rPr lang="en-US" sz="2000" b="0" i="1" u="none" strike="noStrike">
                          <a:solidFill>
                            <a:srgbClr val="000000"/>
                          </a:solidFill>
                          <a:effectLst/>
                          <a:latin typeface="+mn-lt"/>
                        </a:rPr>
                        <a:t>Professional</a:t>
                      </a:r>
                    </a:p>
                  </a:txBody>
                  <a:tcPr marL="9525" marR="9525" marT="9525" marB="0" anchor="ctr">
                    <a:solidFill>
                      <a:schemeClr val="bg2">
                        <a:lumMod val="85000"/>
                      </a:schemeClr>
                    </a:solidFill>
                  </a:tcPr>
                </a:tc>
                <a:extLst>
                  <a:ext uri="{0D108BD9-81ED-4DB2-BD59-A6C34878D82A}">
                    <a16:rowId xmlns:a16="http://schemas.microsoft.com/office/drawing/2014/main" val="107555907"/>
                  </a:ext>
                </a:extLst>
              </a:tr>
              <a:tr h="565133">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URM</a:t>
                      </a:r>
                    </a:p>
                  </a:txBody>
                  <a:tcPr marL="9525" marR="9525" marT="9525" marB="0" anchor="ctr">
                    <a:solidFill>
                      <a:schemeClr val="bg2">
                        <a:lumMod val="85000"/>
                      </a:schemeClr>
                    </a:solidFill>
                  </a:tcPr>
                </a:tc>
                <a:extLst>
                  <a:ext uri="{0D108BD9-81ED-4DB2-BD59-A6C34878D82A}">
                    <a16:rowId xmlns:a16="http://schemas.microsoft.com/office/drawing/2014/main" val="36249821"/>
                  </a:ext>
                </a:extLst>
              </a:tr>
            </a:tbl>
          </a:graphicData>
        </a:graphic>
      </p:graphicFrame>
      <p:sp>
        <p:nvSpPr>
          <p:cNvPr id="8" name="Title 1">
            <a:extLst>
              <a:ext uri="{FF2B5EF4-FFF2-40B4-BE49-F238E27FC236}">
                <a16:creationId xmlns:a16="http://schemas.microsoft.com/office/drawing/2014/main" id="{F0931D22-8504-EB3B-4CE1-7B5ABC10E423}"/>
              </a:ext>
            </a:extLst>
          </p:cNvPr>
          <p:cNvSpPr>
            <a:spLocks noGrp="1"/>
          </p:cNvSpPr>
          <p:nvPr>
            <p:ph type="ctrTitle"/>
          </p:nvPr>
        </p:nvSpPr>
        <p:spPr>
          <a:xfrm>
            <a:off x="822960" y="497736"/>
            <a:ext cx="10664457" cy="546947"/>
          </a:xfrm>
        </p:spPr>
        <p:txBody>
          <a:bodyPr anchor="t"/>
          <a:lstStyle/>
          <a:p>
            <a:r>
              <a:rPr lang="en-US" sz="3600" dirty="0"/>
              <a:t>Learn </a:t>
            </a:r>
            <a:r>
              <a:rPr lang="en-US" sz="3600" dirty="0" err="1"/>
              <a:t>mETRICS</a:t>
            </a:r>
            <a:br>
              <a:rPr lang="en-US" sz="3600" dirty="0"/>
            </a:br>
            <a:br>
              <a:rPr lang="en-US" sz="3600" dirty="0"/>
            </a:br>
            <a:endParaRPr lang="en-US" dirty="0"/>
          </a:p>
        </p:txBody>
      </p:sp>
    </p:spTree>
    <p:extLst>
      <p:ext uri="{BB962C8B-B14F-4D97-AF65-F5344CB8AC3E}">
        <p14:creationId xmlns:p14="http://schemas.microsoft.com/office/powerpoint/2010/main" val="348290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19</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3" name="Table 2">
            <a:extLst>
              <a:ext uri="{FF2B5EF4-FFF2-40B4-BE49-F238E27FC236}">
                <a16:creationId xmlns:a16="http://schemas.microsoft.com/office/drawing/2014/main" id="{A5B8116C-899E-B614-FD56-5C22871A0BB0}"/>
              </a:ext>
            </a:extLst>
          </p:cNvPr>
          <p:cNvGraphicFramePr>
            <a:graphicFrameLocks noGrp="1"/>
          </p:cNvGraphicFramePr>
          <p:nvPr>
            <p:extLst>
              <p:ext uri="{D42A27DB-BD31-4B8C-83A1-F6EECF244321}">
                <p14:modId xmlns:p14="http://schemas.microsoft.com/office/powerpoint/2010/main" val="1755107671"/>
              </p:ext>
            </p:extLst>
          </p:nvPr>
        </p:nvGraphicFramePr>
        <p:xfrm>
          <a:off x="822960" y="1133856"/>
          <a:ext cx="10858264" cy="4734228"/>
        </p:xfrm>
        <a:graphic>
          <a:graphicData uri="http://schemas.openxmlformats.org/drawingml/2006/table">
            <a:tbl>
              <a:tblPr>
                <a:tableStyleId>{5C22544A-7EE6-4342-B048-85BDC9FD1C3A}</a:tableStyleId>
              </a:tblPr>
              <a:tblGrid>
                <a:gridCol w="3789680">
                  <a:extLst>
                    <a:ext uri="{9D8B030D-6E8A-4147-A177-3AD203B41FA5}">
                      <a16:colId xmlns:a16="http://schemas.microsoft.com/office/drawing/2014/main" val="480114008"/>
                    </a:ext>
                  </a:extLst>
                </a:gridCol>
                <a:gridCol w="7068584">
                  <a:extLst>
                    <a:ext uri="{9D8B030D-6E8A-4147-A177-3AD203B41FA5}">
                      <a16:colId xmlns:a16="http://schemas.microsoft.com/office/drawing/2014/main" val="4069803758"/>
                    </a:ext>
                  </a:extLst>
                </a:gridCol>
              </a:tblGrid>
              <a:tr h="510602">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ctr">
                    <a:solidFill>
                      <a:schemeClr val="tx2">
                        <a:lumMod val="20000"/>
                        <a:lumOff val="80000"/>
                      </a:schemeClr>
                    </a:solidFill>
                  </a:tcPr>
                </a:tc>
                <a:extLst>
                  <a:ext uri="{0D108BD9-81ED-4DB2-BD59-A6C34878D82A}">
                    <a16:rowId xmlns:a16="http://schemas.microsoft.com/office/drawing/2014/main" val="1089787307"/>
                  </a:ext>
                </a:extLst>
              </a:tr>
              <a:tr h="453219">
                <a:tc rowSpan="4">
                  <a:txBody>
                    <a:bodyPr/>
                    <a:lstStyle/>
                    <a:p>
                      <a:pPr algn="l" fontAlgn="ctr"/>
                      <a:r>
                        <a:rPr lang="en-US" sz="2000" b="1" i="0" u="none" strike="noStrike" dirty="0">
                          <a:solidFill>
                            <a:srgbClr val="000000"/>
                          </a:solidFill>
                          <a:effectLst/>
                          <a:latin typeface="+mn-lt"/>
                        </a:rPr>
                        <a:t>Student participation in high impact practices (Undergraduates)</a:t>
                      </a:r>
                    </a:p>
                  </a:txBody>
                  <a:tcPr marL="9525" marR="9525" marT="9525" marB="0" anchor="ctr">
                    <a:solidFill>
                      <a:schemeClr val="bg2">
                        <a:lumMod val="85000"/>
                      </a:schemeClr>
                    </a:solidFill>
                  </a:tcPr>
                </a:tc>
                <a:tc>
                  <a:txBody>
                    <a:bodyPr/>
                    <a:lstStyle/>
                    <a:p>
                      <a:pPr algn="l" fontAlgn="b"/>
                      <a:r>
                        <a:rPr lang="en-US" sz="2000" b="0" i="0" u="none" strike="noStrike">
                          <a:solidFill>
                            <a:srgbClr val="000000"/>
                          </a:solidFill>
                          <a:effectLst/>
                          <a:latin typeface="+mn-lt"/>
                        </a:rPr>
                        <a:t>Learning Communities (LLCs. LCs, TCs)</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1320919">
                <a:tc vMerge="1">
                  <a:txBody>
                    <a:bodyPr/>
                    <a:lstStyle/>
                    <a:p>
                      <a:endParaRPr lang="en-US"/>
                    </a:p>
                  </a:txBody>
                  <a:tcPr/>
                </a:tc>
                <a:tc>
                  <a:txBody>
                    <a:bodyPr/>
                    <a:lstStyle/>
                    <a:p>
                      <a:pPr algn="l" fontAlgn="b"/>
                      <a:r>
                        <a:rPr lang="en-US" sz="2000" b="0" i="0" u="none" strike="noStrike" dirty="0">
                          <a:solidFill>
                            <a:srgbClr val="000000"/>
                          </a:solidFill>
                          <a:effectLst/>
                          <a:latin typeface="+mn-lt"/>
                        </a:rPr>
                        <a:t>Experiential Learning </a:t>
                      </a:r>
                      <a:br>
                        <a:rPr lang="en-US" sz="2000" b="0" i="0" u="none" strike="noStrike" dirty="0">
                          <a:solidFill>
                            <a:srgbClr val="000000"/>
                          </a:solidFill>
                          <a:effectLst/>
                          <a:latin typeface="+mn-lt"/>
                        </a:rPr>
                      </a:br>
                      <a:r>
                        <a:rPr lang="en-US" sz="2000" b="0" i="0" u="none" strike="noStrike" dirty="0">
                          <a:solidFill>
                            <a:srgbClr val="000000"/>
                          </a:solidFill>
                          <a:effectLst/>
                          <a:latin typeface="+mn-lt"/>
                        </a:rPr>
                        <a:t>(</a:t>
                      </a:r>
                      <a:r>
                        <a:rPr lang="en-US" sz="2000" b="0" i="1" u="none" strike="noStrike" dirty="0">
                          <a:solidFill>
                            <a:srgbClr val="000000"/>
                          </a:solidFill>
                          <a:effectLst/>
                          <a:latin typeface="+mn-lt"/>
                        </a:rPr>
                        <a:t>e.g. </a:t>
                      </a:r>
                      <a:r>
                        <a:rPr lang="en-US" sz="2000" b="0" i="0" u="none" strike="noStrike" dirty="0">
                          <a:solidFill>
                            <a:srgbClr val="000000"/>
                          </a:solidFill>
                          <a:effectLst/>
                          <a:latin typeface="+mn-lt"/>
                        </a:rPr>
                        <a:t>internships, co-ops, field experience, student teaching, clinical placement, service-learning)</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453219">
                <a:tc vMerge="1">
                  <a:txBody>
                    <a:bodyPr/>
                    <a:lstStyle/>
                    <a:p>
                      <a:endParaRPr lang="en-US"/>
                    </a:p>
                  </a:txBody>
                  <a:tcPr/>
                </a:tc>
                <a:tc>
                  <a:txBody>
                    <a:bodyPr/>
                    <a:lstStyle/>
                    <a:p>
                      <a:pPr algn="l" fontAlgn="b"/>
                      <a:r>
                        <a:rPr lang="en-US" sz="2000" b="0" i="0" u="none" strike="noStrike" dirty="0">
                          <a:solidFill>
                            <a:srgbClr val="000000"/>
                          </a:solidFill>
                          <a:effectLst/>
                          <a:latin typeface="+mn-lt"/>
                        </a:rPr>
                        <a:t>Research</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453219">
                <a:tc vMerge="1">
                  <a:txBody>
                    <a:bodyPr/>
                    <a:lstStyle/>
                    <a:p>
                      <a:endParaRPr lang="en-US"/>
                    </a:p>
                  </a:txBody>
                  <a:tcPr/>
                </a:tc>
                <a:tc>
                  <a:txBody>
                    <a:bodyPr/>
                    <a:lstStyle/>
                    <a:p>
                      <a:pPr algn="l" fontAlgn="b"/>
                      <a:r>
                        <a:rPr lang="en-US" sz="2000" b="0" i="0" u="none" strike="noStrike" dirty="0">
                          <a:solidFill>
                            <a:srgbClr val="000000"/>
                          </a:solidFill>
                          <a:effectLst/>
                          <a:latin typeface="+mn-lt"/>
                        </a:rPr>
                        <a:t>Study Abroad (receiving credit at UofL)</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887069">
                <a:tc rowSpan="2">
                  <a:txBody>
                    <a:bodyPr/>
                    <a:lstStyle/>
                    <a:p>
                      <a:pPr algn="l" fontAlgn="t"/>
                      <a:r>
                        <a:rPr lang="en-US" sz="2000" b="1" i="0" u="none" strike="noStrike" dirty="0">
                          <a:solidFill>
                            <a:srgbClr val="000000"/>
                          </a:solidFill>
                          <a:effectLst/>
                          <a:latin typeface="+mn-lt"/>
                        </a:rPr>
                        <a:t>Post-graduation Outcomes </a:t>
                      </a:r>
                    </a:p>
                  </a:txBody>
                  <a:tcPr marL="9525" marR="9525" marT="9525" marB="0" anchor="ctr">
                    <a:solidFill>
                      <a:schemeClr val="bg2">
                        <a:lumMod val="85000"/>
                      </a:schemeClr>
                    </a:solidFill>
                  </a:tcPr>
                </a:tc>
                <a:tc>
                  <a:txBody>
                    <a:bodyPr/>
                    <a:lstStyle/>
                    <a:p>
                      <a:pPr algn="l" fontAlgn="t"/>
                      <a:r>
                        <a:rPr lang="en-US" sz="2000" b="0" i="0" u="none" strike="noStrike" dirty="0">
                          <a:solidFill>
                            <a:srgbClr val="000000"/>
                          </a:solidFill>
                          <a:effectLst/>
                          <a:latin typeface="+mj-lt"/>
                          <a:cs typeface="Arabic Typesetting" panose="020B0604020202020204" pitchFamily="66" charset="-78"/>
                        </a:rPr>
                        <a:t>Percentage of graduates who have accepted placement at employer, graduate school, or military within 3 months of graduation</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453219">
                <a:tc vMerge="1">
                  <a:txBody>
                    <a:bodyPr/>
                    <a:lstStyle/>
                    <a:p>
                      <a:endParaRPr lang="en-US"/>
                    </a:p>
                  </a:txBody>
                  <a:tcPr/>
                </a:tc>
                <a:tc>
                  <a:txBody>
                    <a:bodyPr/>
                    <a:lstStyle/>
                    <a:p>
                      <a:pPr algn="l" fontAlgn="t"/>
                      <a:r>
                        <a:rPr lang="en-US" sz="2000" b="0" i="0" u="none" strike="noStrike" dirty="0">
                          <a:solidFill>
                            <a:srgbClr val="000000"/>
                          </a:solidFill>
                          <a:effectLst/>
                          <a:latin typeface="+mj-lt"/>
                          <a:cs typeface="Arabic Typesetting" panose="020B0604020202020204" pitchFamily="66" charset="-78"/>
                        </a:rPr>
                        <a:t>Percentage of graduates in past 15 years with trackable career information</a:t>
                      </a:r>
                    </a:p>
                  </a:txBody>
                  <a:tcPr marL="9525" marR="9525" marT="9525" marB="0" anchor="ctr">
                    <a:solidFill>
                      <a:schemeClr val="bg2">
                        <a:lumMod val="85000"/>
                      </a:schemeClr>
                    </a:solidFill>
                  </a:tcPr>
                </a:tc>
                <a:extLst>
                  <a:ext uri="{0D108BD9-81ED-4DB2-BD59-A6C34878D82A}">
                    <a16:rowId xmlns:a16="http://schemas.microsoft.com/office/drawing/2014/main" val="1780976080"/>
                  </a:ext>
                </a:extLst>
              </a:tr>
            </a:tbl>
          </a:graphicData>
        </a:graphic>
      </p:graphicFrame>
      <p:sp>
        <p:nvSpPr>
          <p:cNvPr id="8" name="Title 1">
            <a:extLst>
              <a:ext uri="{FF2B5EF4-FFF2-40B4-BE49-F238E27FC236}">
                <a16:creationId xmlns:a16="http://schemas.microsoft.com/office/drawing/2014/main" id="{69D839E1-3FEA-181C-ECC6-D9FCD75BDE18}"/>
              </a:ext>
            </a:extLst>
          </p:cNvPr>
          <p:cNvSpPr>
            <a:spLocks noGrp="1"/>
          </p:cNvSpPr>
          <p:nvPr>
            <p:ph type="ctrTitle"/>
          </p:nvPr>
        </p:nvSpPr>
        <p:spPr>
          <a:xfrm>
            <a:off x="822960" y="497736"/>
            <a:ext cx="10664457" cy="546947"/>
          </a:xfrm>
        </p:spPr>
        <p:txBody>
          <a:bodyPr anchor="t"/>
          <a:lstStyle/>
          <a:p>
            <a:r>
              <a:rPr lang="en-US" sz="3600" dirty="0"/>
              <a:t>Learn </a:t>
            </a:r>
            <a:r>
              <a:rPr lang="en-US" sz="3600" dirty="0" err="1"/>
              <a:t>mETRICS</a:t>
            </a:r>
            <a:br>
              <a:rPr lang="en-US" sz="3600" dirty="0"/>
            </a:br>
            <a:br>
              <a:rPr lang="en-US" sz="3600" dirty="0"/>
            </a:br>
            <a:endParaRPr lang="en-US" dirty="0"/>
          </a:p>
        </p:txBody>
      </p:sp>
    </p:spTree>
    <p:extLst>
      <p:ext uri="{BB962C8B-B14F-4D97-AF65-F5344CB8AC3E}">
        <p14:creationId xmlns:p14="http://schemas.microsoft.com/office/powerpoint/2010/main" val="307088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03327-8F80-02CE-C944-EE7869724160}"/>
              </a:ext>
            </a:extLst>
          </p:cNvPr>
          <p:cNvSpPr>
            <a:spLocks noGrp="1"/>
          </p:cNvSpPr>
          <p:nvPr>
            <p:ph type="sldNum" sz="quarter" idx="12"/>
          </p:nvPr>
        </p:nvSpPr>
        <p:spPr/>
        <p:txBody>
          <a:bodyPr/>
          <a:lstStyle/>
          <a:p>
            <a:r>
              <a:rPr lang="en-US" dirty="0"/>
              <a:t>|  </a:t>
            </a:r>
            <a:fld id="{97BFF72C-5ACC-BF44-8A77-29ED5F2D29E3}" type="slidenum">
              <a:rPr lang="en-US" smtClean="0"/>
              <a:pPr/>
              <a:t>2</a:t>
            </a:fld>
            <a:endParaRPr lang="en-US" dirty="0"/>
          </a:p>
        </p:txBody>
      </p:sp>
      <p:sp>
        <p:nvSpPr>
          <p:cNvPr id="5" name="Text Placeholder 4">
            <a:extLst>
              <a:ext uri="{FF2B5EF4-FFF2-40B4-BE49-F238E27FC236}">
                <a16:creationId xmlns:a16="http://schemas.microsoft.com/office/drawing/2014/main" id="{431C9CAE-BBC3-DD22-49E3-F56A677E3747}"/>
              </a:ext>
            </a:extLst>
          </p:cNvPr>
          <p:cNvSpPr>
            <a:spLocks noGrp="1"/>
          </p:cNvSpPr>
          <p:nvPr>
            <p:ph type="body" sz="quarter" idx="18"/>
          </p:nvPr>
        </p:nvSpPr>
        <p:spPr>
          <a:xfrm>
            <a:off x="163913" y="1015029"/>
            <a:ext cx="4067841" cy="1835386"/>
          </a:xfrm>
        </p:spPr>
        <p:txBody>
          <a:bodyPr/>
          <a:lstStyle/>
          <a:p>
            <a:pPr algn="ctr">
              <a:lnSpc>
                <a:spcPct val="150000"/>
              </a:lnSpc>
            </a:pPr>
            <a:r>
              <a:rPr lang="en-US" sz="2400" b="0" dirty="0"/>
              <a:t>2019-22 Strategic Plan </a:t>
            </a:r>
          </a:p>
          <a:p>
            <a:pPr algn="ctr">
              <a:lnSpc>
                <a:spcPct val="150000"/>
              </a:lnSpc>
            </a:pPr>
            <a:r>
              <a:rPr lang="en-US" sz="2800" dirty="0"/>
              <a:t>Summary of accomplishments</a:t>
            </a:r>
          </a:p>
          <a:p>
            <a:pPr algn="ctr"/>
            <a:endParaRPr lang="en-US" sz="2400" dirty="0"/>
          </a:p>
        </p:txBody>
      </p:sp>
      <p:sp>
        <p:nvSpPr>
          <p:cNvPr id="14" name="TextBox 13">
            <a:extLst>
              <a:ext uri="{FF2B5EF4-FFF2-40B4-BE49-F238E27FC236}">
                <a16:creationId xmlns:a16="http://schemas.microsoft.com/office/drawing/2014/main" id="{645F8EBF-66BB-F4E6-5CB8-850A4FBEB3BB}"/>
              </a:ext>
            </a:extLst>
          </p:cNvPr>
          <p:cNvSpPr txBox="1"/>
          <p:nvPr/>
        </p:nvSpPr>
        <p:spPr>
          <a:xfrm>
            <a:off x="4927600" y="323700"/>
            <a:ext cx="6743700" cy="6247864"/>
          </a:xfrm>
          <a:prstGeom prst="rect">
            <a:avLst/>
          </a:prstGeom>
          <a:noFill/>
        </p:spPr>
        <p:txBody>
          <a:bodyPr wrap="square" lIns="0" rtlCol="0">
            <a:spAutoFit/>
          </a:bodyPr>
          <a:lstStyle/>
          <a:p>
            <a:pPr marL="285750" indent="-285750">
              <a:buFont typeface="Arial" panose="020B0604020202020204" pitchFamily="34" charset="0"/>
              <a:buChar char="•"/>
            </a:pPr>
            <a:r>
              <a:rPr lang="en-US" sz="2000" dirty="0">
                <a:solidFill>
                  <a:schemeClr val="bg1"/>
                </a:solidFill>
              </a:rPr>
              <a:t>All-time high graduation rate of 60.4 percent in 2020</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A record $201.5 million in FY’21 to support groundbreaking research — an increase of more than $30 million over the previous record set a year earlier</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Established the new Employee Success Center</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40 percent growth on online learning programs</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Higher Education Excellence in Diversity Award from </a:t>
            </a:r>
            <a:r>
              <a:rPr lang="en-US" sz="2000" i="1" dirty="0">
                <a:solidFill>
                  <a:schemeClr val="bg1"/>
                </a:solidFill>
              </a:rPr>
              <a:t>INSIGHT Into Diversity magazine</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Launched and staffed the UofL Digital Transformation Center</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Creation of the Center for Engaged Learning</a:t>
            </a:r>
          </a:p>
          <a:p>
            <a:r>
              <a:rPr lang="en-US" sz="2000" dirty="0">
                <a:solidFill>
                  <a:schemeClr val="bg1"/>
                </a:solidFill>
              </a:rPr>
              <a:t> </a:t>
            </a:r>
          </a:p>
          <a:p>
            <a:pPr marL="285750" indent="-285750">
              <a:buFont typeface="Arial" panose="020B0604020202020204" pitchFamily="34" charset="0"/>
              <a:buChar char="•"/>
            </a:pPr>
            <a:r>
              <a:rPr lang="en-US" sz="2000" dirty="0">
                <a:solidFill>
                  <a:schemeClr val="bg1"/>
                </a:solidFill>
              </a:rPr>
              <a:t>Rolled out UofL’s new “Here and Beyond” brand framework</a:t>
            </a:r>
          </a:p>
        </p:txBody>
      </p:sp>
    </p:spTree>
    <p:extLst>
      <p:ext uri="{BB962C8B-B14F-4D97-AF65-F5344CB8AC3E}">
        <p14:creationId xmlns:p14="http://schemas.microsoft.com/office/powerpoint/2010/main" val="391229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20</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A634DE2D-CD06-903B-1C82-F53AF23D0F57}"/>
              </a:ext>
            </a:extLst>
          </p:cNvPr>
          <p:cNvGraphicFramePr>
            <a:graphicFrameLocks noGrp="1"/>
          </p:cNvGraphicFramePr>
          <p:nvPr>
            <p:extLst>
              <p:ext uri="{D42A27DB-BD31-4B8C-83A1-F6EECF244321}">
                <p14:modId xmlns:p14="http://schemas.microsoft.com/office/powerpoint/2010/main" val="464483744"/>
              </p:ext>
            </p:extLst>
          </p:nvPr>
        </p:nvGraphicFramePr>
        <p:xfrm>
          <a:off x="889635" y="1334493"/>
          <a:ext cx="10958329" cy="4422594"/>
        </p:xfrm>
        <a:graphic>
          <a:graphicData uri="http://schemas.openxmlformats.org/drawingml/2006/table">
            <a:tbl>
              <a:tblPr>
                <a:tableStyleId>{5C22544A-7EE6-4342-B048-85BDC9FD1C3A}</a:tableStyleId>
              </a:tblPr>
              <a:tblGrid>
                <a:gridCol w="4077771">
                  <a:extLst>
                    <a:ext uri="{9D8B030D-6E8A-4147-A177-3AD203B41FA5}">
                      <a16:colId xmlns:a16="http://schemas.microsoft.com/office/drawing/2014/main" val="480114008"/>
                    </a:ext>
                  </a:extLst>
                </a:gridCol>
                <a:gridCol w="6880558">
                  <a:extLst>
                    <a:ext uri="{9D8B030D-6E8A-4147-A177-3AD203B41FA5}">
                      <a16:colId xmlns:a16="http://schemas.microsoft.com/office/drawing/2014/main" val="4069803758"/>
                    </a:ext>
                  </a:extLst>
                </a:gridCol>
              </a:tblGrid>
              <a:tr h="247650">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b">
                    <a:solidFill>
                      <a:schemeClr val="bg1">
                        <a:lumMod val="75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b">
                    <a:solidFill>
                      <a:schemeClr val="bg1">
                        <a:lumMod val="75000"/>
                      </a:schemeClr>
                    </a:solidFill>
                  </a:tcPr>
                </a:tc>
                <a:extLst>
                  <a:ext uri="{0D108BD9-81ED-4DB2-BD59-A6C34878D82A}">
                    <a16:rowId xmlns:a16="http://schemas.microsoft.com/office/drawing/2014/main" val="1089787307"/>
                  </a:ext>
                </a:extLst>
              </a:tr>
              <a:tr h="1087910">
                <a:tc rowSpan="5">
                  <a:txBody>
                    <a:bodyPr/>
                    <a:lstStyle/>
                    <a:p>
                      <a:pPr algn="l" fontAlgn="t"/>
                      <a:r>
                        <a:rPr lang="en-US" sz="2000" b="1" i="0" u="none" strike="noStrike" dirty="0">
                          <a:solidFill>
                            <a:srgbClr val="000000"/>
                          </a:solidFill>
                          <a:effectLst/>
                          <a:latin typeface="+mn-lt"/>
                        </a:rPr>
                        <a:t>Employee Success Center/Professional Development</a:t>
                      </a:r>
                    </a:p>
                  </a:txBody>
                  <a:tcPr marL="9525" marR="9525" marT="9525" marB="0" anchor="ctr">
                    <a:solidFill>
                      <a:schemeClr val="bg2">
                        <a:lumMod val="85000"/>
                      </a:schemeClr>
                    </a:solidFill>
                  </a:tcPr>
                </a:tc>
                <a:tc>
                  <a:txBody>
                    <a:bodyPr/>
                    <a:lstStyle/>
                    <a:p>
                      <a:pPr algn="l" fontAlgn="b"/>
                      <a:r>
                        <a:rPr lang="en-US" sz="2000" b="0" i="0" u="none" strike="noStrike" dirty="0">
                          <a:solidFill>
                            <a:srgbClr val="000000"/>
                          </a:solidFill>
                          <a:effectLst/>
                          <a:latin typeface="+mn-lt"/>
                        </a:rPr>
                        <a:t>The number of Professional Development Opportunities provided through the Employee Success Center</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823224">
                <a:tc vMerge="1">
                  <a:txBody>
                    <a:bodyPr/>
                    <a:lstStyle/>
                    <a:p>
                      <a:endParaRPr lang="en-US"/>
                    </a:p>
                  </a:txBody>
                  <a:tcPr/>
                </a:tc>
                <a:tc>
                  <a:txBody>
                    <a:bodyPr/>
                    <a:lstStyle/>
                    <a:p>
                      <a:pPr algn="l" fontAlgn="b"/>
                      <a:r>
                        <a:rPr lang="en-US" sz="2000" b="0" i="1" u="none" strike="noStrike" dirty="0">
                          <a:solidFill>
                            <a:srgbClr val="000000"/>
                          </a:solidFill>
                          <a:effectLst/>
                          <a:latin typeface="+mn-lt"/>
                        </a:rPr>
                        <a:t>Employee participation in professional development</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555832">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On-campus</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555832">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Other</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1087910">
                <a:tc vMerge="1">
                  <a:txBody>
                    <a:bodyPr/>
                    <a:lstStyle/>
                    <a:p>
                      <a:endParaRPr lang="en-US"/>
                    </a:p>
                  </a:txBody>
                  <a:tcPr/>
                </a:tc>
                <a:tc>
                  <a:txBody>
                    <a:bodyPr/>
                    <a:lstStyle/>
                    <a:p>
                      <a:pPr algn="l" fontAlgn="b"/>
                      <a:r>
                        <a:rPr lang="en-US" sz="2000" b="0" i="0" u="none" strike="noStrike" dirty="0">
                          <a:solidFill>
                            <a:srgbClr val="000000"/>
                          </a:solidFill>
                          <a:effectLst/>
                          <a:latin typeface="+mn-lt"/>
                        </a:rPr>
                        <a:t>Employee satisfaction with professional development opportunities</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bl>
          </a:graphicData>
        </a:graphic>
      </p:graphicFrame>
      <p:sp>
        <p:nvSpPr>
          <p:cNvPr id="8" name="Title 1">
            <a:extLst>
              <a:ext uri="{FF2B5EF4-FFF2-40B4-BE49-F238E27FC236}">
                <a16:creationId xmlns:a16="http://schemas.microsoft.com/office/drawing/2014/main" id="{7D3B3C81-9CE8-6CD7-D31F-33A70CC6C99D}"/>
              </a:ext>
            </a:extLst>
          </p:cNvPr>
          <p:cNvSpPr txBox="1">
            <a:spLocks/>
          </p:cNvSpPr>
          <p:nvPr/>
        </p:nvSpPr>
        <p:spPr>
          <a:xfrm>
            <a:off x="763771" y="458278"/>
            <a:ext cx="10664457" cy="534240"/>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dirty="0"/>
              <a:t>WORK </a:t>
            </a:r>
            <a:r>
              <a:rPr lang="en-US" dirty="0" err="1"/>
              <a:t>mETRICS</a:t>
            </a:r>
            <a:endParaRPr lang="en-US" dirty="0"/>
          </a:p>
        </p:txBody>
      </p:sp>
    </p:spTree>
    <p:extLst>
      <p:ext uri="{BB962C8B-B14F-4D97-AF65-F5344CB8AC3E}">
        <p14:creationId xmlns:p14="http://schemas.microsoft.com/office/powerpoint/2010/main" val="3007970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21</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A634DE2D-CD06-903B-1C82-F53AF23D0F57}"/>
              </a:ext>
            </a:extLst>
          </p:cNvPr>
          <p:cNvGraphicFramePr>
            <a:graphicFrameLocks noGrp="1"/>
          </p:cNvGraphicFramePr>
          <p:nvPr>
            <p:extLst>
              <p:ext uri="{D42A27DB-BD31-4B8C-83A1-F6EECF244321}">
                <p14:modId xmlns:p14="http://schemas.microsoft.com/office/powerpoint/2010/main" val="286181252"/>
              </p:ext>
            </p:extLst>
          </p:nvPr>
        </p:nvGraphicFramePr>
        <p:xfrm>
          <a:off x="1003930" y="1261110"/>
          <a:ext cx="10858269" cy="4792733"/>
        </p:xfrm>
        <a:graphic>
          <a:graphicData uri="http://schemas.openxmlformats.org/drawingml/2006/table">
            <a:tbl>
              <a:tblPr>
                <a:tableStyleId>{5C22544A-7EE6-4342-B048-85BDC9FD1C3A}</a:tableStyleId>
              </a:tblPr>
              <a:tblGrid>
                <a:gridCol w="4003045">
                  <a:extLst>
                    <a:ext uri="{9D8B030D-6E8A-4147-A177-3AD203B41FA5}">
                      <a16:colId xmlns:a16="http://schemas.microsoft.com/office/drawing/2014/main" val="480114008"/>
                    </a:ext>
                  </a:extLst>
                </a:gridCol>
                <a:gridCol w="6855224">
                  <a:extLst>
                    <a:ext uri="{9D8B030D-6E8A-4147-A177-3AD203B41FA5}">
                      <a16:colId xmlns:a16="http://schemas.microsoft.com/office/drawing/2014/main" val="4069803758"/>
                    </a:ext>
                  </a:extLst>
                </a:gridCol>
              </a:tblGrid>
              <a:tr h="328711">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b">
                    <a:solidFill>
                      <a:schemeClr val="bg1">
                        <a:lumMod val="75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b">
                    <a:solidFill>
                      <a:schemeClr val="bg1">
                        <a:lumMod val="75000"/>
                      </a:schemeClr>
                    </a:solidFill>
                  </a:tcPr>
                </a:tc>
                <a:extLst>
                  <a:ext uri="{0D108BD9-81ED-4DB2-BD59-A6C34878D82A}">
                    <a16:rowId xmlns:a16="http://schemas.microsoft.com/office/drawing/2014/main" val="1089787307"/>
                  </a:ext>
                </a:extLst>
              </a:tr>
              <a:tr h="914108">
                <a:tc rowSpan="7">
                  <a:txBody>
                    <a:bodyPr/>
                    <a:lstStyle/>
                    <a:p>
                      <a:pPr algn="l" fontAlgn="ctr"/>
                      <a:r>
                        <a:rPr lang="en-US" sz="2000" b="1" i="0" u="none" strike="noStrike" dirty="0">
                          <a:solidFill>
                            <a:srgbClr val="000000"/>
                          </a:solidFill>
                          <a:effectLst/>
                          <a:latin typeface="+mn-lt"/>
                        </a:rPr>
                        <a:t>UofL Climate</a:t>
                      </a:r>
                    </a:p>
                  </a:txBody>
                  <a:tcPr marL="9525" marR="9525" marT="9525" marB="0" anchor="ctr">
                    <a:solidFill>
                      <a:schemeClr val="bg2">
                        <a:lumMod val="85000"/>
                      </a:schemeClr>
                    </a:solidFill>
                  </a:tcPr>
                </a:tc>
                <a:tc>
                  <a:txBody>
                    <a:bodyPr/>
                    <a:lstStyle/>
                    <a:p>
                      <a:pPr algn="l" fontAlgn="b"/>
                      <a:r>
                        <a:rPr lang="en-US" sz="2000" b="0" i="0" u="none" strike="noStrike" dirty="0">
                          <a:solidFill>
                            <a:srgbClr val="000000"/>
                          </a:solidFill>
                          <a:effectLst/>
                          <a:latin typeface="+mn-lt"/>
                        </a:rPr>
                        <a:t>Employee participation in Climate Surveys </a:t>
                      </a:r>
                      <a:br>
                        <a:rPr lang="en-US" sz="2000" b="0" i="0" u="none" strike="noStrike" dirty="0">
                          <a:solidFill>
                            <a:srgbClr val="000000"/>
                          </a:solidFill>
                          <a:effectLst/>
                          <a:latin typeface="+mn-lt"/>
                        </a:rPr>
                      </a:br>
                      <a:r>
                        <a:rPr lang="en-US" sz="2000" b="0" i="0" u="none" strike="noStrike" dirty="0">
                          <a:solidFill>
                            <a:srgbClr val="000000"/>
                          </a:solidFill>
                          <a:effectLst/>
                          <a:latin typeface="+mn-lt"/>
                        </a:rPr>
                        <a:t>(Chronicle Great Places to Work/Internal Campus Climate and Diversity Survey)</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914108">
                <a:tc vMerge="1">
                  <a:txBody>
                    <a:bodyPr/>
                    <a:lstStyle/>
                    <a:p>
                      <a:endParaRPr lang="en-US"/>
                    </a:p>
                  </a:txBody>
                  <a:tcPr/>
                </a:tc>
                <a:tc>
                  <a:txBody>
                    <a:bodyPr/>
                    <a:lstStyle/>
                    <a:p>
                      <a:pPr algn="l" fontAlgn="b"/>
                      <a:r>
                        <a:rPr lang="en-US" sz="2000" b="0" i="0" u="none" strike="noStrike" dirty="0">
                          <a:solidFill>
                            <a:srgbClr val="000000"/>
                          </a:solidFill>
                          <a:effectLst/>
                          <a:latin typeface="+mn-lt"/>
                        </a:rPr>
                        <a:t>Overall employee perception on Climate Surveys </a:t>
                      </a:r>
                      <a:br>
                        <a:rPr lang="en-US" sz="2000" b="0" i="0" u="none" strike="noStrike" dirty="0">
                          <a:solidFill>
                            <a:srgbClr val="000000"/>
                          </a:solidFill>
                          <a:effectLst/>
                          <a:latin typeface="+mn-lt"/>
                        </a:rPr>
                      </a:br>
                      <a:r>
                        <a:rPr lang="en-US" sz="2000" b="0" i="0" u="none" strike="noStrike" dirty="0">
                          <a:solidFill>
                            <a:srgbClr val="000000"/>
                          </a:solidFill>
                          <a:effectLst/>
                          <a:latin typeface="+mn-lt"/>
                        </a:rPr>
                        <a:t>(Chronicle Great Places to Work/Internal Campus Climate and Diversity Survey)</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332348">
                <a:tc vMerge="1">
                  <a:txBody>
                    <a:bodyPr/>
                    <a:lstStyle/>
                    <a:p>
                      <a:endParaRPr lang="en-US"/>
                    </a:p>
                  </a:txBody>
                  <a:tcPr/>
                </a:tc>
                <a:tc>
                  <a:txBody>
                    <a:bodyPr/>
                    <a:lstStyle/>
                    <a:p>
                      <a:pPr algn="l" fontAlgn="b"/>
                      <a:r>
                        <a:rPr lang="en-US" sz="2000" b="0" i="0" u="none" strike="noStrike" dirty="0">
                          <a:solidFill>
                            <a:srgbClr val="000000"/>
                          </a:solidFill>
                          <a:effectLst/>
                          <a:latin typeface="+mn-lt"/>
                        </a:rPr>
                        <a:t>Employee perception of compensation and benefits</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332348">
                <a:tc vMerge="1">
                  <a:txBody>
                    <a:bodyPr/>
                    <a:lstStyle/>
                    <a:p>
                      <a:endParaRPr lang="en-US"/>
                    </a:p>
                  </a:txBody>
                  <a:tcPr/>
                </a:tc>
                <a:tc>
                  <a:txBody>
                    <a:bodyPr/>
                    <a:lstStyle/>
                    <a:p>
                      <a:pPr algn="l" fontAlgn="b"/>
                      <a:r>
                        <a:rPr lang="en-US" sz="2000" b="0" i="0" u="none" strike="noStrike" dirty="0">
                          <a:solidFill>
                            <a:srgbClr val="000000"/>
                          </a:solidFill>
                          <a:effectLst/>
                          <a:latin typeface="+mn-lt"/>
                        </a:rPr>
                        <a:t>Employee perception of diversity/inclusion</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650492">
                <a:tc vMerge="1">
                  <a:txBody>
                    <a:bodyPr/>
                    <a:lstStyle/>
                    <a:p>
                      <a:endParaRPr lang="en-US"/>
                    </a:p>
                  </a:txBody>
                  <a:tcPr/>
                </a:tc>
                <a:tc>
                  <a:txBody>
                    <a:bodyPr/>
                    <a:lstStyle/>
                    <a:p>
                      <a:pPr algn="l" fontAlgn="b"/>
                      <a:r>
                        <a:rPr lang="en-US" sz="2000" b="0" i="0" u="none" strike="noStrike" dirty="0">
                          <a:solidFill>
                            <a:srgbClr val="000000"/>
                          </a:solidFill>
                          <a:effectLst/>
                          <a:latin typeface="+mn-lt"/>
                        </a:rPr>
                        <a:t>Employee perception of work/life balance</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650492">
                <a:tc vMerge="1">
                  <a:txBody>
                    <a:bodyPr/>
                    <a:lstStyle/>
                    <a:p>
                      <a:endParaRPr lang="en-US"/>
                    </a:p>
                  </a:txBody>
                  <a:tcPr>
                    <a:solidFill>
                      <a:schemeClr val="bg2">
                        <a:lumMod val="95000"/>
                      </a:schemeClr>
                    </a:solidFill>
                  </a:tcPr>
                </a:tc>
                <a:tc>
                  <a:txBody>
                    <a:bodyPr/>
                    <a:lstStyle/>
                    <a:p>
                      <a:pPr algn="l" fontAlgn="b"/>
                      <a:r>
                        <a:rPr lang="en-US" sz="2000" b="0" i="0" u="none" strike="noStrike">
                          <a:solidFill>
                            <a:srgbClr val="000000"/>
                          </a:solidFill>
                          <a:effectLst/>
                          <a:latin typeface="+mn-lt"/>
                        </a:rPr>
                        <a:t>Employee perception of work environment</a:t>
                      </a:r>
                    </a:p>
                  </a:txBody>
                  <a:tcPr marL="9525" marR="9525" marT="9525" marB="0" anchor="ctr">
                    <a:solidFill>
                      <a:schemeClr val="bg2">
                        <a:lumMod val="85000"/>
                      </a:schemeClr>
                    </a:solidFill>
                  </a:tcPr>
                </a:tc>
                <a:extLst>
                  <a:ext uri="{0D108BD9-81ED-4DB2-BD59-A6C34878D82A}">
                    <a16:rowId xmlns:a16="http://schemas.microsoft.com/office/drawing/2014/main" val="1539202452"/>
                  </a:ext>
                </a:extLst>
              </a:tr>
              <a:tr h="650492">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Employee perception of leadership</a:t>
                      </a:r>
                    </a:p>
                  </a:txBody>
                  <a:tcPr marL="9525" marR="9525" marT="9525" marB="0" anchor="ctr">
                    <a:solidFill>
                      <a:schemeClr val="bg2">
                        <a:lumMod val="85000"/>
                      </a:schemeClr>
                    </a:solidFill>
                  </a:tcPr>
                </a:tc>
                <a:extLst>
                  <a:ext uri="{0D108BD9-81ED-4DB2-BD59-A6C34878D82A}">
                    <a16:rowId xmlns:a16="http://schemas.microsoft.com/office/drawing/2014/main" val="1494793825"/>
                  </a:ext>
                </a:extLst>
              </a:tr>
            </a:tbl>
          </a:graphicData>
        </a:graphic>
      </p:graphicFrame>
      <p:sp>
        <p:nvSpPr>
          <p:cNvPr id="8" name="Title 1">
            <a:extLst>
              <a:ext uri="{FF2B5EF4-FFF2-40B4-BE49-F238E27FC236}">
                <a16:creationId xmlns:a16="http://schemas.microsoft.com/office/drawing/2014/main" id="{173E79F9-EED9-FA69-3F14-2E797B5BAED9}"/>
              </a:ext>
            </a:extLst>
          </p:cNvPr>
          <p:cNvSpPr txBox="1">
            <a:spLocks/>
          </p:cNvSpPr>
          <p:nvPr/>
        </p:nvSpPr>
        <p:spPr>
          <a:xfrm>
            <a:off x="763771" y="431851"/>
            <a:ext cx="10664457" cy="534240"/>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dirty="0"/>
              <a:t>WORK </a:t>
            </a:r>
            <a:r>
              <a:rPr lang="en-US" dirty="0" err="1"/>
              <a:t>mETRICS</a:t>
            </a:r>
            <a:endParaRPr lang="en-US" dirty="0"/>
          </a:p>
        </p:txBody>
      </p:sp>
    </p:spTree>
    <p:extLst>
      <p:ext uri="{BB962C8B-B14F-4D97-AF65-F5344CB8AC3E}">
        <p14:creationId xmlns:p14="http://schemas.microsoft.com/office/powerpoint/2010/main" val="372267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22</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A634DE2D-CD06-903B-1C82-F53AF23D0F57}"/>
              </a:ext>
            </a:extLst>
          </p:cNvPr>
          <p:cNvGraphicFramePr>
            <a:graphicFrameLocks noGrp="1"/>
          </p:cNvGraphicFramePr>
          <p:nvPr>
            <p:extLst>
              <p:ext uri="{D42A27DB-BD31-4B8C-83A1-F6EECF244321}">
                <p14:modId xmlns:p14="http://schemas.microsoft.com/office/powerpoint/2010/main" val="1683848237"/>
              </p:ext>
            </p:extLst>
          </p:nvPr>
        </p:nvGraphicFramePr>
        <p:xfrm>
          <a:off x="822960" y="822960"/>
          <a:ext cx="10785499" cy="5571591"/>
        </p:xfrm>
        <a:graphic>
          <a:graphicData uri="http://schemas.openxmlformats.org/drawingml/2006/table">
            <a:tbl>
              <a:tblPr>
                <a:tableStyleId>{5C22544A-7EE6-4342-B048-85BDC9FD1C3A}</a:tableStyleId>
              </a:tblPr>
              <a:tblGrid>
                <a:gridCol w="4043680">
                  <a:extLst>
                    <a:ext uri="{9D8B030D-6E8A-4147-A177-3AD203B41FA5}">
                      <a16:colId xmlns:a16="http://schemas.microsoft.com/office/drawing/2014/main" val="480114008"/>
                    </a:ext>
                  </a:extLst>
                </a:gridCol>
                <a:gridCol w="6741819">
                  <a:extLst>
                    <a:ext uri="{9D8B030D-6E8A-4147-A177-3AD203B41FA5}">
                      <a16:colId xmlns:a16="http://schemas.microsoft.com/office/drawing/2014/main" val="4069803758"/>
                    </a:ext>
                  </a:extLst>
                </a:gridCol>
              </a:tblGrid>
              <a:tr h="229655">
                <a:tc>
                  <a:txBody>
                    <a:bodyPr/>
                    <a:lstStyle/>
                    <a:p>
                      <a:pPr algn="l" fontAlgn="b"/>
                      <a:r>
                        <a:rPr lang="en-US" sz="1600" b="1" u="none" strike="noStrike" dirty="0">
                          <a:effectLst/>
                          <a:latin typeface="+mn-lt"/>
                        </a:rPr>
                        <a:t>Metric</a:t>
                      </a:r>
                      <a:endParaRPr lang="en-US" sz="1600" b="1" i="0" u="none" strike="noStrike" dirty="0">
                        <a:solidFill>
                          <a:srgbClr val="000000"/>
                        </a:solidFill>
                        <a:effectLst/>
                        <a:latin typeface="+mn-lt"/>
                      </a:endParaRPr>
                    </a:p>
                  </a:txBody>
                  <a:tcPr marL="7086" marR="7086" marT="7086" marB="0" anchor="ctr">
                    <a:solidFill>
                      <a:schemeClr val="bg1">
                        <a:lumMod val="75000"/>
                      </a:schemeClr>
                    </a:solidFill>
                  </a:tcPr>
                </a:tc>
                <a:tc>
                  <a:txBody>
                    <a:bodyPr/>
                    <a:lstStyle/>
                    <a:p>
                      <a:pPr algn="l" fontAlgn="b"/>
                      <a:endParaRPr lang="en-US" sz="1600" b="1" i="0" u="none" strike="noStrike" dirty="0">
                        <a:solidFill>
                          <a:srgbClr val="000000"/>
                        </a:solidFill>
                        <a:effectLst/>
                        <a:latin typeface="+mn-lt"/>
                      </a:endParaRPr>
                    </a:p>
                  </a:txBody>
                  <a:tcPr marL="7086" marR="7086" marT="7086" marB="0" anchor="ctr">
                    <a:solidFill>
                      <a:schemeClr val="bg1">
                        <a:lumMod val="75000"/>
                      </a:schemeClr>
                    </a:solidFill>
                  </a:tcPr>
                </a:tc>
                <a:extLst>
                  <a:ext uri="{0D108BD9-81ED-4DB2-BD59-A6C34878D82A}">
                    <a16:rowId xmlns:a16="http://schemas.microsoft.com/office/drawing/2014/main" val="1089787307"/>
                  </a:ext>
                </a:extLst>
              </a:tr>
              <a:tr h="231888">
                <a:tc rowSpan="21">
                  <a:txBody>
                    <a:bodyPr/>
                    <a:lstStyle/>
                    <a:p>
                      <a:pPr algn="l" fontAlgn="ctr"/>
                      <a:r>
                        <a:rPr lang="en-US" sz="1600" b="1" i="0" u="none" strike="noStrike" dirty="0">
                          <a:solidFill>
                            <a:srgbClr val="000000"/>
                          </a:solidFill>
                          <a:effectLst/>
                          <a:latin typeface="+mn-lt"/>
                        </a:rPr>
                        <a:t>Employee Compensation Gap </a:t>
                      </a:r>
                      <a:br>
                        <a:rPr lang="en-US" sz="1600" b="1" i="0" u="none" strike="noStrike" dirty="0">
                          <a:solidFill>
                            <a:srgbClr val="000000"/>
                          </a:solidFill>
                          <a:effectLst/>
                          <a:latin typeface="+mn-lt"/>
                        </a:rPr>
                      </a:br>
                      <a:r>
                        <a:rPr lang="en-US" sz="1600" b="1" i="0" u="none" strike="noStrike" dirty="0">
                          <a:solidFill>
                            <a:srgbClr val="000000"/>
                          </a:solidFill>
                          <a:effectLst/>
                          <a:latin typeface="+mn-lt"/>
                        </a:rPr>
                        <a:t>(decrease compared to market)</a:t>
                      </a:r>
                    </a:p>
                  </a:txBody>
                  <a:tcPr marL="9525" marR="9525" marT="9525" marB="0" anchor="ctr">
                    <a:solidFill>
                      <a:schemeClr val="bg2">
                        <a:lumMod val="85000"/>
                      </a:schemeClr>
                    </a:solidFill>
                  </a:tcPr>
                </a:tc>
                <a:tc>
                  <a:txBody>
                    <a:bodyPr/>
                    <a:lstStyle/>
                    <a:p>
                      <a:pPr algn="l" fontAlgn="b"/>
                      <a:r>
                        <a:rPr lang="en-US" sz="1600" b="0" i="1" u="none" strike="noStrike" dirty="0">
                          <a:solidFill>
                            <a:srgbClr val="000000"/>
                          </a:solidFill>
                          <a:effectLst/>
                          <a:latin typeface="+mn-lt"/>
                        </a:rPr>
                        <a:t>Faculty</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231888">
                <a:tc vMerge="1">
                  <a:txBody>
                    <a:bodyPr/>
                    <a:lstStyle/>
                    <a:p>
                      <a:endParaRPr lang="en-US"/>
                    </a:p>
                  </a:txBody>
                  <a:tcPr/>
                </a:tc>
                <a:tc>
                  <a:txBody>
                    <a:bodyPr/>
                    <a:lstStyle/>
                    <a:p>
                      <a:pPr lvl="1" algn="l" fontAlgn="b"/>
                      <a:r>
                        <a:rPr lang="en-US" sz="1600" b="0" i="0" u="none" strike="noStrike" dirty="0">
                          <a:solidFill>
                            <a:srgbClr val="000000"/>
                          </a:solidFill>
                          <a:effectLst/>
                          <a:latin typeface="+mn-lt"/>
                        </a:rPr>
                        <a:t>∙ Female</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231888">
                <a:tc vMerge="1">
                  <a:txBody>
                    <a:bodyPr/>
                    <a:lstStyle/>
                    <a:p>
                      <a:endParaRPr lang="en-US"/>
                    </a:p>
                  </a:txBody>
                  <a:tcPr/>
                </a:tc>
                <a:tc>
                  <a:txBody>
                    <a:bodyPr/>
                    <a:lstStyle/>
                    <a:p>
                      <a:pPr lvl="1" algn="l" fontAlgn="b"/>
                      <a:r>
                        <a:rPr lang="en-US" sz="1600" b="0" i="0" u="none" strike="noStrike" dirty="0">
                          <a:solidFill>
                            <a:srgbClr val="000000"/>
                          </a:solidFill>
                          <a:effectLst/>
                          <a:latin typeface="+mn-lt"/>
                        </a:rPr>
                        <a:t>∙ African American</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231888">
                <a:tc vMerge="1">
                  <a:txBody>
                    <a:bodyPr/>
                    <a:lstStyle/>
                    <a:p>
                      <a:endParaRPr lang="en-US"/>
                    </a:p>
                  </a:txBody>
                  <a:tcPr/>
                </a:tc>
                <a:tc>
                  <a:txBody>
                    <a:bodyPr/>
                    <a:lstStyle/>
                    <a:p>
                      <a:pPr lvl="1" algn="l" fontAlgn="b"/>
                      <a:r>
                        <a:rPr lang="en-US" sz="1600" b="0" i="0" u="none" strike="noStrike" dirty="0">
                          <a:solidFill>
                            <a:srgbClr val="000000"/>
                          </a:solidFill>
                          <a:effectLst/>
                          <a:latin typeface="+mn-lt"/>
                        </a:rPr>
                        <a:t>∙ Hispanic/Latinx</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231888">
                <a:tc vMerge="1">
                  <a:txBody>
                    <a:bodyPr/>
                    <a:lstStyle/>
                    <a:p>
                      <a:endParaRPr lang="en-US"/>
                    </a:p>
                  </a:txBody>
                  <a:tcPr/>
                </a:tc>
                <a:tc>
                  <a:txBody>
                    <a:bodyPr/>
                    <a:lstStyle/>
                    <a:p>
                      <a:pPr lvl="1" algn="l" fontAlgn="b"/>
                      <a:r>
                        <a:rPr lang="en-US" sz="1600" b="0" i="0" u="none" strike="noStrike" dirty="0">
                          <a:solidFill>
                            <a:srgbClr val="000000"/>
                          </a:solidFill>
                          <a:effectLst/>
                          <a:latin typeface="+mn-lt"/>
                        </a:rPr>
                        <a:t>∙ Asian</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Native Hawaiian or Other Pacific Islander</a:t>
                      </a:r>
                    </a:p>
                  </a:txBody>
                  <a:tcPr marL="9525" marR="9525" marT="9525" marB="0" anchor="ctr">
                    <a:solidFill>
                      <a:schemeClr val="bg2">
                        <a:lumMod val="85000"/>
                      </a:schemeClr>
                    </a:solidFill>
                  </a:tcPr>
                </a:tc>
                <a:extLst>
                  <a:ext uri="{0D108BD9-81ED-4DB2-BD59-A6C34878D82A}">
                    <a16:rowId xmlns:a16="http://schemas.microsoft.com/office/drawing/2014/main" val="1539202452"/>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American Indian or Native Alaskan</a:t>
                      </a:r>
                    </a:p>
                  </a:txBody>
                  <a:tcPr marL="9525" marR="9525" marT="9525" marB="0" anchor="ctr">
                    <a:solidFill>
                      <a:schemeClr val="bg2">
                        <a:lumMod val="85000"/>
                      </a:schemeClr>
                    </a:solidFill>
                  </a:tcPr>
                </a:tc>
                <a:extLst>
                  <a:ext uri="{0D108BD9-81ED-4DB2-BD59-A6C34878D82A}">
                    <a16:rowId xmlns:a16="http://schemas.microsoft.com/office/drawing/2014/main" val="1494793825"/>
                  </a:ext>
                </a:extLst>
              </a:tr>
              <a:tr h="231888">
                <a:tc vMerge="1">
                  <a:txBody>
                    <a:bodyPr/>
                    <a:lstStyle/>
                    <a:p>
                      <a:endParaRPr lang="en-US"/>
                    </a:p>
                  </a:txBody>
                  <a:tcPr>
                    <a:solidFill>
                      <a:schemeClr val="bg2">
                        <a:lumMod val="95000"/>
                      </a:schemeClr>
                    </a:solidFill>
                  </a:tcPr>
                </a:tc>
                <a:tc>
                  <a:txBody>
                    <a:bodyPr/>
                    <a:lstStyle/>
                    <a:p>
                      <a:pPr algn="l" fontAlgn="b"/>
                      <a:r>
                        <a:rPr lang="en-US" sz="1600" b="0" i="1" u="none" strike="noStrike" dirty="0">
                          <a:solidFill>
                            <a:srgbClr val="000000"/>
                          </a:solidFill>
                          <a:effectLst/>
                          <a:latin typeface="+mn-lt"/>
                        </a:rPr>
                        <a:t>Staff</a:t>
                      </a:r>
                    </a:p>
                  </a:txBody>
                  <a:tcPr marL="9525" marR="9525" marT="9525" marB="0" anchor="ctr">
                    <a:solidFill>
                      <a:schemeClr val="bg2">
                        <a:lumMod val="85000"/>
                      </a:schemeClr>
                    </a:solidFill>
                  </a:tcPr>
                </a:tc>
                <a:extLst>
                  <a:ext uri="{0D108BD9-81ED-4DB2-BD59-A6C34878D82A}">
                    <a16:rowId xmlns:a16="http://schemas.microsoft.com/office/drawing/2014/main" val="1582937112"/>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Female</a:t>
                      </a:r>
                    </a:p>
                  </a:txBody>
                  <a:tcPr marL="9525" marR="9525" marT="9525" marB="0" anchor="ctr">
                    <a:solidFill>
                      <a:schemeClr val="bg2">
                        <a:lumMod val="85000"/>
                      </a:schemeClr>
                    </a:solidFill>
                  </a:tcPr>
                </a:tc>
                <a:extLst>
                  <a:ext uri="{0D108BD9-81ED-4DB2-BD59-A6C34878D82A}">
                    <a16:rowId xmlns:a16="http://schemas.microsoft.com/office/drawing/2014/main" val="764758093"/>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African American</a:t>
                      </a:r>
                    </a:p>
                  </a:txBody>
                  <a:tcPr marL="9525" marR="9525" marT="9525" marB="0" anchor="ctr">
                    <a:solidFill>
                      <a:schemeClr val="bg2">
                        <a:lumMod val="85000"/>
                      </a:schemeClr>
                    </a:solidFill>
                  </a:tcPr>
                </a:tc>
                <a:extLst>
                  <a:ext uri="{0D108BD9-81ED-4DB2-BD59-A6C34878D82A}">
                    <a16:rowId xmlns:a16="http://schemas.microsoft.com/office/drawing/2014/main" val="3745944555"/>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Hispanic/Latinx</a:t>
                      </a:r>
                    </a:p>
                  </a:txBody>
                  <a:tcPr marL="9525" marR="9525" marT="9525" marB="0" anchor="ctr">
                    <a:solidFill>
                      <a:schemeClr val="bg2">
                        <a:lumMod val="85000"/>
                      </a:schemeClr>
                    </a:solidFill>
                  </a:tcPr>
                </a:tc>
                <a:extLst>
                  <a:ext uri="{0D108BD9-81ED-4DB2-BD59-A6C34878D82A}">
                    <a16:rowId xmlns:a16="http://schemas.microsoft.com/office/drawing/2014/main" val="3530474695"/>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Asian</a:t>
                      </a:r>
                    </a:p>
                  </a:txBody>
                  <a:tcPr marL="9525" marR="9525" marT="9525" marB="0" anchor="ctr">
                    <a:solidFill>
                      <a:schemeClr val="bg2">
                        <a:lumMod val="85000"/>
                      </a:schemeClr>
                    </a:solidFill>
                  </a:tcPr>
                </a:tc>
                <a:extLst>
                  <a:ext uri="{0D108BD9-81ED-4DB2-BD59-A6C34878D82A}">
                    <a16:rowId xmlns:a16="http://schemas.microsoft.com/office/drawing/2014/main" val="4121913748"/>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Native Hawaiian or Other Pacific Islander</a:t>
                      </a:r>
                    </a:p>
                  </a:txBody>
                  <a:tcPr marL="9525" marR="9525" marT="9525" marB="0" anchor="ctr">
                    <a:solidFill>
                      <a:schemeClr val="bg2">
                        <a:lumMod val="85000"/>
                      </a:schemeClr>
                    </a:solidFill>
                  </a:tcPr>
                </a:tc>
                <a:extLst>
                  <a:ext uri="{0D108BD9-81ED-4DB2-BD59-A6C34878D82A}">
                    <a16:rowId xmlns:a16="http://schemas.microsoft.com/office/drawing/2014/main" val="2082424221"/>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American Indian or Native Alaskan</a:t>
                      </a:r>
                    </a:p>
                  </a:txBody>
                  <a:tcPr marL="9525" marR="9525" marT="9525" marB="0" anchor="ctr">
                    <a:solidFill>
                      <a:schemeClr val="bg2">
                        <a:lumMod val="85000"/>
                      </a:schemeClr>
                    </a:solidFill>
                  </a:tcPr>
                </a:tc>
                <a:extLst>
                  <a:ext uri="{0D108BD9-81ED-4DB2-BD59-A6C34878D82A}">
                    <a16:rowId xmlns:a16="http://schemas.microsoft.com/office/drawing/2014/main" val="1519449114"/>
                  </a:ext>
                </a:extLst>
              </a:tr>
              <a:tr h="231888">
                <a:tc vMerge="1">
                  <a:txBody>
                    <a:bodyPr/>
                    <a:lstStyle/>
                    <a:p>
                      <a:endParaRPr lang="en-US"/>
                    </a:p>
                  </a:txBody>
                  <a:tcPr>
                    <a:solidFill>
                      <a:schemeClr val="bg2">
                        <a:lumMod val="95000"/>
                      </a:schemeClr>
                    </a:solidFill>
                  </a:tcPr>
                </a:tc>
                <a:tc>
                  <a:txBody>
                    <a:bodyPr/>
                    <a:lstStyle/>
                    <a:p>
                      <a:pPr algn="l" fontAlgn="b"/>
                      <a:r>
                        <a:rPr lang="en-US" sz="1600" b="0" i="1" u="none" strike="noStrike" dirty="0">
                          <a:solidFill>
                            <a:srgbClr val="000000"/>
                          </a:solidFill>
                          <a:effectLst/>
                          <a:latin typeface="+mn-lt"/>
                        </a:rPr>
                        <a:t>Administrators</a:t>
                      </a:r>
                    </a:p>
                  </a:txBody>
                  <a:tcPr marL="9525" marR="9525" marT="9525" marB="0" anchor="ctr">
                    <a:solidFill>
                      <a:schemeClr val="bg2">
                        <a:lumMod val="85000"/>
                      </a:schemeClr>
                    </a:solidFill>
                  </a:tcPr>
                </a:tc>
                <a:extLst>
                  <a:ext uri="{0D108BD9-81ED-4DB2-BD59-A6C34878D82A}">
                    <a16:rowId xmlns:a16="http://schemas.microsoft.com/office/drawing/2014/main" val="3012850964"/>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Female</a:t>
                      </a:r>
                    </a:p>
                  </a:txBody>
                  <a:tcPr marL="9525" marR="9525" marT="9525" marB="0" anchor="ctr">
                    <a:solidFill>
                      <a:schemeClr val="bg2">
                        <a:lumMod val="85000"/>
                      </a:schemeClr>
                    </a:solidFill>
                  </a:tcPr>
                </a:tc>
                <a:extLst>
                  <a:ext uri="{0D108BD9-81ED-4DB2-BD59-A6C34878D82A}">
                    <a16:rowId xmlns:a16="http://schemas.microsoft.com/office/drawing/2014/main" val="571920510"/>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African American</a:t>
                      </a:r>
                    </a:p>
                  </a:txBody>
                  <a:tcPr marL="9525" marR="9525" marT="9525" marB="0" anchor="ctr">
                    <a:solidFill>
                      <a:schemeClr val="bg2">
                        <a:lumMod val="85000"/>
                      </a:schemeClr>
                    </a:solidFill>
                  </a:tcPr>
                </a:tc>
                <a:extLst>
                  <a:ext uri="{0D108BD9-81ED-4DB2-BD59-A6C34878D82A}">
                    <a16:rowId xmlns:a16="http://schemas.microsoft.com/office/drawing/2014/main" val="1818965844"/>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Hispanic/Latinx</a:t>
                      </a:r>
                    </a:p>
                  </a:txBody>
                  <a:tcPr marL="9525" marR="9525" marT="9525" marB="0" anchor="ctr">
                    <a:solidFill>
                      <a:schemeClr val="bg2">
                        <a:lumMod val="85000"/>
                      </a:schemeClr>
                    </a:solidFill>
                  </a:tcPr>
                </a:tc>
                <a:extLst>
                  <a:ext uri="{0D108BD9-81ED-4DB2-BD59-A6C34878D82A}">
                    <a16:rowId xmlns:a16="http://schemas.microsoft.com/office/drawing/2014/main" val="4015779394"/>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Asian</a:t>
                      </a:r>
                    </a:p>
                  </a:txBody>
                  <a:tcPr marL="9525" marR="9525" marT="9525" marB="0" anchor="ctr">
                    <a:solidFill>
                      <a:schemeClr val="bg2">
                        <a:lumMod val="85000"/>
                      </a:schemeClr>
                    </a:solidFill>
                  </a:tcPr>
                </a:tc>
                <a:extLst>
                  <a:ext uri="{0D108BD9-81ED-4DB2-BD59-A6C34878D82A}">
                    <a16:rowId xmlns:a16="http://schemas.microsoft.com/office/drawing/2014/main" val="3661616110"/>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Native Hawaiian or Other Pacific Islander</a:t>
                      </a:r>
                    </a:p>
                  </a:txBody>
                  <a:tcPr marL="9525" marR="9525" marT="9525" marB="0" anchor="ctr">
                    <a:solidFill>
                      <a:schemeClr val="bg2">
                        <a:lumMod val="85000"/>
                      </a:schemeClr>
                    </a:solidFill>
                  </a:tcPr>
                </a:tc>
                <a:extLst>
                  <a:ext uri="{0D108BD9-81ED-4DB2-BD59-A6C34878D82A}">
                    <a16:rowId xmlns:a16="http://schemas.microsoft.com/office/drawing/2014/main" val="3527917229"/>
                  </a:ext>
                </a:extLst>
              </a:tr>
              <a:tr h="231888">
                <a:tc vMerge="1">
                  <a:txBody>
                    <a:bodyPr/>
                    <a:lstStyle/>
                    <a:p>
                      <a:endParaRPr lang="en-US"/>
                    </a:p>
                  </a:txBody>
                  <a:tcPr>
                    <a:solidFill>
                      <a:schemeClr val="bg2">
                        <a:lumMod val="95000"/>
                      </a:schemeClr>
                    </a:solidFill>
                  </a:tcPr>
                </a:tc>
                <a:tc>
                  <a:txBody>
                    <a:bodyPr/>
                    <a:lstStyle/>
                    <a:p>
                      <a:pPr lvl="1" algn="l" fontAlgn="b"/>
                      <a:r>
                        <a:rPr lang="en-US" sz="1600" b="0" i="0" u="none" strike="noStrike" dirty="0">
                          <a:solidFill>
                            <a:srgbClr val="000000"/>
                          </a:solidFill>
                          <a:effectLst/>
                          <a:latin typeface="+mn-lt"/>
                        </a:rPr>
                        <a:t>∙ American Indian or Native Alaskan</a:t>
                      </a:r>
                    </a:p>
                  </a:txBody>
                  <a:tcPr marL="9525" marR="9525" marT="9525" marB="0" anchor="ctr">
                    <a:solidFill>
                      <a:schemeClr val="bg2">
                        <a:lumMod val="85000"/>
                      </a:schemeClr>
                    </a:solidFill>
                  </a:tcPr>
                </a:tc>
                <a:extLst>
                  <a:ext uri="{0D108BD9-81ED-4DB2-BD59-A6C34878D82A}">
                    <a16:rowId xmlns:a16="http://schemas.microsoft.com/office/drawing/2014/main" val="1089597523"/>
                  </a:ext>
                </a:extLst>
              </a:tr>
            </a:tbl>
          </a:graphicData>
        </a:graphic>
      </p:graphicFrame>
      <p:sp>
        <p:nvSpPr>
          <p:cNvPr id="7" name="Title 1">
            <a:extLst>
              <a:ext uri="{FF2B5EF4-FFF2-40B4-BE49-F238E27FC236}">
                <a16:creationId xmlns:a16="http://schemas.microsoft.com/office/drawing/2014/main" id="{C9F6305F-3DEA-6A7C-A679-1B328CF7573A}"/>
              </a:ext>
            </a:extLst>
          </p:cNvPr>
          <p:cNvSpPr txBox="1">
            <a:spLocks/>
          </p:cNvSpPr>
          <p:nvPr/>
        </p:nvSpPr>
        <p:spPr>
          <a:xfrm>
            <a:off x="763771" y="191159"/>
            <a:ext cx="10664457" cy="534240"/>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dirty="0"/>
              <a:t>WORK </a:t>
            </a:r>
            <a:r>
              <a:rPr lang="en-US" dirty="0" err="1"/>
              <a:t>mETRICS</a:t>
            </a:r>
            <a:endParaRPr lang="en-US" dirty="0"/>
          </a:p>
        </p:txBody>
      </p:sp>
    </p:spTree>
    <p:extLst>
      <p:ext uri="{BB962C8B-B14F-4D97-AF65-F5344CB8AC3E}">
        <p14:creationId xmlns:p14="http://schemas.microsoft.com/office/powerpoint/2010/main" val="196929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23</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2BE1E747-5CA7-020F-6A19-29A4FDA068F8}"/>
              </a:ext>
            </a:extLst>
          </p:cNvPr>
          <p:cNvGraphicFramePr>
            <a:graphicFrameLocks noGrp="1"/>
          </p:cNvGraphicFramePr>
          <p:nvPr>
            <p:extLst>
              <p:ext uri="{D42A27DB-BD31-4B8C-83A1-F6EECF244321}">
                <p14:modId xmlns:p14="http://schemas.microsoft.com/office/powerpoint/2010/main" val="2971345109"/>
              </p:ext>
            </p:extLst>
          </p:nvPr>
        </p:nvGraphicFramePr>
        <p:xfrm>
          <a:off x="822960" y="1335024"/>
          <a:ext cx="10789920" cy="4754878"/>
        </p:xfrm>
        <a:graphic>
          <a:graphicData uri="http://schemas.openxmlformats.org/drawingml/2006/table">
            <a:tbl>
              <a:tblPr>
                <a:tableStyleId>{5C22544A-7EE6-4342-B048-85BDC9FD1C3A}</a:tableStyleId>
              </a:tblPr>
              <a:tblGrid>
                <a:gridCol w="4178092">
                  <a:extLst>
                    <a:ext uri="{9D8B030D-6E8A-4147-A177-3AD203B41FA5}">
                      <a16:colId xmlns:a16="http://schemas.microsoft.com/office/drawing/2014/main" val="480114008"/>
                    </a:ext>
                  </a:extLst>
                </a:gridCol>
                <a:gridCol w="6611828">
                  <a:extLst>
                    <a:ext uri="{9D8B030D-6E8A-4147-A177-3AD203B41FA5}">
                      <a16:colId xmlns:a16="http://schemas.microsoft.com/office/drawing/2014/main" val="4069803758"/>
                    </a:ext>
                  </a:extLst>
                </a:gridCol>
              </a:tblGrid>
              <a:tr h="329876">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b">
                    <a:solidFill>
                      <a:schemeClr val="accent5">
                        <a:lumMod val="60000"/>
                        <a:lumOff val="4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b">
                    <a:solidFill>
                      <a:schemeClr val="accent5">
                        <a:lumMod val="60000"/>
                        <a:lumOff val="40000"/>
                      </a:schemeClr>
                    </a:solidFill>
                  </a:tcPr>
                </a:tc>
                <a:extLst>
                  <a:ext uri="{0D108BD9-81ED-4DB2-BD59-A6C34878D82A}">
                    <a16:rowId xmlns:a16="http://schemas.microsoft.com/office/drawing/2014/main" val="1089787307"/>
                  </a:ext>
                </a:extLst>
              </a:tr>
              <a:tr h="652796">
                <a:tc rowSpan="2">
                  <a:txBody>
                    <a:bodyPr/>
                    <a:lstStyle/>
                    <a:p>
                      <a:pPr algn="l" fontAlgn="ctr"/>
                      <a:r>
                        <a:rPr lang="en-US" sz="2000" b="1" i="0" u="none" strike="noStrike" dirty="0">
                          <a:solidFill>
                            <a:srgbClr val="000000"/>
                          </a:solidFill>
                          <a:effectLst/>
                          <a:latin typeface="+mn-lt"/>
                        </a:rPr>
                        <a:t>Total Research Dollars</a:t>
                      </a:r>
                    </a:p>
                  </a:txBody>
                  <a:tcPr marL="9525" marR="9525" marT="9525" marB="0" anchor="ctr">
                    <a:solidFill>
                      <a:schemeClr val="bg2">
                        <a:lumMod val="85000"/>
                      </a:schemeClr>
                    </a:solidFill>
                  </a:tcPr>
                </a:tc>
                <a:tc>
                  <a:txBody>
                    <a:bodyPr/>
                    <a:lstStyle/>
                    <a:p>
                      <a:pPr algn="l" fontAlgn="b"/>
                      <a:r>
                        <a:rPr lang="en-US" sz="2000" b="0" i="0" u="none" strike="noStrike" dirty="0">
                          <a:solidFill>
                            <a:srgbClr val="000000"/>
                          </a:solidFill>
                          <a:effectLst/>
                          <a:latin typeface="+mn-lt"/>
                        </a:rPr>
                        <a:t>Annual research expenditures</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493972">
                <a:tc vMerge="1">
                  <a:txBody>
                    <a:bodyPr/>
                    <a:lstStyle/>
                    <a:p>
                      <a:endParaRPr lang="en-US"/>
                    </a:p>
                  </a:txBody>
                  <a:tcPr/>
                </a:tc>
                <a:tc>
                  <a:txBody>
                    <a:bodyPr/>
                    <a:lstStyle/>
                    <a:p>
                      <a:pPr algn="l" fontAlgn="b"/>
                      <a:r>
                        <a:rPr lang="en-US" sz="2000" b="0" i="0" u="none" strike="noStrike" dirty="0">
                          <a:solidFill>
                            <a:srgbClr val="000000"/>
                          </a:solidFill>
                          <a:effectLst/>
                          <a:latin typeface="+mn-lt"/>
                        </a:rPr>
                        <a:t>Annual research awards</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333525">
                <a:tc rowSpan="6">
                  <a:txBody>
                    <a:bodyPr/>
                    <a:lstStyle/>
                    <a:p>
                      <a:pPr algn="l" fontAlgn="ctr"/>
                      <a:r>
                        <a:rPr lang="en-US" sz="2000" b="1" i="0" u="none" strike="noStrike" dirty="0">
                          <a:solidFill>
                            <a:srgbClr val="000000"/>
                          </a:solidFill>
                          <a:effectLst/>
                          <a:latin typeface="+mn-lt"/>
                        </a:rPr>
                        <a:t>Scholarly Activity</a:t>
                      </a:r>
                    </a:p>
                  </a:txBody>
                  <a:tcPr marL="9525" marR="9525" marT="9525" marB="0" anchor="ctr">
                    <a:solidFill>
                      <a:schemeClr val="bg2">
                        <a:lumMod val="85000"/>
                      </a:schemeClr>
                    </a:solidFill>
                  </a:tcPr>
                </a:tc>
                <a:tc>
                  <a:txBody>
                    <a:bodyPr/>
                    <a:lstStyle/>
                    <a:p>
                      <a:pPr algn="l" fontAlgn="b"/>
                      <a:r>
                        <a:rPr lang="en-US" sz="2000" b="0" i="0" u="none" strike="noStrike" dirty="0">
                          <a:solidFill>
                            <a:srgbClr val="000000"/>
                          </a:solidFill>
                          <a:effectLst/>
                          <a:latin typeface="+mn-lt"/>
                        </a:rPr>
                        <a:t>The number of peer-refereed publications</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333525">
                <a:tc vMerge="1">
                  <a:txBody>
                    <a:bodyPr/>
                    <a:lstStyle/>
                    <a:p>
                      <a:endParaRPr lang="en-US"/>
                    </a:p>
                  </a:txBody>
                  <a:tcPr/>
                </a:tc>
                <a:tc>
                  <a:txBody>
                    <a:bodyPr/>
                    <a:lstStyle/>
                    <a:p>
                      <a:pPr algn="l" fontAlgn="b"/>
                      <a:r>
                        <a:rPr lang="en-US" sz="2000" b="0" i="0" u="none" strike="noStrike" dirty="0">
                          <a:solidFill>
                            <a:srgbClr val="000000"/>
                          </a:solidFill>
                          <a:effectLst/>
                          <a:latin typeface="+mn-lt"/>
                        </a:rPr>
                        <a:t>The number of patents awarded</a:t>
                      </a:r>
                    </a:p>
                  </a:txBody>
                  <a:tcPr marL="9525" marR="9525" marT="9525" marB="0" anchor="ctr">
                    <a:solidFill>
                      <a:schemeClr val="bg2">
                        <a:lumMod val="85000"/>
                      </a:schemeClr>
                    </a:solidFill>
                  </a:tcPr>
                </a:tc>
                <a:extLst>
                  <a:ext uri="{0D108BD9-81ED-4DB2-BD59-A6C34878D82A}">
                    <a16:rowId xmlns:a16="http://schemas.microsoft.com/office/drawing/2014/main" val="3714877843"/>
                  </a:ext>
                </a:extLst>
              </a:tr>
              <a:tr h="652796">
                <a:tc vMerge="1">
                  <a:txBody>
                    <a:bodyPr/>
                    <a:lstStyle/>
                    <a:p>
                      <a:endParaRPr lang="en-US"/>
                    </a:p>
                  </a:txBody>
                  <a:tcPr/>
                </a:tc>
                <a:tc>
                  <a:txBody>
                    <a:bodyPr/>
                    <a:lstStyle/>
                    <a:p>
                      <a:pPr algn="l" fontAlgn="b"/>
                      <a:r>
                        <a:rPr lang="en-US" sz="2000" b="0" i="0" u="none" strike="noStrike" dirty="0">
                          <a:solidFill>
                            <a:srgbClr val="000000"/>
                          </a:solidFill>
                          <a:effectLst/>
                          <a:latin typeface="+mn-lt"/>
                        </a:rPr>
                        <a:t>The number of University Fellowships</a:t>
                      </a:r>
                    </a:p>
                  </a:txBody>
                  <a:tcPr marL="9525" marR="9525" marT="9525" marB="0" anchor="ctr">
                    <a:solidFill>
                      <a:schemeClr val="bg2">
                        <a:lumMod val="85000"/>
                      </a:schemeClr>
                    </a:solidFill>
                  </a:tcPr>
                </a:tc>
                <a:extLst>
                  <a:ext uri="{0D108BD9-81ED-4DB2-BD59-A6C34878D82A}">
                    <a16:rowId xmlns:a16="http://schemas.microsoft.com/office/drawing/2014/main" val="1351379140"/>
                  </a:ext>
                </a:extLst>
              </a:tr>
              <a:tr h="652796">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The number of endowed professorships </a:t>
                      </a:r>
                    </a:p>
                  </a:txBody>
                  <a:tcPr marL="9525" marR="9525" marT="9525" marB="0" anchor="ctr">
                    <a:solidFill>
                      <a:schemeClr val="bg2">
                        <a:lumMod val="85000"/>
                      </a:schemeClr>
                    </a:solidFill>
                  </a:tcPr>
                </a:tc>
                <a:extLst>
                  <a:ext uri="{0D108BD9-81ED-4DB2-BD59-A6C34878D82A}">
                    <a16:rowId xmlns:a16="http://schemas.microsoft.com/office/drawing/2014/main" val="390004654"/>
                  </a:ext>
                </a:extLst>
              </a:tr>
              <a:tr h="652796">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The number of annual research licensures </a:t>
                      </a:r>
                    </a:p>
                  </a:txBody>
                  <a:tcPr marL="9525" marR="9525" marT="9525" marB="0" anchor="ctr">
                    <a:solidFill>
                      <a:schemeClr val="bg2">
                        <a:lumMod val="85000"/>
                      </a:schemeClr>
                    </a:solidFill>
                  </a:tcPr>
                </a:tc>
                <a:extLst>
                  <a:ext uri="{0D108BD9-81ED-4DB2-BD59-A6C34878D82A}">
                    <a16:rowId xmlns:a16="http://schemas.microsoft.com/office/drawing/2014/main" val="2559473920"/>
                  </a:ext>
                </a:extLst>
              </a:tr>
              <a:tr h="652796">
                <a:tc vMerge="1">
                  <a:txBody>
                    <a:bodyPr/>
                    <a:lstStyle/>
                    <a:p>
                      <a:endParaRPr lang="en-US"/>
                    </a:p>
                  </a:txBody>
                  <a:tcPr>
                    <a:solidFill>
                      <a:schemeClr val="bg2">
                        <a:lumMod val="95000"/>
                      </a:schemeClr>
                    </a:solidFill>
                  </a:tcPr>
                </a:tc>
                <a:tc>
                  <a:txBody>
                    <a:bodyPr/>
                    <a:lstStyle/>
                    <a:p>
                      <a:pPr algn="l" fontAlgn="t"/>
                      <a:r>
                        <a:rPr lang="en-US" sz="2000" b="0" i="0" u="none" strike="noStrike" dirty="0">
                          <a:solidFill>
                            <a:srgbClr val="000000"/>
                          </a:solidFill>
                          <a:effectLst/>
                          <a:latin typeface="+mn-lt"/>
                        </a:rPr>
                        <a:t>The number of other scholarly and creative works </a:t>
                      </a:r>
                    </a:p>
                  </a:txBody>
                  <a:tcPr marL="9525" marR="9525" marT="9525" marB="0" anchor="ctr">
                    <a:solidFill>
                      <a:schemeClr val="bg2">
                        <a:lumMod val="85000"/>
                      </a:schemeClr>
                    </a:solidFill>
                  </a:tcPr>
                </a:tc>
                <a:extLst>
                  <a:ext uri="{0D108BD9-81ED-4DB2-BD59-A6C34878D82A}">
                    <a16:rowId xmlns:a16="http://schemas.microsoft.com/office/drawing/2014/main" val="2509571512"/>
                  </a:ext>
                </a:extLst>
              </a:tr>
            </a:tbl>
          </a:graphicData>
        </a:graphic>
      </p:graphicFrame>
      <p:sp>
        <p:nvSpPr>
          <p:cNvPr id="8" name="Title 1">
            <a:extLst>
              <a:ext uri="{FF2B5EF4-FFF2-40B4-BE49-F238E27FC236}">
                <a16:creationId xmlns:a16="http://schemas.microsoft.com/office/drawing/2014/main" id="{26221AAB-C9B6-3327-6A6A-CA02847C7BC1}"/>
              </a:ext>
            </a:extLst>
          </p:cNvPr>
          <p:cNvSpPr txBox="1">
            <a:spLocks/>
          </p:cNvSpPr>
          <p:nvPr/>
        </p:nvSpPr>
        <p:spPr>
          <a:xfrm>
            <a:off x="763771" y="627180"/>
            <a:ext cx="10664457" cy="534240"/>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sz="3600" dirty="0"/>
              <a:t>connect </a:t>
            </a:r>
            <a:r>
              <a:rPr lang="en-US" sz="3600" dirty="0" err="1"/>
              <a:t>mETRICS</a:t>
            </a:r>
            <a:br>
              <a:rPr lang="en-US" sz="3600" dirty="0"/>
            </a:br>
            <a:br>
              <a:rPr lang="en-US" sz="3600" dirty="0"/>
            </a:br>
            <a:endParaRPr lang="en-US" dirty="0"/>
          </a:p>
        </p:txBody>
      </p:sp>
    </p:spTree>
    <p:extLst>
      <p:ext uri="{BB962C8B-B14F-4D97-AF65-F5344CB8AC3E}">
        <p14:creationId xmlns:p14="http://schemas.microsoft.com/office/powerpoint/2010/main" val="215791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24</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3"/>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2BE1E747-5CA7-020F-6A19-29A4FDA068F8}"/>
              </a:ext>
            </a:extLst>
          </p:cNvPr>
          <p:cNvGraphicFramePr>
            <a:graphicFrameLocks noGrp="1"/>
          </p:cNvGraphicFramePr>
          <p:nvPr>
            <p:extLst>
              <p:ext uri="{D42A27DB-BD31-4B8C-83A1-F6EECF244321}">
                <p14:modId xmlns:p14="http://schemas.microsoft.com/office/powerpoint/2010/main" val="3201798552"/>
              </p:ext>
            </p:extLst>
          </p:nvPr>
        </p:nvGraphicFramePr>
        <p:xfrm>
          <a:off x="822959" y="1335024"/>
          <a:ext cx="10698480" cy="4196232"/>
        </p:xfrm>
        <a:graphic>
          <a:graphicData uri="http://schemas.openxmlformats.org/drawingml/2006/table">
            <a:tbl>
              <a:tblPr>
                <a:tableStyleId>{5C22544A-7EE6-4342-B048-85BDC9FD1C3A}</a:tableStyleId>
              </a:tblPr>
              <a:tblGrid>
                <a:gridCol w="4142687">
                  <a:extLst>
                    <a:ext uri="{9D8B030D-6E8A-4147-A177-3AD203B41FA5}">
                      <a16:colId xmlns:a16="http://schemas.microsoft.com/office/drawing/2014/main" val="480114008"/>
                    </a:ext>
                  </a:extLst>
                </a:gridCol>
                <a:gridCol w="6555793">
                  <a:extLst>
                    <a:ext uri="{9D8B030D-6E8A-4147-A177-3AD203B41FA5}">
                      <a16:colId xmlns:a16="http://schemas.microsoft.com/office/drawing/2014/main" val="4069803758"/>
                    </a:ext>
                  </a:extLst>
                </a:gridCol>
              </a:tblGrid>
              <a:tr h="252476">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b">
                    <a:solidFill>
                      <a:schemeClr val="accent5">
                        <a:lumMod val="60000"/>
                        <a:lumOff val="4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b">
                    <a:solidFill>
                      <a:schemeClr val="accent5">
                        <a:lumMod val="60000"/>
                        <a:lumOff val="40000"/>
                      </a:schemeClr>
                    </a:solidFill>
                  </a:tcPr>
                </a:tc>
                <a:extLst>
                  <a:ext uri="{0D108BD9-81ED-4DB2-BD59-A6C34878D82A}">
                    <a16:rowId xmlns:a16="http://schemas.microsoft.com/office/drawing/2014/main" val="1089787307"/>
                  </a:ext>
                </a:extLst>
              </a:tr>
              <a:tr h="1360808">
                <a:tc rowSpan="3">
                  <a:txBody>
                    <a:bodyPr/>
                    <a:lstStyle/>
                    <a:p>
                      <a:pPr algn="l" fontAlgn="ctr"/>
                      <a:r>
                        <a:rPr lang="en-US" sz="2000" b="1" i="0" u="none" strike="noStrike" dirty="0">
                          <a:solidFill>
                            <a:srgbClr val="000000"/>
                          </a:solidFill>
                          <a:effectLst/>
                          <a:latin typeface="+mn-lt"/>
                        </a:rPr>
                        <a:t>Research Active Personnel</a:t>
                      </a:r>
                    </a:p>
                  </a:txBody>
                  <a:tcPr marL="9525" marR="9525" marT="9525" marB="0" anchor="ctr">
                    <a:solidFill>
                      <a:schemeClr val="bg2">
                        <a:lumMod val="85000"/>
                      </a:schemeClr>
                    </a:solidFill>
                  </a:tcPr>
                </a:tc>
                <a:tc>
                  <a:txBody>
                    <a:bodyPr/>
                    <a:lstStyle/>
                    <a:p>
                      <a:pPr algn="l" fontAlgn="b"/>
                      <a:r>
                        <a:rPr lang="en-US" sz="2000" b="0" i="0" u="none" strike="noStrike" dirty="0">
                          <a:solidFill>
                            <a:srgbClr val="000000"/>
                          </a:solidFill>
                          <a:effectLst/>
                          <a:latin typeface="+mn-lt"/>
                        </a:rPr>
                        <a:t>The number of doctoral and professional degrees awarded in STEM + H fields</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1828278">
                <a:tc vMerge="1">
                  <a:txBody>
                    <a:bodyPr/>
                    <a:lstStyle/>
                    <a:p>
                      <a:endParaRPr lang="en-US"/>
                    </a:p>
                  </a:txBody>
                  <a:tcPr/>
                </a:tc>
                <a:tc>
                  <a:txBody>
                    <a:bodyPr/>
                    <a:lstStyle/>
                    <a:p>
                      <a:pPr algn="l" fontAlgn="b"/>
                      <a:r>
                        <a:rPr lang="en-US" sz="2000" b="0" i="0" u="none" strike="noStrike" dirty="0">
                          <a:solidFill>
                            <a:srgbClr val="000000"/>
                          </a:solidFill>
                          <a:effectLst/>
                          <a:latin typeface="+mn-lt"/>
                        </a:rPr>
                        <a:t>The number of doctoral and professional degrees awarded in humanities, social sciences and other fields </a:t>
                      </a:r>
                      <a:br>
                        <a:rPr lang="en-US" sz="2000" b="0" i="0" u="none" strike="noStrike" dirty="0">
                          <a:solidFill>
                            <a:srgbClr val="000000"/>
                          </a:solidFill>
                          <a:effectLst/>
                          <a:latin typeface="+mn-lt"/>
                        </a:rPr>
                      </a:br>
                      <a:r>
                        <a:rPr lang="en-US" sz="2000" b="0" i="0" u="none" strike="noStrike" dirty="0">
                          <a:solidFill>
                            <a:srgbClr val="000000"/>
                          </a:solidFill>
                          <a:effectLst/>
                          <a:latin typeface="+mn-lt"/>
                        </a:rPr>
                        <a:t>(</a:t>
                      </a:r>
                      <a:r>
                        <a:rPr lang="en-US" sz="2000" b="0" i="1" u="none" strike="noStrike" dirty="0">
                          <a:solidFill>
                            <a:srgbClr val="000000"/>
                          </a:solidFill>
                          <a:effectLst/>
                          <a:latin typeface="+mn-lt"/>
                        </a:rPr>
                        <a:t>e.g</a:t>
                      </a:r>
                      <a:r>
                        <a:rPr lang="en-US" sz="2000" b="0" i="0" u="none" strike="noStrike" dirty="0">
                          <a:solidFill>
                            <a:srgbClr val="000000"/>
                          </a:solidFill>
                          <a:effectLst/>
                          <a:latin typeface="+mn-lt"/>
                        </a:rPr>
                        <a:t>. business, education, social work, law)</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695260">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The number of research staff with doctoral and/or professional degrees</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bl>
          </a:graphicData>
        </a:graphic>
      </p:graphicFrame>
      <p:sp>
        <p:nvSpPr>
          <p:cNvPr id="8" name="Title 1">
            <a:extLst>
              <a:ext uri="{FF2B5EF4-FFF2-40B4-BE49-F238E27FC236}">
                <a16:creationId xmlns:a16="http://schemas.microsoft.com/office/drawing/2014/main" id="{33BCE033-630B-A644-E463-37E13786428A}"/>
              </a:ext>
            </a:extLst>
          </p:cNvPr>
          <p:cNvSpPr txBox="1">
            <a:spLocks/>
          </p:cNvSpPr>
          <p:nvPr/>
        </p:nvSpPr>
        <p:spPr>
          <a:xfrm>
            <a:off x="763771" y="627180"/>
            <a:ext cx="10664457" cy="534240"/>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4000" b="1" i="0" kern="1200" cap="all" baseline="0">
                <a:solidFill>
                  <a:schemeClr val="bg1"/>
                </a:solidFill>
                <a:latin typeface="Arial" panose="020B0604020202020204" pitchFamily="34" charset="0"/>
                <a:ea typeface="+mj-ea"/>
                <a:cs typeface="Arial" panose="020B0604020202020204" pitchFamily="34" charset="0"/>
              </a:defRPr>
            </a:lvl1pPr>
          </a:lstStyle>
          <a:p>
            <a:r>
              <a:rPr lang="en-US" sz="3600" dirty="0"/>
              <a:t>connect </a:t>
            </a:r>
            <a:r>
              <a:rPr lang="en-US" sz="3600" dirty="0" err="1"/>
              <a:t>mETRICS</a:t>
            </a:r>
            <a:br>
              <a:rPr lang="en-US" sz="3600" dirty="0"/>
            </a:br>
            <a:br>
              <a:rPr lang="en-US" sz="3600" dirty="0"/>
            </a:br>
            <a:endParaRPr lang="en-US" dirty="0"/>
          </a:p>
        </p:txBody>
      </p:sp>
    </p:spTree>
    <p:extLst>
      <p:ext uri="{BB962C8B-B14F-4D97-AF65-F5344CB8AC3E}">
        <p14:creationId xmlns:p14="http://schemas.microsoft.com/office/powerpoint/2010/main" val="296489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BF0F-C7D2-F156-4669-5DB5B98474B2}"/>
              </a:ext>
            </a:extLst>
          </p:cNvPr>
          <p:cNvSpPr>
            <a:spLocks noGrp="1"/>
          </p:cNvSpPr>
          <p:nvPr>
            <p:ph type="ctrTitle"/>
          </p:nvPr>
        </p:nvSpPr>
        <p:spPr>
          <a:xfrm>
            <a:off x="763771" y="627180"/>
            <a:ext cx="10664457" cy="534240"/>
          </a:xfrm>
        </p:spPr>
        <p:txBody>
          <a:bodyPr anchor="t"/>
          <a:lstStyle/>
          <a:p>
            <a:r>
              <a:rPr lang="en-US" sz="3600" dirty="0"/>
              <a:t>connect </a:t>
            </a:r>
            <a:r>
              <a:rPr lang="en-US" sz="3600" dirty="0" err="1"/>
              <a:t>mETRICS</a:t>
            </a:r>
            <a:br>
              <a:rPr lang="en-US" sz="3600" dirty="0"/>
            </a:br>
            <a:br>
              <a:rPr lang="en-US" sz="3600" dirty="0"/>
            </a:br>
            <a:endParaRPr lang="en-US" dirty="0"/>
          </a:p>
        </p:txBody>
      </p:sp>
      <p:sp>
        <p:nvSpPr>
          <p:cNvPr id="4" name="Slide Number Placeholder 6">
            <a:extLst>
              <a:ext uri="{FF2B5EF4-FFF2-40B4-BE49-F238E27FC236}">
                <a16:creationId xmlns:a16="http://schemas.microsoft.com/office/drawing/2014/main" id="{82866AF6-A1D3-0847-B1C9-65B410AA0C3C}"/>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25</a:t>
            </a:fld>
            <a:endParaRPr lang="en-US" dirty="0"/>
          </a:p>
        </p:txBody>
      </p:sp>
      <p:pic>
        <p:nvPicPr>
          <p:cNvPr id="5" name="Picture 4">
            <a:extLst>
              <a:ext uri="{FF2B5EF4-FFF2-40B4-BE49-F238E27FC236}">
                <a16:creationId xmlns:a16="http://schemas.microsoft.com/office/drawing/2014/main" id="{9DE4D1FB-71FE-185F-C84B-3F0574832CCD}"/>
              </a:ext>
            </a:extLst>
          </p:cNvPr>
          <p:cNvPicPr>
            <a:picLocks noChangeAspect="1"/>
          </p:cNvPicPr>
          <p:nvPr/>
        </p:nvPicPr>
        <p:blipFill>
          <a:blip r:embed="rId2"/>
          <a:stretch>
            <a:fillRect/>
          </a:stretch>
        </p:blipFill>
        <p:spPr>
          <a:xfrm>
            <a:off x="9655574" y="6421980"/>
            <a:ext cx="2025650" cy="273050"/>
          </a:xfrm>
          <a:prstGeom prst="rect">
            <a:avLst/>
          </a:prstGeom>
        </p:spPr>
      </p:pic>
      <p:graphicFrame>
        <p:nvGraphicFramePr>
          <p:cNvPr id="6" name="Table 5">
            <a:extLst>
              <a:ext uri="{FF2B5EF4-FFF2-40B4-BE49-F238E27FC236}">
                <a16:creationId xmlns:a16="http://schemas.microsoft.com/office/drawing/2014/main" id="{2BE1E747-5CA7-020F-6A19-29A4FDA068F8}"/>
              </a:ext>
            </a:extLst>
          </p:cNvPr>
          <p:cNvGraphicFramePr>
            <a:graphicFrameLocks noGrp="1"/>
          </p:cNvGraphicFramePr>
          <p:nvPr>
            <p:extLst>
              <p:ext uri="{D42A27DB-BD31-4B8C-83A1-F6EECF244321}">
                <p14:modId xmlns:p14="http://schemas.microsoft.com/office/powerpoint/2010/main" val="4036755804"/>
              </p:ext>
            </p:extLst>
          </p:nvPr>
        </p:nvGraphicFramePr>
        <p:xfrm>
          <a:off x="822960" y="1333500"/>
          <a:ext cx="10789920" cy="4742993"/>
        </p:xfrm>
        <a:graphic>
          <a:graphicData uri="http://schemas.openxmlformats.org/drawingml/2006/table">
            <a:tbl>
              <a:tblPr>
                <a:tableStyleId>{5C22544A-7EE6-4342-B048-85BDC9FD1C3A}</a:tableStyleId>
              </a:tblPr>
              <a:tblGrid>
                <a:gridCol w="4318000">
                  <a:extLst>
                    <a:ext uri="{9D8B030D-6E8A-4147-A177-3AD203B41FA5}">
                      <a16:colId xmlns:a16="http://schemas.microsoft.com/office/drawing/2014/main" val="480114008"/>
                    </a:ext>
                  </a:extLst>
                </a:gridCol>
                <a:gridCol w="6471920">
                  <a:extLst>
                    <a:ext uri="{9D8B030D-6E8A-4147-A177-3AD203B41FA5}">
                      <a16:colId xmlns:a16="http://schemas.microsoft.com/office/drawing/2014/main" val="4069803758"/>
                    </a:ext>
                  </a:extLst>
                </a:gridCol>
              </a:tblGrid>
              <a:tr h="322644">
                <a:tc>
                  <a:txBody>
                    <a:bodyPr/>
                    <a:lstStyle/>
                    <a:p>
                      <a:pPr algn="l" fontAlgn="b"/>
                      <a:r>
                        <a:rPr lang="en-US" sz="2000" b="1" u="none" strike="noStrike" dirty="0">
                          <a:effectLst/>
                          <a:latin typeface="+mn-lt"/>
                        </a:rPr>
                        <a:t>Metric</a:t>
                      </a:r>
                      <a:endParaRPr lang="en-US" sz="2000" b="1" i="0" u="none" strike="noStrike" dirty="0">
                        <a:solidFill>
                          <a:srgbClr val="000000"/>
                        </a:solidFill>
                        <a:effectLst/>
                        <a:latin typeface="+mn-lt"/>
                      </a:endParaRPr>
                    </a:p>
                  </a:txBody>
                  <a:tcPr marL="7086" marR="7086" marT="7086" marB="0" anchor="ctr">
                    <a:solidFill>
                      <a:schemeClr val="accent5">
                        <a:lumMod val="60000"/>
                        <a:lumOff val="40000"/>
                      </a:schemeClr>
                    </a:solidFill>
                  </a:tcPr>
                </a:tc>
                <a:tc>
                  <a:txBody>
                    <a:bodyPr/>
                    <a:lstStyle/>
                    <a:p>
                      <a:pPr algn="l" fontAlgn="b"/>
                      <a:endParaRPr lang="en-US" sz="2000" b="1" i="0" u="none" strike="noStrike" dirty="0">
                        <a:solidFill>
                          <a:srgbClr val="000000"/>
                        </a:solidFill>
                        <a:effectLst/>
                        <a:latin typeface="+mn-lt"/>
                      </a:endParaRPr>
                    </a:p>
                  </a:txBody>
                  <a:tcPr marL="7086" marR="7086" marT="7086" marB="0" anchor="ctr">
                    <a:solidFill>
                      <a:schemeClr val="accent5">
                        <a:lumMod val="60000"/>
                        <a:lumOff val="40000"/>
                      </a:schemeClr>
                    </a:solidFill>
                  </a:tcPr>
                </a:tc>
                <a:extLst>
                  <a:ext uri="{0D108BD9-81ED-4DB2-BD59-A6C34878D82A}">
                    <a16:rowId xmlns:a16="http://schemas.microsoft.com/office/drawing/2014/main" val="1089787307"/>
                  </a:ext>
                </a:extLst>
              </a:tr>
              <a:tr h="638489">
                <a:tc rowSpan="6">
                  <a:txBody>
                    <a:bodyPr/>
                    <a:lstStyle/>
                    <a:p>
                      <a:pPr algn="l" fontAlgn="ctr"/>
                      <a:r>
                        <a:rPr lang="en-US" sz="2000" b="1" i="0" u="none" strike="noStrike" dirty="0">
                          <a:solidFill>
                            <a:srgbClr val="000000"/>
                          </a:solidFill>
                          <a:effectLst/>
                          <a:latin typeface="+mn-lt"/>
                        </a:rPr>
                        <a:t>Programming for Community</a:t>
                      </a:r>
                    </a:p>
                  </a:txBody>
                  <a:tcPr marL="9525" marR="9525" marT="9525" marB="0" anchor="ctr">
                    <a:solidFill>
                      <a:schemeClr val="bg2">
                        <a:lumMod val="85000"/>
                      </a:schemeClr>
                    </a:solidFill>
                  </a:tcPr>
                </a:tc>
                <a:tc>
                  <a:txBody>
                    <a:bodyPr/>
                    <a:lstStyle/>
                    <a:p>
                      <a:pPr algn="l" fontAlgn="b"/>
                      <a:r>
                        <a:rPr lang="en-US" sz="2000" b="0" i="1" u="none" strike="noStrike">
                          <a:solidFill>
                            <a:srgbClr val="000000"/>
                          </a:solidFill>
                          <a:effectLst/>
                          <a:latin typeface="+mn-lt"/>
                        </a:rPr>
                        <a:t>On-campus</a:t>
                      </a:r>
                    </a:p>
                  </a:txBody>
                  <a:tcPr marL="9525" marR="9525" marT="9525" marB="0" anchor="ctr">
                    <a:solidFill>
                      <a:schemeClr val="bg2">
                        <a:lumMod val="85000"/>
                      </a:schemeClr>
                    </a:solidFill>
                  </a:tcPr>
                </a:tc>
                <a:extLst>
                  <a:ext uri="{0D108BD9-81ED-4DB2-BD59-A6C34878D82A}">
                    <a16:rowId xmlns:a16="http://schemas.microsoft.com/office/drawing/2014/main" val="3140718994"/>
                  </a:ext>
                </a:extLst>
              </a:tr>
              <a:tr h="857823">
                <a:tc vMerge="1">
                  <a:txBody>
                    <a:bodyPr/>
                    <a:lstStyle/>
                    <a:p>
                      <a:endParaRPr lang="en-US"/>
                    </a:p>
                  </a:txBody>
                  <a:tcPr/>
                </a:tc>
                <a:tc>
                  <a:txBody>
                    <a:bodyPr/>
                    <a:lstStyle/>
                    <a:p>
                      <a:pPr lvl="1" algn="l" fontAlgn="b"/>
                      <a:r>
                        <a:rPr lang="en-US" sz="2000" b="0" i="0" u="none" strike="noStrike" dirty="0">
                          <a:solidFill>
                            <a:srgbClr val="000000"/>
                          </a:solidFill>
                          <a:effectLst/>
                          <a:latin typeface="+mn-lt"/>
                        </a:rPr>
                        <a:t>∙ The number of events</a:t>
                      </a:r>
                    </a:p>
                  </a:txBody>
                  <a:tcPr marL="9525" marR="9525" marT="9525" marB="0" anchor="ctr">
                    <a:solidFill>
                      <a:schemeClr val="bg2">
                        <a:lumMod val="85000"/>
                      </a:schemeClr>
                    </a:solidFill>
                  </a:tcPr>
                </a:tc>
                <a:extLst>
                  <a:ext uri="{0D108BD9-81ED-4DB2-BD59-A6C34878D82A}">
                    <a16:rowId xmlns:a16="http://schemas.microsoft.com/office/drawing/2014/main" val="3288329068"/>
                  </a:ext>
                </a:extLst>
              </a:tr>
              <a:tr h="326214">
                <a:tc vMerge="1">
                  <a:txBody>
                    <a:bodyPr/>
                    <a:lstStyle/>
                    <a:p>
                      <a:endParaRPr lang="en-US"/>
                    </a:p>
                  </a:txBody>
                  <a:tcPr>
                    <a:solidFill>
                      <a:schemeClr val="bg2">
                        <a:lumMod val="95000"/>
                      </a:schemeClr>
                    </a:solidFill>
                  </a:tcPr>
                </a:tc>
                <a:tc>
                  <a:txBody>
                    <a:bodyPr/>
                    <a:lstStyle/>
                    <a:p>
                      <a:pPr lvl="1" algn="l" fontAlgn="b"/>
                      <a:r>
                        <a:rPr lang="en-US" sz="2000" b="0" i="0" u="none" strike="noStrike" dirty="0">
                          <a:solidFill>
                            <a:srgbClr val="000000"/>
                          </a:solidFill>
                          <a:effectLst/>
                          <a:latin typeface="+mn-lt"/>
                        </a:rPr>
                        <a:t>∙ Overall satisfaction</a:t>
                      </a:r>
                    </a:p>
                  </a:txBody>
                  <a:tcPr marL="9525" marR="9525" marT="9525" marB="0" anchor="ctr">
                    <a:solidFill>
                      <a:schemeClr val="bg2">
                        <a:lumMod val="85000"/>
                      </a:schemeClr>
                    </a:solidFill>
                  </a:tcPr>
                </a:tc>
                <a:extLst>
                  <a:ext uri="{0D108BD9-81ED-4DB2-BD59-A6C34878D82A}">
                    <a16:rowId xmlns:a16="http://schemas.microsoft.com/office/drawing/2014/main" val="3481812256"/>
                  </a:ext>
                </a:extLst>
              </a:tr>
              <a:tr h="326214">
                <a:tc vMerge="1">
                  <a:txBody>
                    <a:bodyPr/>
                    <a:lstStyle/>
                    <a:p>
                      <a:endParaRPr lang="en-US"/>
                    </a:p>
                  </a:txBody>
                  <a:tcPr>
                    <a:solidFill>
                      <a:schemeClr val="bg2">
                        <a:lumMod val="95000"/>
                      </a:schemeClr>
                    </a:solidFill>
                  </a:tcPr>
                </a:tc>
                <a:tc>
                  <a:txBody>
                    <a:bodyPr/>
                    <a:lstStyle/>
                    <a:p>
                      <a:pPr algn="l" fontAlgn="b"/>
                      <a:r>
                        <a:rPr lang="en-US" sz="2000" b="0" i="1" u="none" strike="noStrike">
                          <a:solidFill>
                            <a:srgbClr val="000000"/>
                          </a:solidFill>
                          <a:effectLst/>
                          <a:latin typeface="+mn-lt"/>
                        </a:rPr>
                        <a:t>Off-campus</a:t>
                      </a:r>
                    </a:p>
                  </a:txBody>
                  <a:tcPr marL="9525" marR="9525" marT="9525" marB="0" anchor="ctr">
                    <a:solidFill>
                      <a:schemeClr val="bg2">
                        <a:lumMod val="85000"/>
                      </a:schemeClr>
                    </a:solidFill>
                  </a:tcPr>
                </a:tc>
                <a:extLst>
                  <a:ext uri="{0D108BD9-81ED-4DB2-BD59-A6C34878D82A}">
                    <a16:rowId xmlns:a16="http://schemas.microsoft.com/office/drawing/2014/main" val="627240701"/>
                  </a:ext>
                </a:extLst>
              </a:tr>
              <a:tr h="326214">
                <a:tc vMerge="1">
                  <a:txBody>
                    <a:bodyPr/>
                    <a:lstStyle/>
                    <a:p>
                      <a:endParaRPr lang="en-US"/>
                    </a:p>
                  </a:txBody>
                  <a:tcPr>
                    <a:solidFill>
                      <a:schemeClr val="bg2">
                        <a:lumMod val="95000"/>
                      </a:schemeClr>
                    </a:solidFill>
                  </a:tcPr>
                </a:tc>
                <a:tc>
                  <a:txBody>
                    <a:bodyPr/>
                    <a:lstStyle/>
                    <a:p>
                      <a:pPr lvl="1" algn="l" fontAlgn="b"/>
                      <a:r>
                        <a:rPr lang="en-US" sz="2000" b="0" i="0" u="none" strike="noStrike" dirty="0">
                          <a:solidFill>
                            <a:srgbClr val="000000"/>
                          </a:solidFill>
                          <a:effectLst/>
                          <a:latin typeface="+mn-lt"/>
                        </a:rPr>
                        <a:t>∙ The number of events</a:t>
                      </a:r>
                    </a:p>
                  </a:txBody>
                  <a:tcPr marL="9525" marR="9525" marT="9525" marB="0" anchor="ctr">
                    <a:solidFill>
                      <a:schemeClr val="bg2">
                        <a:lumMod val="85000"/>
                      </a:schemeClr>
                    </a:solidFill>
                  </a:tcPr>
                </a:tc>
                <a:extLst>
                  <a:ext uri="{0D108BD9-81ED-4DB2-BD59-A6C34878D82A}">
                    <a16:rowId xmlns:a16="http://schemas.microsoft.com/office/drawing/2014/main" val="1977188308"/>
                  </a:ext>
                </a:extLst>
              </a:tr>
              <a:tr h="326214">
                <a:tc vMerge="1">
                  <a:txBody>
                    <a:bodyPr/>
                    <a:lstStyle/>
                    <a:p>
                      <a:endParaRPr lang="en-US"/>
                    </a:p>
                  </a:txBody>
                  <a:tcPr>
                    <a:solidFill>
                      <a:schemeClr val="bg2">
                        <a:lumMod val="95000"/>
                      </a:schemeClr>
                    </a:solidFill>
                  </a:tcPr>
                </a:tc>
                <a:tc>
                  <a:txBody>
                    <a:bodyPr/>
                    <a:lstStyle/>
                    <a:p>
                      <a:pPr lvl="1" algn="l" fontAlgn="b"/>
                      <a:r>
                        <a:rPr lang="en-US" sz="2000" b="0" i="0" u="none" strike="noStrike" dirty="0">
                          <a:solidFill>
                            <a:srgbClr val="000000"/>
                          </a:solidFill>
                          <a:effectLst/>
                          <a:latin typeface="+mn-lt"/>
                        </a:rPr>
                        <a:t>∙ Overall satisfaction</a:t>
                      </a:r>
                    </a:p>
                  </a:txBody>
                  <a:tcPr marL="9525" marR="9525" marT="9525" marB="0" anchor="ctr">
                    <a:solidFill>
                      <a:schemeClr val="bg2">
                        <a:lumMod val="85000"/>
                      </a:schemeClr>
                    </a:solidFill>
                  </a:tcPr>
                </a:tc>
                <a:extLst>
                  <a:ext uri="{0D108BD9-81ED-4DB2-BD59-A6C34878D82A}">
                    <a16:rowId xmlns:a16="http://schemas.microsoft.com/office/drawing/2014/main" val="1093486112"/>
                  </a:ext>
                </a:extLst>
              </a:tr>
              <a:tr h="326214">
                <a:tc rowSpan="5">
                  <a:txBody>
                    <a:bodyPr/>
                    <a:lstStyle/>
                    <a:p>
                      <a:pPr algn="l" fontAlgn="ctr"/>
                      <a:r>
                        <a:rPr lang="en-US" sz="2000" b="1" i="0" u="none" strike="noStrike">
                          <a:solidFill>
                            <a:srgbClr val="000000"/>
                          </a:solidFill>
                          <a:effectLst/>
                          <a:latin typeface="+mn-lt"/>
                        </a:rPr>
                        <a:t>Donor Engagement</a:t>
                      </a:r>
                    </a:p>
                  </a:txBody>
                  <a:tcPr marL="9525" marR="9525" marT="9525" marB="0" anchor="ctr">
                    <a:solidFill>
                      <a:schemeClr val="bg2">
                        <a:lumMod val="85000"/>
                      </a:schemeClr>
                    </a:solidFill>
                  </a:tcPr>
                </a:tc>
                <a:tc>
                  <a:txBody>
                    <a:bodyPr/>
                    <a:lstStyle/>
                    <a:p>
                      <a:pPr algn="l" fontAlgn="b"/>
                      <a:r>
                        <a:rPr lang="en-US" sz="2000" b="0" i="1" u="none" strike="noStrike">
                          <a:solidFill>
                            <a:srgbClr val="000000"/>
                          </a:solidFill>
                          <a:effectLst/>
                          <a:latin typeface="+mn-lt"/>
                        </a:rPr>
                        <a:t>Amount of donations (annual)</a:t>
                      </a:r>
                    </a:p>
                  </a:txBody>
                  <a:tcPr marL="9525" marR="9525" marT="9525" marB="0" anchor="ctr">
                    <a:solidFill>
                      <a:schemeClr val="bg2">
                        <a:lumMod val="85000"/>
                      </a:schemeClr>
                    </a:solidFill>
                  </a:tcPr>
                </a:tc>
                <a:extLst>
                  <a:ext uri="{0D108BD9-81ED-4DB2-BD59-A6C34878D82A}">
                    <a16:rowId xmlns:a16="http://schemas.microsoft.com/office/drawing/2014/main" val="2444393356"/>
                  </a:ext>
                </a:extLst>
              </a:tr>
              <a:tr h="326214">
                <a:tc vMerge="1">
                  <a:txBody>
                    <a:bodyPr/>
                    <a:lstStyle/>
                    <a:p>
                      <a:endParaRPr lang="en-US"/>
                    </a:p>
                  </a:txBody>
                  <a:tcPr>
                    <a:solidFill>
                      <a:schemeClr val="bg2">
                        <a:lumMod val="95000"/>
                      </a:schemeClr>
                    </a:solidFill>
                  </a:tcPr>
                </a:tc>
                <a:tc>
                  <a:txBody>
                    <a:bodyPr/>
                    <a:lstStyle/>
                    <a:p>
                      <a:pPr lvl="1" algn="l" fontAlgn="b"/>
                      <a:r>
                        <a:rPr lang="en-US" sz="2000" b="0" i="0" u="none" strike="noStrike" dirty="0">
                          <a:solidFill>
                            <a:srgbClr val="000000"/>
                          </a:solidFill>
                          <a:effectLst/>
                          <a:latin typeface="+mn-lt"/>
                        </a:rPr>
                        <a:t>∙ Academic gifts</a:t>
                      </a:r>
                    </a:p>
                  </a:txBody>
                  <a:tcPr marL="9525" marR="9525" marT="9525" marB="0" anchor="ctr">
                    <a:solidFill>
                      <a:schemeClr val="bg2">
                        <a:lumMod val="85000"/>
                      </a:schemeClr>
                    </a:solidFill>
                  </a:tcPr>
                </a:tc>
                <a:extLst>
                  <a:ext uri="{0D108BD9-81ED-4DB2-BD59-A6C34878D82A}">
                    <a16:rowId xmlns:a16="http://schemas.microsoft.com/office/drawing/2014/main" val="635931842"/>
                  </a:ext>
                </a:extLst>
              </a:tr>
              <a:tr h="326214">
                <a:tc vMerge="1">
                  <a:txBody>
                    <a:bodyPr/>
                    <a:lstStyle/>
                    <a:p>
                      <a:endParaRPr lang="en-US"/>
                    </a:p>
                  </a:txBody>
                  <a:tcPr>
                    <a:solidFill>
                      <a:schemeClr val="bg2">
                        <a:lumMod val="95000"/>
                      </a:schemeClr>
                    </a:solidFill>
                  </a:tcPr>
                </a:tc>
                <a:tc>
                  <a:txBody>
                    <a:bodyPr/>
                    <a:lstStyle/>
                    <a:p>
                      <a:pPr lvl="1" algn="l" fontAlgn="b"/>
                      <a:r>
                        <a:rPr lang="en-US" sz="2000" b="0" i="0" u="none" strike="noStrike" dirty="0">
                          <a:solidFill>
                            <a:srgbClr val="000000"/>
                          </a:solidFill>
                          <a:effectLst/>
                          <a:latin typeface="+mn-lt"/>
                        </a:rPr>
                        <a:t>∙ Athletic gifts</a:t>
                      </a:r>
                    </a:p>
                  </a:txBody>
                  <a:tcPr marL="9525" marR="9525" marT="9525" marB="0" anchor="ctr">
                    <a:solidFill>
                      <a:schemeClr val="bg2">
                        <a:lumMod val="85000"/>
                      </a:schemeClr>
                    </a:solidFill>
                  </a:tcPr>
                </a:tc>
                <a:extLst>
                  <a:ext uri="{0D108BD9-81ED-4DB2-BD59-A6C34878D82A}">
                    <a16:rowId xmlns:a16="http://schemas.microsoft.com/office/drawing/2014/main" val="602420616"/>
                  </a:ext>
                </a:extLst>
              </a:tr>
              <a:tr h="326214">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Percentage of alumni giving annually to the university</a:t>
                      </a:r>
                    </a:p>
                  </a:txBody>
                  <a:tcPr marL="9525" marR="9525" marT="9525" marB="0" anchor="ctr">
                    <a:solidFill>
                      <a:schemeClr val="bg2">
                        <a:lumMod val="85000"/>
                      </a:schemeClr>
                    </a:solidFill>
                  </a:tcPr>
                </a:tc>
                <a:extLst>
                  <a:ext uri="{0D108BD9-81ED-4DB2-BD59-A6C34878D82A}">
                    <a16:rowId xmlns:a16="http://schemas.microsoft.com/office/drawing/2014/main" val="2635986341"/>
                  </a:ext>
                </a:extLst>
              </a:tr>
              <a:tr h="272872">
                <a:tc vMerge="1">
                  <a:txBody>
                    <a:bodyPr/>
                    <a:lstStyle/>
                    <a:p>
                      <a:endParaRPr lang="en-US"/>
                    </a:p>
                  </a:txBody>
                  <a:tcPr>
                    <a:solidFill>
                      <a:schemeClr val="bg2">
                        <a:lumMod val="95000"/>
                      </a:schemeClr>
                    </a:solidFill>
                  </a:tcPr>
                </a:tc>
                <a:tc>
                  <a:txBody>
                    <a:bodyPr/>
                    <a:lstStyle/>
                    <a:p>
                      <a:pPr algn="l" fontAlgn="b"/>
                      <a:r>
                        <a:rPr lang="en-US" sz="2000" b="0" i="0" u="none" strike="noStrike" dirty="0">
                          <a:solidFill>
                            <a:srgbClr val="000000"/>
                          </a:solidFill>
                          <a:effectLst/>
                          <a:latin typeface="+mn-lt"/>
                        </a:rPr>
                        <a:t>The number of donors</a:t>
                      </a:r>
                    </a:p>
                  </a:txBody>
                  <a:tcPr marL="9525" marR="9525" marT="9525" marB="0" anchor="ctr">
                    <a:solidFill>
                      <a:schemeClr val="bg2">
                        <a:lumMod val="85000"/>
                      </a:schemeClr>
                    </a:solidFill>
                  </a:tcPr>
                </a:tc>
                <a:extLst>
                  <a:ext uri="{0D108BD9-81ED-4DB2-BD59-A6C34878D82A}">
                    <a16:rowId xmlns:a16="http://schemas.microsoft.com/office/drawing/2014/main" val="2949614838"/>
                  </a:ext>
                </a:extLst>
              </a:tr>
            </a:tbl>
          </a:graphicData>
        </a:graphic>
      </p:graphicFrame>
    </p:spTree>
    <p:extLst>
      <p:ext uri="{BB962C8B-B14F-4D97-AF65-F5344CB8AC3E}">
        <p14:creationId xmlns:p14="http://schemas.microsoft.com/office/powerpoint/2010/main" val="264940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2428525-E05E-2224-7F9C-73F0AE4342AB}"/>
              </a:ext>
            </a:extLst>
          </p:cNvPr>
          <p:cNvPicPr>
            <a:picLocks noChangeAspect="1"/>
          </p:cNvPicPr>
          <p:nvPr/>
        </p:nvPicPr>
        <p:blipFill>
          <a:blip r:embed="rId2"/>
          <a:stretch>
            <a:fillRect/>
          </a:stretch>
        </p:blipFill>
        <p:spPr>
          <a:xfrm>
            <a:off x="9509406" y="1257745"/>
            <a:ext cx="2188361" cy="2188361"/>
          </a:xfrm>
          <a:prstGeom prst="rect">
            <a:avLst/>
          </a:prstGeom>
        </p:spPr>
      </p:pic>
      <p:pic>
        <p:nvPicPr>
          <p:cNvPr id="10" name="Picture 9" descr="A child smiling for the camera&#10;&#10;Description automatically generated with low confidence">
            <a:extLst>
              <a:ext uri="{FF2B5EF4-FFF2-40B4-BE49-F238E27FC236}">
                <a16:creationId xmlns:a16="http://schemas.microsoft.com/office/drawing/2014/main" id="{D70E8DE4-EAA4-22E8-1AB9-2242569F4170}"/>
              </a:ext>
            </a:extLst>
          </p:cNvPr>
          <p:cNvPicPr>
            <a:picLocks noChangeAspect="1"/>
          </p:cNvPicPr>
          <p:nvPr/>
        </p:nvPicPr>
        <p:blipFill>
          <a:blip r:embed="rId3"/>
          <a:stretch>
            <a:fillRect/>
          </a:stretch>
        </p:blipFill>
        <p:spPr>
          <a:xfrm>
            <a:off x="411614" y="1223109"/>
            <a:ext cx="2169025" cy="2169025"/>
          </a:xfrm>
          <a:prstGeom prst="rect">
            <a:avLst/>
          </a:prstGeom>
        </p:spPr>
      </p:pic>
      <p:pic>
        <p:nvPicPr>
          <p:cNvPr id="22" name="Picture 21" descr="A person wearing glasses&#10;&#10;Description automatically generated with low confidence">
            <a:extLst>
              <a:ext uri="{FF2B5EF4-FFF2-40B4-BE49-F238E27FC236}">
                <a16:creationId xmlns:a16="http://schemas.microsoft.com/office/drawing/2014/main" id="{824CB2B7-AEFF-A56C-5CAF-9FF8FE71D9D6}"/>
              </a:ext>
            </a:extLst>
          </p:cNvPr>
          <p:cNvPicPr>
            <a:picLocks noChangeAspect="1"/>
          </p:cNvPicPr>
          <p:nvPr/>
        </p:nvPicPr>
        <p:blipFill>
          <a:blip r:embed="rId4"/>
          <a:stretch>
            <a:fillRect/>
          </a:stretch>
        </p:blipFill>
        <p:spPr>
          <a:xfrm>
            <a:off x="2761782" y="3487258"/>
            <a:ext cx="2088532" cy="2088532"/>
          </a:xfrm>
          <a:prstGeom prst="rect">
            <a:avLst/>
          </a:prstGeom>
        </p:spPr>
      </p:pic>
      <p:pic>
        <p:nvPicPr>
          <p:cNvPr id="24" name="Picture 23">
            <a:extLst>
              <a:ext uri="{FF2B5EF4-FFF2-40B4-BE49-F238E27FC236}">
                <a16:creationId xmlns:a16="http://schemas.microsoft.com/office/drawing/2014/main" id="{71212CC7-B470-3AE9-A1F8-71EF2AD8D32D}"/>
              </a:ext>
            </a:extLst>
          </p:cNvPr>
          <p:cNvPicPr>
            <a:picLocks noChangeAspect="1"/>
          </p:cNvPicPr>
          <p:nvPr/>
        </p:nvPicPr>
        <p:blipFill>
          <a:blip r:embed="rId5"/>
          <a:srcRect/>
          <a:stretch/>
        </p:blipFill>
        <p:spPr>
          <a:xfrm>
            <a:off x="7088921" y="3487258"/>
            <a:ext cx="2082800" cy="2082800"/>
          </a:xfrm>
          <a:prstGeom prst="rect">
            <a:avLst/>
          </a:prstGeom>
        </p:spPr>
      </p:pic>
      <p:sp>
        <p:nvSpPr>
          <p:cNvPr id="2" name="Title 1">
            <a:extLst>
              <a:ext uri="{FF2B5EF4-FFF2-40B4-BE49-F238E27FC236}">
                <a16:creationId xmlns:a16="http://schemas.microsoft.com/office/drawing/2014/main" id="{2BB4A484-CF48-9A42-2905-3D0944248FA7}"/>
              </a:ext>
            </a:extLst>
          </p:cNvPr>
          <p:cNvSpPr>
            <a:spLocks noGrp="1"/>
          </p:cNvSpPr>
          <p:nvPr>
            <p:ph type="ctrTitle"/>
          </p:nvPr>
        </p:nvSpPr>
        <p:spPr>
          <a:xfrm>
            <a:off x="2419271" y="433722"/>
            <a:ext cx="7353458" cy="844571"/>
          </a:xfrm>
        </p:spPr>
        <p:txBody>
          <a:bodyPr anchor="t"/>
          <a:lstStyle/>
          <a:p>
            <a:r>
              <a:rPr lang="en-US" sz="3600" cap="none" dirty="0"/>
              <a:t>2022-25 Strategic Plan Co-Chairs</a:t>
            </a:r>
          </a:p>
        </p:txBody>
      </p:sp>
      <p:sp>
        <p:nvSpPr>
          <p:cNvPr id="3" name="Text Placeholder 2">
            <a:extLst>
              <a:ext uri="{FF2B5EF4-FFF2-40B4-BE49-F238E27FC236}">
                <a16:creationId xmlns:a16="http://schemas.microsoft.com/office/drawing/2014/main" id="{E3EDBCC2-9DE1-5421-5CF7-BD7F17403777}"/>
              </a:ext>
            </a:extLst>
          </p:cNvPr>
          <p:cNvSpPr>
            <a:spLocks noGrp="1"/>
          </p:cNvSpPr>
          <p:nvPr>
            <p:ph type="body" sz="quarter" idx="11"/>
          </p:nvPr>
        </p:nvSpPr>
        <p:spPr>
          <a:xfrm>
            <a:off x="5001169" y="3499490"/>
            <a:ext cx="2088528" cy="376117"/>
          </a:xfrm>
        </p:spPr>
        <p:txBody>
          <a:bodyPr>
            <a:noAutofit/>
          </a:bodyPr>
          <a:lstStyle/>
          <a:p>
            <a:pPr algn="ctr"/>
            <a:r>
              <a:rPr lang="en-US" b="1" cap="none" dirty="0"/>
              <a:t>DAVID SCHULTZ</a:t>
            </a:r>
          </a:p>
          <a:p>
            <a:pPr algn="ctr"/>
            <a:r>
              <a:rPr lang="en-US" sz="1050" i="1" cap="none" dirty="0"/>
              <a:t>Professor, biology, college of arts and sciences</a:t>
            </a:r>
          </a:p>
        </p:txBody>
      </p:sp>
      <p:sp>
        <p:nvSpPr>
          <p:cNvPr id="4" name="Oval 3">
            <a:extLst>
              <a:ext uri="{FF2B5EF4-FFF2-40B4-BE49-F238E27FC236}">
                <a16:creationId xmlns:a16="http://schemas.microsoft.com/office/drawing/2014/main" id="{32AB6C34-6E40-FB58-2304-AFF6D01BDCD6}"/>
              </a:ext>
            </a:extLst>
          </p:cNvPr>
          <p:cNvSpPr/>
          <p:nvPr/>
        </p:nvSpPr>
        <p:spPr>
          <a:xfrm>
            <a:off x="5000391" y="1285868"/>
            <a:ext cx="2088531" cy="2088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9D5B3E5A-3F0B-6B94-BF2E-344A2585B080}"/>
              </a:ext>
            </a:extLst>
          </p:cNvPr>
          <p:cNvSpPr txBox="1">
            <a:spLocks/>
          </p:cNvSpPr>
          <p:nvPr/>
        </p:nvSpPr>
        <p:spPr>
          <a:xfrm>
            <a:off x="6878856" y="5643375"/>
            <a:ext cx="2502930" cy="3761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cap="all"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cap="none" dirty="0"/>
              <a:t>NAKIA STRICKLAND</a:t>
            </a:r>
          </a:p>
          <a:p>
            <a:pPr algn="ctr"/>
            <a:r>
              <a:rPr lang="en-US" sz="1000" i="1" cap="none" dirty="0"/>
              <a:t>Associate director, alumni relations, office of advancement</a:t>
            </a:r>
          </a:p>
        </p:txBody>
      </p:sp>
      <p:sp>
        <p:nvSpPr>
          <p:cNvPr id="7" name="Slide Number Placeholder 6">
            <a:extLst>
              <a:ext uri="{FF2B5EF4-FFF2-40B4-BE49-F238E27FC236}">
                <a16:creationId xmlns:a16="http://schemas.microsoft.com/office/drawing/2014/main" id="{B2918511-4C0A-8E4E-FCE2-6E0BA2CE28F3}"/>
              </a:ext>
            </a:extLst>
          </p:cNvPr>
          <p:cNvSpPr txBox="1">
            <a:spLocks/>
          </p:cNvSpPr>
          <p:nvPr/>
        </p:nvSpPr>
        <p:spPr>
          <a:xfrm>
            <a:off x="9269360" y="6366182"/>
            <a:ext cx="2743200" cy="365125"/>
          </a:xfrm>
          <a:prstGeom prst="rect">
            <a:avLst/>
          </a:prstGeom>
        </p:spPr>
        <p:txBody>
          <a:bodyPr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  </a:t>
            </a:r>
            <a:fld id="{97BFF72C-5ACC-BF44-8A77-29ED5F2D29E3}" type="slidenum">
              <a:rPr lang="en-US" smtClean="0"/>
              <a:pPr algn="r"/>
              <a:t>3</a:t>
            </a:fld>
            <a:endParaRPr lang="en-US" dirty="0"/>
          </a:p>
        </p:txBody>
      </p:sp>
      <p:pic>
        <p:nvPicPr>
          <p:cNvPr id="8" name="Picture 7">
            <a:extLst>
              <a:ext uri="{FF2B5EF4-FFF2-40B4-BE49-F238E27FC236}">
                <a16:creationId xmlns:a16="http://schemas.microsoft.com/office/drawing/2014/main" id="{DE966824-9D97-9101-E913-DA45BEE05042}"/>
              </a:ext>
            </a:extLst>
          </p:cNvPr>
          <p:cNvPicPr>
            <a:picLocks noChangeAspect="1"/>
          </p:cNvPicPr>
          <p:nvPr/>
        </p:nvPicPr>
        <p:blipFill>
          <a:blip r:embed="rId6"/>
          <a:stretch>
            <a:fillRect/>
          </a:stretch>
        </p:blipFill>
        <p:spPr>
          <a:xfrm>
            <a:off x="9655574" y="6421980"/>
            <a:ext cx="2025650" cy="273050"/>
          </a:xfrm>
          <a:prstGeom prst="rect">
            <a:avLst/>
          </a:prstGeom>
        </p:spPr>
      </p:pic>
      <p:sp>
        <p:nvSpPr>
          <p:cNvPr id="9" name="Text Placeholder 2">
            <a:extLst>
              <a:ext uri="{FF2B5EF4-FFF2-40B4-BE49-F238E27FC236}">
                <a16:creationId xmlns:a16="http://schemas.microsoft.com/office/drawing/2014/main" id="{34A4D280-0453-241B-25A4-14370E089646}"/>
              </a:ext>
            </a:extLst>
          </p:cNvPr>
          <p:cNvSpPr txBox="1">
            <a:spLocks/>
          </p:cNvSpPr>
          <p:nvPr/>
        </p:nvSpPr>
        <p:spPr>
          <a:xfrm>
            <a:off x="2496945" y="5643375"/>
            <a:ext cx="2618206" cy="2913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cap="all"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cap="none" dirty="0"/>
              <a:t>WHITNEY NASH</a:t>
            </a:r>
          </a:p>
          <a:p>
            <a:pPr algn="ctr"/>
            <a:r>
              <a:rPr lang="en-US" sz="1000" cap="none" dirty="0"/>
              <a:t>Assistant vice president of interprofessional practice partnerships (HSC), professor and associate dean of practice and service</a:t>
            </a:r>
            <a:endParaRPr lang="en-US" sz="1000" i="1" cap="none" dirty="0"/>
          </a:p>
        </p:txBody>
      </p:sp>
      <p:sp>
        <p:nvSpPr>
          <p:cNvPr id="11" name="Text Placeholder 2">
            <a:extLst>
              <a:ext uri="{FF2B5EF4-FFF2-40B4-BE49-F238E27FC236}">
                <a16:creationId xmlns:a16="http://schemas.microsoft.com/office/drawing/2014/main" id="{595A1EFE-6EF5-24D8-0720-192AEAFA6D84}"/>
              </a:ext>
            </a:extLst>
          </p:cNvPr>
          <p:cNvSpPr txBox="1">
            <a:spLocks/>
          </p:cNvSpPr>
          <p:nvPr/>
        </p:nvSpPr>
        <p:spPr>
          <a:xfrm>
            <a:off x="416045" y="3499490"/>
            <a:ext cx="2088531" cy="88492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cap="all"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t>Gail </a:t>
            </a:r>
            <a:r>
              <a:rPr lang="en-US" sz="3200" b="1" dirty="0" err="1"/>
              <a:t>DePuy</a:t>
            </a:r>
            <a:endParaRPr lang="en-US" sz="3200" b="1" dirty="0"/>
          </a:p>
          <a:p>
            <a:pPr algn="ctr">
              <a:lnSpc>
                <a:spcPct val="120000"/>
              </a:lnSpc>
            </a:pPr>
            <a:r>
              <a:rPr lang="en-US" sz="1900" i="1" cap="none" dirty="0"/>
              <a:t>Interim senior vice provost, professor of industrial engineering</a:t>
            </a:r>
          </a:p>
          <a:p>
            <a:pPr algn="ctr"/>
            <a:endParaRPr lang="en-US" dirty="0">
              <a:solidFill>
                <a:srgbClr val="C00000"/>
              </a:solidFill>
            </a:endParaRPr>
          </a:p>
        </p:txBody>
      </p:sp>
      <p:sp>
        <p:nvSpPr>
          <p:cNvPr id="13" name="Text Placeholder 2">
            <a:extLst>
              <a:ext uri="{FF2B5EF4-FFF2-40B4-BE49-F238E27FC236}">
                <a16:creationId xmlns:a16="http://schemas.microsoft.com/office/drawing/2014/main" id="{4FF08464-C8B4-2953-7712-47F715011B0C}"/>
              </a:ext>
            </a:extLst>
          </p:cNvPr>
          <p:cNvSpPr txBox="1">
            <a:spLocks/>
          </p:cNvSpPr>
          <p:nvPr/>
        </p:nvSpPr>
        <p:spPr>
          <a:xfrm>
            <a:off x="9103488" y="3499490"/>
            <a:ext cx="3051030" cy="7907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cap="all" baseline="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Krista Wallace-Boaz</a:t>
            </a:r>
          </a:p>
          <a:p>
            <a:pPr algn="ctr"/>
            <a:r>
              <a:rPr lang="en-US" sz="1000" i="1" cap="none" dirty="0"/>
              <a:t>Associate dean and professor of piano and pedagogy, school of music</a:t>
            </a:r>
          </a:p>
        </p:txBody>
      </p:sp>
      <p:pic>
        <p:nvPicPr>
          <p:cNvPr id="18" name="Picture 17" descr="A person wearing glasses and a tie&#10;&#10;Description automatically generated with medium confidence">
            <a:extLst>
              <a:ext uri="{FF2B5EF4-FFF2-40B4-BE49-F238E27FC236}">
                <a16:creationId xmlns:a16="http://schemas.microsoft.com/office/drawing/2014/main" id="{627C7293-5B9E-EB2C-2874-781420763D41}"/>
              </a:ext>
            </a:extLst>
          </p:cNvPr>
          <p:cNvPicPr>
            <a:picLocks noChangeAspect="1"/>
          </p:cNvPicPr>
          <p:nvPr/>
        </p:nvPicPr>
        <p:blipFill>
          <a:blip r:embed="rId7"/>
          <a:stretch>
            <a:fillRect/>
          </a:stretch>
        </p:blipFill>
        <p:spPr>
          <a:xfrm>
            <a:off x="5000390" y="1285868"/>
            <a:ext cx="2088531" cy="2088531"/>
          </a:xfrm>
          <a:prstGeom prst="rect">
            <a:avLst/>
          </a:prstGeom>
        </p:spPr>
      </p:pic>
    </p:spTree>
    <p:extLst>
      <p:ext uri="{BB962C8B-B14F-4D97-AF65-F5344CB8AC3E}">
        <p14:creationId xmlns:p14="http://schemas.microsoft.com/office/powerpoint/2010/main" val="160979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D634DD-D4EA-CBF1-63F6-5A01D1922D5A}"/>
              </a:ext>
            </a:extLst>
          </p:cNvPr>
          <p:cNvSpPr>
            <a:spLocks noGrp="1"/>
          </p:cNvSpPr>
          <p:nvPr>
            <p:ph type="sldNum" sz="quarter" idx="12"/>
          </p:nvPr>
        </p:nvSpPr>
        <p:spPr/>
        <p:txBody>
          <a:bodyPr/>
          <a:lstStyle/>
          <a:p>
            <a:r>
              <a:rPr lang="en-US"/>
              <a:t>|  </a:t>
            </a:r>
            <a:fld id="{97BFF72C-5ACC-BF44-8A77-29ED5F2D29E3}" type="slidenum">
              <a:rPr lang="en-US" smtClean="0"/>
              <a:pPr/>
              <a:t>4</a:t>
            </a:fld>
            <a:endParaRPr lang="en-US" dirty="0"/>
          </a:p>
        </p:txBody>
      </p:sp>
      <p:sp>
        <p:nvSpPr>
          <p:cNvPr id="5" name="Text Placeholder 4">
            <a:extLst>
              <a:ext uri="{FF2B5EF4-FFF2-40B4-BE49-F238E27FC236}">
                <a16:creationId xmlns:a16="http://schemas.microsoft.com/office/drawing/2014/main" id="{94B13CAB-FC88-036D-A0F9-031BB1F1D063}"/>
              </a:ext>
            </a:extLst>
          </p:cNvPr>
          <p:cNvSpPr>
            <a:spLocks noGrp="1"/>
          </p:cNvSpPr>
          <p:nvPr>
            <p:ph type="body" sz="quarter" idx="18"/>
          </p:nvPr>
        </p:nvSpPr>
        <p:spPr>
          <a:xfrm>
            <a:off x="180419" y="1016917"/>
            <a:ext cx="4008807" cy="2309714"/>
          </a:xfrm>
        </p:spPr>
        <p:txBody>
          <a:bodyPr/>
          <a:lstStyle/>
          <a:p>
            <a:pPr algn="ctr">
              <a:lnSpc>
                <a:spcPct val="150000"/>
              </a:lnSpc>
            </a:pPr>
            <a:r>
              <a:rPr lang="en-US" sz="2800" dirty="0"/>
              <a:t>Transition from </a:t>
            </a:r>
            <a:br>
              <a:rPr lang="en-US" sz="2400" b="0" dirty="0"/>
            </a:br>
            <a:r>
              <a:rPr lang="en-US" sz="2400" b="0" dirty="0"/>
              <a:t>2019-22 Strategic Plan </a:t>
            </a:r>
            <a:r>
              <a:rPr lang="en-US" sz="2400" b="0" cap="none" dirty="0"/>
              <a:t>to</a:t>
            </a:r>
            <a:r>
              <a:rPr lang="en-US" sz="2400" b="0" dirty="0"/>
              <a:t> </a:t>
            </a:r>
            <a:br>
              <a:rPr lang="en-US" sz="2400" b="0" dirty="0"/>
            </a:br>
            <a:r>
              <a:rPr lang="en-US" sz="2400" b="0" dirty="0"/>
              <a:t>2022-25 Strategic Plan</a:t>
            </a:r>
            <a:endParaRPr lang="en-US" sz="2400" dirty="0"/>
          </a:p>
        </p:txBody>
      </p:sp>
      <p:sp>
        <p:nvSpPr>
          <p:cNvPr id="11" name="TextBox 10">
            <a:extLst>
              <a:ext uri="{FF2B5EF4-FFF2-40B4-BE49-F238E27FC236}">
                <a16:creationId xmlns:a16="http://schemas.microsoft.com/office/drawing/2014/main" id="{021FD281-A245-5831-C890-96C180F556BD}"/>
              </a:ext>
            </a:extLst>
          </p:cNvPr>
          <p:cNvSpPr txBox="1"/>
          <p:nvPr/>
        </p:nvSpPr>
        <p:spPr>
          <a:xfrm>
            <a:off x="4582510" y="861849"/>
            <a:ext cx="7609490" cy="4278094"/>
          </a:xfrm>
          <a:prstGeom prst="rect">
            <a:avLst/>
          </a:prstGeom>
          <a:noFill/>
        </p:spPr>
        <p:txBody>
          <a:bodyPr wrap="square" lIns="0" rtlCol="0">
            <a:spAutoFit/>
          </a:bodyPr>
          <a:lstStyle/>
          <a:p>
            <a:pPr marL="285750" indent="-285750">
              <a:spcBef>
                <a:spcPts val="2400"/>
              </a:spcBef>
              <a:buFont typeface="Arial" panose="020B0604020202020204" pitchFamily="34" charset="0"/>
              <a:buChar char="•"/>
            </a:pPr>
            <a:r>
              <a:rPr lang="en-US" sz="2400" dirty="0">
                <a:solidFill>
                  <a:schemeClr val="bg1"/>
                </a:solidFill>
                <a:latin typeface="+mj-lt"/>
              </a:rPr>
              <a:t>Change INVEST to CONNECT</a:t>
            </a:r>
          </a:p>
          <a:p>
            <a:pPr marL="285750" indent="-285750">
              <a:spcBef>
                <a:spcPts val="2400"/>
              </a:spcBef>
              <a:buFont typeface="Arial" panose="020B0604020202020204" pitchFamily="34" charset="0"/>
              <a:buChar char="•"/>
            </a:pPr>
            <a:r>
              <a:rPr lang="en-US" sz="2400" dirty="0">
                <a:solidFill>
                  <a:schemeClr val="bg1"/>
                </a:solidFill>
                <a:latin typeface="+mj-lt"/>
              </a:rPr>
              <a:t>Focused on high level big picture ideas</a:t>
            </a:r>
          </a:p>
          <a:p>
            <a:pPr marL="742950" lvl="1" indent="-285750">
              <a:spcBef>
                <a:spcPts val="2400"/>
              </a:spcBef>
              <a:buFont typeface="Arial" panose="020B0604020202020204" pitchFamily="34" charset="0"/>
              <a:buChar char="•"/>
            </a:pPr>
            <a:r>
              <a:rPr lang="en-US" sz="2400" dirty="0">
                <a:solidFill>
                  <a:schemeClr val="bg1"/>
                </a:solidFill>
                <a:latin typeface="+mj-lt"/>
              </a:rPr>
              <a:t>Decrease in number of strategies and actions</a:t>
            </a:r>
          </a:p>
          <a:p>
            <a:pPr marL="742950" lvl="1" indent="-285750">
              <a:spcBef>
                <a:spcPts val="2400"/>
              </a:spcBef>
              <a:buFont typeface="Arial" panose="020B0604020202020204" pitchFamily="34" charset="0"/>
              <a:buChar char="•"/>
            </a:pPr>
            <a:r>
              <a:rPr lang="en-US" sz="2400" dirty="0">
                <a:solidFill>
                  <a:schemeClr val="bg1"/>
                </a:solidFill>
                <a:latin typeface="+mj-lt"/>
              </a:rPr>
              <a:t>Do not include detailed targets.  Allow implementers to determine specific tasks</a:t>
            </a:r>
          </a:p>
          <a:p>
            <a:pPr marL="285750" indent="-285750">
              <a:spcBef>
                <a:spcPts val="2400"/>
              </a:spcBef>
              <a:buFont typeface="Arial" panose="020B0604020202020204" pitchFamily="34" charset="0"/>
              <a:buChar char="•"/>
            </a:pPr>
            <a:r>
              <a:rPr lang="en-US" sz="2400" dirty="0">
                <a:solidFill>
                  <a:schemeClr val="bg1"/>
                </a:solidFill>
                <a:latin typeface="+mj-lt"/>
                <a:cs typeface="Arial Narrow" panose="020B0604020202020204" pitchFamily="34" charset="0"/>
              </a:rPr>
              <a:t>2019-2022 strategic plan action items that have become </a:t>
            </a:r>
            <a:r>
              <a:rPr lang="en-US" sz="2400" dirty="0">
                <a:solidFill>
                  <a:schemeClr val="bg1"/>
                </a:solidFill>
                <a:latin typeface="+mj-lt"/>
              </a:rPr>
              <a:t>‘standard operating procedure’</a:t>
            </a:r>
            <a:r>
              <a:rPr lang="en-US" sz="2400" dirty="0">
                <a:solidFill>
                  <a:schemeClr val="bg1"/>
                </a:solidFill>
                <a:latin typeface="+mj-lt"/>
                <a:cs typeface="Arial Narrow" panose="020B0604020202020204" pitchFamily="34" charset="0"/>
              </a:rPr>
              <a:t> are not listed since these are now integrated into our culture. </a:t>
            </a:r>
            <a:endParaRPr lang="en-US" sz="2400" dirty="0">
              <a:solidFill>
                <a:schemeClr val="bg1"/>
              </a:solidFill>
              <a:latin typeface="+mj-lt"/>
            </a:endParaRPr>
          </a:p>
        </p:txBody>
      </p:sp>
    </p:spTree>
    <p:extLst>
      <p:ext uri="{BB962C8B-B14F-4D97-AF65-F5344CB8AC3E}">
        <p14:creationId xmlns:p14="http://schemas.microsoft.com/office/powerpoint/2010/main" val="409761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0F0F26FF-7108-4E6E-86F7-D36463A867E3}"/>
              </a:ext>
            </a:extLst>
          </p:cNvPr>
          <p:cNvSpPr>
            <a:spLocks noGrp="1"/>
          </p:cNvSpPr>
          <p:nvPr>
            <p:ph type="sldNum" sz="quarter" idx="12"/>
          </p:nvPr>
        </p:nvSpPr>
        <p:spPr/>
        <p:txBody>
          <a:bodyPr/>
          <a:lstStyle/>
          <a:p>
            <a:pPr>
              <a:spcAft>
                <a:spcPts val="600"/>
              </a:spcAft>
            </a:pPr>
            <a:r>
              <a:rPr lang="en-US" dirty="0"/>
              <a:t>|  </a:t>
            </a:r>
            <a:fld id="{97BFF72C-5ACC-BF44-8A77-29ED5F2D29E3}" type="slidenum">
              <a:rPr lang="en-US" smtClean="0"/>
              <a:pPr>
                <a:spcAft>
                  <a:spcPts val="600"/>
                </a:spcAft>
              </a:pPr>
              <a:t>5</a:t>
            </a:fld>
            <a:endParaRPr lang="en-US" dirty="0"/>
          </a:p>
        </p:txBody>
      </p:sp>
      <p:sp>
        <p:nvSpPr>
          <p:cNvPr id="7" name="Title 2">
            <a:extLst>
              <a:ext uri="{FF2B5EF4-FFF2-40B4-BE49-F238E27FC236}">
                <a16:creationId xmlns:a16="http://schemas.microsoft.com/office/drawing/2014/main" id="{1B5BC7EE-1C21-3CA0-F575-36E1D2952948}"/>
              </a:ext>
            </a:extLst>
          </p:cNvPr>
          <p:cNvSpPr txBox="1">
            <a:spLocks/>
          </p:cNvSpPr>
          <p:nvPr/>
        </p:nvSpPr>
        <p:spPr>
          <a:xfrm>
            <a:off x="1" y="325130"/>
            <a:ext cx="10399922" cy="132556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4400" b="1" i="0" kern="1200" cap="all" baseline="0">
                <a:solidFill>
                  <a:schemeClr val="bg1"/>
                </a:solidFill>
                <a:latin typeface="Arial" panose="020B0604020202020204" pitchFamily="34" charset="0"/>
                <a:ea typeface="+mj-ea"/>
                <a:cs typeface="Arial Narrow" panose="020B0604020202020204" pitchFamily="34" charset="0"/>
              </a:defRPr>
            </a:lvl1pPr>
          </a:lstStyle>
          <a:p>
            <a:r>
              <a:rPr lang="en-US" dirty="0"/>
              <a:t>HIGH LEVEL PROCESS OVERVIEW</a:t>
            </a:r>
            <a:endParaRPr lang="en-US" dirty="0">
              <a:solidFill>
                <a:schemeClr val="tx1"/>
              </a:solidFill>
            </a:endParaRPr>
          </a:p>
        </p:txBody>
      </p:sp>
      <p:sp>
        <p:nvSpPr>
          <p:cNvPr id="6" name="Shape 5">
            <a:extLst>
              <a:ext uri="{FF2B5EF4-FFF2-40B4-BE49-F238E27FC236}">
                <a16:creationId xmlns:a16="http://schemas.microsoft.com/office/drawing/2014/main" id="{B2D7F342-56CD-4C73-AB02-5B9FA0D42B92}"/>
              </a:ext>
            </a:extLst>
          </p:cNvPr>
          <p:cNvSpPr/>
          <p:nvPr/>
        </p:nvSpPr>
        <p:spPr>
          <a:xfrm>
            <a:off x="903384" y="325130"/>
            <a:ext cx="10928732" cy="6041052"/>
          </a:xfrm>
          <a:prstGeom prst="swooshArrow">
            <a:avLst>
              <a:gd name="adj1" fmla="val 29878"/>
              <a:gd name="adj2" fmla="val 25000"/>
            </a:avLst>
          </a:prstGeom>
          <a:ln>
            <a:solidFill>
              <a:schemeClr val="tx1"/>
            </a:solidFill>
          </a:ln>
        </p:spPr>
        <p:style>
          <a:lnRef idx="3">
            <a:schemeClr val="lt1"/>
          </a:lnRef>
          <a:fillRef idx="1">
            <a:schemeClr val="dk1"/>
          </a:fillRef>
          <a:effectRef idx="1">
            <a:schemeClr val="dk1"/>
          </a:effectRef>
          <a:fontRef idx="minor">
            <a:schemeClr val="lt1"/>
          </a:fontRef>
        </p:style>
      </p:sp>
      <p:sp>
        <p:nvSpPr>
          <p:cNvPr id="9" name="Oval 8">
            <a:extLst>
              <a:ext uri="{FF2B5EF4-FFF2-40B4-BE49-F238E27FC236}">
                <a16:creationId xmlns:a16="http://schemas.microsoft.com/office/drawing/2014/main" id="{76A4294E-3966-4DD8-B893-DE75B27ABAF4}"/>
              </a:ext>
            </a:extLst>
          </p:cNvPr>
          <p:cNvSpPr/>
          <p:nvPr/>
        </p:nvSpPr>
        <p:spPr>
          <a:xfrm>
            <a:off x="2184461" y="4760938"/>
            <a:ext cx="199406" cy="199406"/>
          </a:xfrm>
          <a:prstGeom prst="ellipse">
            <a:avLst/>
          </a:prstGeom>
          <a:solidFill>
            <a:srgbClr val="FEBE10"/>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321263F3-70B7-4292-8A7A-AFAFB262EA93}"/>
              </a:ext>
            </a:extLst>
          </p:cNvPr>
          <p:cNvSpPr/>
          <p:nvPr/>
        </p:nvSpPr>
        <p:spPr>
          <a:xfrm>
            <a:off x="3967557" y="3585695"/>
            <a:ext cx="346794" cy="346794"/>
          </a:xfrm>
          <a:prstGeom prst="ellipse">
            <a:avLst/>
          </a:prstGeom>
          <a:solidFill>
            <a:srgbClr val="FEBE10"/>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EFACEA92-9EB4-4F88-B0F8-2E4C79150D54}"/>
              </a:ext>
            </a:extLst>
          </p:cNvPr>
          <p:cNvSpPr/>
          <p:nvPr/>
        </p:nvSpPr>
        <p:spPr>
          <a:xfrm>
            <a:off x="5866249" y="2742435"/>
            <a:ext cx="459502" cy="459502"/>
          </a:xfrm>
          <a:prstGeom prst="ellipse">
            <a:avLst/>
          </a:prstGeom>
          <a:solidFill>
            <a:srgbClr val="FEBE10"/>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ABE71122-9559-4BC5-BA9F-182BAC9A7499}"/>
              </a:ext>
            </a:extLst>
          </p:cNvPr>
          <p:cNvSpPr/>
          <p:nvPr/>
        </p:nvSpPr>
        <p:spPr>
          <a:xfrm>
            <a:off x="7537719" y="2214511"/>
            <a:ext cx="524445" cy="476063"/>
          </a:xfrm>
          <a:prstGeom prst="ellipse">
            <a:avLst/>
          </a:prstGeom>
          <a:solidFill>
            <a:srgbClr val="FEBE10"/>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 name="TextBox 1">
            <a:extLst>
              <a:ext uri="{FF2B5EF4-FFF2-40B4-BE49-F238E27FC236}">
                <a16:creationId xmlns:a16="http://schemas.microsoft.com/office/drawing/2014/main" id="{FF1B22AF-12FD-4D91-8839-478BC654A76D}"/>
              </a:ext>
            </a:extLst>
          </p:cNvPr>
          <p:cNvSpPr txBox="1"/>
          <p:nvPr/>
        </p:nvSpPr>
        <p:spPr>
          <a:xfrm>
            <a:off x="1474975" y="5612298"/>
            <a:ext cx="1817783" cy="707886"/>
          </a:xfrm>
          <a:prstGeom prst="rect">
            <a:avLst/>
          </a:prstGeom>
          <a:noFill/>
        </p:spPr>
        <p:txBody>
          <a:bodyPr wrap="square" lIns="0" rtlCol="0">
            <a:spAutoFit/>
          </a:bodyPr>
          <a:lstStyle/>
          <a:p>
            <a:pPr algn="ctr"/>
            <a:r>
              <a:rPr lang="en-US" sz="2000" b="1" i="0" dirty="0">
                <a:solidFill>
                  <a:schemeClr val="bg1"/>
                </a:solidFill>
                <a:latin typeface="Arial Narrow" panose="020B0604020202020204" pitchFamily="34" charset="0"/>
                <a:cs typeface="Arial Narrow" panose="020B0604020202020204" pitchFamily="34" charset="0"/>
              </a:rPr>
              <a:t>1</a:t>
            </a:r>
            <a:r>
              <a:rPr lang="en-US" sz="2000" b="1" i="0" baseline="30000" dirty="0">
                <a:solidFill>
                  <a:schemeClr val="bg1"/>
                </a:solidFill>
                <a:latin typeface="Arial Narrow" panose="020B0604020202020204" pitchFamily="34" charset="0"/>
                <a:cs typeface="Arial Narrow" panose="020B0604020202020204" pitchFamily="34" charset="0"/>
              </a:rPr>
              <a:t>st</a:t>
            </a:r>
            <a:r>
              <a:rPr lang="en-US" sz="2000" b="1" i="0" dirty="0">
                <a:solidFill>
                  <a:schemeClr val="bg1"/>
                </a:solidFill>
                <a:latin typeface="Arial Narrow" panose="020B0604020202020204" pitchFamily="34" charset="0"/>
                <a:cs typeface="Arial Narrow" panose="020B0604020202020204" pitchFamily="34" charset="0"/>
              </a:rPr>
              <a:t> draft </a:t>
            </a:r>
            <a:r>
              <a:rPr lang="en-US" sz="2000" b="1" dirty="0">
                <a:solidFill>
                  <a:schemeClr val="bg1"/>
                </a:solidFill>
                <a:latin typeface="Arial Narrow" panose="020B0604020202020204" pitchFamily="34" charset="0"/>
                <a:cs typeface="Arial Narrow" panose="020B0604020202020204" pitchFamily="34" charset="0"/>
              </a:rPr>
              <a:t>c</a:t>
            </a:r>
            <a:r>
              <a:rPr lang="en-US" sz="2000" b="1" i="0" dirty="0">
                <a:solidFill>
                  <a:schemeClr val="bg1"/>
                </a:solidFill>
                <a:latin typeface="Arial Narrow" panose="020B0604020202020204" pitchFamily="34" charset="0"/>
                <a:cs typeface="Arial Narrow" panose="020B0604020202020204" pitchFamily="34" charset="0"/>
              </a:rPr>
              <a:t>reated (Feb.-March)</a:t>
            </a:r>
          </a:p>
        </p:txBody>
      </p:sp>
      <p:sp>
        <p:nvSpPr>
          <p:cNvPr id="15" name="TextBox 14">
            <a:extLst>
              <a:ext uri="{FF2B5EF4-FFF2-40B4-BE49-F238E27FC236}">
                <a16:creationId xmlns:a16="http://schemas.microsoft.com/office/drawing/2014/main" id="{BCDAFFB7-2DDA-4749-82B3-4E8D330ED2D9}"/>
              </a:ext>
            </a:extLst>
          </p:cNvPr>
          <p:cNvSpPr txBox="1"/>
          <p:nvPr/>
        </p:nvSpPr>
        <p:spPr>
          <a:xfrm>
            <a:off x="3327644" y="4640698"/>
            <a:ext cx="1817783" cy="1323439"/>
          </a:xfrm>
          <a:prstGeom prst="rect">
            <a:avLst/>
          </a:prstGeom>
          <a:noFill/>
        </p:spPr>
        <p:txBody>
          <a:bodyPr wrap="square" lIns="0" rtlCol="0">
            <a:spAutoFit/>
          </a:bodyPr>
          <a:lstStyle/>
          <a:p>
            <a:pPr algn="ctr"/>
            <a:r>
              <a:rPr lang="en-US" sz="2000" b="1" i="0" dirty="0">
                <a:solidFill>
                  <a:schemeClr val="bg1"/>
                </a:solidFill>
                <a:latin typeface="Arial Narrow" panose="020B0604020202020204" pitchFamily="34" charset="0"/>
                <a:cs typeface="Arial Narrow" panose="020B0604020202020204" pitchFamily="34" charset="0"/>
              </a:rPr>
              <a:t>Feedback collected; 2</a:t>
            </a:r>
            <a:r>
              <a:rPr lang="en-US" sz="2000" b="1" i="0" baseline="30000" dirty="0">
                <a:solidFill>
                  <a:schemeClr val="bg1"/>
                </a:solidFill>
                <a:latin typeface="Arial Narrow" panose="020B0604020202020204" pitchFamily="34" charset="0"/>
                <a:cs typeface="Arial Narrow" panose="020B0604020202020204" pitchFamily="34" charset="0"/>
              </a:rPr>
              <a:t>nd</a:t>
            </a:r>
            <a:r>
              <a:rPr lang="en-US" sz="2000" b="1" i="0" dirty="0">
                <a:solidFill>
                  <a:schemeClr val="bg1"/>
                </a:solidFill>
                <a:latin typeface="Arial Narrow" panose="020B0604020202020204" pitchFamily="34" charset="0"/>
                <a:cs typeface="Arial Narrow" panose="020B0604020202020204" pitchFamily="34" charset="0"/>
              </a:rPr>
              <a:t> draft </a:t>
            </a:r>
            <a:r>
              <a:rPr lang="en-US" sz="2000" b="1" dirty="0">
                <a:solidFill>
                  <a:schemeClr val="bg1"/>
                </a:solidFill>
                <a:latin typeface="Arial Narrow" panose="020B0604020202020204" pitchFamily="34" charset="0"/>
                <a:cs typeface="Arial Narrow" panose="020B0604020202020204" pitchFamily="34" charset="0"/>
              </a:rPr>
              <a:t>d</a:t>
            </a:r>
            <a:r>
              <a:rPr lang="en-US" sz="2000" b="1" i="0" dirty="0">
                <a:solidFill>
                  <a:schemeClr val="bg1"/>
                </a:solidFill>
                <a:latin typeface="Arial Narrow" panose="020B0604020202020204" pitchFamily="34" charset="0"/>
                <a:cs typeface="Arial Narrow" panose="020B0604020202020204" pitchFamily="34" charset="0"/>
              </a:rPr>
              <a:t>eveloped</a:t>
            </a:r>
          </a:p>
          <a:p>
            <a:pPr algn="ctr"/>
            <a:r>
              <a:rPr lang="en-US" sz="2000" b="1" i="0" dirty="0">
                <a:solidFill>
                  <a:schemeClr val="bg1"/>
                </a:solidFill>
                <a:latin typeface="Arial Narrow" panose="020B0604020202020204" pitchFamily="34" charset="0"/>
                <a:cs typeface="Arial Narrow" panose="020B0604020202020204" pitchFamily="34" charset="0"/>
              </a:rPr>
              <a:t> (April-May)</a:t>
            </a:r>
          </a:p>
        </p:txBody>
      </p:sp>
      <p:sp>
        <p:nvSpPr>
          <p:cNvPr id="16" name="TextBox 15">
            <a:extLst>
              <a:ext uri="{FF2B5EF4-FFF2-40B4-BE49-F238E27FC236}">
                <a16:creationId xmlns:a16="http://schemas.microsoft.com/office/drawing/2014/main" id="{A84D9D08-9EBA-4D65-88AA-1C8676F0343F}"/>
              </a:ext>
            </a:extLst>
          </p:cNvPr>
          <p:cNvSpPr txBox="1"/>
          <p:nvPr/>
        </p:nvSpPr>
        <p:spPr>
          <a:xfrm>
            <a:off x="5523753" y="4045033"/>
            <a:ext cx="1233890" cy="1631216"/>
          </a:xfrm>
          <a:prstGeom prst="rect">
            <a:avLst/>
          </a:prstGeom>
          <a:noFill/>
        </p:spPr>
        <p:txBody>
          <a:bodyPr wrap="square" lIns="0" rtlCol="0">
            <a:spAutoFit/>
          </a:bodyPr>
          <a:lstStyle/>
          <a:p>
            <a:pPr algn="ctr"/>
            <a:r>
              <a:rPr lang="en-US" sz="2000" b="1" dirty="0">
                <a:solidFill>
                  <a:schemeClr val="bg1"/>
                </a:solidFill>
                <a:latin typeface="Arial Narrow" panose="020B0604020202020204" pitchFamily="34" charset="0"/>
                <a:cs typeface="Arial Narrow" panose="020B0604020202020204" pitchFamily="34" charset="0"/>
              </a:rPr>
              <a:t>Feedback collected from UofL community</a:t>
            </a:r>
          </a:p>
          <a:p>
            <a:pPr algn="ctr"/>
            <a:r>
              <a:rPr lang="en-US" sz="2000" b="1" i="0" dirty="0">
                <a:solidFill>
                  <a:schemeClr val="bg1"/>
                </a:solidFill>
                <a:latin typeface="Arial Narrow" panose="020B0604020202020204" pitchFamily="34" charset="0"/>
                <a:cs typeface="Arial Narrow" panose="020B0604020202020204" pitchFamily="34" charset="0"/>
              </a:rPr>
              <a:t>(May-June)</a:t>
            </a:r>
          </a:p>
        </p:txBody>
      </p:sp>
      <p:sp>
        <p:nvSpPr>
          <p:cNvPr id="17" name="TextBox 16">
            <a:extLst>
              <a:ext uri="{FF2B5EF4-FFF2-40B4-BE49-F238E27FC236}">
                <a16:creationId xmlns:a16="http://schemas.microsoft.com/office/drawing/2014/main" id="{A93F4DC3-CAF9-42DE-B076-24D27D43CCDE}"/>
              </a:ext>
            </a:extLst>
          </p:cNvPr>
          <p:cNvSpPr txBox="1"/>
          <p:nvPr/>
        </p:nvSpPr>
        <p:spPr>
          <a:xfrm>
            <a:off x="7028761" y="3835040"/>
            <a:ext cx="1742151" cy="1631216"/>
          </a:xfrm>
          <a:prstGeom prst="rect">
            <a:avLst/>
          </a:prstGeom>
          <a:noFill/>
        </p:spPr>
        <p:txBody>
          <a:bodyPr wrap="square" lIns="0" rtlCol="0">
            <a:spAutoFit/>
          </a:bodyPr>
          <a:lstStyle/>
          <a:p>
            <a:pPr algn="ctr"/>
            <a:r>
              <a:rPr lang="en-US" sz="2000" b="1" i="0" dirty="0">
                <a:solidFill>
                  <a:schemeClr val="bg1"/>
                </a:solidFill>
                <a:latin typeface="Arial Narrow" panose="020B0604020202020204" pitchFamily="34" charset="0"/>
                <a:cs typeface="Arial Narrow" panose="020B0604020202020204" pitchFamily="34" charset="0"/>
              </a:rPr>
              <a:t>Final </a:t>
            </a:r>
            <a:r>
              <a:rPr lang="en-US" sz="2000" b="1" dirty="0">
                <a:solidFill>
                  <a:schemeClr val="bg1"/>
                </a:solidFill>
                <a:latin typeface="Arial Narrow" panose="020B0604020202020204" pitchFamily="34" charset="0"/>
                <a:cs typeface="Arial Narrow" panose="020B0604020202020204" pitchFamily="34" charset="0"/>
              </a:rPr>
              <a:t>plan </a:t>
            </a:r>
            <a:r>
              <a:rPr lang="en-US" sz="2000" b="1" i="0" dirty="0">
                <a:solidFill>
                  <a:schemeClr val="bg1"/>
                </a:solidFill>
                <a:latin typeface="Arial Narrow" panose="020B0604020202020204" pitchFamily="34" charset="0"/>
                <a:cs typeface="Arial Narrow" panose="020B0604020202020204" pitchFamily="34" charset="0"/>
              </a:rPr>
              <a:t>created and presented to BOT</a:t>
            </a:r>
          </a:p>
          <a:p>
            <a:pPr algn="ctr"/>
            <a:r>
              <a:rPr lang="en-US" sz="2000" b="1" dirty="0">
                <a:solidFill>
                  <a:schemeClr val="bg1"/>
                </a:solidFill>
                <a:latin typeface="Arial Narrow" panose="020B0604020202020204" pitchFamily="34" charset="0"/>
                <a:cs typeface="Arial Narrow" panose="020B0604020202020204" pitchFamily="34" charset="0"/>
              </a:rPr>
              <a:t>(July)</a:t>
            </a:r>
            <a:endParaRPr lang="en-US" sz="2000" b="1" i="0" dirty="0">
              <a:solidFill>
                <a:schemeClr val="bg1"/>
              </a:solidFill>
              <a:latin typeface="Arial Narrow" panose="020B0604020202020204" pitchFamily="34" charset="0"/>
              <a:cs typeface="Arial Narrow" panose="020B0604020202020204" pitchFamily="34" charset="0"/>
            </a:endParaRPr>
          </a:p>
        </p:txBody>
      </p:sp>
      <p:sp>
        <p:nvSpPr>
          <p:cNvPr id="18" name="Oval 17">
            <a:extLst>
              <a:ext uri="{FF2B5EF4-FFF2-40B4-BE49-F238E27FC236}">
                <a16:creationId xmlns:a16="http://schemas.microsoft.com/office/drawing/2014/main" id="{8F6F58A6-89B5-4105-8F7C-C2997DC1742E}"/>
              </a:ext>
            </a:extLst>
          </p:cNvPr>
          <p:cNvSpPr/>
          <p:nvPr/>
        </p:nvSpPr>
        <p:spPr>
          <a:xfrm>
            <a:off x="9599710" y="1650693"/>
            <a:ext cx="615560" cy="615560"/>
          </a:xfrm>
          <a:prstGeom prst="ellipse">
            <a:avLst/>
          </a:prstGeom>
          <a:solidFill>
            <a:srgbClr val="FEBE10"/>
          </a:solidFill>
        </p:spPr>
        <p:style>
          <a:lnRef idx="0">
            <a:schemeClr val="accent2">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FE246119-8BEA-45BD-875C-E1AAF5716B79}"/>
              </a:ext>
            </a:extLst>
          </p:cNvPr>
          <p:cNvSpPr txBox="1"/>
          <p:nvPr/>
        </p:nvSpPr>
        <p:spPr>
          <a:xfrm>
            <a:off x="9269359" y="3709477"/>
            <a:ext cx="2331401" cy="1015663"/>
          </a:xfrm>
          <a:prstGeom prst="rect">
            <a:avLst/>
          </a:prstGeom>
          <a:noFill/>
        </p:spPr>
        <p:txBody>
          <a:bodyPr wrap="square" lIns="0" rtlCol="0">
            <a:spAutoFit/>
          </a:bodyPr>
          <a:lstStyle/>
          <a:p>
            <a:pPr algn="ctr"/>
            <a:r>
              <a:rPr lang="en-US" sz="2000" b="1" i="0" dirty="0">
                <a:solidFill>
                  <a:schemeClr val="bg1"/>
                </a:solidFill>
                <a:latin typeface="Arial Narrow" panose="020B0604020202020204" pitchFamily="34" charset="0"/>
                <a:cs typeface="Arial Narrow" panose="020B0604020202020204" pitchFamily="34" charset="0"/>
              </a:rPr>
              <a:t>Strategic Plan launch and implementation</a:t>
            </a:r>
          </a:p>
          <a:p>
            <a:pPr algn="ctr"/>
            <a:r>
              <a:rPr lang="en-US" sz="2000" b="1" dirty="0">
                <a:solidFill>
                  <a:schemeClr val="bg1"/>
                </a:solidFill>
                <a:latin typeface="Arial Narrow" panose="020B0604020202020204" pitchFamily="34" charset="0"/>
                <a:cs typeface="Arial Narrow" panose="020B0604020202020204" pitchFamily="34" charset="0"/>
              </a:rPr>
              <a:t>(Sept. 2022-Aug. 2025)</a:t>
            </a:r>
            <a:endParaRPr lang="en-US" sz="2000" b="1" i="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511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7F4-62BC-732D-127E-805EFEBAEBAE}"/>
              </a:ext>
            </a:extLst>
          </p:cNvPr>
          <p:cNvSpPr>
            <a:spLocks noGrp="1"/>
          </p:cNvSpPr>
          <p:nvPr>
            <p:ph type="title"/>
          </p:nvPr>
        </p:nvSpPr>
        <p:spPr>
          <a:xfrm>
            <a:off x="631824" y="1538299"/>
            <a:ext cx="10226675" cy="3372772"/>
          </a:xfrm>
        </p:spPr>
        <p:txBody>
          <a:bodyPr anchor="t"/>
          <a:lstStyle/>
          <a:p>
            <a:pPr marL="182880" lvl="0" fontAlgn="t">
              <a:lnSpc>
                <a:spcPct val="100000"/>
              </a:lnSpc>
            </a:pPr>
            <a:r>
              <a:rPr lang="en-US" sz="3000" dirty="0"/>
              <a:t>STRATEGIC GOAL: </a:t>
            </a:r>
            <a:br>
              <a:rPr lang="en-US" sz="3000" dirty="0"/>
            </a:br>
            <a:br>
              <a:rPr lang="en-US" sz="3000" dirty="0"/>
            </a:br>
            <a:r>
              <a:rPr lang="en-US" sz="3000" b="0" dirty="0"/>
              <a:t>The University of Louisville is a great place to LEARN because it prepares students for success now and into the future. We accomplish this by supporting the whole student through transformative purpose-driven and engaged learning. </a:t>
            </a:r>
            <a:endParaRPr lang="en-US" sz="3000" dirty="0"/>
          </a:p>
        </p:txBody>
      </p:sp>
      <p:sp>
        <p:nvSpPr>
          <p:cNvPr id="3" name="Text Placeholder 2">
            <a:extLst>
              <a:ext uri="{FF2B5EF4-FFF2-40B4-BE49-F238E27FC236}">
                <a16:creationId xmlns:a16="http://schemas.microsoft.com/office/drawing/2014/main" id="{40C595EB-4E02-ED91-21B9-6CBD8DC37B8A}"/>
              </a:ext>
            </a:extLst>
          </p:cNvPr>
          <p:cNvSpPr>
            <a:spLocks noGrp="1"/>
          </p:cNvSpPr>
          <p:nvPr>
            <p:ph type="body" sz="quarter" idx="13"/>
          </p:nvPr>
        </p:nvSpPr>
        <p:spPr>
          <a:xfrm>
            <a:off x="831850" y="620055"/>
            <a:ext cx="4786313" cy="385763"/>
          </a:xfrm>
        </p:spPr>
        <p:txBody>
          <a:bodyPr/>
          <a:lstStyle/>
          <a:p>
            <a:r>
              <a:rPr lang="en-US" sz="4000" b="1" dirty="0">
                <a:solidFill>
                  <a:srgbClr val="FEBE10"/>
                </a:solidFill>
              </a:rPr>
              <a:t>LEARN</a:t>
            </a:r>
          </a:p>
        </p:txBody>
      </p:sp>
    </p:spTree>
    <p:extLst>
      <p:ext uri="{BB962C8B-B14F-4D97-AF65-F5344CB8AC3E}">
        <p14:creationId xmlns:p14="http://schemas.microsoft.com/office/powerpoint/2010/main" val="82988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LEARN Strategy 1</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9269360" y="6376805"/>
            <a:ext cx="2743200" cy="365125"/>
          </a:xfrm>
        </p:spPr>
        <p:txBody>
          <a:bodyPr/>
          <a:lstStyle/>
          <a:p>
            <a:r>
              <a:rPr lang="en-US" dirty="0">
                <a:solidFill>
                  <a:schemeClr val="tx1"/>
                </a:solidFill>
              </a:rPr>
              <a:t>|  </a:t>
            </a:r>
            <a:fld id="{97BFF72C-5ACC-BF44-8A77-29ED5F2D29E3}" type="slidenum">
              <a:rPr lang="en-US" smtClean="0">
                <a:solidFill>
                  <a:schemeClr val="tx1"/>
                </a:solidFill>
              </a:rPr>
              <a:pPr/>
              <a:t>7</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954107"/>
          </a:xfrm>
          <a:prstGeom prst="rect">
            <a:avLst/>
          </a:prstGeom>
        </p:spPr>
        <p:txBody>
          <a:bodyPr wrap="square">
            <a:spAutoFit/>
          </a:bodyPr>
          <a:lstStyle/>
          <a:p>
            <a:r>
              <a:rPr lang="en-US" sz="2800" dirty="0"/>
              <a:t>Attract, retain, and graduate a talented, diverse student body through meaningful and structured commitment to student success.</a:t>
            </a:r>
          </a:p>
        </p:txBody>
      </p:sp>
      <p:sp>
        <p:nvSpPr>
          <p:cNvPr id="6" name="TextBox 5">
            <a:extLst>
              <a:ext uri="{FF2B5EF4-FFF2-40B4-BE49-F238E27FC236}">
                <a16:creationId xmlns:a16="http://schemas.microsoft.com/office/drawing/2014/main" id="{26D06A18-E3CF-4C77-A67F-7F0FEB4F6AC4}"/>
              </a:ext>
            </a:extLst>
          </p:cNvPr>
          <p:cNvSpPr txBox="1"/>
          <p:nvPr/>
        </p:nvSpPr>
        <p:spPr>
          <a:xfrm>
            <a:off x="594119" y="2515292"/>
            <a:ext cx="3095017" cy="2831544"/>
          </a:xfrm>
          <a:prstGeom prst="rect">
            <a:avLst/>
          </a:prstGeom>
          <a:noFill/>
        </p:spPr>
        <p:txBody>
          <a:bodyPr wrap="square" lIns="0" rtlCol="0">
            <a:spAutoFit/>
          </a:bodyPr>
          <a:lstStyle/>
          <a:p>
            <a:pPr>
              <a:spcAft>
                <a:spcPts val="1200"/>
              </a:spcAft>
            </a:pPr>
            <a:r>
              <a:rPr lang="en-US" sz="2400" b="1" u="sng" dirty="0"/>
              <a:t>ACTION 1:</a:t>
            </a:r>
            <a:r>
              <a:rPr lang="en-US" sz="2400" b="1" dirty="0"/>
              <a:t> </a:t>
            </a:r>
          </a:p>
          <a:p>
            <a:r>
              <a:rPr lang="en-US" sz="2400" dirty="0"/>
              <a:t>Create interdisciplinary degrees and credentials driven by employer demand.</a:t>
            </a: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3925804" y="2515292"/>
            <a:ext cx="3259147" cy="3570208"/>
          </a:xfrm>
          <a:prstGeom prst="rect">
            <a:avLst/>
          </a:prstGeom>
          <a:noFill/>
        </p:spPr>
        <p:txBody>
          <a:bodyPr wrap="square" lIns="0" rtlCol="0">
            <a:spAutoFit/>
          </a:bodyPr>
          <a:lstStyle/>
          <a:p>
            <a:pPr>
              <a:spcAft>
                <a:spcPts val="1200"/>
              </a:spcAft>
            </a:pPr>
            <a:r>
              <a:rPr lang="en-US" sz="2400" b="1" u="sng" dirty="0"/>
              <a:t>ACTION 2:</a:t>
            </a:r>
            <a:r>
              <a:rPr lang="en-US" sz="2400" b="1" dirty="0"/>
              <a:t> </a:t>
            </a:r>
          </a:p>
          <a:p>
            <a:r>
              <a:rPr lang="en-US" sz="2400" dirty="0"/>
              <a:t>Increase and support non-traditional student populations including adult, commuter, online, transfer, international, professional, etc.</a:t>
            </a:r>
          </a:p>
          <a:p>
            <a:pPr algn="l"/>
            <a:endParaRPr lang="en-US" sz="2400" b="1" i="0" dirty="0">
              <a:latin typeface="Arial Narrow" panose="020B0604020202020204" pitchFamily="34" charset="0"/>
              <a:cs typeface="Arial Narrow" panose="020B0604020202020204" pitchFamily="34" charset="0"/>
            </a:endParaRPr>
          </a:p>
        </p:txBody>
      </p:sp>
      <p:sp>
        <p:nvSpPr>
          <p:cNvPr id="8" name="TextBox 7">
            <a:extLst>
              <a:ext uri="{FF2B5EF4-FFF2-40B4-BE49-F238E27FC236}">
                <a16:creationId xmlns:a16="http://schemas.microsoft.com/office/drawing/2014/main" id="{6B48A94D-47CE-44C7-B589-6A679C8A8E89}"/>
              </a:ext>
            </a:extLst>
          </p:cNvPr>
          <p:cNvSpPr txBox="1"/>
          <p:nvPr/>
        </p:nvSpPr>
        <p:spPr>
          <a:xfrm>
            <a:off x="7530255" y="2515292"/>
            <a:ext cx="3962560" cy="4308872"/>
          </a:xfrm>
          <a:prstGeom prst="rect">
            <a:avLst/>
          </a:prstGeom>
          <a:noFill/>
        </p:spPr>
        <p:txBody>
          <a:bodyPr wrap="square" lIns="0" rtlCol="0">
            <a:spAutoFit/>
          </a:bodyPr>
          <a:lstStyle/>
          <a:p>
            <a:pPr>
              <a:spcAft>
                <a:spcPts val="1200"/>
              </a:spcAft>
            </a:pPr>
            <a:r>
              <a:rPr lang="en-US" sz="2400" b="1" u="sng" dirty="0"/>
              <a:t>ACTION 3:</a:t>
            </a:r>
            <a:r>
              <a:rPr lang="en-US" sz="2400" b="1" dirty="0"/>
              <a:t> </a:t>
            </a:r>
          </a:p>
          <a:p>
            <a:r>
              <a:rPr lang="en-US" sz="2400" dirty="0"/>
              <a:t>Continue to identify and remove barriers to improve retention and persistence to graduation and ensure progress towards equal outcomes for underrepresented, underprepared, low-income student sub-populations.   </a:t>
            </a: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p:nvPr/>
        </p:nvCxnSpPr>
        <p:spPr>
          <a:xfrm>
            <a:off x="3646973" y="2515292"/>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325965-7E6D-4013-8040-DD4CCE567254}"/>
              </a:ext>
            </a:extLst>
          </p:cNvPr>
          <p:cNvCxnSpPr/>
          <p:nvPr/>
        </p:nvCxnSpPr>
        <p:spPr>
          <a:xfrm>
            <a:off x="7212436" y="2518834"/>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90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268-11C9-4F69-9588-E7BB4D10A61F}"/>
              </a:ext>
            </a:extLst>
          </p:cNvPr>
          <p:cNvSpPr>
            <a:spLocks noGrp="1"/>
          </p:cNvSpPr>
          <p:nvPr>
            <p:ph type="ctrTitle"/>
          </p:nvPr>
        </p:nvSpPr>
        <p:spPr>
          <a:xfrm>
            <a:off x="536840" y="204450"/>
            <a:ext cx="8227142" cy="794999"/>
          </a:xfrm>
        </p:spPr>
        <p:txBody>
          <a:bodyPr/>
          <a:lstStyle/>
          <a:p>
            <a:r>
              <a:rPr lang="en-US" dirty="0">
                <a:solidFill>
                  <a:srgbClr val="FEBE10"/>
                </a:solidFill>
              </a:rPr>
              <a:t>LEARN Strategy 2</a:t>
            </a:r>
          </a:p>
        </p:txBody>
      </p:sp>
      <p:sp>
        <p:nvSpPr>
          <p:cNvPr id="3" name="Slide Number Placeholder 2">
            <a:extLst>
              <a:ext uri="{FF2B5EF4-FFF2-40B4-BE49-F238E27FC236}">
                <a16:creationId xmlns:a16="http://schemas.microsoft.com/office/drawing/2014/main" id="{8528A372-1334-43E1-804F-51A40E560FED}"/>
              </a:ext>
            </a:extLst>
          </p:cNvPr>
          <p:cNvSpPr>
            <a:spLocks noGrp="1"/>
          </p:cNvSpPr>
          <p:nvPr>
            <p:ph type="sldNum" sz="quarter" idx="12"/>
          </p:nvPr>
        </p:nvSpPr>
        <p:spPr>
          <a:xfrm>
            <a:off x="8331117" y="6357350"/>
            <a:ext cx="3667217" cy="365125"/>
          </a:xfrm>
        </p:spPr>
        <p:txBody>
          <a:bodyPr/>
          <a:lstStyle/>
          <a:p>
            <a:r>
              <a:rPr lang="en-US" dirty="0">
                <a:solidFill>
                  <a:schemeClr val="tx1"/>
                </a:solidFill>
              </a:rPr>
              <a:t>|  </a:t>
            </a:r>
            <a:fld id="{97BFF72C-5ACC-BF44-8A77-29ED5F2D29E3}" type="slidenum">
              <a:rPr lang="en-US" smtClean="0">
                <a:solidFill>
                  <a:schemeClr val="tx1"/>
                </a:solidFill>
              </a:rPr>
              <a:pPr/>
              <a:t>8</a:t>
            </a:fld>
            <a:endParaRPr lang="en-US" dirty="0">
              <a:solidFill>
                <a:schemeClr val="tx1"/>
              </a:solidFill>
            </a:endParaRPr>
          </a:p>
        </p:txBody>
      </p:sp>
      <p:sp>
        <p:nvSpPr>
          <p:cNvPr id="5" name="Rectangle 4">
            <a:extLst>
              <a:ext uri="{FF2B5EF4-FFF2-40B4-BE49-F238E27FC236}">
                <a16:creationId xmlns:a16="http://schemas.microsoft.com/office/drawing/2014/main" id="{A1E71BFB-07C9-4B78-ABD0-6EFCF0428D8A}"/>
              </a:ext>
            </a:extLst>
          </p:cNvPr>
          <p:cNvSpPr/>
          <p:nvPr/>
        </p:nvSpPr>
        <p:spPr>
          <a:xfrm>
            <a:off x="536840" y="1152249"/>
            <a:ext cx="11118320" cy="954107"/>
          </a:xfrm>
          <a:prstGeom prst="rect">
            <a:avLst/>
          </a:prstGeom>
        </p:spPr>
        <p:txBody>
          <a:bodyPr wrap="square">
            <a:spAutoFit/>
          </a:bodyPr>
          <a:lstStyle/>
          <a:p>
            <a:r>
              <a:rPr lang="en-US" sz="2800" dirty="0"/>
              <a:t>Prepare critical thinking, global citizens capable of lifelong, </a:t>
            </a:r>
          </a:p>
          <a:p>
            <a:r>
              <a:rPr lang="en-US" sz="2800" dirty="0"/>
              <a:t>self-directed learning for the future of work.</a:t>
            </a:r>
          </a:p>
        </p:txBody>
      </p:sp>
      <p:sp>
        <p:nvSpPr>
          <p:cNvPr id="6" name="TextBox 5">
            <a:extLst>
              <a:ext uri="{FF2B5EF4-FFF2-40B4-BE49-F238E27FC236}">
                <a16:creationId xmlns:a16="http://schemas.microsoft.com/office/drawing/2014/main" id="{26D06A18-E3CF-4C77-A67F-7F0FEB4F6AC4}"/>
              </a:ext>
            </a:extLst>
          </p:cNvPr>
          <p:cNvSpPr txBox="1"/>
          <p:nvPr/>
        </p:nvSpPr>
        <p:spPr>
          <a:xfrm>
            <a:off x="1272365" y="2515292"/>
            <a:ext cx="4416059" cy="3939540"/>
          </a:xfrm>
          <a:prstGeom prst="rect">
            <a:avLst/>
          </a:prstGeom>
          <a:noFill/>
        </p:spPr>
        <p:txBody>
          <a:bodyPr wrap="square" lIns="0" rtlCol="0">
            <a:spAutoFit/>
          </a:bodyPr>
          <a:lstStyle/>
          <a:p>
            <a:pPr>
              <a:spcAft>
                <a:spcPts val="1200"/>
              </a:spcAft>
            </a:pPr>
            <a:r>
              <a:rPr lang="en-US" sz="2400" b="1" u="sng" dirty="0"/>
              <a:t>ACTION 1:</a:t>
            </a:r>
            <a:r>
              <a:rPr lang="en-US" sz="2400" b="1" dirty="0"/>
              <a:t> </a:t>
            </a:r>
          </a:p>
          <a:p>
            <a:pPr fontAlgn="ctr"/>
            <a:r>
              <a:rPr lang="en-US" sz="2400" dirty="0"/>
              <a:t>Every undergraduate student required to complete an engaged learning experience such as internship, community-based learning project , UG research, creative activity presentation/performance, or study abroad. </a:t>
            </a:r>
          </a:p>
          <a:p>
            <a:pPr algn="l"/>
            <a:endParaRPr lang="en-US" sz="2400" b="1" i="0" dirty="0">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62090E59-3E33-4BB1-B001-E15DCDC1D837}"/>
              </a:ext>
            </a:extLst>
          </p:cNvPr>
          <p:cNvSpPr txBox="1"/>
          <p:nvPr/>
        </p:nvSpPr>
        <p:spPr>
          <a:xfrm>
            <a:off x="6711540" y="2515292"/>
            <a:ext cx="4356955" cy="2092881"/>
          </a:xfrm>
          <a:prstGeom prst="rect">
            <a:avLst/>
          </a:prstGeom>
          <a:noFill/>
        </p:spPr>
        <p:txBody>
          <a:bodyPr wrap="square" lIns="0" rtlCol="0">
            <a:spAutoFit/>
          </a:bodyPr>
          <a:lstStyle/>
          <a:p>
            <a:pPr>
              <a:spcAft>
                <a:spcPts val="1200"/>
              </a:spcAft>
            </a:pPr>
            <a:r>
              <a:rPr lang="en-US" sz="2400" b="1" u="sng" dirty="0"/>
              <a:t>ACTION 2:</a:t>
            </a:r>
            <a:r>
              <a:rPr lang="en-US" sz="2400" b="1" dirty="0"/>
              <a:t> </a:t>
            </a:r>
          </a:p>
          <a:p>
            <a:pPr fontAlgn="ctr"/>
            <a:r>
              <a:rPr lang="en-US" sz="2400" dirty="0"/>
              <a:t>Produce agile, adaptable students who possess essential career skills.</a:t>
            </a:r>
          </a:p>
          <a:p>
            <a:pPr algn="l"/>
            <a:endParaRPr lang="en-US" sz="2400" b="1" i="0" dirty="0">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ECE13DDB-1E84-49C7-AA87-BA471F8D2813}"/>
              </a:ext>
            </a:extLst>
          </p:cNvPr>
          <p:cNvCxnSpPr>
            <a:cxnSpLocks/>
          </p:cNvCxnSpPr>
          <p:nvPr/>
        </p:nvCxnSpPr>
        <p:spPr>
          <a:xfrm>
            <a:off x="6198788" y="2515292"/>
            <a:ext cx="0" cy="3659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3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7F4-62BC-732D-127E-805EFEBAEBAE}"/>
              </a:ext>
            </a:extLst>
          </p:cNvPr>
          <p:cNvSpPr>
            <a:spLocks noGrp="1"/>
          </p:cNvSpPr>
          <p:nvPr>
            <p:ph type="title"/>
          </p:nvPr>
        </p:nvSpPr>
        <p:spPr>
          <a:xfrm>
            <a:off x="708024" y="1546726"/>
            <a:ext cx="10226675" cy="3372772"/>
          </a:xfrm>
        </p:spPr>
        <p:txBody>
          <a:bodyPr anchor="t"/>
          <a:lstStyle/>
          <a:p>
            <a:pPr marL="182880" fontAlgn="ctr">
              <a:lnSpc>
                <a:spcPct val="100000"/>
              </a:lnSpc>
            </a:pPr>
            <a:r>
              <a:rPr lang="en-US" sz="3000" dirty="0"/>
              <a:t>STRATEGIC GOAL:  </a:t>
            </a:r>
            <a:br>
              <a:rPr lang="en-US" sz="3000" dirty="0"/>
            </a:br>
            <a:br>
              <a:rPr lang="en-US" sz="3000" dirty="0"/>
            </a:br>
            <a:r>
              <a:rPr lang="en-US" sz="3000" b="0" dirty="0"/>
              <a:t>The University of Louisville is a great place to WORK because it is a workplace dedicated to personal growth and professional development. We accomplish this by fostering a culture where faculty, staff, and administration live our institutional values.</a:t>
            </a:r>
            <a:endParaRPr lang="en-US" sz="3000" b="0" dirty="0">
              <a:latin typeface="Calibri" panose="020F0502020204030204" pitchFamily="34" charset="0"/>
            </a:endParaRPr>
          </a:p>
        </p:txBody>
      </p:sp>
      <p:sp>
        <p:nvSpPr>
          <p:cNvPr id="3" name="Text Placeholder 2">
            <a:extLst>
              <a:ext uri="{FF2B5EF4-FFF2-40B4-BE49-F238E27FC236}">
                <a16:creationId xmlns:a16="http://schemas.microsoft.com/office/drawing/2014/main" id="{40C595EB-4E02-ED91-21B9-6CBD8DC37B8A}"/>
              </a:ext>
            </a:extLst>
          </p:cNvPr>
          <p:cNvSpPr>
            <a:spLocks noGrp="1"/>
          </p:cNvSpPr>
          <p:nvPr>
            <p:ph type="body" sz="quarter" idx="13"/>
          </p:nvPr>
        </p:nvSpPr>
        <p:spPr>
          <a:xfrm>
            <a:off x="831850" y="609432"/>
            <a:ext cx="4786313" cy="385763"/>
          </a:xfrm>
        </p:spPr>
        <p:txBody>
          <a:bodyPr/>
          <a:lstStyle/>
          <a:p>
            <a:r>
              <a:rPr lang="en-US" sz="4000" b="1" dirty="0">
                <a:solidFill>
                  <a:srgbClr val="FEBE10"/>
                </a:solidFill>
              </a:rPr>
              <a:t>WORK</a:t>
            </a:r>
          </a:p>
        </p:txBody>
      </p:sp>
    </p:spTree>
    <p:extLst>
      <p:ext uri="{BB962C8B-B14F-4D97-AF65-F5344CB8AC3E}">
        <p14:creationId xmlns:p14="http://schemas.microsoft.com/office/powerpoint/2010/main" val="2782785563"/>
      </p:ext>
    </p:extLst>
  </p:cSld>
  <p:clrMapOvr>
    <a:masterClrMapping/>
  </p:clrMapOvr>
</p:sld>
</file>

<file path=ppt/theme/theme1.xml><?xml version="1.0" encoding="utf-8"?>
<a:theme xmlns:a="http://schemas.openxmlformats.org/drawingml/2006/main" name="Office Theme">
  <a:themeElements>
    <a:clrScheme name="U of L_custom">
      <a:dk1>
        <a:srgbClr val="000000"/>
      </a:dk1>
      <a:lt1>
        <a:srgbClr val="FFFFFF"/>
      </a:lt1>
      <a:dk2>
        <a:srgbClr val="AC0000"/>
      </a:dk2>
      <a:lt2>
        <a:srgbClr val="FFFFFF"/>
      </a:lt2>
      <a:accent1>
        <a:srgbClr val="000000"/>
      </a:accent1>
      <a:accent2>
        <a:srgbClr val="AC0000"/>
      </a:accent2>
      <a:accent3>
        <a:srgbClr val="A5A5A5"/>
      </a:accent3>
      <a:accent4>
        <a:srgbClr val="796C53"/>
      </a:accent4>
      <a:accent5>
        <a:srgbClr val="CA932F"/>
      </a:accent5>
      <a:accent6>
        <a:srgbClr val="D9C982"/>
      </a:accent6>
      <a:hlink>
        <a:srgbClr val="FFFFFF"/>
      </a:hlink>
      <a:folHlink>
        <a:srgbClr val="2625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algn="l">
          <a:defRPr b="1" i="0" dirty="0" smtClean="0">
            <a:solidFill>
              <a:schemeClr val="bg1"/>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2021 UofL Presentation Template.potx" id="{6018953F-9CEA-234D-A440-CF4654F53FF0}" vid="{252F0126-AC4D-4F46-9C42-44214E63FF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1BCC9A30195E4FB43F67C09799BB9B" ma:contentTypeVersion="0" ma:contentTypeDescription="Create a new document." ma:contentTypeScope="" ma:versionID="b7be55cd3372ab72ecf28a88e698db1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BE010-5FB5-4DC4-904F-727E9DCCDADF}">
  <ds:schemaRefs>
    <ds:schemaRef ds:uri="http://schemas.microsoft.com/sharepoint/v3/contenttype/forms"/>
  </ds:schemaRefs>
</ds:datastoreItem>
</file>

<file path=customXml/itemProps2.xml><?xml version="1.0" encoding="utf-8"?>
<ds:datastoreItem xmlns:ds="http://schemas.openxmlformats.org/officeDocument/2006/customXml" ds:itemID="{7FCE7548-BEAB-4F3F-9E7D-B0D9CB5541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41F3F8-5E0F-4244-8E1D-07CC2C4CE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425</TotalTime>
  <Words>1631</Words>
  <Application>Microsoft Office PowerPoint</Application>
  <PresentationFormat>Widescreen</PresentationFormat>
  <Paragraphs>258</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Gotham Office</vt:lpstr>
      <vt:lpstr>Calibri</vt:lpstr>
      <vt:lpstr>Arial Narrow</vt:lpstr>
      <vt:lpstr>Arial</vt:lpstr>
      <vt:lpstr>Office Theme</vt:lpstr>
      <vt:lpstr>2022-25 Strategic plan  town hall</vt:lpstr>
      <vt:lpstr>PowerPoint Presentation</vt:lpstr>
      <vt:lpstr>2022-25 Strategic Plan Co-Chairs</vt:lpstr>
      <vt:lpstr>PowerPoint Presentation</vt:lpstr>
      <vt:lpstr>PowerPoint Presentation</vt:lpstr>
      <vt:lpstr>STRATEGIC GOAL:   The University of Louisville is a great place to LEARN because it prepares students for success now and into the future. We accomplish this by supporting the whole student through transformative purpose-driven and engaged learning. </vt:lpstr>
      <vt:lpstr>LEARN Strategy 1</vt:lpstr>
      <vt:lpstr>LEARN Strategy 2</vt:lpstr>
      <vt:lpstr>STRATEGIC GOAL:    The University of Louisville is a great place to WORK because it is a workplace dedicated to personal growth and professional development. We accomplish this by fostering a culture where faculty, staff, and administration live our institutional values.</vt:lpstr>
      <vt:lpstr>WORK Strategy 1</vt:lpstr>
      <vt:lpstr>WORK Strategy 2</vt:lpstr>
      <vt:lpstr>STRATEGIC GOAL:    The University of Louisville is a great place in which to CONNECT because of its demonstrated and potential impact on individual and community health and the economic, social, and cultural health and well-being of Louisville, the Commonwealth, and beyond. We accomplish this through innovative teaching, research, scholarship and creative activity, principled leadership, responsible stewardship, and engaged partnerships. </vt:lpstr>
      <vt:lpstr>CONNECT Strategy 1</vt:lpstr>
      <vt:lpstr>CONNECT Strategy 2</vt:lpstr>
      <vt:lpstr>How can community provide feedback? </vt:lpstr>
      <vt:lpstr>Learn mETRICS  </vt:lpstr>
      <vt:lpstr>PowerPoint Presentation</vt:lpstr>
      <vt:lpstr>Learn mETRICS  </vt:lpstr>
      <vt:lpstr>Learn mETRICS  </vt:lpstr>
      <vt:lpstr>PowerPoint Presentation</vt:lpstr>
      <vt:lpstr>PowerPoint Presentation</vt:lpstr>
      <vt:lpstr>PowerPoint Presentation</vt:lpstr>
      <vt:lpstr>PowerPoint Presentation</vt:lpstr>
      <vt:lpstr>PowerPoint Presentation</vt:lpstr>
      <vt:lpstr>connect mETRICS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2022-25 Strategic plan town hall</dc:title>
  <dc:subject/>
  <dc:creator>Tinnell,Maria S</dc:creator>
  <cp:keywords>presentation</cp:keywords>
  <dc:description>This templates uses non-brand fonts for portability. See louisville.edu/brand fore more info.</dc:description>
  <cp:lastModifiedBy>Henry, Gretchen</cp:lastModifiedBy>
  <cp:revision>34</cp:revision>
  <dcterms:created xsi:type="dcterms:W3CDTF">2022-04-21T14:20:55Z</dcterms:created>
  <dcterms:modified xsi:type="dcterms:W3CDTF">2022-05-04T15:11:13Z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0x010100751BCC9A30195E4FB43F67C09799BB9B</vt:lpwstr>
  </property>
</Properties>
</file>