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329" r:id="rId2"/>
    <p:sldId id="330" r:id="rId3"/>
    <p:sldId id="331" r:id="rId4"/>
    <p:sldId id="333" r:id="rId5"/>
    <p:sldId id="332" r:id="rId6"/>
    <p:sldId id="33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myna3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13" autoAdjust="0"/>
    <p:restoredTop sz="84590" autoAdjust="0"/>
  </p:normalViewPr>
  <p:slideViewPr>
    <p:cSldViewPr snapToGrid="0" snapToObjects="1">
      <p:cViewPr varScale="1">
        <p:scale>
          <a:sx n="73" d="100"/>
          <a:sy n="73" d="100"/>
        </p:scale>
        <p:origin x="-2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10" Type="http://schemas.openxmlformats.org/officeDocument/2006/relationships/commentAuthors" Target="commentAuthors.xml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0670B-C37B-F746-94A5-299B6B6C9072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856CE-3DFE-C144-9CC4-25013C389E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20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C319B1-734D-6A45-9295-F4F7B66D17FA}" type="datetimeFigureOut">
              <a:rPr lang="en-US" smtClean="0"/>
              <a:pPr/>
              <a:t>5/24/13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EF5107-4461-AF42-A502-4A707E1E23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bg2">
            <a:lumMod val="50000"/>
          </a:schemeClr>
        </a:buClr>
        <a:buSzPct val="90000"/>
        <a:buFont typeface="Wingdings" charset="2"/>
        <a:buChar char="q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bg2">
            <a:lumMod val="50000"/>
          </a:schemeClr>
        </a:buClr>
        <a:buSzPct val="90000"/>
        <a:buFont typeface="Wingdings" charset="2"/>
        <a:buChar char="q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bg2">
            <a:lumMod val="50000"/>
          </a:schemeClr>
        </a:buClr>
        <a:buSzPct val="90000"/>
        <a:buFont typeface="Wingdings" charset="2"/>
        <a:buChar char="q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bg2">
            <a:lumMod val="50000"/>
          </a:schemeClr>
        </a:buClr>
        <a:buSzPct val="90000"/>
        <a:buFont typeface="Wingdings" charset="2"/>
        <a:buChar char="q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bg2">
            <a:lumMod val="50000"/>
          </a:schemeClr>
        </a:buClr>
        <a:buSzPct val="90000"/>
        <a:buFont typeface="Wingdings" charset="2"/>
        <a:buChar char="q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352612"/>
            <a:ext cx="7819270" cy="4292298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At the end of this presentation, the viewer should be able to: </a:t>
            </a:r>
          </a:p>
          <a:p>
            <a:pPr lvl="1"/>
            <a:r>
              <a:rPr lang="en-US" sz="2400" dirty="0" smtClean="0"/>
              <a:t>Recognize </a:t>
            </a:r>
            <a:r>
              <a:rPr lang="en-US" sz="2400" dirty="0" smtClean="0"/>
              <a:t>the barriers to adequate acute pain relief in the ED</a:t>
            </a:r>
          </a:p>
          <a:p>
            <a:pPr lvl="1"/>
            <a:r>
              <a:rPr lang="en-US" sz="2400" dirty="0" smtClean="0"/>
              <a:t>Outline the consequences of poor pain management in the ED</a:t>
            </a:r>
          </a:p>
          <a:p>
            <a:pPr lvl="1"/>
            <a:r>
              <a:rPr lang="en-US" sz="2400" dirty="0" smtClean="0"/>
              <a:t>Discuss the psychology of pain and how certain factors can influence the degree of pain that a patient will experience</a:t>
            </a:r>
          </a:p>
          <a:p>
            <a:pPr lvl="1"/>
            <a:r>
              <a:rPr lang="en-US" sz="2400" dirty="0" smtClean="0"/>
              <a:t>Be aware of </a:t>
            </a:r>
            <a:r>
              <a:rPr lang="en-US" sz="2400" dirty="0" smtClean="0"/>
              <a:t>some emerging treatments that have the potential to improve acute pain management for ED patients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31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True or False ?</a:t>
            </a:r>
          </a:p>
          <a:p>
            <a:pPr lvl="1"/>
            <a:r>
              <a:rPr lang="en-US" sz="2400" dirty="0" smtClean="0"/>
              <a:t>Patients that are opioid tolerant are less sensitive to a given pain stimulus than non-opioid tolerant patients</a:t>
            </a:r>
          </a:p>
          <a:p>
            <a:pPr lvl="1"/>
            <a:endParaRPr lang="en-US" sz="2400" dirty="0"/>
          </a:p>
          <a:p>
            <a:r>
              <a:rPr lang="en-US" sz="2400" dirty="0" smtClean="0"/>
              <a:t>True of False ?</a:t>
            </a:r>
          </a:p>
          <a:p>
            <a:pPr lvl="1"/>
            <a:r>
              <a:rPr lang="en-US" sz="2400" dirty="0" smtClean="0"/>
              <a:t>Patients who are in significant pain are always </a:t>
            </a:r>
            <a:r>
              <a:rPr lang="en-US" sz="2400" dirty="0" smtClean="0"/>
              <a:t>tachycardic</a:t>
            </a:r>
            <a:r>
              <a:rPr lang="en-US" sz="2400" dirty="0" smtClean="0"/>
              <a:t> and hypertensive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9777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574470"/>
            <a:ext cx="7662864" cy="384074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Which of the following are consequences of inadequate acute pain control in the ED?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600" dirty="0"/>
              <a:t>Tachycardia, hypertension, increased myocardial oxygen demand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600" dirty="0"/>
              <a:t>Sympathetic stimulation of GI tract leading to decreased motility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600" dirty="0"/>
              <a:t>Reduced immune and endocrine function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600" dirty="0"/>
              <a:t>Setting up the patient for chronic pain with “sensitization</a:t>
            </a:r>
            <a:r>
              <a:rPr lang="en-US" sz="2600" dirty="0" smtClean="0"/>
              <a:t>”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600" dirty="0" smtClean="0"/>
              <a:t>All of the above</a:t>
            </a:r>
            <a:endParaRPr lang="en-US" sz="2600" dirty="0"/>
          </a:p>
          <a:p>
            <a:pPr marL="806450" lvl="1" indent="-45720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003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Post-Test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543959"/>
            <a:ext cx="7662864" cy="4100952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Which of the </a:t>
            </a:r>
            <a:r>
              <a:rPr lang="en-US" sz="2600" dirty="0"/>
              <a:t>f</a:t>
            </a:r>
            <a:r>
              <a:rPr lang="en-US" sz="2600" dirty="0" smtClean="0"/>
              <a:t>ollowing are barriers to timely and appropriate acute pain control in the ED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Frequent interruptions of ED providers and staff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Low prioritization of pain treatment compared to “time dependent” treatments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Physician desensitization given the ubiquity of pain related complaints in the ED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Underutilization of acute pain protocols to make treatment a priority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All of the above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Post-Test Question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56983"/>
            <a:ext cx="8229600" cy="4100952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Ultrasound Guided Peripheral Nerve blocks are </a:t>
            </a:r>
            <a:r>
              <a:rPr lang="en-US" sz="2400" b="1" dirty="0" smtClean="0"/>
              <a:t>not</a:t>
            </a:r>
            <a:r>
              <a:rPr lang="en-US" sz="2400" dirty="0" smtClean="0"/>
              <a:t> appropriate for which of the following patients: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A patient who stepped on a piece of glass and has a large laceration on the plantar aspect of the foot 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A patient with an open fracture of the distal radius and decreased sensation in the thumb, index finger and middle finger of the hand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A patient with a Boxer’s fracture of the 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metacarpal from punching a wall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400" dirty="0" smtClean="0"/>
              <a:t>A patient with a closed </a:t>
            </a:r>
            <a:r>
              <a:rPr lang="en-US" sz="2400" dirty="0" smtClean="0"/>
              <a:t>trimalleolar</a:t>
            </a:r>
            <a:r>
              <a:rPr lang="en-US" sz="2400" dirty="0" smtClean="0"/>
              <a:t> ankle fracture after slipping on wet grass</a:t>
            </a:r>
          </a:p>
          <a:p>
            <a:pPr marL="34925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026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Post-Test Question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543959"/>
            <a:ext cx="7662864" cy="41009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consequences of poor pain control in the elderly patients include: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800" dirty="0" smtClean="0"/>
              <a:t>Increased length of hospitalization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800" dirty="0" smtClean="0"/>
              <a:t>Missed physical therapy sessions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800" dirty="0" smtClean="0"/>
              <a:t>Delayed ambulation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800" dirty="0" smtClean="0"/>
              <a:t>Increased incidence of delirium</a:t>
            </a:r>
          </a:p>
          <a:p>
            <a:pPr marL="806450" lvl="1" indent="-457200">
              <a:buFont typeface="+mj-lt"/>
              <a:buAutoNum type="alphaUcPeriod"/>
            </a:pPr>
            <a:r>
              <a:rPr lang="en-US" sz="2800" dirty="0" smtClean="0"/>
              <a:t>All of the above</a:t>
            </a:r>
          </a:p>
          <a:p>
            <a:pPr marL="806450" lvl="1" indent="-457200">
              <a:buFont typeface="+mj-lt"/>
              <a:buAutoNum type="alphaU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58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13799</TotalTime>
  <Words>365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Genesis</vt:lpstr>
      <vt:lpstr>Goals and Objectives</vt:lpstr>
      <vt:lpstr>Pretest</vt:lpstr>
      <vt:lpstr>Pretest</vt:lpstr>
      <vt:lpstr>Post-Test Question #1</vt:lpstr>
      <vt:lpstr>Post-Test Question #2</vt:lpstr>
      <vt:lpstr>Post-Test Question #3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Roger Humphries</dc:creator>
  <cp:lastModifiedBy>Roger Humphries</cp:lastModifiedBy>
  <cp:revision>126</cp:revision>
  <dcterms:created xsi:type="dcterms:W3CDTF">2013-02-13T02:34:40Z</dcterms:created>
  <dcterms:modified xsi:type="dcterms:W3CDTF">2013-05-24T15:45:48Z</dcterms:modified>
</cp:coreProperties>
</file>