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handoutMasterIdLst>
    <p:handoutMasterId r:id="rId53"/>
  </p:handoutMasterIdLst>
  <p:sldIdLst>
    <p:sldId id="256" r:id="rId2"/>
    <p:sldId id="308" r:id="rId3"/>
    <p:sldId id="30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257" r:id="rId44"/>
    <p:sldId id="266" r:id="rId45"/>
    <p:sldId id="258" r:id="rId46"/>
    <p:sldId id="260" r:id="rId47"/>
    <p:sldId id="267" r:id="rId48"/>
    <p:sldId id="262" r:id="rId49"/>
    <p:sldId id="259" r:id="rId50"/>
    <p:sldId id="265"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28" autoAdjust="0"/>
  </p:normalViewPr>
  <p:slideViewPr>
    <p:cSldViewPr snapToGrid="0" snapToObjects="1">
      <p:cViewPr>
        <p:scale>
          <a:sx n="76" d="100"/>
          <a:sy n="76" d="100"/>
        </p:scale>
        <p:origin x="-848" y="-13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FF0B63-F3FA-4F46-8F89-957F73952DFB}" type="datetimeFigureOut">
              <a:rPr lang="en-US" smtClean="0"/>
              <a:t>7/1/14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FEB60C-E00C-1F4E-9C4E-109B4510832F}" type="slidenum">
              <a:rPr lang="en-US" smtClean="0"/>
              <a:t>‹#›</a:t>
            </a:fld>
            <a:endParaRPr lang="en-US"/>
          </a:p>
        </p:txBody>
      </p:sp>
    </p:spTree>
    <p:extLst>
      <p:ext uri="{BB962C8B-B14F-4D97-AF65-F5344CB8AC3E}">
        <p14:creationId xmlns:p14="http://schemas.microsoft.com/office/powerpoint/2010/main" val="4738217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42BA41-4169-1B4D-B615-6D516372A08C}" type="datetimeFigureOut">
              <a:rPr lang="en-US" smtClean="0"/>
              <a:t>7/1/14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A6AD7-B73E-EF40-8C0D-CBD0C94E5BC3}" type="slidenum">
              <a:rPr lang="en-US" smtClean="0"/>
              <a:t>‹#›</a:t>
            </a:fld>
            <a:endParaRPr lang="en-US"/>
          </a:p>
        </p:txBody>
      </p:sp>
    </p:spTree>
    <p:extLst>
      <p:ext uri="{BB962C8B-B14F-4D97-AF65-F5344CB8AC3E}">
        <p14:creationId xmlns:p14="http://schemas.microsoft.com/office/powerpoint/2010/main" val="41368654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Knowledge: Sally</a:t>
            </a:r>
          </a:p>
          <a:p>
            <a:r>
              <a:rPr lang="en-US" dirty="0" smtClean="0"/>
              <a:t>Method: Kim</a:t>
            </a:r>
          </a:p>
          <a:p>
            <a:r>
              <a:rPr lang="en-US" dirty="0" smtClean="0"/>
              <a:t>Purpose:</a:t>
            </a:r>
            <a:r>
              <a:rPr lang="en-US" baseline="0" dirty="0" smtClean="0"/>
              <a:t> Brandi</a:t>
            </a:r>
          </a:p>
          <a:p>
            <a:r>
              <a:rPr lang="en-US" baseline="0" dirty="0" smtClean="0"/>
              <a:t>Form: Mandy</a:t>
            </a:r>
            <a:endParaRPr lang="en-US" dirty="0"/>
          </a:p>
        </p:txBody>
      </p:sp>
      <p:sp>
        <p:nvSpPr>
          <p:cNvPr id="4" name="Slide Number Placeholder 3"/>
          <p:cNvSpPr>
            <a:spLocks noGrp="1"/>
          </p:cNvSpPr>
          <p:nvPr>
            <p:ph type="sldNum" sz="quarter" idx="10"/>
          </p:nvPr>
        </p:nvSpPr>
        <p:spPr/>
        <p:txBody>
          <a:bodyPr/>
          <a:lstStyle/>
          <a:p>
            <a:fld id="{FCEA6AD7-B73E-EF40-8C0D-CBD0C94E5BC3}" type="slidenum">
              <a:rPr lang="en-US" smtClean="0"/>
              <a:t>1</a:t>
            </a:fld>
            <a:endParaRPr lang="en-US"/>
          </a:p>
        </p:txBody>
      </p:sp>
    </p:spTree>
    <p:extLst>
      <p:ext uri="{BB962C8B-B14F-4D97-AF65-F5344CB8AC3E}">
        <p14:creationId xmlns:p14="http://schemas.microsoft.com/office/powerpoint/2010/main" val="3707359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4516" name="Slide Number Placeholder 3"/>
          <p:cNvSpPr>
            <a:spLocks noGrp="1"/>
          </p:cNvSpPr>
          <p:nvPr>
            <p:ph type="sldNum" sz="quarter" idx="5"/>
          </p:nvPr>
        </p:nvSpPr>
        <p:spPr/>
        <p:txBody>
          <a:bodyPr/>
          <a:lstStyle/>
          <a:p>
            <a:pPr>
              <a:defRPr/>
            </a:pPr>
            <a:fld id="{4F14CF15-3B48-4F2E-A39F-E68C32104722}" type="slidenum">
              <a:rPr lang="en-US" smtClean="0"/>
              <a:pPr>
                <a:defRPr/>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5540" name="Slide Number Placeholder 3"/>
          <p:cNvSpPr>
            <a:spLocks noGrp="1"/>
          </p:cNvSpPr>
          <p:nvPr>
            <p:ph type="sldNum" sz="quarter" idx="5"/>
          </p:nvPr>
        </p:nvSpPr>
        <p:spPr/>
        <p:txBody>
          <a:bodyPr/>
          <a:lstStyle/>
          <a:p>
            <a:pPr>
              <a:defRPr/>
            </a:pPr>
            <a:fld id="{72217A02-202E-437C-97C5-3471E6407E14}" type="slidenum">
              <a:rPr lang="en-US" smtClean="0"/>
              <a:pPr>
                <a:defRPr/>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5540" name="Slide Number Placeholder 3"/>
          <p:cNvSpPr>
            <a:spLocks noGrp="1"/>
          </p:cNvSpPr>
          <p:nvPr>
            <p:ph type="sldNum" sz="quarter" idx="5"/>
          </p:nvPr>
        </p:nvSpPr>
        <p:spPr/>
        <p:txBody>
          <a:bodyPr/>
          <a:lstStyle/>
          <a:p>
            <a:pPr>
              <a:defRPr/>
            </a:pPr>
            <a:fld id="{FB24D44D-1952-4A8A-963F-80E58542A4DB}" type="slidenum">
              <a:rPr lang="en-US" smtClean="0"/>
              <a:pPr>
                <a:defRPr/>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5540" name="Slide Number Placeholder 3"/>
          <p:cNvSpPr>
            <a:spLocks noGrp="1"/>
          </p:cNvSpPr>
          <p:nvPr>
            <p:ph type="sldNum" sz="quarter" idx="5"/>
          </p:nvPr>
        </p:nvSpPr>
        <p:spPr/>
        <p:txBody>
          <a:bodyPr/>
          <a:lstStyle/>
          <a:p>
            <a:pPr>
              <a:defRPr/>
            </a:pPr>
            <a:fld id="{47EF20F6-8CB6-49CA-8C53-3D8EC0ED76AD}" type="slidenum">
              <a:rPr lang="en-US" smtClean="0"/>
              <a:pPr>
                <a:defRPr/>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Video on roles of para educator</a:t>
            </a:r>
          </a:p>
        </p:txBody>
      </p:sp>
      <p:sp>
        <p:nvSpPr>
          <p:cNvPr id="4" name="Slide Number Placeholder 3"/>
          <p:cNvSpPr>
            <a:spLocks noGrp="1"/>
          </p:cNvSpPr>
          <p:nvPr>
            <p:ph type="sldNum" sz="quarter" idx="5"/>
          </p:nvPr>
        </p:nvSpPr>
        <p:spPr/>
        <p:txBody>
          <a:bodyPr/>
          <a:lstStyle/>
          <a:p>
            <a:pPr>
              <a:defRPr/>
            </a:pPr>
            <a:fld id="{956730AF-0CAE-41AF-A0DF-5249F682272B}"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7588" name="Slide Number Placeholder 3"/>
          <p:cNvSpPr>
            <a:spLocks noGrp="1"/>
          </p:cNvSpPr>
          <p:nvPr>
            <p:ph type="sldNum" sz="quarter" idx="5"/>
          </p:nvPr>
        </p:nvSpPr>
        <p:spPr/>
        <p:txBody>
          <a:bodyPr/>
          <a:lstStyle/>
          <a:p>
            <a:pPr>
              <a:defRPr/>
            </a:pPr>
            <a:fld id="{CB8AAB1D-D01C-4737-BEF0-0CAC11C785AE}" type="slidenum">
              <a:rPr lang="en-US" smtClean="0"/>
              <a:pPr>
                <a:defRPr/>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E65CD51D-3E55-49C5-9E7A-26190DCDF1EC}"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5E1E229D-5732-47B2-8840-EFF2B79051E2}"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937748FA-5DB0-4BE7-9EFA-E484FA581731}"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9636" name="Slide Number Placeholder 3"/>
          <p:cNvSpPr>
            <a:spLocks noGrp="1"/>
          </p:cNvSpPr>
          <p:nvPr>
            <p:ph type="sldNum" sz="quarter" idx="5"/>
          </p:nvPr>
        </p:nvSpPr>
        <p:spPr/>
        <p:txBody>
          <a:bodyPr/>
          <a:lstStyle/>
          <a:p>
            <a:pPr>
              <a:defRPr/>
            </a:pPr>
            <a:fld id="{5FD44390-EFA0-418B-A203-E78BAFF1BD55}" type="slidenum">
              <a:rPr lang="en-US" smtClean="0"/>
              <a:pPr>
                <a:defRPr/>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A6AD7-B73E-EF40-8C0D-CBD0C94E5BC3}" type="slidenum">
              <a:rPr lang="en-US" smtClean="0"/>
              <a:t>2</a:t>
            </a:fld>
            <a:endParaRPr lang="en-US"/>
          </a:p>
        </p:txBody>
      </p:sp>
    </p:spTree>
    <p:extLst>
      <p:ext uri="{BB962C8B-B14F-4D97-AF65-F5344CB8AC3E}">
        <p14:creationId xmlns:p14="http://schemas.microsoft.com/office/powerpoint/2010/main" val="41280131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9636" name="Slide Number Placeholder 3"/>
          <p:cNvSpPr>
            <a:spLocks noGrp="1"/>
          </p:cNvSpPr>
          <p:nvPr>
            <p:ph type="sldNum" sz="quarter" idx="5"/>
          </p:nvPr>
        </p:nvSpPr>
        <p:spPr/>
        <p:txBody>
          <a:bodyPr/>
          <a:lstStyle/>
          <a:p>
            <a:pPr>
              <a:defRPr/>
            </a:pPr>
            <a:fld id="{A8851446-CC92-4D52-AB79-D9E1D0CFC104}" type="slidenum">
              <a:rPr lang="en-US" smtClean="0"/>
              <a:pPr>
                <a:defRPr/>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EAF797AE-483E-401F-87A8-5D0107B0BB5B}"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Let’s re-visit the roles.  Do you want to change any roles?</a:t>
            </a:r>
          </a:p>
          <a:p>
            <a:endParaRPr lang="en-US" altLang="en-US" smtClean="0"/>
          </a:p>
          <a:p>
            <a:r>
              <a:rPr lang="en-US" altLang="en-US" smtClean="0"/>
              <a:t>Provide blank index cards for pairs to add more roles.</a:t>
            </a:r>
          </a:p>
          <a:p>
            <a:endParaRPr lang="en-US" altLang="en-US" smtClean="0"/>
          </a:p>
          <a:p>
            <a:r>
              <a:rPr lang="en-US" altLang="en-US" smtClean="0"/>
              <a:t>Have them share with another pair.</a:t>
            </a:r>
          </a:p>
          <a:p>
            <a:endParaRPr lang="en-US" altLang="en-US" smtClean="0"/>
          </a:p>
          <a:p>
            <a:r>
              <a:rPr lang="en-US" altLang="en-US" smtClean="0"/>
              <a:t>Have a large group discussion as to where each of the cards fit and what they added.  </a:t>
            </a:r>
          </a:p>
        </p:txBody>
      </p:sp>
      <p:sp>
        <p:nvSpPr>
          <p:cNvPr id="4" name="Slide Number Placeholder 3"/>
          <p:cNvSpPr>
            <a:spLocks noGrp="1"/>
          </p:cNvSpPr>
          <p:nvPr>
            <p:ph type="sldNum" sz="quarter" idx="5"/>
          </p:nvPr>
        </p:nvSpPr>
        <p:spPr/>
        <p:txBody>
          <a:bodyPr/>
          <a:lstStyle/>
          <a:p>
            <a:pPr>
              <a:defRPr/>
            </a:pPr>
            <a:fld id="{8B225694-7393-44C6-A76B-8F1AEE36E19C}"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754" indent="-285675" eaLnBrk="0" hangingPunct="0">
              <a:defRPr>
                <a:solidFill>
                  <a:schemeClr val="tx1"/>
                </a:solidFill>
                <a:latin typeface="Arial" charset="0"/>
              </a:defRPr>
            </a:lvl2pPr>
            <a:lvl3pPr marL="1142698" indent="-228540" eaLnBrk="0" hangingPunct="0">
              <a:defRPr>
                <a:solidFill>
                  <a:schemeClr val="tx1"/>
                </a:solidFill>
                <a:latin typeface="Arial" charset="0"/>
              </a:defRPr>
            </a:lvl3pPr>
            <a:lvl4pPr marL="1599777" indent="-228540" eaLnBrk="0" hangingPunct="0">
              <a:defRPr>
                <a:solidFill>
                  <a:schemeClr val="tx1"/>
                </a:solidFill>
                <a:latin typeface="Arial" charset="0"/>
              </a:defRPr>
            </a:lvl4pPr>
            <a:lvl5pPr marL="2056856" indent="-228540" eaLnBrk="0" hangingPunct="0">
              <a:defRPr>
                <a:solidFill>
                  <a:schemeClr val="tx1"/>
                </a:solidFill>
                <a:latin typeface="Arial" charset="0"/>
              </a:defRPr>
            </a:lvl5pPr>
            <a:lvl6pPr marL="2513935" indent="-228540" eaLnBrk="0" fontAlgn="base" hangingPunct="0">
              <a:spcBef>
                <a:spcPct val="0"/>
              </a:spcBef>
              <a:spcAft>
                <a:spcPct val="0"/>
              </a:spcAft>
              <a:defRPr>
                <a:solidFill>
                  <a:schemeClr val="tx1"/>
                </a:solidFill>
                <a:latin typeface="Arial" charset="0"/>
              </a:defRPr>
            </a:lvl6pPr>
            <a:lvl7pPr marL="2971014" indent="-228540" eaLnBrk="0" fontAlgn="base" hangingPunct="0">
              <a:spcBef>
                <a:spcPct val="0"/>
              </a:spcBef>
              <a:spcAft>
                <a:spcPct val="0"/>
              </a:spcAft>
              <a:defRPr>
                <a:solidFill>
                  <a:schemeClr val="tx1"/>
                </a:solidFill>
                <a:latin typeface="Arial" charset="0"/>
              </a:defRPr>
            </a:lvl7pPr>
            <a:lvl8pPr marL="3428093" indent="-228540" eaLnBrk="0" fontAlgn="base" hangingPunct="0">
              <a:spcBef>
                <a:spcPct val="0"/>
              </a:spcBef>
              <a:spcAft>
                <a:spcPct val="0"/>
              </a:spcAft>
              <a:defRPr>
                <a:solidFill>
                  <a:schemeClr val="tx1"/>
                </a:solidFill>
                <a:latin typeface="Arial" charset="0"/>
              </a:defRPr>
            </a:lvl8pPr>
            <a:lvl9pPr marL="3885172" indent="-228540" eaLnBrk="0" fontAlgn="base" hangingPunct="0">
              <a:spcBef>
                <a:spcPct val="0"/>
              </a:spcBef>
              <a:spcAft>
                <a:spcPct val="0"/>
              </a:spcAft>
              <a:defRPr>
                <a:solidFill>
                  <a:schemeClr val="tx1"/>
                </a:solidFill>
                <a:latin typeface="Arial" charset="0"/>
              </a:defRPr>
            </a:lvl9pPr>
          </a:lstStyle>
          <a:p>
            <a:pPr eaLnBrk="1" hangingPunct="1">
              <a:defRPr/>
            </a:pPr>
            <a:fld id="{3DEB3451-C973-4ABD-B1F1-DEFEB07A1866}" type="slidenum">
              <a:rPr lang="en-US" smtClean="0"/>
              <a:pPr eaLnBrk="1" hangingPunct="1">
                <a:defRPr/>
              </a:pPr>
              <a:t>23</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754" indent="-285675" eaLnBrk="0" hangingPunct="0">
              <a:defRPr>
                <a:solidFill>
                  <a:schemeClr val="tx1"/>
                </a:solidFill>
                <a:latin typeface="Arial" charset="0"/>
              </a:defRPr>
            </a:lvl2pPr>
            <a:lvl3pPr marL="1142698" indent="-228540" eaLnBrk="0" hangingPunct="0">
              <a:defRPr>
                <a:solidFill>
                  <a:schemeClr val="tx1"/>
                </a:solidFill>
                <a:latin typeface="Arial" charset="0"/>
              </a:defRPr>
            </a:lvl3pPr>
            <a:lvl4pPr marL="1599777" indent="-228540" eaLnBrk="0" hangingPunct="0">
              <a:defRPr>
                <a:solidFill>
                  <a:schemeClr val="tx1"/>
                </a:solidFill>
                <a:latin typeface="Arial" charset="0"/>
              </a:defRPr>
            </a:lvl4pPr>
            <a:lvl5pPr marL="2056856" indent="-228540" eaLnBrk="0" hangingPunct="0">
              <a:defRPr>
                <a:solidFill>
                  <a:schemeClr val="tx1"/>
                </a:solidFill>
                <a:latin typeface="Arial" charset="0"/>
              </a:defRPr>
            </a:lvl5pPr>
            <a:lvl6pPr marL="2513935" indent="-228540" eaLnBrk="0" fontAlgn="base" hangingPunct="0">
              <a:spcBef>
                <a:spcPct val="0"/>
              </a:spcBef>
              <a:spcAft>
                <a:spcPct val="0"/>
              </a:spcAft>
              <a:defRPr>
                <a:solidFill>
                  <a:schemeClr val="tx1"/>
                </a:solidFill>
                <a:latin typeface="Arial" charset="0"/>
              </a:defRPr>
            </a:lvl6pPr>
            <a:lvl7pPr marL="2971014" indent="-228540" eaLnBrk="0" fontAlgn="base" hangingPunct="0">
              <a:spcBef>
                <a:spcPct val="0"/>
              </a:spcBef>
              <a:spcAft>
                <a:spcPct val="0"/>
              </a:spcAft>
              <a:defRPr>
                <a:solidFill>
                  <a:schemeClr val="tx1"/>
                </a:solidFill>
                <a:latin typeface="Arial" charset="0"/>
              </a:defRPr>
            </a:lvl7pPr>
            <a:lvl8pPr marL="3428093" indent="-228540" eaLnBrk="0" fontAlgn="base" hangingPunct="0">
              <a:spcBef>
                <a:spcPct val="0"/>
              </a:spcBef>
              <a:spcAft>
                <a:spcPct val="0"/>
              </a:spcAft>
              <a:defRPr>
                <a:solidFill>
                  <a:schemeClr val="tx1"/>
                </a:solidFill>
                <a:latin typeface="Arial" charset="0"/>
              </a:defRPr>
            </a:lvl8pPr>
            <a:lvl9pPr marL="3885172" indent="-228540" eaLnBrk="0" fontAlgn="base" hangingPunct="0">
              <a:spcBef>
                <a:spcPct val="0"/>
              </a:spcBef>
              <a:spcAft>
                <a:spcPct val="0"/>
              </a:spcAft>
              <a:defRPr>
                <a:solidFill>
                  <a:schemeClr val="tx1"/>
                </a:solidFill>
                <a:latin typeface="Arial" charset="0"/>
              </a:defRPr>
            </a:lvl9pPr>
          </a:lstStyle>
          <a:p>
            <a:pPr eaLnBrk="1" hangingPunct="1">
              <a:defRPr/>
            </a:pPr>
            <a:fld id="{AFAEF30E-4707-4017-833C-EF00EF9FEF43}" type="slidenum">
              <a:rPr lang="en-US" smtClean="0"/>
              <a:pPr eaLnBrk="1" hangingPunct="1">
                <a:defRPr/>
              </a:pPr>
              <a:t>24</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754" indent="-285675" eaLnBrk="0" hangingPunct="0">
              <a:defRPr>
                <a:solidFill>
                  <a:schemeClr val="tx1"/>
                </a:solidFill>
                <a:latin typeface="Arial" charset="0"/>
              </a:defRPr>
            </a:lvl2pPr>
            <a:lvl3pPr marL="1142698" indent="-228540" eaLnBrk="0" hangingPunct="0">
              <a:defRPr>
                <a:solidFill>
                  <a:schemeClr val="tx1"/>
                </a:solidFill>
                <a:latin typeface="Arial" charset="0"/>
              </a:defRPr>
            </a:lvl3pPr>
            <a:lvl4pPr marL="1599777" indent="-228540" eaLnBrk="0" hangingPunct="0">
              <a:defRPr>
                <a:solidFill>
                  <a:schemeClr val="tx1"/>
                </a:solidFill>
                <a:latin typeface="Arial" charset="0"/>
              </a:defRPr>
            </a:lvl4pPr>
            <a:lvl5pPr marL="2056856" indent="-228540" eaLnBrk="0" hangingPunct="0">
              <a:defRPr>
                <a:solidFill>
                  <a:schemeClr val="tx1"/>
                </a:solidFill>
                <a:latin typeface="Arial" charset="0"/>
              </a:defRPr>
            </a:lvl5pPr>
            <a:lvl6pPr marL="2513935" indent="-228540" eaLnBrk="0" fontAlgn="base" hangingPunct="0">
              <a:spcBef>
                <a:spcPct val="0"/>
              </a:spcBef>
              <a:spcAft>
                <a:spcPct val="0"/>
              </a:spcAft>
              <a:defRPr>
                <a:solidFill>
                  <a:schemeClr val="tx1"/>
                </a:solidFill>
                <a:latin typeface="Arial" charset="0"/>
              </a:defRPr>
            </a:lvl6pPr>
            <a:lvl7pPr marL="2971014" indent="-228540" eaLnBrk="0" fontAlgn="base" hangingPunct="0">
              <a:spcBef>
                <a:spcPct val="0"/>
              </a:spcBef>
              <a:spcAft>
                <a:spcPct val="0"/>
              </a:spcAft>
              <a:defRPr>
                <a:solidFill>
                  <a:schemeClr val="tx1"/>
                </a:solidFill>
                <a:latin typeface="Arial" charset="0"/>
              </a:defRPr>
            </a:lvl7pPr>
            <a:lvl8pPr marL="3428093" indent="-228540" eaLnBrk="0" fontAlgn="base" hangingPunct="0">
              <a:spcBef>
                <a:spcPct val="0"/>
              </a:spcBef>
              <a:spcAft>
                <a:spcPct val="0"/>
              </a:spcAft>
              <a:defRPr>
                <a:solidFill>
                  <a:schemeClr val="tx1"/>
                </a:solidFill>
                <a:latin typeface="Arial" charset="0"/>
              </a:defRPr>
            </a:lvl8pPr>
            <a:lvl9pPr marL="3885172" indent="-228540" eaLnBrk="0" fontAlgn="base" hangingPunct="0">
              <a:spcBef>
                <a:spcPct val="0"/>
              </a:spcBef>
              <a:spcAft>
                <a:spcPct val="0"/>
              </a:spcAft>
              <a:defRPr>
                <a:solidFill>
                  <a:schemeClr val="tx1"/>
                </a:solidFill>
                <a:latin typeface="Arial" charset="0"/>
              </a:defRPr>
            </a:lvl9pPr>
          </a:lstStyle>
          <a:p>
            <a:pPr eaLnBrk="1" hangingPunct="1">
              <a:defRPr/>
            </a:pPr>
            <a:fld id="{87F710D5-928D-4D7E-AFC7-2224DD77DBCE}" type="slidenum">
              <a:rPr lang="en-US" smtClean="0"/>
              <a:pPr eaLnBrk="1" hangingPunct="1">
                <a:defRPr/>
              </a:pPr>
              <a:t>25</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6D70F5A-D241-45B5-9C58-1D098EC10013}"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8C62E736-87EA-4D18-8728-5C988E37A3E3}"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Have teachers self reflect on their own classroom</a:t>
            </a:r>
          </a:p>
          <a:p>
            <a:endParaRPr lang="en-US" altLang="en-US" dirty="0" smtClean="0"/>
          </a:p>
          <a:p>
            <a:r>
              <a:rPr lang="en-US" altLang="en-US" dirty="0" smtClean="0"/>
              <a:t>Make 2 columns   + and delta = what are they doing great with and what do they need to work on</a:t>
            </a:r>
          </a:p>
        </p:txBody>
      </p:sp>
      <p:sp>
        <p:nvSpPr>
          <p:cNvPr id="4" name="Slide Number Placeholder 3"/>
          <p:cNvSpPr>
            <a:spLocks noGrp="1"/>
          </p:cNvSpPr>
          <p:nvPr>
            <p:ph type="sldNum" sz="quarter" idx="5"/>
          </p:nvPr>
        </p:nvSpPr>
        <p:spPr/>
        <p:txBody>
          <a:bodyPr/>
          <a:lstStyle/>
          <a:p>
            <a:pPr>
              <a:defRPr/>
            </a:pPr>
            <a:fld id="{9E74A2D8-679F-4C52-8171-5ADE90B011B1}"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0AE9750E-B4DB-40B7-BCE8-1418EF54609B}"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Knowledge:</a:t>
            </a:r>
            <a:r>
              <a:rPr lang="en-US" baseline="0" dirty="0" smtClean="0"/>
              <a:t> Sally</a:t>
            </a:r>
            <a:endParaRPr lang="en-US" dirty="0"/>
          </a:p>
        </p:txBody>
      </p:sp>
      <p:sp>
        <p:nvSpPr>
          <p:cNvPr id="4" name="Slide Number Placeholder 3"/>
          <p:cNvSpPr>
            <a:spLocks noGrp="1"/>
          </p:cNvSpPr>
          <p:nvPr>
            <p:ph type="sldNum" sz="quarter" idx="10"/>
          </p:nvPr>
        </p:nvSpPr>
        <p:spPr/>
        <p:txBody>
          <a:bodyPr/>
          <a:lstStyle/>
          <a:p>
            <a:fld id="{FCEA6AD7-B73E-EF40-8C0D-CBD0C94E5BC3}" type="slidenum">
              <a:rPr lang="en-US" smtClean="0"/>
              <a:t>3</a:t>
            </a:fld>
            <a:endParaRPr lang="en-US"/>
          </a:p>
        </p:txBody>
      </p:sp>
    </p:spTree>
    <p:extLst>
      <p:ext uri="{BB962C8B-B14F-4D97-AF65-F5344CB8AC3E}">
        <p14:creationId xmlns:p14="http://schemas.microsoft.com/office/powerpoint/2010/main" val="23430125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C2D5FABA-E74B-4EE6-969F-421BB7D7924A}"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Method:</a:t>
            </a:r>
            <a:r>
              <a:rPr lang="en-US" baseline="0" dirty="0" smtClean="0"/>
              <a:t> KIM</a:t>
            </a:r>
            <a:endParaRPr lang="en-US" dirty="0"/>
          </a:p>
        </p:txBody>
      </p:sp>
      <p:sp>
        <p:nvSpPr>
          <p:cNvPr id="4" name="Slide Number Placeholder 3"/>
          <p:cNvSpPr>
            <a:spLocks noGrp="1"/>
          </p:cNvSpPr>
          <p:nvPr>
            <p:ph type="sldNum" sz="quarter" idx="10"/>
          </p:nvPr>
        </p:nvSpPr>
        <p:spPr/>
        <p:txBody>
          <a:bodyPr/>
          <a:lstStyle/>
          <a:p>
            <a:fld id="{FCEA6AD7-B73E-EF40-8C0D-CBD0C94E5BC3}" type="slidenum">
              <a:rPr lang="en-US" smtClean="0"/>
              <a:t>31</a:t>
            </a:fld>
            <a:endParaRPr lang="en-US"/>
          </a:p>
        </p:txBody>
      </p:sp>
    </p:spTree>
    <p:extLst>
      <p:ext uri="{BB962C8B-B14F-4D97-AF65-F5344CB8AC3E}">
        <p14:creationId xmlns:p14="http://schemas.microsoft.com/office/powerpoint/2010/main" val="23430125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A6AD7-B73E-EF40-8C0D-CBD0C94E5BC3}" type="slidenum">
              <a:rPr lang="en-US" smtClean="0"/>
              <a:t>32</a:t>
            </a:fld>
            <a:endParaRPr lang="en-US"/>
          </a:p>
        </p:txBody>
      </p:sp>
    </p:spTree>
    <p:extLst>
      <p:ext uri="{BB962C8B-B14F-4D97-AF65-F5344CB8AC3E}">
        <p14:creationId xmlns:p14="http://schemas.microsoft.com/office/powerpoint/2010/main" val="41945502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A6AD7-B73E-EF40-8C0D-CBD0C94E5BC3}" type="slidenum">
              <a:rPr lang="en-US" smtClean="0"/>
              <a:t>33</a:t>
            </a:fld>
            <a:endParaRPr lang="en-US"/>
          </a:p>
        </p:txBody>
      </p:sp>
    </p:spTree>
    <p:extLst>
      <p:ext uri="{BB962C8B-B14F-4D97-AF65-F5344CB8AC3E}">
        <p14:creationId xmlns:p14="http://schemas.microsoft.com/office/powerpoint/2010/main" val="9664694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A6AD7-B73E-EF40-8C0D-CBD0C94E5BC3}" type="slidenum">
              <a:rPr lang="en-US" smtClean="0"/>
              <a:t>34</a:t>
            </a:fld>
            <a:endParaRPr lang="en-US"/>
          </a:p>
        </p:txBody>
      </p:sp>
    </p:spTree>
    <p:extLst>
      <p:ext uri="{BB962C8B-B14F-4D97-AF65-F5344CB8AC3E}">
        <p14:creationId xmlns:p14="http://schemas.microsoft.com/office/powerpoint/2010/main" val="35166045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A6AD7-B73E-EF40-8C0D-CBD0C94E5BC3}" type="slidenum">
              <a:rPr lang="en-US" smtClean="0"/>
              <a:t>35</a:t>
            </a:fld>
            <a:endParaRPr lang="en-US"/>
          </a:p>
        </p:txBody>
      </p:sp>
    </p:spTree>
    <p:extLst>
      <p:ext uri="{BB962C8B-B14F-4D97-AF65-F5344CB8AC3E}">
        <p14:creationId xmlns:p14="http://schemas.microsoft.com/office/powerpoint/2010/main" val="1764820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Purpose:</a:t>
            </a:r>
            <a:r>
              <a:rPr lang="en-US" baseline="0" dirty="0" smtClean="0"/>
              <a:t> BRANDI</a:t>
            </a:r>
            <a:endParaRPr lang="en-US" dirty="0" smtClean="0"/>
          </a:p>
          <a:p>
            <a:endParaRPr lang="en-US" dirty="0" smtClean="0"/>
          </a:p>
          <a:p>
            <a:r>
              <a:rPr lang="en-US" dirty="0" smtClean="0"/>
              <a:t>Jigsaw Activity</a:t>
            </a:r>
            <a:r>
              <a:rPr lang="en-US" baseline="0" dirty="0" smtClean="0"/>
              <a:t>- CEC Article</a:t>
            </a:r>
          </a:p>
          <a:p>
            <a:r>
              <a:rPr lang="en-US" baseline="0" dirty="0" smtClean="0"/>
              <a:t>Divide into groups of 4-5.</a:t>
            </a:r>
          </a:p>
          <a:p>
            <a:r>
              <a:rPr lang="en-US" baseline="0" dirty="0" smtClean="0"/>
              <a:t>Each group will become the “expert” on their portion of the article.</a:t>
            </a:r>
          </a:p>
          <a:p>
            <a:r>
              <a:rPr lang="en-US" baseline="0" dirty="0" smtClean="0"/>
              <a:t>After 10 minutes, one “expert” from each group will become a part of a second group.</a:t>
            </a:r>
          </a:p>
          <a:p>
            <a:r>
              <a:rPr lang="en-US" baseline="0" dirty="0" smtClean="0"/>
              <a:t>The mixed groups will then have 10 minutes to share their information with the group.</a:t>
            </a:r>
            <a:endParaRPr lang="en-US" dirty="0"/>
          </a:p>
        </p:txBody>
      </p:sp>
      <p:sp>
        <p:nvSpPr>
          <p:cNvPr id="4" name="Slide Number Placeholder 3"/>
          <p:cNvSpPr>
            <a:spLocks noGrp="1"/>
          </p:cNvSpPr>
          <p:nvPr>
            <p:ph type="sldNum" sz="quarter" idx="10"/>
          </p:nvPr>
        </p:nvSpPr>
        <p:spPr/>
        <p:txBody>
          <a:bodyPr/>
          <a:lstStyle/>
          <a:p>
            <a:fld id="{FCEA6AD7-B73E-EF40-8C0D-CBD0C94E5BC3}" type="slidenum">
              <a:rPr lang="en-US" smtClean="0"/>
              <a:t>36</a:t>
            </a:fld>
            <a:endParaRPr lang="en-US"/>
          </a:p>
        </p:txBody>
      </p:sp>
    </p:spTree>
    <p:extLst>
      <p:ext uri="{BB962C8B-B14F-4D97-AF65-F5344CB8AC3E}">
        <p14:creationId xmlns:p14="http://schemas.microsoft.com/office/powerpoint/2010/main" val="1538368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we will discuss what it takes to make a good team a great team. There are several aspects of team dynamics that have been shown to create respect, cohesiveness, comfort and success in a team. </a:t>
            </a:r>
          </a:p>
          <a:p>
            <a:endParaRPr lang="en-US" dirty="0" smtClean="0"/>
          </a:p>
          <a:p>
            <a:r>
              <a:rPr lang="en-US" dirty="0" smtClean="0"/>
              <a:t>These include: </a:t>
            </a:r>
          </a:p>
          <a:p>
            <a:pPr>
              <a:buFontTx/>
              <a:buChar char="•"/>
            </a:pPr>
            <a:r>
              <a:rPr lang="en-US" dirty="0" smtClean="0"/>
              <a:t>Communication of ideas, concerns, issues, observations, frustrations, and praise; </a:t>
            </a:r>
          </a:p>
          <a:p>
            <a:pPr>
              <a:buFontTx/>
              <a:buChar char="•"/>
            </a:pPr>
            <a:r>
              <a:rPr lang="en-US" dirty="0" smtClean="0"/>
              <a:t>an understanding among all members that we are valued each serving a different purpose within the team; the team does need someone to take the role of leader. This role is usually the classroom teacher, administrator, or chosen group leader.</a:t>
            </a:r>
          </a:p>
          <a:p>
            <a:pPr>
              <a:buFontTx/>
              <a:buChar char="•"/>
            </a:pPr>
            <a:r>
              <a:rPr lang="en-US" dirty="0" smtClean="0"/>
              <a:t>we speak with respect to each other when we are face to face and especially when we aren't</a:t>
            </a:r>
            <a:r>
              <a:rPr lang="ja-JP" altLang="en-US" dirty="0" smtClean="0"/>
              <a:t>’</a:t>
            </a:r>
            <a:r>
              <a:rPr lang="en-US" dirty="0" smtClean="0"/>
              <a:t>t; </a:t>
            </a:r>
          </a:p>
          <a:p>
            <a:pPr>
              <a:buFontTx/>
              <a:buChar char="•"/>
            </a:pPr>
            <a:r>
              <a:rPr lang="en-US" dirty="0" smtClean="0"/>
              <a:t>we share in a common goal which is educating students in a safe environment; </a:t>
            </a:r>
          </a:p>
          <a:p>
            <a:pPr>
              <a:buFontTx/>
              <a:buChar char="•"/>
            </a:pPr>
            <a:r>
              <a:rPr lang="en-US" dirty="0" smtClean="0"/>
              <a:t>we remain open-minded in our willingness to listen to others</a:t>
            </a:r>
            <a:r>
              <a:rPr lang="ja-JP" altLang="en-US" dirty="0" smtClean="0"/>
              <a:t>’</a:t>
            </a:r>
            <a:r>
              <a:rPr lang="en-US" dirty="0" smtClean="0"/>
              <a:t> ideas and opinions without criticism or bias, but are willing to try new things and new methods—thinking outside our status quo</a:t>
            </a:r>
          </a:p>
          <a:p>
            <a:pPr>
              <a:buFontTx/>
              <a:buChar char="•"/>
            </a:pPr>
            <a:r>
              <a:rPr lang="en-US" dirty="0" smtClean="0"/>
              <a:t>We remain cooperative and willing to assist, to step up and lend a hand when needed. All team members are held accountable for their part of the team efforts</a:t>
            </a:r>
          </a:p>
          <a:p>
            <a:pPr>
              <a:buFontTx/>
              <a:buChar char="•"/>
            </a:pPr>
            <a:r>
              <a:rPr lang="en-US" dirty="0" smtClean="0"/>
              <a:t>Sense of humor-how sad is a day without a smile? Find light-hearted humor in situations that arise, life happenings. Just make sure that the humor is not at the expense of others or intended to harm.</a:t>
            </a:r>
          </a:p>
          <a:p>
            <a:endParaRPr lang="en-US" dirty="0"/>
          </a:p>
        </p:txBody>
      </p:sp>
      <p:sp>
        <p:nvSpPr>
          <p:cNvPr id="4" name="Slide Number Placeholder 3"/>
          <p:cNvSpPr>
            <a:spLocks noGrp="1"/>
          </p:cNvSpPr>
          <p:nvPr>
            <p:ph type="sldNum" sz="quarter" idx="10"/>
          </p:nvPr>
        </p:nvSpPr>
        <p:spPr/>
        <p:txBody>
          <a:bodyPr/>
          <a:lstStyle/>
          <a:p>
            <a:fld id="{FCEA6AD7-B73E-EF40-8C0D-CBD0C94E5BC3}" type="slidenum">
              <a:rPr lang="en-US" smtClean="0"/>
              <a:t>37</a:t>
            </a:fld>
            <a:endParaRPr lang="en-US"/>
          </a:p>
        </p:txBody>
      </p:sp>
    </p:spTree>
    <p:extLst>
      <p:ext uri="{BB962C8B-B14F-4D97-AF65-F5344CB8AC3E}">
        <p14:creationId xmlns:p14="http://schemas.microsoft.com/office/powerpoint/2010/main" val="34534874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Adults enjoy their work when the environment is positive and engaging. Students enjoy their learning experiences when the environment is positive and engaging. One of our roles as colleagues and educators is to work collaboratively to create a positive environment in which to spend our days working and learning together.</a:t>
            </a:r>
          </a:p>
          <a:p>
            <a:endParaRPr lang="en-US" dirty="0" smtClean="0"/>
          </a:p>
          <a:p>
            <a:r>
              <a:rPr lang="en-US" dirty="0" smtClean="0"/>
              <a:t>Teachers and special education paraprofessionals must be supportive and respectful, communicative, and patient with each other as well as with students. Building a strong rapport among the adults serve as a model for expectations for students.</a:t>
            </a:r>
          </a:p>
          <a:p>
            <a:endParaRPr lang="en-US" dirty="0" smtClean="0"/>
          </a:p>
          <a:p>
            <a:r>
              <a:rPr lang="en-US" dirty="0" smtClean="0"/>
              <a:t>Students who feel free to take a risk, comfortable learning new things, working with peers, and facing challenging tasks are those that will be more engaged. Being more engaged reduces off-task behaviors. </a:t>
            </a:r>
          </a:p>
          <a:p>
            <a:endParaRPr lang="en-US" dirty="0"/>
          </a:p>
        </p:txBody>
      </p:sp>
      <p:sp>
        <p:nvSpPr>
          <p:cNvPr id="4" name="Slide Number Placeholder 3"/>
          <p:cNvSpPr>
            <a:spLocks noGrp="1"/>
          </p:cNvSpPr>
          <p:nvPr>
            <p:ph type="sldNum" sz="quarter" idx="10"/>
          </p:nvPr>
        </p:nvSpPr>
        <p:spPr/>
        <p:txBody>
          <a:bodyPr/>
          <a:lstStyle/>
          <a:p>
            <a:fld id="{FCEA6AD7-B73E-EF40-8C0D-CBD0C94E5BC3}" type="slidenum">
              <a:rPr lang="en-US" smtClean="0"/>
              <a:t>38</a:t>
            </a:fld>
            <a:endParaRPr lang="en-US"/>
          </a:p>
        </p:txBody>
      </p:sp>
    </p:spTree>
    <p:extLst>
      <p:ext uri="{BB962C8B-B14F-4D97-AF65-F5344CB8AC3E}">
        <p14:creationId xmlns:p14="http://schemas.microsoft.com/office/powerpoint/2010/main" val="34534874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actions listed on this slide reinforce the need for a positive working environment between teacher and paraprofessional and other team members who may be in the learning environment. </a:t>
            </a:r>
          </a:p>
          <a:p>
            <a:r>
              <a:rPr lang="en-US" dirty="0" smtClean="0"/>
              <a:t>Students can feel negative energy between the adults in the room.</a:t>
            </a:r>
          </a:p>
          <a:p>
            <a:r>
              <a:rPr lang="en-US" dirty="0" smtClean="0"/>
              <a:t>The focus is to create a positive working environment as well as a positive learning environment. </a:t>
            </a:r>
          </a:p>
          <a:p>
            <a:r>
              <a:rPr lang="en-US" dirty="0" smtClean="0"/>
              <a:t>Review the following bulleted items. </a:t>
            </a:r>
          </a:p>
          <a:p>
            <a:r>
              <a:rPr lang="en-US" dirty="0" smtClean="0"/>
              <a:t>If time, consider offering examples of each. </a:t>
            </a:r>
          </a:p>
          <a:p>
            <a:r>
              <a:rPr lang="en-US" dirty="0" smtClean="0"/>
              <a:t>For example, </a:t>
            </a:r>
            <a:r>
              <a:rPr lang="ja-JP" altLang="en-US" dirty="0" smtClean="0"/>
              <a:t>“</a:t>
            </a:r>
            <a:r>
              <a:rPr lang="en-US" dirty="0" smtClean="0"/>
              <a:t>disagreements are not displayed in front of students</a:t>
            </a:r>
            <a:r>
              <a:rPr lang="ja-JP" altLang="en-US" dirty="0" smtClean="0"/>
              <a:t>”</a:t>
            </a:r>
            <a:r>
              <a:rPr lang="en-US" dirty="0" smtClean="0"/>
              <a:t> may include discussion around how body language, eye rolls, or sighs may give students the impression that the adults aren't</a:t>
            </a:r>
            <a:r>
              <a:rPr lang="ja-JP" altLang="en-US" dirty="0" smtClean="0"/>
              <a:t>’</a:t>
            </a:r>
            <a:r>
              <a:rPr lang="en-US" dirty="0" smtClean="0"/>
              <a:t>t getting along. This creates an uncomfortable learning environment.  Respectful interactions, use of manners, and other behaviors are models of how people treat each other in various situations, sometimes difficult situations. Students learn a lot by watching. Therefore, be a model of calm and respect.</a:t>
            </a:r>
            <a:endParaRPr lang="en-US" dirty="0"/>
          </a:p>
        </p:txBody>
      </p:sp>
      <p:sp>
        <p:nvSpPr>
          <p:cNvPr id="4" name="Slide Number Placeholder 3"/>
          <p:cNvSpPr>
            <a:spLocks noGrp="1"/>
          </p:cNvSpPr>
          <p:nvPr>
            <p:ph type="sldNum" sz="quarter" idx="10"/>
          </p:nvPr>
        </p:nvSpPr>
        <p:spPr/>
        <p:txBody>
          <a:bodyPr/>
          <a:lstStyle/>
          <a:p>
            <a:fld id="{FCEA6AD7-B73E-EF40-8C0D-CBD0C94E5BC3}" type="slidenum">
              <a:rPr lang="en-US" smtClean="0"/>
              <a:t>39</a:t>
            </a:fld>
            <a:endParaRPr lang="en-US"/>
          </a:p>
        </p:txBody>
      </p:sp>
    </p:spTree>
    <p:extLst>
      <p:ext uri="{BB962C8B-B14F-4D97-AF65-F5344CB8AC3E}">
        <p14:creationId xmlns:p14="http://schemas.microsoft.com/office/powerpoint/2010/main" val="3453487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8C22CC43-39C1-4EB7-A572-C2CC296390BB}"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 have a handout the</a:t>
            </a:r>
            <a:r>
              <a:rPr lang="en-US" baseline="0" dirty="0" smtClean="0"/>
              <a:t> teachers can use to outline their “Shared Philosophy”</a:t>
            </a:r>
            <a:endParaRPr lang="en-US" dirty="0"/>
          </a:p>
        </p:txBody>
      </p:sp>
      <p:sp>
        <p:nvSpPr>
          <p:cNvPr id="4" name="Slide Number Placeholder 3"/>
          <p:cNvSpPr>
            <a:spLocks noGrp="1"/>
          </p:cNvSpPr>
          <p:nvPr>
            <p:ph type="sldNum" sz="quarter" idx="10"/>
          </p:nvPr>
        </p:nvSpPr>
        <p:spPr/>
        <p:txBody>
          <a:bodyPr/>
          <a:lstStyle/>
          <a:p>
            <a:fld id="{FCEA6AD7-B73E-EF40-8C0D-CBD0C94E5BC3}" type="slidenum">
              <a:rPr lang="en-US" smtClean="0"/>
              <a:t>40</a:t>
            </a:fld>
            <a:endParaRPr lang="en-US"/>
          </a:p>
        </p:txBody>
      </p:sp>
    </p:spTree>
    <p:extLst>
      <p:ext uri="{BB962C8B-B14F-4D97-AF65-F5344CB8AC3E}">
        <p14:creationId xmlns:p14="http://schemas.microsoft.com/office/powerpoint/2010/main" val="3301384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Form: MANDY</a:t>
            </a:r>
          </a:p>
          <a:p>
            <a:endParaRPr lang="en-US" b="1" baseline="0" dirty="0" smtClean="0"/>
          </a:p>
          <a:p>
            <a:endParaRPr lang="en-US" b="1" baseline="0" dirty="0" smtClean="0"/>
          </a:p>
          <a:p>
            <a:r>
              <a:rPr lang="en-US" b="1" baseline="0" dirty="0" smtClean="0"/>
              <a:t>Discuss: </a:t>
            </a:r>
            <a:r>
              <a:rPr lang="en-US" baseline="0" dirty="0" smtClean="0"/>
              <a:t>Now that we’ve identified the roles and responsibilities of the teacher and the paraprofessional, discussed how you can be an effective leader in the classroom, and developed an understanding of the importance of teamwork in order to promote successful outcomes for students; let’s consider how we identify the training needs of the paraprofessionals we work with and how we might address those needs. </a:t>
            </a:r>
          </a:p>
          <a:p>
            <a:r>
              <a:rPr lang="en-US" baseline="0" dirty="0" smtClean="0"/>
              <a:t>The goal of this section is to answer the question of how you as the teacher will use the training plan to support the professional growth of the paraprofessionals?</a:t>
            </a:r>
          </a:p>
        </p:txBody>
      </p:sp>
      <p:sp>
        <p:nvSpPr>
          <p:cNvPr id="4" name="Slide Number Placeholder 3"/>
          <p:cNvSpPr>
            <a:spLocks noGrp="1"/>
          </p:cNvSpPr>
          <p:nvPr>
            <p:ph type="sldNum" sz="quarter" idx="10"/>
          </p:nvPr>
        </p:nvSpPr>
        <p:spPr/>
        <p:txBody>
          <a:bodyPr/>
          <a:lstStyle/>
          <a:p>
            <a:fld id="{FCEA6AD7-B73E-EF40-8C0D-CBD0C94E5BC3}" type="slidenum">
              <a:rPr lang="en-US" smtClean="0"/>
              <a:t>43</a:t>
            </a:fld>
            <a:endParaRPr lang="en-US"/>
          </a:p>
        </p:txBody>
      </p:sp>
    </p:spTree>
    <p:extLst>
      <p:ext uri="{BB962C8B-B14F-4D97-AF65-F5344CB8AC3E}">
        <p14:creationId xmlns:p14="http://schemas.microsoft.com/office/powerpoint/2010/main" val="23945964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Paraprofessionals come to the classroom with varying backgrounds and experiences. Each classroom and the unique needs of the students within the classroom can present a new set of skills that may need to be explicitly taught to the paraprofessional in order for him/her to accurately carry out the specified job duties. These may include such things as; positive behavior support strategies, instructional practices, assisting with personal care routines, providing supports in the general education settings, and so on. </a:t>
            </a:r>
          </a:p>
          <a:p>
            <a:r>
              <a:rPr lang="en-US" baseline="0" dirty="0" smtClean="0"/>
              <a:t>As the classroom leader you will need to work with each paraprofessional to identify his/her strengths and to develop a training plan to address areas of need. </a:t>
            </a:r>
          </a:p>
          <a:p>
            <a:r>
              <a:rPr lang="en-US" b="1" baseline="0" dirty="0" smtClean="0"/>
              <a:t>Ask: </a:t>
            </a:r>
          </a:p>
          <a:p>
            <a:pPr marL="171450" indent="-171450">
              <a:buFont typeface="Arial" panose="020B0604020202020204" pitchFamily="34" charset="0"/>
              <a:buChar char="•"/>
            </a:pPr>
            <a:r>
              <a:rPr lang="en-US" baseline="0" dirty="0" smtClean="0"/>
              <a:t>How are you currently assessing paraprofessionals’ strengths and needs?</a:t>
            </a:r>
          </a:p>
          <a:p>
            <a:pPr marL="171450" indent="-171450">
              <a:buFont typeface="Arial" panose="020B0604020202020204" pitchFamily="34" charset="0"/>
              <a:buChar char="•"/>
            </a:pPr>
            <a:r>
              <a:rPr lang="en-US" baseline="0" dirty="0" smtClean="0"/>
              <a:t>How are you providing training on identified needs?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Do you and your paraprofessionals develop a written training plan to address his/her needs?</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i="1" dirty="0" smtClean="0"/>
              <a:t>Participants may generate</a:t>
            </a:r>
            <a:r>
              <a:rPr lang="en-US" i="1" baseline="0" dirty="0" smtClean="0"/>
              <a:t> a list of current activities and methods for training paraprofessionals as they answer the questions</a:t>
            </a:r>
          </a:p>
          <a:p>
            <a:endParaRPr lang="en-US" dirty="0"/>
          </a:p>
        </p:txBody>
      </p:sp>
      <p:sp>
        <p:nvSpPr>
          <p:cNvPr id="4" name="Slide Number Placeholder 3"/>
          <p:cNvSpPr>
            <a:spLocks noGrp="1"/>
          </p:cNvSpPr>
          <p:nvPr>
            <p:ph type="sldNum" sz="quarter" idx="10"/>
          </p:nvPr>
        </p:nvSpPr>
        <p:spPr/>
        <p:txBody>
          <a:bodyPr/>
          <a:lstStyle/>
          <a:p>
            <a:pPr>
              <a:defRPr/>
            </a:pPr>
            <a:fld id="{ADE3BC98-E5DE-48F2-9B9C-C6B748B2A71F}" type="slidenum">
              <a:rPr lang="en-US" smtClean="0"/>
              <a:pPr>
                <a:defRPr/>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Handout:</a:t>
            </a:r>
            <a:r>
              <a:rPr lang="en-US" b="0" baseline="0" dirty="0" smtClean="0"/>
              <a:t> provide a copy of the Training Plan handout</a:t>
            </a:r>
            <a:endParaRPr lang="en-US" b="1" dirty="0" smtClean="0"/>
          </a:p>
          <a:p>
            <a:endParaRPr lang="en-US" dirty="0" smtClean="0"/>
          </a:p>
          <a:p>
            <a:r>
              <a:rPr lang="en-US" dirty="0" smtClean="0"/>
              <a:t>Teachers who supervise</a:t>
            </a:r>
            <a:r>
              <a:rPr lang="en-US" baseline="0" dirty="0" smtClean="0"/>
              <a:t> paraprofessionals should develop </a:t>
            </a:r>
            <a:r>
              <a:rPr lang="en-US" u="sng" baseline="0" dirty="0" smtClean="0"/>
              <a:t>written training plans</a:t>
            </a:r>
            <a:r>
              <a:rPr lang="en-US" u="none" baseline="0" dirty="0" smtClean="0"/>
              <a:t> for those paraprofessionals. This important for two main reasons. First, it helps the teacher remember to provide and arrange for all the necessary training a particular para’s needs. Teachers are busy people, and without a written reminder, it could be easy to forget to train a person on a given task. Second, it helps to establish the importance of training in the culture of the team. Like everyone else in schools, paraprofessionals should be treated as lifelong learners. </a:t>
            </a:r>
          </a:p>
          <a:p>
            <a:endParaRPr lang="en-US" u="sng" dirty="0" smtClean="0"/>
          </a:p>
          <a:p>
            <a:r>
              <a:rPr lang="en-US" dirty="0" smtClean="0"/>
              <a:t>This is one example of a training plan. This form allows you to consider;</a:t>
            </a:r>
          </a:p>
          <a:p>
            <a:pPr marL="171450" indent="-171450">
              <a:buFont typeface="Arial" panose="020B0604020202020204" pitchFamily="34" charset="0"/>
              <a:buChar char="•"/>
            </a:pPr>
            <a:r>
              <a:rPr lang="en-US" dirty="0" smtClean="0"/>
              <a:t>The</a:t>
            </a:r>
            <a:r>
              <a:rPr lang="en-US" baseline="0" dirty="0" smtClean="0"/>
              <a:t> tasks for which the skills are needed</a:t>
            </a:r>
          </a:p>
          <a:p>
            <a:pPr marL="171450" indent="-171450">
              <a:buFont typeface="Arial" panose="020B0604020202020204" pitchFamily="34" charset="0"/>
              <a:buChar char="•"/>
            </a:pPr>
            <a:r>
              <a:rPr lang="en-US" baseline="0" dirty="0" smtClean="0"/>
              <a:t>To operationally define the desired skill</a:t>
            </a:r>
          </a:p>
          <a:p>
            <a:pPr marL="171450" indent="-171450">
              <a:buFont typeface="Arial" panose="020B0604020202020204" pitchFamily="34" charset="0"/>
              <a:buChar char="•"/>
            </a:pPr>
            <a:r>
              <a:rPr lang="en-US" baseline="0" dirty="0" smtClean="0"/>
              <a:t>Who could provide the training</a:t>
            </a:r>
          </a:p>
          <a:p>
            <a:pPr marL="171450" indent="-171450">
              <a:buFont typeface="Arial" panose="020B0604020202020204" pitchFamily="34" charset="0"/>
              <a:buChar char="•"/>
            </a:pPr>
            <a:r>
              <a:rPr lang="en-US" baseline="0" dirty="0" smtClean="0"/>
              <a:t>the training date and</a:t>
            </a:r>
          </a:p>
          <a:p>
            <a:pPr marL="171450" indent="-171450">
              <a:buFont typeface="Arial" panose="020B0604020202020204" pitchFamily="34" charset="0"/>
              <a:buChar char="•"/>
            </a:pPr>
            <a:r>
              <a:rPr lang="en-US" baseline="0" dirty="0" smtClean="0"/>
              <a:t>Opportunities for follow-up</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Not only is it important to plan for and provide paraeducator training, but it is also important to</a:t>
            </a:r>
            <a:r>
              <a:rPr lang="en-US" baseline="0" dirty="0" smtClean="0"/>
              <a:t> document that the paraeducator received the training.  Why is it important?</a:t>
            </a:r>
          </a:p>
          <a:p>
            <a:pPr marL="171450" indent="-171450">
              <a:buFont typeface="Arial" panose="020B0604020202020204" pitchFamily="34" charset="0"/>
              <a:buChar char="•"/>
            </a:pPr>
            <a:r>
              <a:rPr lang="en-US" baseline="0" dirty="0" smtClean="0"/>
              <a:t>In the case of a paraprofessional who is unable or unwilling to perform their duties-it should be documented that reasonable efforts were made to help the paraprofessional improve his/her job performance before dismissal proceeding begin</a:t>
            </a:r>
          </a:p>
          <a:p>
            <a:pPr marL="171450" indent="-171450">
              <a:buFont typeface="Arial" panose="020B0604020202020204" pitchFamily="34" charset="0"/>
              <a:buChar char="•"/>
            </a:pPr>
            <a:r>
              <a:rPr lang="en-US" baseline="0" dirty="0" smtClean="0"/>
              <a:t>To protect students and ensure they receive appropriate services- paraprofessionals shouldn’t be working with students until they have received adequate training for the tasks they’re asked to perform</a:t>
            </a:r>
          </a:p>
          <a:p>
            <a:pPr marL="171450" indent="-171450">
              <a:buFont typeface="Arial" panose="020B0604020202020204" pitchFamily="34" charset="0"/>
              <a:buChar char="•"/>
            </a:pPr>
            <a:r>
              <a:rPr lang="en-US" baseline="0" dirty="0" smtClean="0"/>
              <a:t>To provide a basis for legal defense if necessary-it may be very important to be able to show that the paraeducator received appropriate training for the tasks they were asked to perform</a:t>
            </a:r>
          </a:p>
        </p:txBody>
      </p:sp>
      <p:sp>
        <p:nvSpPr>
          <p:cNvPr id="4" name="Slide Number Placeholder 3"/>
          <p:cNvSpPr>
            <a:spLocks noGrp="1"/>
          </p:cNvSpPr>
          <p:nvPr>
            <p:ph type="sldNum" sz="quarter" idx="10"/>
          </p:nvPr>
        </p:nvSpPr>
        <p:spPr/>
        <p:txBody>
          <a:bodyPr/>
          <a:lstStyle/>
          <a:p>
            <a:fld id="{FCEA6AD7-B73E-EF40-8C0D-CBD0C94E5BC3}" type="slidenum">
              <a:rPr lang="en-US" smtClean="0"/>
              <a:t>45</a:t>
            </a:fld>
            <a:endParaRPr lang="en-US"/>
          </a:p>
        </p:txBody>
      </p:sp>
    </p:spTree>
    <p:extLst>
      <p:ext uri="{BB962C8B-B14F-4D97-AF65-F5344CB8AC3E}">
        <p14:creationId xmlns:p14="http://schemas.microsoft.com/office/powerpoint/2010/main" val="7710842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HANDOUT:</a:t>
            </a:r>
            <a:r>
              <a:rPr lang="en-US" b="0" dirty="0" smtClean="0"/>
              <a:t> Special Education Paraprofessional</a:t>
            </a:r>
            <a:r>
              <a:rPr lang="en-US" b="0" baseline="0" dirty="0" smtClean="0"/>
              <a:t> Support Checklist</a:t>
            </a:r>
            <a:endParaRPr lang="en-US" b="1" dirty="0" smtClean="0"/>
          </a:p>
          <a:p>
            <a:r>
              <a:rPr lang="en-US" dirty="0" smtClean="0"/>
              <a:t>This is another example of a paraprofessional</a:t>
            </a:r>
            <a:r>
              <a:rPr lang="en-US" baseline="0" dirty="0" smtClean="0"/>
              <a:t> support checklist form The </a:t>
            </a:r>
            <a:r>
              <a:rPr lang="en-US" baseline="0" dirty="0" err="1" smtClean="0"/>
              <a:t>PARAcenter</a:t>
            </a:r>
            <a:r>
              <a:rPr lang="en-US" baseline="0" dirty="0" smtClean="0"/>
              <a:t> at the University of Colorado Denver’s School of Education and Human Development. </a:t>
            </a:r>
          </a:p>
          <a:p>
            <a:endParaRPr lang="en-US" baseline="0" dirty="0" smtClean="0"/>
          </a:p>
          <a:p>
            <a:r>
              <a:rPr lang="en-US" baseline="0" dirty="0" smtClean="0"/>
              <a:t>Trainer: </a:t>
            </a:r>
          </a:p>
          <a:p>
            <a:r>
              <a:rPr lang="en-US" baseline="0" dirty="0" smtClean="0"/>
              <a:t>Review the components of the support checklist with the participants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CEA6AD7-B73E-EF40-8C0D-CBD0C94E5BC3}" type="slidenum">
              <a:rPr lang="en-US" smtClean="0"/>
              <a:t>46</a:t>
            </a:fld>
            <a:endParaRPr lang="en-US"/>
          </a:p>
        </p:txBody>
      </p:sp>
    </p:spTree>
    <p:extLst>
      <p:ext uri="{BB962C8B-B14F-4D97-AF65-F5344CB8AC3E}">
        <p14:creationId xmlns:p14="http://schemas.microsoft.com/office/powerpoint/2010/main" val="2735313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use the Para Support</a:t>
            </a:r>
            <a:r>
              <a:rPr lang="en-US" baseline="0" dirty="0" smtClean="0"/>
              <a:t> Checklist to discuss possible training needs related to this particular student.</a:t>
            </a:r>
          </a:p>
          <a:p>
            <a:endParaRPr lang="en-US" baseline="0" dirty="0" smtClean="0"/>
          </a:p>
          <a:p>
            <a:r>
              <a:rPr lang="en-US" sz="1200" b="0" i="0" u="none" strike="noStrike" kern="1200" baseline="0" dirty="0" smtClean="0">
                <a:solidFill>
                  <a:schemeClr val="tx1"/>
                </a:solidFill>
                <a:latin typeface="+mn-lt"/>
                <a:ea typeface="+mn-ea"/>
                <a:cs typeface="+mn-cs"/>
              </a:rPr>
              <a:t>Lilly is a 20 year old female with severe multiple mental and physical disabilities. She</a:t>
            </a:r>
          </a:p>
          <a:p>
            <a:r>
              <a:rPr lang="en-US" sz="1200" b="0" i="0" u="none" strike="noStrike" kern="1200" baseline="0" dirty="0" smtClean="0">
                <a:solidFill>
                  <a:schemeClr val="tx1"/>
                </a:solidFill>
                <a:latin typeface="+mn-lt"/>
                <a:ea typeface="+mn-ea"/>
                <a:cs typeface="+mn-cs"/>
              </a:rPr>
              <a:t>receives specially designed instruction with an alternate curriculum in a separate school setting.</a:t>
            </a:r>
          </a:p>
          <a:p>
            <a:r>
              <a:rPr lang="en-US" sz="1200" b="0" i="0" u="none" strike="noStrike" kern="1200" baseline="0" dirty="0" smtClean="0">
                <a:solidFill>
                  <a:schemeClr val="tx1"/>
                </a:solidFill>
                <a:latin typeface="+mn-lt"/>
                <a:ea typeface="+mn-ea"/>
                <a:cs typeface="+mn-cs"/>
              </a:rPr>
              <a:t>She receives the following related services: physical therapy and nursing care. Lilly’s medical</a:t>
            </a:r>
          </a:p>
          <a:p>
            <a:r>
              <a:rPr lang="en-US" sz="1200" b="0" i="0" u="none" strike="noStrike" kern="1200" baseline="0" dirty="0" smtClean="0">
                <a:solidFill>
                  <a:schemeClr val="tx1"/>
                </a:solidFill>
                <a:latin typeface="+mn-lt"/>
                <a:ea typeface="+mn-ea"/>
                <a:cs typeface="+mn-cs"/>
              </a:rPr>
              <a:t>needs require the assistance of a nurse daily. She suffers from chronic digestive tract problems,</a:t>
            </a:r>
          </a:p>
          <a:p>
            <a:r>
              <a:rPr lang="en-US" sz="1200" b="0" i="0" u="none" strike="noStrike" kern="1200" baseline="0" dirty="0" smtClean="0">
                <a:solidFill>
                  <a:schemeClr val="tx1"/>
                </a:solidFill>
                <a:latin typeface="+mn-lt"/>
                <a:ea typeface="+mn-ea"/>
                <a:cs typeface="+mn-cs"/>
              </a:rPr>
              <a:t>requiring a colostomy, as well as a severe cardio-pulmonary condition, which have resulted in</a:t>
            </a:r>
          </a:p>
          <a:p>
            <a:r>
              <a:rPr lang="en-US" sz="1200" b="0" i="0" u="none" strike="noStrike" kern="1200" baseline="0" dirty="0" smtClean="0">
                <a:solidFill>
                  <a:schemeClr val="tx1"/>
                </a:solidFill>
                <a:latin typeface="+mn-lt"/>
                <a:ea typeface="+mn-ea"/>
                <a:cs typeface="+mn-cs"/>
              </a:rPr>
              <a:t>dependence on computer monitors and medication requiring 24 hour supervision. Eye and</a:t>
            </a:r>
          </a:p>
          <a:p>
            <a:r>
              <a:rPr lang="en-US" sz="1200" b="0" i="0" u="none" strike="noStrike" kern="1200" baseline="0" dirty="0" smtClean="0">
                <a:solidFill>
                  <a:schemeClr val="tx1"/>
                </a:solidFill>
                <a:latin typeface="+mn-lt"/>
                <a:ea typeface="+mn-ea"/>
                <a:cs typeface="+mn-cs"/>
              </a:rPr>
              <a:t>neurological exams have also concluded that Lilly has no sight, but her hearing is thought to be</a:t>
            </a:r>
          </a:p>
          <a:p>
            <a:r>
              <a:rPr lang="en-US" sz="1200" b="0" i="0" u="none" strike="noStrike" kern="1200" baseline="0" dirty="0" smtClean="0">
                <a:solidFill>
                  <a:schemeClr val="tx1"/>
                </a:solidFill>
                <a:latin typeface="+mn-lt"/>
                <a:ea typeface="+mn-ea"/>
                <a:cs typeface="+mn-cs"/>
              </a:rPr>
              <a:t>within the normal range.</a:t>
            </a:r>
          </a:p>
          <a:p>
            <a:r>
              <a:rPr lang="en-US" sz="1200" b="0" i="0" u="none" strike="noStrike" kern="1200" baseline="0" dirty="0" smtClean="0">
                <a:solidFill>
                  <a:schemeClr val="tx1"/>
                </a:solidFill>
                <a:latin typeface="+mn-lt"/>
                <a:ea typeface="+mn-ea"/>
                <a:cs typeface="+mn-cs"/>
              </a:rPr>
              <a:t>Lilly is awake for approximately six hours in a 24 hour period. She seems to enjoy</a:t>
            </a:r>
          </a:p>
          <a:p>
            <a:r>
              <a:rPr lang="en-US" sz="1200" b="0" i="0" u="none" strike="noStrike" kern="1200" baseline="0" dirty="0" smtClean="0">
                <a:solidFill>
                  <a:schemeClr val="tx1"/>
                </a:solidFill>
                <a:latin typeface="+mn-lt"/>
                <a:ea typeface="+mn-ea"/>
                <a:cs typeface="+mn-cs"/>
              </a:rPr>
              <a:t>receiving verbal and tactile attention from her family members and caregivers. She responds</a:t>
            </a:r>
          </a:p>
          <a:p>
            <a:r>
              <a:rPr lang="en-US" sz="1200" b="0" i="0" u="none" strike="noStrike" kern="1200" baseline="0" dirty="0" smtClean="0">
                <a:solidFill>
                  <a:schemeClr val="tx1"/>
                </a:solidFill>
                <a:latin typeface="+mn-lt"/>
                <a:ea typeface="+mn-ea"/>
                <a:cs typeface="+mn-cs"/>
              </a:rPr>
              <a:t>positively to music and voices. She has become increasingly tolerant of position changes on a</a:t>
            </a:r>
          </a:p>
          <a:p>
            <a:r>
              <a:rPr lang="en-US" sz="1200" b="0" i="0" u="none" strike="noStrike" kern="1200" baseline="0" dirty="0" smtClean="0">
                <a:solidFill>
                  <a:schemeClr val="tx1"/>
                </a:solidFill>
                <a:latin typeface="+mn-lt"/>
                <a:ea typeface="+mn-ea"/>
                <a:cs typeface="+mn-cs"/>
              </a:rPr>
              <a:t>mat table and allows hand-over-hand assistance to participate in activities. Lilly receives</a:t>
            </a:r>
          </a:p>
          <a:p>
            <a:r>
              <a:rPr lang="en-US" sz="1200" b="0" i="0" u="none" strike="noStrike" kern="1200" baseline="0" dirty="0" smtClean="0">
                <a:solidFill>
                  <a:schemeClr val="tx1"/>
                </a:solidFill>
                <a:latin typeface="+mn-lt"/>
                <a:ea typeface="+mn-ea"/>
                <a:cs typeface="+mn-cs"/>
              </a:rPr>
              <a:t>physical therapy, focused on strengthening muscles and bones, as well as stretching her muscles</a:t>
            </a:r>
          </a:p>
          <a:p>
            <a:r>
              <a:rPr lang="en-US" sz="1200" b="0" i="0" u="none" strike="noStrike" kern="1200" baseline="0" dirty="0" smtClean="0">
                <a:solidFill>
                  <a:schemeClr val="tx1"/>
                </a:solidFill>
                <a:latin typeface="+mn-lt"/>
                <a:ea typeface="+mn-ea"/>
                <a:cs typeface="+mn-cs"/>
              </a:rPr>
              <a:t>to maintain mobility.</a:t>
            </a:r>
          </a:p>
          <a:p>
            <a:r>
              <a:rPr lang="en-US" sz="1200" b="0" i="0" u="none" strike="noStrike" kern="1200" baseline="0" dirty="0" smtClean="0">
                <a:solidFill>
                  <a:schemeClr val="tx1"/>
                </a:solidFill>
                <a:latin typeface="+mn-lt"/>
                <a:ea typeface="+mn-ea"/>
                <a:cs typeface="+mn-cs"/>
              </a:rPr>
              <a:t>Lilly has limited functional communication skills. Her primary mode of communication</a:t>
            </a:r>
          </a:p>
          <a:p>
            <a:r>
              <a:rPr lang="en-US" sz="1200" b="0" i="0" u="none" strike="noStrike" kern="1200" baseline="0" dirty="0" smtClean="0">
                <a:solidFill>
                  <a:schemeClr val="tx1"/>
                </a:solidFill>
                <a:latin typeface="+mn-lt"/>
                <a:ea typeface="+mn-ea"/>
                <a:cs typeface="+mn-cs"/>
              </a:rPr>
              <a:t>combines head movements and some sounds. She turns toward an activity or stimulus and makes</a:t>
            </a:r>
          </a:p>
          <a:p>
            <a:r>
              <a:rPr lang="en-US" sz="1200" b="0" i="0" u="none" strike="noStrike" kern="1200" baseline="0" dirty="0" smtClean="0">
                <a:solidFill>
                  <a:schemeClr val="tx1"/>
                </a:solidFill>
                <a:latin typeface="+mn-lt"/>
                <a:ea typeface="+mn-ea"/>
                <a:cs typeface="+mn-cs"/>
              </a:rPr>
              <a:t>a humming sound when she is content and a turns her head away, grimaces, or grunts when she</a:t>
            </a:r>
          </a:p>
          <a:p>
            <a:r>
              <a:rPr lang="en-US" sz="1200" b="0" i="0" u="none" strike="noStrike" kern="1200" baseline="0" dirty="0" smtClean="0">
                <a:solidFill>
                  <a:schemeClr val="tx1"/>
                </a:solidFill>
                <a:latin typeface="+mn-lt"/>
                <a:ea typeface="+mn-ea"/>
                <a:cs typeface="+mn-cs"/>
              </a:rPr>
              <a:t>is displeased or wants to discontinue an activity. Attempts to use augmentative communication</a:t>
            </a:r>
          </a:p>
          <a:p>
            <a:r>
              <a:rPr lang="en-US" sz="1200" b="0" i="0" u="none" strike="noStrike" kern="1200" baseline="0" dirty="0" smtClean="0">
                <a:solidFill>
                  <a:schemeClr val="tx1"/>
                </a:solidFill>
                <a:latin typeface="+mn-lt"/>
                <a:ea typeface="+mn-ea"/>
                <a:cs typeface="+mn-cs"/>
              </a:rPr>
              <a:t>devices have been unsuccessful; however, her therapist and teachers are evaluating her ability to</a:t>
            </a:r>
          </a:p>
          <a:p>
            <a:r>
              <a:rPr lang="en-US" sz="1200" b="0" i="0" u="none" strike="noStrike" kern="1200" baseline="0" dirty="0" smtClean="0">
                <a:solidFill>
                  <a:schemeClr val="tx1"/>
                </a:solidFill>
                <a:latin typeface="+mn-lt"/>
                <a:ea typeface="+mn-ea"/>
                <a:cs typeface="+mn-cs"/>
              </a:rPr>
              <a:t>indicate preferences, using a head-activated switch with consistency.</a:t>
            </a:r>
          </a:p>
          <a:p>
            <a:r>
              <a:rPr lang="en-US" sz="1200" b="0" i="0" u="none" strike="noStrike" kern="1200" baseline="0" dirty="0" smtClean="0">
                <a:solidFill>
                  <a:schemeClr val="tx1"/>
                </a:solidFill>
                <a:latin typeface="+mn-lt"/>
                <a:ea typeface="+mn-ea"/>
                <a:cs typeface="+mn-cs"/>
              </a:rPr>
              <a:t>Lilly relies on others to move her wheelchair and place her in a chair, a stander, or on a</a:t>
            </a:r>
          </a:p>
          <a:p>
            <a:r>
              <a:rPr lang="en-US" sz="1200" b="0" i="0" u="none" strike="noStrike" kern="1200" baseline="0" dirty="0" smtClean="0">
                <a:solidFill>
                  <a:schemeClr val="tx1"/>
                </a:solidFill>
                <a:latin typeface="+mn-lt"/>
                <a:ea typeface="+mn-ea"/>
                <a:cs typeface="+mn-cs"/>
              </a:rPr>
              <a:t>mat for all activities. A 2-person lift or mechanical device is required for all transfers. Lilly does</a:t>
            </a:r>
          </a:p>
          <a:p>
            <a:r>
              <a:rPr lang="en-US" sz="1200" b="0" i="0" u="none" strike="noStrike" kern="1200" baseline="0" dirty="0" smtClean="0">
                <a:solidFill>
                  <a:schemeClr val="tx1"/>
                </a:solidFill>
                <a:latin typeface="+mn-lt"/>
                <a:ea typeface="+mn-ea"/>
                <a:cs typeface="+mn-cs"/>
              </a:rPr>
              <a:t>not initiate any attempt to move to another position, once placed in lying, sitting, or standing.</a:t>
            </a:r>
          </a:p>
          <a:p>
            <a:r>
              <a:rPr lang="en-US" sz="1200" b="0" i="0" u="none" strike="noStrike" kern="1200" baseline="0" dirty="0" smtClean="0">
                <a:solidFill>
                  <a:schemeClr val="tx1"/>
                </a:solidFill>
                <a:latin typeface="+mn-lt"/>
                <a:ea typeface="+mn-ea"/>
                <a:cs typeface="+mn-cs"/>
              </a:rPr>
              <a:t>She has limited fine motor skills and requires hand-over-hand assistance for all activities. Lilly is</a:t>
            </a:r>
          </a:p>
          <a:p>
            <a:r>
              <a:rPr lang="en-US" sz="1200" b="0" i="0" u="none" strike="noStrike" kern="1200" baseline="0" dirty="0" smtClean="0">
                <a:solidFill>
                  <a:schemeClr val="tx1"/>
                </a:solidFill>
                <a:latin typeface="+mn-lt"/>
                <a:ea typeface="+mn-ea"/>
                <a:cs typeface="+mn-cs"/>
              </a:rPr>
              <a:t>dependent on a personal care attendant to care for all of her personal care needs (i.e., eating,</a:t>
            </a:r>
          </a:p>
          <a:p>
            <a:r>
              <a:rPr lang="en-US" sz="1200" b="0" i="0" u="none" strike="noStrike" kern="1200" baseline="0" dirty="0" smtClean="0">
                <a:solidFill>
                  <a:schemeClr val="tx1"/>
                </a:solidFill>
                <a:latin typeface="+mn-lt"/>
                <a:ea typeface="+mn-ea"/>
                <a:cs typeface="+mn-cs"/>
              </a:rPr>
              <a:t>brushing teeth, combing hair).</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Activity: </a:t>
            </a:r>
            <a:r>
              <a:rPr lang="en-US" sz="1200" b="1" i="0" u="sng" strike="noStrike" kern="1200" baseline="0" dirty="0" smtClean="0">
                <a:solidFill>
                  <a:schemeClr val="tx1"/>
                </a:solidFill>
                <a:latin typeface="+mn-lt"/>
                <a:ea typeface="+mn-ea"/>
                <a:cs typeface="+mn-cs"/>
              </a:rPr>
              <a:t>MODEL</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use of the checklist to complete the Safety issues section:  Brainstorm and document as a group the supports related to 1. Safety Issues for Lilly for a newly hired paraprofessional with no prior experience working in special education or with medically fragile students. </a:t>
            </a:r>
          </a:p>
        </p:txBody>
      </p:sp>
      <p:sp>
        <p:nvSpPr>
          <p:cNvPr id="4" name="Slide Number Placeholder 3"/>
          <p:cNvSpPr>
            <a:spLocks noGrp="1"/>
          </p:cNvSpPr>
          <p:nvPr>
            <p:ph type="sldNum" sz="quarter" idx="10"/>
          </p:nvPr>
        </p:nvSpPr>
        <p:spPr/>
        <p:txBody>
          <a:bodyPr/>
          <a:lstStyle/>
          <a:p>
            <a:pPr>
              <a:defRPr/>
            </a:pPr>
            <a:fld id="{ADE3BC98-E5DE-48F2-9B9C-C6B748B2A71F}" type="slidenum">
              <a:rPr lang="en-US" smtClean="0"/>
              <a:pPr>
                <a:defRPr/>
              </a:pPr>
              <a:t>47</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Activity: </a:t>
            </a:r>
            <a:r>
              <a:rPr lang="en-US" sz="1200" b="1" i="0" u="sng" strike="noStrike" kern="1200" baseline="0" dirty="0" smtClean="0">
                <a:solidFill>
                  <a:schemeClr val="tx1"/>
                </a:solidFill>
                <a:latin typeface="+mn-lt"/>
                <a:ea typeface="+mn-ea"/>
                <a:cs typeface="+mn-cs"/>
              </a:rPr>
              <a:t>PRACTICE</a:t>
            </a:r>
            <a:r>
              <a:rPr lang="en-US" sz="1200" b="0" i="0" u="none" strike="noStrike" kern="1200" baseline="0" dirty="0" smtClean="0">
                <a:solidFill>
                  <a:schemeClr val="tx1"/>
                </a:solidFill>
                <a:latin typeface="+mn-lt"/>
                <a:ea typeface="+mn-ea"/>
                <a:cs typeface="+mn-cs"/>
              </a:rPr>
              <a:t> Allow participants to practice completing the checklist for one of their paraprofessionals for the second section, Physical Needs, related to Lilly’s described needs</a:t>
            </a:r>
            <a:endParaRPr lang="en-US" b="1" u="sng" dirty="0" smtClean="0"/>
          </a:p>
          <a:p>
            <a:endParaRPr lang="en-US" dirty="0" smtClean="0"/>
          </a:p>
          <a:p>
            <a:r>
              <a:rPr lang="en-US" dirty="0" smtClean="0"/>
              <a:t>Allow 5</a:t>
            </a:r>
            <a:r>
              <a:rPr lang="en-US" baseline="0" dirty="0" smtClean="0"/>
              <a:t> minutes for the participants to complete this section of the checklist</a:t>
            </a:r>
          </a:p>
          <a:p>
            <a:r>
              <a:rPr lang="en-US" baseline="0" dirty="0" smtClean="0"/>
              <a:t>Discuss:</a:t>
            </a:r>
          </a:p>
          <a:p>
            <a:pPr marL="171450" indent="-171450">
              <a:buFont typeface="Arial" panose="020B0604020202020204" pitchFamily="34" charset="0"/>
              <a:buChar char="•"/>
            </a:pPr>
            <a:r>
              <a:rPr lang="en-US" baseline="0" dirty="0" smtClean="0"/>
              <a:t>Will this checklist help you to consider your student needs and the needs of each paraprofessional for training?</a:t>
            </a:r>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Application and Follow-up:</a:t>
            </a:r>
            <a:r>
              <a:rPr lang="en-US" b="0" baseline="0" dirty="0" smtClean="0"/>
              <a:t> After you’ve assessed the needs of the paraprofessional(s) in your classroom you will design a training plan for each. Your coach will provide support if needed once you return to the classroom and check for documentation. </a:t>
            </a:r>
            <a:endParaRPr lang="en-US" b="1" baseline="0" dirty="0" smtClean="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CEA6AD7-B73E-EF40-8C0D-CBD0C94E5BC3}" type="slidenum">
              <a:rPr lang="en-US" smtClean="0"/>
              <a:t>48</a:t>
            </a:fld>
            <a:endParaRPr lang="en-US"/>
          </a:p>
        </p:txBody>
      </p:sp>
    </p:spTree>
    <p:extLst>
      <p:ext uri="{BB962C8B-B14F-4D97-AF65-F5344CB8AC3E}">
        <p14:creationId xmlns:p14="http://schemas.microsoft.com/office/powerpoint/2010/main" val="320844666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Much of paraprofessional</a:t>
            </a:r>
            <a:r>
              <a:rPr lang="en-US" baseline="0" dirty="0" smtClean="0"/>
              <a:t> training can be done on the job by the supervising teacher. Other knowledge and skills require a more formal setting. The teacher can work with school administrators to arrange for the paraprofessional to attend workshops, courses, or seminars. Several options for online training are now available as well. To be most effective, all training should include these five components:</a:t>
            </a:r>
          </a:p>
          <a:p>
            <a:pPr marL="171450" indent="-171450">
              <a:buFont typeface="Arial" panose="020B0604020202020204" pitchFamily="34" charset="0"/>
              <a:buChar char="•"/>
            </a:pPr>
            <a:r>
              <a:rPr lang="en-US" baseline="0" dirty="0" smtClean="0"/>
              <a:t>Theory/explanation of the skill/task</a:t>
            </a:r>
          </a:p>
          <a:p>
            <a:pPr marL="171450" indent="-171450">
              <a:buFont typeface="Arial" panose="020B0604020202020204" pitchFamily="34" charset="0"/>
              <a:buChar char="•"/>
            </a:pPr>
            <a:r>
              <a:rPr lang="en-US" baseline="0" dirty="0" smtClean="0"/>
              <a:t>Demonstration or modeling of how to do the task or preform the skill</a:t>
            </a:r>
          </a:p>
          <a:p>
            <a:pPr marL="171450" indent="-171450">
              <a:buFont typeface="Arial" panose="020B0604020202020204" pitchFamily="34" charset="0"/>
              <a:buChar char="•"/>
            </a:pPr>
            <a:r>
              <a:rPr lang="en-US" baseline="0" dirty="0" smtClean="0"/>
              <a:t>Opportunity for the paraprofessional to practice performing the skill</a:t>
            </a:r>
          </a:p>
          <a:p>
            <a:pPr marL="171450" indent="-171450">
              <a:buFont typeface="Arial" panose="020B0604020202020204" pitchFamily="34" charset="0"/>
              <a:buChar char="•"/>
            </a:pPr>
            <a:r>
              <a:rPr lang="en-US" baseline="0" dirty="0" smtClean="0"/>
              <a:t>Feedback on the para’s practice attempts (feedback should be descriptive, specific, and considerate)</a:t>
            </a:r>
          </a:p>
          <a:p>
            <a:pPr marL="171450" indent="-171450">
              <a:buFont typeface="Arial" panose="020B0604020202020204" pitchFamily="34" charset="0"/>
              <a:buChar char="•"/>
            </a:pPr>
            <a:r>
              <a:rPr lang="en-US" baseline="0" dirty="0" smtClean="0"/>
              <a:t>Coaching for application (on the job encouragement/support/refinement of the new skill/task performance)</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Remember the training plan is an on-going support document that should be updated regularly once training is provided and as other needs arise. </a:t>
            </a:r>
            <a:endParaRPr lang="en-US" dirty="0"/>
          </a:p>
        </p:txBody>
      </p:sp>
      <p:sp>
        <p:nvSpPr>
          <p:cNvPr id="4" name="Slide Number Placeholder 3"/>
          <p:cNvSpPr>
            <a:spLocks noGrp="1"/>
          </p:cNvSpPr>
          <p:nvPr>
            <p:ph type="sldNum" sz="quarter" idx="10"/>
          </p:nvPr>
        </p:nvSpPr>
        <p:spPr/>
        <p:txBody>
          <a:bodyPr/>
          <a:lstStyle/>
          <a:p>
            <a:fld id="{FCEA6AD7-B73E-EF40-8C0D-CBD0C94E5BC3}" type="slidenum">
              <a:rPr lang="en-US" smtClean="0"/>
              <a:t>49</a:t>
            </a:fld>
            <a:endParaRPr lang="en-US"/>
          </a:p>
        </p:txBody>
      </p:sp>
    </p:spTree>
    <p:extLst>
      <p:ext uri="{BB962C8B-B14F-4D97-AF65-F5344CB8AC3E}">
        <p14:creationId xmlns:p14="http://schemas.microsoft.com/office/powerpoint/2010/main" val="26425691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A6AD7-B73E-EF40-8C0D-CBD0C94E5BC3}" type="slidenum">
              <a:rPr lang="en-US" smtClean="0"/>
              <a:t>50</a:t>
            </a:fld>
            <a:endParaRPr lang="en-US"/>
          </a:p>
        </p:txBody>
      </p:sp>
    </p:spTree>
    <p:extLst>
      <p:ext uri="{BB962C8B-B14F-4D97-AF65-F5344CB8AC3E}">
        <p14:creationId xmlns:p14="http://schemas.microsoft.com/office/powerpoint/2010/main" val="2602286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600" dirty="0"/>
          </a:p>
        </p:txBody>
      </p:sp>
      <p:sp>
        <p:nvSpPr>
          <p:cNvPr id="58372" name="Slide Number Placeholder 3"/>
          <p:cNvSpPr>
            <a:spLocks noGrp="1"/>
          </p:cNvSpPr>
          <p:nvPr>
            <p:ph type="sldNum" sz="quarter" idx="5"/>
          </p:nvPr>
        </p:nvSpPr>
        <p:spPr/>
        <p:txBody>
          <a:bodyPr/>
          <a:lstStyle/>
          <a:p>
            <a:pPr>
              <a:defRPr/>
            </a:pPr>
            <a:fld id="{77C000B3-F055-4F3E-AF32-C51BCF1AC7F3}" type="slidenum">
              <a:rPr lang="en-US" smtClean="0"/>
              <a:pPr>
                <a:defRPr/>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7348" name="Slide Number Placeholder 3"/>
          <p:cNvSpPr>
            <a:spLocks noGrp="1"/>
          </p:cNvSpPr>
          <p:nvPr>
            <p:ph type="sldNum" sz="quarter" idx="5"/>
          </p:nvPr>
        </p:nvSpPr>
        <p:spPr/>
        <p:txBody>
          <a:bodyPr/>
          <a:lstStyle/>
          <a:p>
            <a:pPr>
              <a:defRPr/>
            </a:pPr>
            <a:fld id="{3B6F804E-C777-47D2-AF55-9741E1B90C8D}" type="slidenum">
              <a:rPr lang="en-US" smtClean="0"/>
              <a:pPr>
                <a:defRPr/>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2468" name="Slide Number Placeholder 3"/>
          <p:cNvSpPr>
            <a:spLocks noGrp="1"/>
          </p:cNvSpPr>
          <p:nvPr>
            <p:ph type="sldNum" sz="quarter" idx="5"/>
          </p:nvPr>
        </p:nvSpPr>
        <p:spPr/>
        <p:txBody>
          <a:bodyPr/>
          <a:lstStyle/>
          <a:p>
            <a:pPr>
              <a:defRPr/>
            </a:pPr>
            <a:fld id="{FE703682-64FB-43D3-B1D0-396FF640D299}" type="slidenum">
              <a:rPr lang="en-US" smtClean="0"/>
              <a:pPr>
                <a:defRPr/>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789C4F44-2D11-4C60-9186-AD493D71B7F3}"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buFont typeface="Arial" panose="020B0604020202020204" pitchFamily="34" charset="0"/>
              <a:buNone/>
              <a:defRPr/>
            </a:pPr>
            <a:r>
              <a:rPr lang="en-US" dirty="0" smtClean="0"/>
              <a:t>Materials</a:t>
            </a:r>
          </a:p>
          <a:p>
            <a:pPr marL="167970" indent="-167970">
              <a:buFont typeface="Arial" panose="020B0604020202020204" pitchFamily="34" charset="0"/>
              <a:buChar char="•"/>
              <a:defRPr/>
            </a:pPr>
            <a:r>
              <a:rPr lang="en-US" dirty="0" smtClean="0"/>
              <a:t>Chart paper</a:t>
            </a:r>
          </a:p>
          <a:p>
            <a:pPr marL="167970" indent="-167970">
              <a:buFont typeface="Arial" panose="020B0604020202020204" pitchFamily="34" charset="0"/>
              <a:buChar char="•"/>
              <a:defRPr/>
            </a:pPr>
            <a:r>
              <a:rPr lang="en-US" dirty="0" smtClean="0"/>
              <a:t>Index cards with roles</a:t>
            </a:r>
          </a:p>
          <a:p>
            <a:pPr marL="167970" indent="-167970">
              <a:buFont typeface="Arial" panose="020B0604020202020204" pitchFamily="34" charset="0"/>
              <a:buChar char="•"/>
              <a:defRPr/>
            </a:pPr>
            <a:r>
              <a:rPr lang="en-US" dirty="0" smtClean="0"/>
              <a:t>Tape</a:t>
            </a:r>
          </a:p>
          <a:p>
            <a:pPr marL="167970" indent="-167970">
              <a:buFont typeface="Arial" panose="020B0604020202020204" pitchFamily="34" charset="0"/>
              <a:buChar char="•"/>
              <a:defRPr/>
            </a:pPr>
            <a:r>
              <a:rPr lang="en-US" dirty="0" smtClean="0"/>
              <a:t>Blank index cards</a:t>
            </a:r>
          </a:p>
          <a:p>
            <a:pPr marL="167970" indent="-167970">
              <a:buFont typeface="Arial" panose="020B0604020202020204" pitchFamily="34" charset="0"/>
              <a:buChar char="•"/>
              <a:defRPr/>
            </a:pPr>
            <a:endParaRPr lang="en-US" dirty="0" smtClean="0"/>
          </a:p>
          <a:p>
            <a:pPr>
              <a:buFont typeface="Arial" panose="020B0604020202020204" pitchFamily="34" charset="0"/>
              <a:buNone/>
              <a:defRPr/>
            </a:pPr>
            <a:r>
              <a:rPr lang="en-US" dirty="0" smtClean="0"/>
              <a:t>Directions</a:t>
            </a:r>
          </a:p>
          <a:p>
            <a:pPr marL="167970" indent="-167970">
              <a:buFont typeface="Arial" panose="020B0604020202020204" pitchFamily="34" charset="0"/>
              <a:buChar char="•"/>
              <a:defRPr/>
            </a:pPr>
            <a:r>
              <a:rPr lang="en-US" dirty="0" smtClean="0"/>
              <a:t>Have participants break into pairs</a:t>
            </a:r>
          </a:p>
          <a:p>
            <a:pPr marL="167970" indent="-167970">
              <a:buFont typeface="Arial" panose="020B0604020202020204" pitchFamily="34" charset="0"/>
              <a:buChar char="•"/>
              <a:defRPr/>
            </a:pPr>
            <a:r>
              <a:rPr lang="en-US" dirty="0" smtClean="0"/>
              <a:t>Each group gets a set of index cards with roles </a:t>
            </a:r>
          </a:p>
          <a:p>
            <a:pPr marL="167970" indent="-167970">
              <a:buFont typeface="Arial" panose="020B0604020202020204" pitchFamily="34" charset="0"/>
              <a:buChar char="•"/>
              <a:defRPr/>
            </a:pPr>
            <a:r>
              <a:rPr lang="en-US" dirty="0" smtClean="0"/>
              <a:t>As a group they categorize the roles on the T chart</a:t>
            </a:r>
          </a:p>
          <a:p>
            <a:pPr marL="167970" indent="-167970">
              <a:buFont typeface="Arial" panose="020B0604020202020204" pitchFamily="34" charset="0"/>
              <a:buChar char="•"/>
              <a:defRPr/>
            </a:pPr>
            <a:endParaRPr lang="en-US" dirty="0" smtClean="0"/>
          </a:p>
          <a:p>
            <a:pPr marL="167970" indent="-167970">
              <a:buFont typeface="Arial" panose="020B0604020202020204" pitchFamily="34" charset="0"/>
              <a:buChar char="•"/>
              <a:defRPr/>
            </a:pPr>
            <a:endParaRPr lang="en-US" dirty="0" smtClean="0"/>
          </a:p>
          <a:p>
            <a:pPr>
              <a:buFont typeface="Arial" panose="020B0604020202020204" pitchFamily="34" charset="0"/>
              <a:buNone/>
              <a:defRPr/>
            </a:pPr>
            <a:r>
              <a:rPr lang="en-US" dirty="0" smtClean="0"/>
              <a:t>Explain to them that we will come back and revisit their charts.</a:t>
            </a:r>
          </a:p>
          <a:p>
            <a:pPr marL="167970" indent="-167970">
              <a:buFont typeface="Arial" panose="020B0604020202020204" pitchFamily="34" charset="0"/>
              <a:buChar char="•"/>
              <a:defRPr/>
            </a:pPr>
            <a:endParaRPr lang="en-US" dirty="0"/>
          </a:p>
        </p:txBody>
      </p:sp>
      <p:sp>
        <p:nvSpPr>
          <p:cNvPr id="4" name="Slide Number Placeholder 3"/>
          <p:cNvSpPr>
            <a:spLocks noGrp="1"/>
          </p:cNvSpPr>
          <p:nvPr>
            <p:ph type="sldNum" sz="quarter" idx="5"/>
          </p:nvPr>
        </p:nvSpPr>
        <p:spPr/>
        <p:txBody>
          <a:bodyPr/>
          <a:lstStyle/>
          <a:p>
            <a:pPr>
              <a:defRPr/>
            </a:pPr>
            <a:fld id="{CD81C688-B370-4C82-B61D-37D1B19192B6}"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6501" y="1919481"/>
            <a:ext cx="7634395" cy="1605337"/>
          </a:xfrm>
        </p:spPr>
        <p:txBody>
          <a:bodyPr/>
          <a:lstStyle/>
          <a:p>
            <a:r>
              <a:rPr lang="en-US" dirty="0" smtClean="0"/>
              <a:t>Click to edit Master title style</a:t>
            </a:r>
            <a:endParaRPr lang="en-US" dirty="0"/>
          </a:p>
        </p:txBody>
      </p:sp>
      <p:sp>
        <p:nvSpPr>
          <p:cNvPr id="14" name="Rectangle 13"/>
          <p:cNvSpPr/>
          <p:nvPr userDrawn="1"/>
        </p:nvSpPr>
        <p:spPr>
          <a:xfrm>
            <a:off x="0" y="3772990"/>
            <a:ext cx="9144000" cy="1120690"/>
          </a:xfrm>
          <a:prstGeom prst="rect">
            <a:avLst/>
          </a:prstGeom>
          <a:solidFill>
            <a:srgbClr val="A3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lt1"/>
              </a:solidFill>
            </a:endParaRPr>
          </a:p>
        </p:txBody>
      </p:sp>
      <p:cxnSp>
        <p:nvCxnSpPr>
          <p:cNvPr id="9" name="Straight Connector 8"/>
          <p:cNvCxnSpPr/>
          <p:nvPr userDrawn="1"/>
        </p:nvCxnSpPr>
        <p:spPr>
          <a:xfrm flipH="1">
            <a:off x="199222" y="0"/>
            <a:ext cx="12452" cy="6858000"/>
          </a:xfrm>
          <a:prstGeom prst="line">
            <a:avLst/>
          </a:prstGeom>
          <a:ln>
            <a:solidFill>
              <a:srgbClr val="A3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flipH="1">
            <a:off x="329702" y="0"/>
            <a:ext cx="12452" cy="6858000"/>
          </a:xfrm>
          <a:prstGeom prst="line">
            <a:avLst/>
          </a:prstGeom>
          <a:ln w="76200" cmpd="sng">
            <a:solidFill>
              <a:srgbClr val="A3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472634" y="0"/>
            <a:ext cx="12452" cy="6858000"/>
          </a:xfrm>
          <a:prstGeom prst="line">
            <a:avLst/>
          </a:prstGeom>
          <a:ln w="3175" cmpd="sng">
            <a:solidFill>
              <a:srgbClr val="A3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H="1">
            <a:off x="615566" y="0"/>
            <a:ext cx="12452" cy="6858000"/>
          </a:xfrm>
          <a:prstGeom prst="line">
            <a:avLst/>
          </a:prstGeom>
          <a:ln w="12700" cmpd="sng">
            <a:solidFill>
              <a:srgbClr val="A3000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H="1">
            <a:off x="758498" y="0"/>
            <a:ext cx="12452" cy="6858000"/>
          </a:xfrm>
          <a:prstGeom prst="line">
            <a:avLst/>
          </a:prstGeom>
          <a:ln>
            <a:solidFill>
              <a:srgbClr val="A30000"/>
            </a:solidFill>
          </a:ln>
        </p:spPr>
        <p:style>
          <a:lnRef idx="2">
            <a:schemeClr val="accent1"/>
          </a:lnRef>
          <a:fillRef idx="0">
            <a:schemeClr val="accent1"/>
          </a:fillRef>
          <a:effectRef idx="1">
            <a:schemeClr val="accent1"/>
          </a:effectRef>
          <a:fontRef idx="minor">
            <a:schemeClr val="tx1"/>
          </a:fontRef>
        </p:style>
      </p:cxnSp>
      <p:sp>
        <p:nvSpPr>
          <p:cNvPr id="3" name="Subtitle 2"/>
          <p:cNvSpPr>
            <a:spLocks noGrp="1"/>
          </p:cNvSpPr>
          <p:nvPr>
            <p:ph type="subTitle" idx="1"/>
          </p:nvPr>
        </p:nvSpPr>
        <p:spPr>
          <a:xfrm>
            <a:off x="1855258" y="5068009"/>
            <a:ext cx="5917141" cy="108132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SPLASH logo with tagline.png"/>
          <p:cNvPicPr>
            <a:picLocks noChangeAspect="1"/>
          </p:cNvPicPr>
          <p:nvPr userDrawn="1"/>
        </p:nvPicPr>
        <p:blipFill>
          <a:blip r:embed="rId2">
            <a:alphaModFix amt="75000"/>
            <a:extLst>
              <a:ext uri="{28A0092B-C50C-407E-A947-70E740481C1C}">
                <a14:useLocalDpi xmlns:a14="http://schemas.microsoft.com/office/drawing/2010/main" val="0"/>
              </a:ext>
            </a:extLst>
          </a:blip>
          <a:stretch>
            <a:fillRect/>
          </a:stretch>
        </p:blipFill>
        <p:spPr>
          <a:xfrm>
            <a:off x="947011" y="183476"/>
            <a:ext cx="2366725" cy="1584641"/>
          </a:xfrm>
          <a:prstGeom prst="rect">
            <a:avLst/>
          </a:prstGeom>
          <a:ln w="38100" cap="sq">
            <a:noFill/>
            <a:prstDash val="solid"/>
            <a:miter lim="800000"/>
          </a:ln>
          <a:effectLst>
            <a:outerShdw blurRad="50800" dist="38100" dir="2700000" algn="tl" rotWithShape="0">
              <a:srgbClr val="000000">
                <a:alpha val="43000"/>
              </a:srgbClr>
            </a:outerShdw>
          </a:effectLst>
          <a:scene3d>
            <a:camera prst="orthographicFront"/>
            <a:lightRig rig="threePt" dir="t"/>
          </a:scene3d>
          <a:sp3d>
            <a:bevelT/>
          </a:sp3d>
        </p:spPr>
      </p:pic>
      <p:sp>
        <p:nvSpPr>
          <p:cNvPr id="6" name="TextBox 5"/>
          <p:cNvSpPr txBox="1"/>
          <p:nvPr userDrawn="1"/>
        </p:nvSpPr>
        <p:spPr>
          <a:xfrm>
            <a:off x="770950" y="6476196"/>
            <a:ext cx="8291874"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smtClean="0">
                <a:solidFill>
                  <a:prstClr val="black"/>
                </a:solidFill>
                <a:latin typeface="+mn-lt"/>
              </a:rPr>
              <a:t>SPLASH is a low incidence initiative of the OSEP funded Kentucky</a:t>
            </a:r>
            <a:r>
              <a:rPr lang="en-US" sz="1100" baseline="0" dirty="0" smtClean="0">
                <a:solidFill>
                  <a:prstClr val="black"/>
                </a:solidFill>
                <a:latin typeface="+mn-lt"/>
              </a:rPr>
              <a:t> </a:t>
            </a:r>
            <a:r>
              <a:rPr lang="en-US" sz="1100" dirty="0" smtClean="0">
                <a:solidFill>
                  <a:prstClr val="black"/>
                </a:solidFill>
                <a:latin typeface="+mn-lt"/>
              </a:rPr>
              <a:t>State Professional Development Grant hosted by the University of Louisville</a:t>
            </a:r>
            <a:endParaRPr lang="en-US" sz="1100" dirty="0"/>
          </a:p>
        </p:txBody>
      </p:sp>
    </p:spTree>
    <p:extLst>
      <p:ext uri="{BB962C8B-B14F-4D97-AF65-F5344CB8AC3E}">
        <p14:creationId xmlns:p14="http://schemas.microsoft.com/office/powerpoint/2010/main" val="2499401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04955BB3-A2A9-4B48-BD10-F08F1729E07F}" type="slidenum">
              <a:rPr lang="en-US" smtClean="0"/>
              <a:t>‹#›</a:t>
            </a:fld>
            <a:endParaRPr lang="en-US"/>
          </a:p>
        </p:txBody>
      </p:sp>
    </p:spTree>
    <p:extLst>
      <p:ext uri="{BB962C8B-B14F-4D97-AF65-F5344CB8AC3E}">
        <p14:creationId xmlns:p14="http://schemas.microsoft.com/office/powerpoint/2010/main" val="1106074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04955BB3-A2A9-4B48-BD10-F08F1729E07F}" type="slidenum">
              <a:rPr lang="en-US" smtClean="0"/>
              <a:t>‹#›</a:t>
            </a:fld>
            <a:endParaRPr lang="en-US"/>
          </a:p>
        </p:txBody>
      </p:sp>
    </p:spTree>
    <p:extLst>
      <p:ext uri="{BB962C8B-B14F-4D97-AF65-F5344CB8AC3E}">
        <p14:creationId xmlns:p14="http://schemas.microsoft.com/office/powerpoint/2010/main" val="90010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4050" y="175022"/>
            <a:ext cx="780275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84050" y="1793104"/>
            <a:ext cx="7802750" cy="4719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1386611"/>
            <a:ext cx="9144000" cy="298851"/>
          </a:xfrm>
          <a:prstGeom prst="rect">
            <a:avLst/>
          </a:prstGeom>
          <a:solidFill>
            <a:srgbClr val="A30000"/>
          </a:solidFill>
          <a:ln>
            <a:solidFill>
              <a:srgbClr val="A3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flipH="1">
            <a:off x="199222" y="0"/>
            <a:ext cx="12452" cy="6858000"/>
          </a:xfrm>
          <a:prstGeom prst="line">
            <a:avLst/>
          </a:prstGeom>
          <a:ln>
            <a:solidFill>
              <a:srgbClr val="A3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H="1">
            <a:off x="329702" y="0"/>
            <a:ext cx="12452" cy="6858000"/>
          </a:xfrm>
          <a:prstGeom prst="line">
            <a:avLst/>
          </a:prstGeom>
          <a:ln w="76200" cmpd="sng">
            <a:solidFill>
              <a:srgbClr val="A3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flipH="1">
            <a:off x="472634" y="0"/>
            <a:ext cx="12452" cy="6858000"/>
          </a:xfrm>
          <a:prstGeom prst="line">
            <a:avLst/>
          </a:prstGeom>
          <a:ln w="3175" cmpd="sng">
            <a:solidFill>
              <a:srgbClr val="A3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615566" y="0"/>
            <a:ext cx="12452" cy="6858000"/>
          </a:xfrm>
          <a:prstGeom prst="line">
            <a:avLst/>
          </a:prstGeom>
          <a:ln w="12700" cmpd="sng">
            <a:solidFill>
              <a:srgbClr val="A3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H="1">
            <a:off x="758498" y="0"/>
            <a:ext cx="12452" cy="6858000"/>
          </a:xfrm>
          <a:prstGeom prst="line">
            <a:avLst/>
          </a:prstGeom>
          <a:ln>
            <a:solidFill>
              <a:srgbClr val="A30000"/>
            </a:solidFill>
          </a:ln>
        </p:spPr>
        <p:style>
          <a:lnRef idx="2">
            <a:schemeClr val="accent1"/>
          </a:lnRef>
          <a:fillRef idx="0">
            <a:schemeClr val="accent1"/>
          </a:fillRef>
          <a:effectRef idx="1">
            <a:schemeClr val="accent1"/>
          </a:effectRef>
          <a:fontRef idx="minor">
            <a:schemeClr val="tx1"/>
          </a:fontRef>
        </p:style>
      </p:cxnSp>
      <p:pic>
        <p:nvPicPr>
          <p:cNvPr id="4" name="Picture 3" descr="SPLASH Logo.jpg.png.jpg"/>
          <p:cNvPicPr>
            <a:picLocks noChangeAspect="1"/>
          </p:cNvPicPr>
          <p:nvPr userDrawn="1"/>
        </p:nvPicPr>
        <p:blipFill>
          <a:blip r:embed="rId2">
            <a:alphaModFix amt="88000"/>
            <a:extLst>
              <a:ext uri="{28A0092B-C50C-407E-A947-70E740481C1C}">
                <a14:useLocalDpi xmlns:a14="http://schemas.microsoft.com/office/drawing/2010/main" val="0"/>
              </a:ext>
            </a:extLst>
          </a:blip>
          <a:stretch>
            <a:fillRect/>
          </a:stretch>
        </p:blipFill>
        <p:spPr>
          <a:xfrm>
            <a:off x="7620473" y="6126163"/>
            <a:ext cx="1523527" cy="731837"/>
          </a:xfrm>
          <a:prstGeom prst="rect">
            <a:avLst/>
          </a:prstGeom>
        </p:spPr>
      </p:pic>
    </p:spTree>
    <p:extLst>
      <p:ext uri="{BB962C8B-B14F-4D97-AF65-F5344CB8AC3E}">
        <p14:creationId xmlns:p14="http://schemas.microsoft.com/office/powerpoint/2010/main" val="200147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04955BB3-A2A9-4B48-BD10-F08F1729E07F}" type="slidenum">
              <a:rPr lang="en-US" smtClean="0"/>
              <a:t>‹#›</a:t>
            </a:fld>
            <a:endParaRPr lang="en-US"/>
          </a:p>
        </p:txBody>
      </p:sp>
    </p:spTree>
    <p:extLst>
      <p:ext uri="{BB962C8B-B14F-4D97-AF65-F5344CB8AC3E}">
        <p14:creationId xmlns:p14="http://schemas.microsoft.com/office/powerpoint/2010/main" val="1926702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71598" y="137665"/>
            <a:ext cx="7815202"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71598" y="1911503"/>
            <a:ext cx="372297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43206" y="1936132"/>
            <a:ext cx="374359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1386611"/>
            <a:ext cx="9144000" cy="298851"/>
          </a:xfrm>
          <a:prstGeom prst="rect">
            <a:avLst/>
          </a:prstGeom>
          <a:solidFill>
            <a:srgbClr val="A30000"/>
          </a:solidFill>
          <a:ln>
            <a:solidFill>
              <a:srgbClr val="A3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flipH="1">
            <a:off x="199222" y="0"/>
            <a:ext cx="12452" cy="6858000"/>
          </a:xfrm>
          <a:prstGeom prst="line">
            <a:avLst/>
          </a:prstGeom>
          <a:ln>
            <a:solidFill>
              <a:srgbClr val="A3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flipH="1">
            <a:off x="329702" y="0"/>
            <a:ext cx="12452" cy="6858000"/>
          </a:xfrm>
          <a:prstGeom prst="line">
            <a:avLst/>
          </a:prstGeom>
          <a:ln w="76200" cmpd="sng">
            <a:solidFill>
              <a:srgbClr val="A3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472634" y="0"/>
            <a:ext cx="12452" cy="6858000"/>
          </a:xfrm>
          <a:prstGeom prst="line">
            <a:avLst/>
          </a:prstGeom>
          <a:ln w="3175" cmpd="sng">
            <a:solidFill>
              <a:srgbClr val="A3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H="1">
            <a:off x="615566" y="0"/>
            <a:ext cx="12452" cy="6858000"/>
          </a:xfrm>
          <a:prstGeom prst="line">
            <a:avLst/>
          </a:prstGeom>
          <a:ln w="12700" cmpd="sng">
            <a:solidFill>
              <a:srgbClr val="A3000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H="1">
            <a:off x="758498" y="0"/>
            <a:ext cx="12452" cy="6858000"/>
          </a:xfrm>
          <a:prstGeom prst="line">
            <a:avLst/>
          </a:prstGeom>
          <a:ln>
            <a:solidFill>
              <a:srgbClr val="A30000"/>
            </a:solidFill>
          </a:ln>
        </p:spPr>
        <p:style>
          <a:lnRef idx="2">
            <a:schemeClr val="accent1"/>
          </a:lnRef>
          <a:fillRef idx="0">
            <a:schemeClr val="accent1"/>
          </a:fillRef>
          <a:effectRef idx="1">
            <a:schemeClr val="accent1"/>
          </a:effectRef>
          <a:fontRef idx="minor">
            <a:schemeClr val="tx1"/>
          </a:fontRef>
        </p:style>
      </p:cxnSp>
      <p:pic>
        <p:nvPicPr>
          <p:cNvPr id="15" name="Picture 14" descr="SPLASH Logo.jpg.png.jpg"/>
          <p:cNvPicPr>
            <a:picLocks noChangeAspect="1"/>
          </p:cNvPicPr>
          <p:nvPr userDrawn="1"/>
        </p:nvPicPr>
        <p:blipFill>
          <a:blip r:embed="rId2">
            <a:alphaModFix amt="90000"/>
            <a:extLst>
              <a:ext uri="{28A0092B-C50C-407E-A947-70E740481C1C}">
                <a14:useLocalDpi xmlns:a14="http://schemas.microsoft.com/office/drawing/2010/main" val="0"/>
              </a:ext>
            </a:extLst>
          </a:blip>
          <a:stretch>
            <a:fillRect/>
          </a:stretch>
        </p:blipFill>
        <p:spPr>
          <a:xfrm>
            <a:off x="7620473" y="6126163"/>
            <a:ext cx="1523527" cy="731837"/>
          </a:xfrm>
          <a:prstGeom prst="rect">
            <a:avLst/>
          </a:prstGeom>
        </p:spPr>
      </p:pic>
    </p:spTree>
    <p:extLst>
      <p:ext uri="{BB962C8B-B14F-4D97-AF65-F5344CB8AC3E}">
        <p14:creationId xmlns:p14="http://schemas.microsoft.com/office/powerpoint/2010/main" val="712389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04955BB3-A2A9-4B48-BD10-F08F1729E07F}" type="slidenum">
              <a:rPr lang="en-US" smtClean="0"/>
              <a:t>‹#›</a:t>
            </a:fld>
            <a:endParaRPr lang="en-US"/>
          </a:p>
        </p:txBody>
      </p:sp>
    </p:spTree>
    <p:extLst>
      <p:ext uri="{BB962C8B-B14F-4D97-AF65-F5344CB8AC3E}">
        <p14:creationId xmlns:p14="http://schemas.microsoft.com/office/powerpoint/2010/main" val="402647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04955BB3-A2A9-4B48-BD10-F08F1729E07F}" type="slidenum">
              <a:rPr lang="en-US" smtClean="0"/>
              <a:t>‹#›</a:t>
            </a:fld>
            <a:endParaRPr lang="en-US"/>
          </a:p>
        </p:txBody>
      </p:sp>
    </p:spTree>
    <p:extLst>
      <p:ext uri="{BB962C8B-B14F-4D97-AF65-F5344CB8AC3E}">
        <p14:creationId xmlns:p14="http://schemas.microsoft.com/office/powerpoint/2010/main" val="2255644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4" name="Slide Number Placeholder 3"/>
          <p:cNvSpPr>
            <a:spLocks noGrp="1"/>
          </p:cNvSpPr>
          <p:nvPr>
            <p:ph type="sldNum" sz="quarter" idx="12"/>
          </p:nvPr>
        </p:nvSpPr>
        <p:spPr/>
        <p:txBody>
          <a:bodyPr/>
          <a:lstStyle/>
          <a:p>
            <a:fld id="{04955BB3-A2A9-4B48-BD10-F08F1729E07F}" type="slidenum">
              <a:rPr lang="en-US" smtClean="0"/>
              <a:t>‹#›</a:t>
            </a:fld>
            <a:endParaRPr lang="en-US"/>
          </a:p>
        </p:txBody>
      </p:sp>
    </p:spTree>
    <p:extLst>
      <p:ext uri="{BB962C8B-B14F-4D97-AF65-F5344CB8AC3E}">
        <p14:creationId xmlns:p14="http://schemas.microsoft.com/office/powerpoint/2010/main" val="285954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04955BB3-A2A9-4B48-BD10-F08F1729E07F}" type="slidenum">
              <a:rPr lang="en-US" smtClean="0"/>
              <a:t>‹#›</a:t>
            </a:fld>
            <a:endParaRPr lang="en-US"/>
          </a:p>
        </p:txBody>
      </p:sp>
    </p:spTree>
    <p:extLst>
      <p:ext uri="{BB962C8B-B14F-4D97-AF65-F5344CB8AC3E}">
        <p14:creationId xmlns:p14="http://schemas.microsoft.com/office/powerpoint/2010/main" val="3876590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04955BB3-A2A9-4B48-BD10-F08F1729E07F}" type="slidenum">
              <a:rPr lang="en-US" smtClean="0"/>
              <a:t>‹#›</a:t>
            </a:fld>
            <a:endParaRPr lang="en-US"/>
          </a:p>
        </p:txBody>
      </p:sp>
    </p:spTree>
    <p:extLst>
      <p:ext uri="{BB962C8B-B14F-4D97-AF65-F5344CB8AC3E}">
        <p14:creationId xmlns:p14="http://schemas.microsoft.com/office/powerpoint/2010/main" val="25318085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A30000"/>
            </a:gs>
            <a:gs pos="37000">
              <a:srgbClr val="FFFFFF"/>
            </a:gs>
          </a:gsLst>
          <a:lin ang="342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55BB3-A2A9-4B48-BD10-F08F1729E07F}" type="slidenum">
              <a:rPr lang="en-US" smtClean="0"/>
              <a:t>‹#›</a:t>
            </a:fld>
            <a:endParaRPr lang="en-US" dirty="0"/>
          </a:p>
        </p:txBody>
      </p:sp>
    </p:spTree>
    <p:extLst>
      <p:ext uri="{BB962C8B-B14F-4D97-AF65-F5344CB8AC3E}">
        <p14:creationId xmlns:p14="http://schemas.microsoft.com/office/powerpoint/2010/main" val="49137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www.youtube.com/watch?v=SKTQ6YP16rc"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3.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3.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3.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4.xml"/><Relationship Id="rId3" Type="http://schemas.openxmlformats.org/officeDocument/2006/relationships/image" Target="../media/image7.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8.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Working with Paraprofessionals</a:t>
            </a:r>
            <a:endParaRPr lang="en-US" dirty="0"/>
          </a:p>
        </p:txBody>
      </p:sp>
      <p:sp>
        <p:nvSpPr>
          <p:cNvPr id="4" name="Subtitle 3"/>
          <p:cNvSpPr>
            <a:spLocks noGrp="1"/>
          </p:cNvSpPr>
          <p:nvPr>
            <p:ph type="subTitle" idx="1"/>
          </p:nvPr>
        </p:nvSpPr>
        <p:spPr/>
        <p:txBody>
          <a:bodyPr>
            <a:normAutofit lnSpcReduction="10000"/>
          </a:bodyPr>
          <a:lstStyle/>
          <a:p>
            <a:r>
              <a:rPr lang="en-US" dirty="0" smtClean="0"/>
              <a:t>SPLASH </a:t>
            </a:r>
          </a:p>
          <a:p>
            <a:r>
              <a:rPr lang="en-US" dirty="0" smtClean="0"/>
              <a:t>2014</a:t>
            </a:r>
            <a:endParaRPr lang="en-US" dirty="0"/>
          </a:p>
        </p:txBody>
      </p:sp>
    </p:spTree>
    <p:extLst>
      <p:ext uri="{BB962C8B-B14F-4D97-AF65-F5344CB8AC3E}">
        <p14:creationId xmlns:p14="http://schemas.microsoft.com/office/powerpoint/2010/main" val="35080637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solidFill>
            <a:srgbClr val="FFFF00"/>
          </a:solidFill>
        </p:spPr>
        <p:txBody>
          <a:bodyPr/>
          <a:lstStyle/>
          <a:p>
            <a:r>
              <a:rPr lang="en-US" altLang="en-US" smtClean="0"/>
              <a:t>Teacher’s Role</a:t>
            </a:r>
          </a:p>
        </p:txBody>
      </p:sp>
      <p:sp>
        <p:nvSpPr>
          <p:cNvPr id="17411" name="Content Placeholder 2"/>
          <p:cNvSpPr>
            <a:spLocks noGrp="1"/>
          </p:cNvSpPr>
          <p:nvPr>
            <p:ph idx="1"/>
          </p:nvPr>
        </p:nvSpPr>
        <p:spPr>
          <a:xfrm>
            <a:off x="626302" y="1666962"/>
            <a:ext cx="8505172" cy="4578263"/>
          </a:xfrm>
        </p:spPr>
        <p:txBody>
          <a:bodyPr>
            <a:normAutofit fontScale="92500"/>
          </a:bodyPr>
          <a:lstStyle/>
          <a:p>
            <a:pPr marL="746125" indent="-282575">
              <a:defRPr/>
            </a:pPr>
            <a:r>
              <a:rPr lang="en-US" dirty="0" smtClean="0"/>
              <a:t>Identify and meet learning needs of ALL students</a:t>
            </a:r>
          </a:p>
          <a:p>
            <a:pPr marL="746125" indent="-282575">
              <a:defRPr/>
            </a:pPr>
            <a:r>
              <a:rPr lang="en-US" dirty="0" smtClean="0"/>
              <a:t>Plan lessons</a:t>
            </a:r>
          </a:p>
          <a:p>
            <a:pPr marL="746125" indent="-282575">
              <a:defRPr/>
            </a:pPr>
            <a:r>
              <a:rPr lang="en-US" dirty="0" smtClean="0"/>
              <a:t>Modify curriculum or instructional methods</a:t>
            </a:r>
          </a:p>
          <a:p>
            <a:pPr marL="746125" indent="-282575">
              <a:defRPr/>
            </a:pPr>
            <a:r>
              <a:rPr lang="en-US" dirty="0" smtClean="0"/>
              <a:t>Evaluate the effectiveness of the instruction</a:t>
            </a:r>
          </a:p>
          <a:p>
            <a:pPr marL="746125" indent="-282575">
              <a:defRPr/>
            </a:pPr>
            <a:r>
              <a:rPr lang="en-US" dirty="0" smtClean="0"/>
              <a:t>Communicate with parents</a:t>
            </a:r>
          </a:p>
          <a:p>
            <a:pPr marL="746125" indent="-282575">
              <a:defRPr/>
            </a:pPr>
            <a:r>
              <a:rPr lang="en-US" dirty="0" smtClean="0"/>
              <a:t>Manage behavior </a:t>
            </a:r>
          </a:p>
          <a:p>
            <a:pPr marL="746125" indent="-282575">
              <a:defRPr/>
            </a:pPr>
            <a:r>
              <a:rPr lang="en-US" dirty="0" smtClean="0"/>
              <a:t>Create a positive learning environment</a:t>
            </a:r>
          </a:p>
          <a:p>
            <a:pPr marL="746125" indent="-282575">
              <a:defRPr/>
            </a:pPr>
            <a:r>
              <a:rPr lang="en-US" dirty="0" smtClean="0"/>
              <a:t>Model appropriate academic and social behavior</a:t>
            </a:r>
          </a:p>
          <a:p>
            <a:pPr>
              <a:defRPr/>
            </a:pPr>
            <a:endParaRPr lang="en-US" dirty="0" smtClean="0"/>
          </a:p>
        </p:txBody>
      </p:sp>
      <p:sp>
        <p:nvSpPr>
          <p:cNvPr id="2" name="Slide Number Placeholder 1"/>
          <p:cNvSpPr>
            <a:spLocks noGrp="1"/>
          </p:cNvSpPr>
          <p:nvPr>
            <p:ph type="sldNum" sz="quarter" idx="4294967295"/>
          </p:nvPr>
        </p:nvSpPr>
        <p:spPr>
          <a:xfrm>
            <a:off x="6553200" y="6245225"/>
            <a:ext cx="2133600" cy="476250"/>
          </a:xfrm>
          <a:prstGeom prst="rect">
            <a:avLst/>
          </a:prstGeom>
        </p:spPr>
        <p:txBody>
          <a:bodyPr/>
          <a:lstStyle/>
          <a:p>
            <a:pPr>
              <a:defRPr/>
            </a:pPr>
            <a:fld id="{454A6E2E-31B7-4430-8D1A-145551E18335}" type="slidenum">
              <a:rPr lang="en-US" smtClean="0"/>
              <a:pPr>
                <a:defRPr/>
              </a:pPr>
              <a:t>10</a:t>
            </a:fld>
            <a:endParaRPr lang="en-US" dirty="0"/>
          </a:p>
        </p:txBody>
      </p:sp>
    </p:spTree>
    <p:extLst>
      <p:ext uri="{BB962C8B-B14F-4D97-AF65-F5344CB8AC3E}">
        <p14:creationId xmlns:p14="http://schemas.microsoft.com/office/powerpoint/2010/main" val="41859523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884050" y="1916482"/>
            <a:ext cx="7802750" cy="4789118"/>
          </a:xfrm>
        </p:spPr>
        <p:txBody>
          <a:bodyPr/>
          <a:lstStyle/>
          <a:p>
            <a:pPr marL="342900" lvl="1" indent="-342900">
              <a:buFontTx/>
              <a:buNone/>
              <a:defRPr/>
            </a:pPr>
            <a:r>
              <a:rPr lang="en-US" b="1" dirty="0" smtClean="0">
                <a:solidFill>
                  <a:srgbClr val="FF0000"/>
                </a:solidFill>
              </a:rPr>
              <a:t>Teacher’s Responsibilities to Para-Educators</a:t>
            </a:r>
          </a:p>
          <a:p>
            <a:pPr marL="342900" lvl="1" indent="-342900">
              <a:defRPr/>
            </a:pPr>
            <a:r>
              <a:rPr lang="en-US" dirty="0"/>
              <a:t>Make sure the </a:t>
            </a:r>
            <a:r>
              <a:rPr lang="en-US" dirty="0" smtClean="0"/>
              <a:t>Para-educator </a:t>
            </a:r>
            <a:r>
              <a:rPr lang="en-US" dirty="0"/>
              <a:t>is trained in all areas </a:t>
            </a:r>
            <a:r>
              <a:rPr lang="en-US" dirty="0" smtClean="0"/>
              <a:t>necessary</a:t>
            </a:r>
          </a:p>
          <a:p>
            <a:pPr marL="342900" lvl="1" indent="-342900">
              <a:defRPr/>
            </a:pPr>
            <a:endParaRPr lang="en-US" dirty="0"/>
          </a:p>
          <a:p>
            <a:pPr marL="342900" lvl="1" indent="-342900">
              <a:defRPr/>
            </a:pPr>
            <a:r>
              <a:rPr lang="en-US" dirty="0" smtClean="0"/>
              <a:t>Planning Para-educator’s assignments</a:t>
            </a:r>
          </a:p>
          <a:p>
            <a:pPr marL="342900" lvl="1" indent="-342900">
              <a:defRPr/>
            </a:pPr>
            <a:endParaRPr lang="en-US" dirty="0" smtClean="0"/>
          </a:p>
          <a:p>
            <a:pPr marL="342900" lvl="1" indent="-342900">
              <a:defRPr/>
            </a:pPr>
            <a:r>
              <a:rPr lang="en-US" dirty="0" smtClean="0"/>
              <a:t>Directing, monitoring, and assessing Para-Educators day-to-day performance</a:t>
            </a:r>
          </a:p>
          <a:p>
            <a:pPr marL="342900" lvl="1" indent="-342900">
              <a:defRPr/>
            </a:pPr>
            <a:endParaRPr lang="en-US" dirty="0" smtClean="0"/>
          </a:p>
          <a:p>
            <a:pPr marL="342900" lvl="1" indent="-342900">
              <a:defRPr/>
            </a:pPr>
            <a:endParaRPr lang="en-US" dirty="0" smtClean="0"/>
          </a:p>
          <a:p>
            <a:pPr marL="400050" lvl="2" indent="0" algn="r">
              <a:buFontTx/>
              <a:buNone/>
              <a:defRPr/>
            </a:pPr>
            <a:endParaRPr lang="en-US" sz="1800" dirty="0" smtClean="0"/>
          </a:p>
          <a:p>
            <a:pPr marL="742950" lvl="2" indent="-342900">
              <a:defRPr/>
            </a:pPr>
            <a:endParaRPr lang="en-US" dirty="0" smtClean="0"/>
          </a:p>
          <a:p>
            <a:pPr marL="342900" lvl="1" indent="-342900">
              <a:defRPr/>
            </a:pPr>
            <a:endParaRPr lang="en-US" dirty="0" smtClean="0"/>
          </a:p>
          <a:p>
            <a:pPr>
              <a:defRPr/>
            </a:pPr>
            <a:endParaRPr lang="en-US" dirty="0" smtClean="0"/>
          </a:p>
        </p:txBody>
      </p:sp>
      <p:sp>
        <p:nvSpPr>
          <p:cNvPr id="2" name="Slide Number Placeholder 1"/>
          <p:cNvSpPr>
            <a:spLocks noGrp="1"/>
          </p:cNvSpPr>
          <p:nvPr>
            <p:ph type="sldNum" sz="quarter" idx="4294967295"/>
          </p:nvPr>
        </p:nvSpPr>
        <p:spPr>
          <a:xfrm>
            <a:off x="6553200" y="6245225"/>
            <a:ext cx="2133600" cy="476250"/>
          </a:xfrm>
          <a:prstGeom prst="rect">
            <a:avLst/>
          </a:prstGeom>
        </p:spPr>
        <p:txBody>
          <a:bodyPr/>
          <a:lstStyle/>
          <a:p>
            <a:pPr>
              <a:defRPr/>
            </a:pPr>
            <a:fld id="{36638C7F-44B7-44EB-B975-AA96B2C4CC91}" type="slidenum">
              <a:rPr lang="en-US" smtClean="0"/>
              <a:pPr>
                <a:defRPr/>
              </a:pPr>
              <a:t>11</a:t>
            </a:fld>
            <a:endParaRPr lang="en-US" dirty="0"/>
          </a:p>
        </p:txBody>
      </p:sp>
      <p:sp>
        <p:nvSpPr>
          <p:cNvPr id="10244" name="Title 1"/>
          <p:cNvSpPr>
            <a:spLocks noGrp="1"/>
          </p:cNvSpPr>
          <p:nvPr>
            <p:ph type="title"/>
          </p:nvPr>
        </p:nvSpPr>
        <p:spPr>
          <a:solidFill>
            <a:srgbClr val="FFFF00"/>
          </a:solidFill>
        </p:spPr>
        <p:txBody>
          <a:bodyPr/>
          <a:lstStyle/>
          <a:p>
            <a:r>
              <a:rPr lang="en-US" altLang="en-US" smtClean="0"/>
              <a:t>Teacher’s Role</a:t>
            </a:r>
          </a:p>
        </p:txBody>
      </p:sp>
    </p:spTree>
    <p:extLst>
      <p:ext uri="{BB962C8B-B14F-4D97-AF65-F5344CB8AC3E}">
        <p14:creationId xmlns:p14="http://schemas.microsoft.com/office/powerpoint/2010/main" val="41184369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884050" y="1703540"/>
            <a:ext cx="7802750" cy="5002060"/>
          </a:xfrm>
        </p:spPr>
        <p:txBody>
          <a:bodyPr/>
          <a:lstStyle/>
          <a:p>
            <a:pPr marL="342900" lvl="1" indent="-342900">
              <a:buFontTx/>
              <a:buNone/>
              <a:defRPr/>
            </a:pPr>
            <a:r>
              <a:rPr lang="en-US" b="1" dirty="0" smtClean="0">
                <a:solidFill>
                  <a:srgbClr val="FF0000"/>
                </a:solidFill>
              </a:rPr>
              <a:t>Teacher’s Responsibilities to Para-Educators</a:t>
            </a:r>
          </a:p>
          <a:p>
            <a:pPr marL="342900" lvl="1" indent="-342900">
              <a:defRPr/>
            </a:pPr>
            <a:endParaRPr lang="en-US" dirty="0" smtClean="0"/>
          </a:p>
          <a:p>
            <a:pPr marL="342900" lvl="1" indent="-342900">
              <a:defRPr/>
            </a:pPr>
            <a:r>
              <a:rPr lang="en-US" dirty="0" smtClean="0"/>
              <a:t>Communicate the role of the Para-educator in general education settings </a:t>
            </a:r>
          </a:p>
          <a:p>
            <a:pPr marL="342900" lvl="1" indent="-342900">
              <a:defRPr/>
            </a:pPr>
            <a:endParaRPr lang="en-US" dirty="0" smtClean="0"/>
          </a:p>
          <a:p>
            <a:pPr marL="342900" lvl="1" indent="-342900">
              <a:defRPr/>
            </a:pPr>
            <a:r>
              <a:rPr lang="en-US" dirty="0" smtClean="0"/>
              <a:t>Offer encouragement</a:t>
            </a:r>
          </a:p>
          <a:p>
            <a:pPr marL="342900" lvl="1" indent="-342900">
              <a:defRPr/>
            </a:pPr>
            <a:endParaRPr lang="en-US" dirty="0" smtClean="0"/>
          </a:p>
          <a:p>
            <a:pPr marL="342900" lvl="1" indent="-342900">
              <a:defRPr/>
            </a:pPr>
            <a:r>
              <a:rPr lang="en-US" dirty="0" smtClean="0"/>
              <a:t>Answer questions</a:t>
            </a:r>
          </a:p>
          <a:p>
            <a:pPr marL="342900" lvl="1" indent="-342900">
              <a:defRPr/>
            </a:pPr>
            <a:endParaRPr lang="en-US" dirty="0" smtClean="0"/>
          </a:p>
          <a:p>
            <a:pPr marL="342900" lvl="1" indent="-342900">
              <a:defRPr/>
            </a:pPr>
            <a:endParaRPr lang="en-US" dirty="0" smtClean="0"/>
          </a:p>
          <a:p>
            <a:pPr marL="400050" lvl="2" indent="0" algn="r">
              <a:buFontTx/>
              <a:buNone/>
              <a:defRPr/>
            </a:pPr>
            <a:endParaRPr lang="en-US" sz="1800" dirty="0" smtClean="0"/>
          </a:p>
          <a:p>
            <a:pPr marL="742950" lvl="2" indent="-342900">
              <a:defRPr/>
            </a:pPr>
            <a:endParaRPr lang="en-US" dirty="0" smtClean="0"/>
          </a:p>
          <a:p>
            <a:pPr marL="342900" lvl="1" indent="-342900">
              <a:defRPr/>
            </a:pPr>
            <a:endParaRPr lang="en-US" dirty="0" smtClean="0"/>
          </a:p>
          <a:p>
            <a:pPr>
              <a:defRPr/>
            </a:pPr>
            <a:endParaRPr lang="en-US" dirty="0" smtClean="0"/>
          </a:p>
        </p:txBody>
      </p:sp>
      <p:sp>
        <p:nvSpPr>
          <p:cNvPr id="2" name="Slide Number Placeholder 1"/>
          <p:cNvSpPr>
            <a:spLocks noGrp="1"/>
          </p:cNvSpPr>
          <p:nvPr>
            <p:ph type="sldNum" sz="quarter" idx="4294967295"/>
          </p:nvPr>
        </p:nvSpPr>
        <p:spPr>
          <a:xfrm>
            <a:off x="6553200" y="6245225"/>
            <a:ext cx="2133600" cy="476250"/>
          </a:xfrm>
          <a:prstGeom prst="rect">
            <a:avLst/>
          </a:prstGeom>
        </p:spPr>
        <p:txBody>
          <a:bodyPr/>
          <a:lstStyle/>
          <a:p>
            <a:pPr>
              <a:defRPr/>
            </a:pPr>
            <a:fld id="{DEE79932-98F2-4379-B3F7-945BC86982FE}" type="slidenum">
              <a:rPr lang="en-US" smtClean="0"/>
              <a:pPr>
                <a:defRPr/>
              </a:pPr>
              <a:t>12</a:t>
            </a:fld>
            <a:endParaRPr lang="en-US" dirty="0"/>
          </a:p>
        </p:txBody>
      </p:sp>
      <p:sp>
        <p:nvSpPr>
          <p:cNvPr id="11268" name="Title 1"/>
          <p:cNvSpPr>
            <a:spLocks noGrp="1"/>
          </p:cNvSpPr>
          <p:nvPr>
            <p:ph type="title"/>
          </p:nvPr>
        </p:nvSpPr>
        <p:spPr>
          <a:solidFill>
            <a:srgbClr val="FFFF00"/>
          </a:solidFill>
        </p:spPr>
        <p:txBody>
          <a:bodyPr/>
          <a:lstStyle/>
          <a:p>
            <a:r>
              <a:rPr lang="en-US" altLang="en-US" smtClean="0"/>
              <a:t>Teacher’s Role</a:t>
            </a:r>
          </a:p>
        </p:txBody>
      </p:sp>
    </p:spTree>
    <p:extLst>
      <p:ext uri="{BB962C8B-B14F-4D97-AF65-F5344CB8AC3E}">
        <p14:creationId xmlns:p14="http://schemas.microsoft.com/office/powerpoint/2010/main" val="227741571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884050" y="1665962"/>
            <a:ext cx="7802750" cy="5039638"/>
          </a:xfrm>
        </p:spPr>
        <p:txBody>
          <a:bodyPr/>
          <a:lstStyle/>
          <a:p>
            <a:pPr marL="342900" lvl="1" indent="-342900">
              <a:buFontTx/>
              <a:buNone/>
              <a:defRPr/>
            </a:pPr>
            <a:r>
              <a:rPr lang="en-US" b="1" dirty="0" smtClean="0">
                <a:solidFill>
                  <a:srgbClr val="FF0000"/>
                </a:solidFill>
              </a:rPr>
              <a:t>Teacher’s Responsibilities to Para-Educators</a:t>
            </a:r>
          </a:p>
          <a:p>
            <a:pPr marL="342900" lvl="1" indent="-342900">
              <a:defRPr/>
            </a:pPr>
            <a:endParaRPr lang="en-US" dirty="0" smtClean="0"/>
          </a:p>
          <a:p>
            <a:pPr marL="342900" lvl="1" indent="-342900">
              <a:defRPr/>
            </a:pPr>
            <a:r>
              <a:rPr lang="en-US" dirty="0" smtClean="0"/>
              <a:t>Providing </a:t>
            </a:r>
            <a:r>
              <a:rPr lang="en-US" dirty="0"/>
              <a:t>on-the-job coaching to improve performance</a:t>
            </a:r>
          </a:p>
          <a:p>
            <a:pPr marL="342900" lvl="1" indent="-342900">
              <a:defRPr/>
            </a:pPr>
            <a:endParaRPr lang="en-US" dirty="0" smtClean="0"/>
          </a:p>
          <a:p>
            <a:pPr marL="342900" lvl="1" indent="-342900">
              <a:defRPr/>
            </a:pPr>
            <a:r>
              <a:rPr lang="en-US" dirty="0"/>
              <a:t>Share necessary student information</a:t>
            </a:r>
          </a:p>
          <a:p>
            <a:pPr marL="342900" lvl="1" indent="-342900">
              <a:defRPr/>
            </a:pPr>
            <a:endParaRPr lang="en-US" dirty="0"/>
          </a:p>
          <a:p>
            <a:pPr marL="342900" lvl="1" indent="-342900">
              <a:defRPr/>
            </a:pPr>
            <a:r>
              <a:rPr lang="en-US" dirty="0"/>
              <a:t>Meeting periodically to build the strength of the team </a:t>
            </a:r>
          </a:p>
          <a:p>
            <a:pPr marL="342900" lvl="1" indent="-342900">
              <a:defRPr/>
            </a:pPr>
            <a:endParaRPr lang="en-US" dirty="0" smtClean="0"/>
          </a:p>
          <a:p>
            <a:pPr marL="400050" lvl="2" indent="0" algn="r">
              <a:buFontTx/>
              <a:buNone/>
              <a:defRPr/>
            </a:pPr>
            <a:endParaRPr lang="en-US" sz="1800" dirty="0" smtClean="0"/>
          </a:p>
          <a:p>
            <a:pPr marL="742950" lvl="2" indent="-342900">
              <a:defRPr/>
            </a:pPr>
            <a:endParaRPr lang="en-US" dirty="0" smtClean="0"/>
          </a:p>
          <a:p>
            <a:pPr marL="342900" lvl="1" indent="-342900">
              <a:defRPr/>
            </a:pPr>
            <a:endParaRPr lang="en-US" dirty="0" smtClean="0"/>
          </a:p>
          <a:p>
            <a:pPr>
              <a:defRPr/>
            </a:pPr>
            <a:endParaRPr lang="en-US" dirty="0" smtClean="0"/>
          </a:p>
        </p:txBody>
      </p:sp>
      <p:sp>
        <p:nvSpPr>
          <p:cNvPr id="2" name="Slide Number Placeholder 1"/>
          <p:cNvSpPr>
            <a:spLocks noGrp="1"/>
          </p:cNvSpPr>
          <p:nvPr>
            <p:ph type="sldNum" sz="quarter" idx="4294967295"/>
          </p:nvPr>
        </p:nvSpPr>
        <p:spPr>
          <a:xfrm>
            <a:off x="6553200" y="6245225"/>
            <a:ext cx="2133600" cy="476250"/>
          </a:xfrm>
          <a:prstGeom prst="rect">
            <a:avLst/>
          </a:prstGeom>
        </p:spPr>
        <p:txBody>
          <a:bodyPr/>
          <a:lstStyle/>
          <a:p>
            <a:pPr>
              <a:defRPr/>
            </a:pPr>
            <a:fld id="{2D2B3B8A-CE83-42EB-B3BC-BF3EC095F9C3}" type="slidenum">
              <a:rPr lang="en-US" smtClean="0"/>
              <a:pPr>
                <a:defRPr/>
              </a:pPr>
              <a:t>13</a:t>
            </a:fld>
            <a:endParaRPr lang="en-US" dirty="0"/>
          </a:p>
        </p:txBody>
      </p:sp>
      <p:sp>
        <p:nvSpPr>
          <p:cNvPr id="12292" name="Title 1"/>
          <p:cNvSpPr>
            <a:spLocks noGrp="1"/>
          </p:cNvSpPr>
          <p:nvPr>
            <p:ph type="title"/>
          </p:nvPr>
        </p:nvSpPr>
        <p:spPr>
          <a:solidFill>
            <a:srgbClr val="FFFF00"/>
          </a:solidFill>
        </p:spPr>
        <p:txBody>
          <a:bodyPr/>
          <a:lstStyle/>
          <a:p>
            <a:r>
              <a:rPr lang="en-US" altLang="en-US" smtClean="0"/>
              <a:t>Teacher’s Role</a:t>
            </a:r>
          </a:p>
        </p:txBody>
      </p:sp>
    </p:spTree>
    <p:extLst>
      <p:ext uri="{BB962C8B-B14F-4D97-AF65-F5344CB8AC3E}">
        <p14:creationId xmlns:p14="http://schemas.microsoft.com/office/powerpoint/2010/main" val="315193790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altLang="en-US" smtClean="0"/>
          </a:p>
        </p:txBody>
      </p:sp>
      <p:sp>
        <p:nvSpPr>
          <p:cNvPr id="13315" name="Content Placeholder 2"/>
          <p:cNvSpPr>
            <a:spLocks noGrp="1"/>
          </p:cNvSpPr>
          <p:nvPr>
            <p:ph idx="1"/>
          </p:nvPr>
        </p:nvSpPr>
        <p:spPr/>
        <p:txBody>
          <a:bodyPr/>
          <a:lstStyle/>
          <a:p>
            <a:r>
              <a:rPr lang="en-US" altLang="en-US" dirty="0" smtClean="0">
                <a:hlinkClick r:id="rId3"/>
              </a:rPr>
              <a:t>https://www.youtube.com/watch?v=SKTQ6YP16rc</a:t>
            </a:r>
            <a:endParaRPr lang="en-US" altLang="en-US" dirty="0" smtClean="0"/>
          </a:p>
          <a:p>
            <a:endParaRPr lang="en-US" altLang="en-US" dirty="0" smtClean="0"/>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94987A1C-D9F0-4E6A-85B3-CEB51E4CF9A2}" type="slidenum">
              <a:rPr lang="en-US" smtClean="0"/>
              <a:pPr>
                <a:defRPr/>
              </a:pPr>
              <a:t>14</a:t>
            </a:fld>
            <a:endParaRPr lang="en-US" dirty="0"/>
          </a:p>
        </p:txBody>
      </p:sp>
    </p:spTree>
    <p:extLst>
      <p:ext uri="{BB962C8B-B14F-4D97-AF65-F5344CB8AC3E}">
        <p14:creationId xmlns:p14="http://schemas.microsoft.com/office/powerpoint/2010/main" val="60613290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274638"/>
            <a:ext cx="8686800" cy="563562"/>
          </a:xfrm>
          <a:solidFill>
            <a:schemeClr val="accent1">
              <a:lumMod val="90000"/>
            </a:schemeClr>
          </a:solidFill>
        </p:spPr>
        <p:txBody>
          <a:bodyPr>
            <a:normAutofit fontScale="90000"/>
          </a:bodyPr>
          <a:lstStyle/>
          <a:p>
            <a:pPr>
              <a:defRPr/>
            </a:pPr>
            <a:r>
              <a:rPr lang="en-US" altLang="en-US" dirty="0" smtClean="0"/>
              <a:t>Special Education Para-Educator’s Role</a:t>
            </a:r>
          </a:p>
        </p:txBody>
      </p:sp>
      <p:sp>
        <p:nvSpPr>
          <p:cNvPr id="14339" name="Content Placeholder 2"/>
          <p:cNvSpPr>
            <a:spLocks noGrp="1"/>
          </p:cNvSpPr>
          <p:nvPr>
            <p:ph idx="1"/>
          </p:nvPr>
        </p:nvSpPr>
        <p:spPr/>
        <p:txBody>
          <a:bodyPr/>
          <a:lstStyle/>
          <a:p>
            <a:r>
              <a:rPr lang="en-US" altLang="en-US" smtClean="0"/>
              <a:t>Para-Educators </a:t>
            </a:r>
            <a:r>
              <a:rPr lang="en-US" altLang="en-US" sz="3600" b="1" i="1" u="sng" smtClean="0">
                <a:solidFill>
                  <a:srgbClr val="FF0000"/>
                </a:solidFill>
              </a:rPr>
              <a:t>assist</a:t>
            </a:r>
            <a:r>
              <a:rPr lang="en-US" altLang="en-US" smtClean="0"/>
              <a:t> teachers in achieving the learning goals for students by carrying out tasks developed by and assigned to them by teachers.</a:t>
            </a:r>
          </a:p>
        </p:txBody>
      </p:sp>
      <p:sp>
        <p:nvSpPr>
          <p:cNvPr id="2" name="Slide Number Placeholder 1"/>
          <p:cNvSpPr>
            <a:spLocks noGrp="1"/>
          </p:cNvSpPr>
          <p:nvPr>
            <p:ph type="sldNum" sz="quarter" idx="4294967295"/>
          </p:nvPr>
        </p:nvSpPr>
        <p:spPr>
          <a:xfrm>
            <a:off x="6553200" y="6245225"/>
            <a:ext cx="2133600" cy="476250"/>
          </a:xfrm>
          <a:prstGeom prst="rect">
            <a:avLst/>
          </a:prstGeom>
        </p:spPr>
        <p:txBody>
          <a:bodyPr/>
          <a:lstStyle/>
          <a:p>
            <a:pPr>
              <a:defRPr/>
            </a:pPr>
            <a:fld id="{15D5A353-F168-42B5-8F9F-0CB2F2D10E0A}" type="slidenum">
              <a:rPr lang="en-US" smtClean="0"/>
              <a:pPr>
                <a:defRPr/>
              </a:pPr>
              <a:t>15</a:t>
            </a:fld>
            <a:endParaRPr lang="en-US" dirty="0"/>
          </a:p>
        </p:txBody>
      </p:sp>
      <p:pic>
        <p:nvPicPr>
          <p:cNvPr id="14341" name="Picture 7" descr="http://www.sri.com/sites/default/files/imagecache/slide_home_main/project/slides/istock_000012663744_490x35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750" y="3352800"/>
            <a:ext cx="4667250"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808998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776614" y="1753644"/>
            <a:ext cx="7910186" cy="4799556"/>
          </a:xfrm>
        </p:spPr>
        <p:txBody>
          <a:bodyPr>
            <a:normAutofit lnSpcReduction="10000"/>
          </a:bodyPr>
          <a:lstStyle/>
          <a:p>
            <a:pPr lvl="1"/>
            <a:r>
              <a:rPr lang="en-US" altLang="en-US" sz="2400" dirty="0" smtClean="0"/>
              <a:t>Accept and complete assigned tasks</a:t>
            </a:r>
          </a:p>
          <a:p>
            <a:pPr lvl="1"/>
            <a:endParaRPr lang="en-US" altLang="en-US" sz="2400" dirty="0" smtClean="0"/>
          </a:p>
          <a:p>
            <a:pPr lvl="1"/>
            <a:r>
              <a:rPr lang="en-US" altLang="en-US" sz="2400" dirty="0" smtClean="0"/>
              <a:t>Respect and work collaboratively with others</a:t>
            </a:r>
          </a:p>
          <a:p>
            <a:pPr lvl="1"/>
            <a:endParaRPr lang="en-US" altLang="en-US" sz="2400" dirty="0" smtClean="0"/>
          </a:p>
          <a:p>
            <a:pPr lvl="1"/>
            <a:r>
              <a:rPr lang="en-US" altLang="en-US" sz="2400" dirty="0" smtClean="0"/>
              <a:t>Maintain a positive and caring environment</a:t>
            </a:r>
          </a:p>
          <a:p>
            <a:pPr lvl="1"/>
            <a:endParaRPr lang="en-US" altLang="en-US" sz="2400" dirty="0" smtClean="0"/>
          </a:p>
          <a:p>
            <a:pPr lvl="1"/>
            <a:r>
              <a:rPr lang="en-US" altLang="en-US" sz="2400" dirty="0" smtClean="0"/>
              <a:t>Communicate often with team members</a:t>
            </a:r>
          </a:p>
          <a:p>
            <a:pPr lvl="1"/>
            <a:endParaRPr lang="en-US" altLang="en-US" sz="2400" dirty="0" smtClean="0"/>
          </a:p>
          <a:p>
            <a:pPr lvl="1"/>
            <a:r>
              <a:rPr lang="en-US" altLang="en-US" sz="2400" dirty="0" smtClean="0"/>
              <a:t>Follow policies concerning confidentiality, security, and safety</a:t>
            </a:r>
          </a:p>
          <a:p>
            <a:pPr lvl="1"/>
            <a:endParaRPr lang="en-US" altLang="en-US" sz="2400" dirty="0" smtClean="0"/>
          </a:p>
          <a:p>
            <a:pPr lvl="1"/>
            <a:r>
              <a:rPr lang="en-US" altLang="en-US" sz="2400" dirty="0" smtClean="0"/>
              <a:t>Provide full attention to the class and students</a:t>
            </a:r>
          </a:p>
        </p:txBody>
      </p:sp>
      <p:sp>
        <p:nvSpPr>
          <p:cNvPr id="2" name="Slide Number Placeholder 1"/>
          <p:cNvSpPr>
            <a:spLocks noGrp="1"/>
          </p:cNvSpPr>
          <p:nvPr>
            <p:ph type="sldNum" sz="quarter" idx="4294967295"/>
          </p:nvPr>
        </p:nvSpPr>
        <p:spPr>
          <a:xfrm>
            <a:off x="6553200" y="6245225"/>
            <a:ext cx="2133600" cy="476250"/>
          </a:xfrm>
          <a:prstGeom prst="rect">
            <a:avLst/>
          </a:prstGeom>
        </p:spPr>
        <p:txBody>
          <a:bodyPr/>
          <a:lstStyle/>
          <a:p>
            <a:pPr>
              <a:defRPr/>
            </a:pPr>
            <a:fld id="{86DECB6B-FE90-458B-A596-6720B9812647}" type="slidenum">
              <a:rPr lang="en-US" smtClean="0"/>
              <a:pPr>
                <a:defRPr/>
              </a:pPr>
              <a:t>16</a:t>
            </a:fld>
            <a:endParaRPr lang="en-US" dirty="0"/>
          </a:p>
        </p:txBody>
      </p:sp>
      <p:sp>
        <p:nvSpPr>
          <p:cNvPr id="7" name="Title 1"/>
          <p:cNvSpPr>
            <a:spLocks noGrp="1"/>
          </p:cNvSpPr>
          <p:nvPr>
            <p:ph type="title"/>
          </p:nvPr>
        </p:nvSpPr>
        <p:spPr>
          <a:solidFill>
            <a:schemeClr val="accent1">
              <a:lumMod val="90000"/>
            </a:schemeClr>
          </a:solidFill>
        </p:spPr>
        <p:txBody>
          <a:bodyPr>
            <a:normAutofit fontScale="90000"/>
          </a:bodyPr>
          <a:lstStyle/>
          <a:p>
            <a:pPr>
              <a:defRPr/>
            </a:pPr>
            <a:r>
              <a:rPr lang="en-US" altLang="en-US" dirty="0" smtClean="0"/>
              <a:t>Special Education Para-Educator’s Role</a:t>
            </a:r>
          </a:p>
        </p:txBody>
      </p:sp>
    </p:spTree>
    <p:extLst>
      <p:ext uri="{BB962C8B-B14F-4D97-AF65-F5344CB8AC3E}">
        <p14:creationId xmlns:p14="http://schemas.microsoft.com/office/powerpoint/2010/main" val="161356855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751562" y="1753644"/>
            <a:ext cx="7935238" cy="4799556"/>
          </a:xfrm>
        </p:spPr>
        <p:txBody>
          <a:bodyPr>
            <a:normAutofit fontScale="92500"/>
          </a:bodyPr>
          <a:lstStyle/>
          <a:p>
            <a:pPr lvl="1"/>
            <a:r>
              <a:rPr lang="en-US" altLang="en-US" dirty="0" smtClean="0"/>
              <a:t>Model appropriate academic and social behaviors</a:t>
            </a:r>
          </a:p>
          <a:p>
            <a:pPr lvl="1"/>
            <a:endParaRPr lang="en-US" altLang="en-US" dirty="0" smtClean="0"/>
          </a:p>
          <a:p>
            <a:pPr lvl="1"/>
            <a:r>
              <a:rPr lang="en-US" altLang="en-US" dirty="0" smtClean="0"/>
              <a:t>Praise student for correct behavior instead of critiquing incorrect behavior</a:t>
            </a:r>
          </a:p>
          <a:p>
            <a:pPr lvl="1"/>
            <a:endParaRPr lang="en-US" altLang="en-US" dirty="0" smtClean="0"/>
          </a:p>
          <a:p>
            <a:pPr lvl="1"/>
            <a:r>
              <a:rPr lang="en-US" altLang="en-US" dirty="0" smtClean="0"/>
              <a:t>Promote independence of student</a:t>
            </a:r>
          </a:p>
          <a:p>
            <a:pPr lvl="1"/>
            <a:endParaRPr lang="en-US" altLang="en-US" dirty="0" smtClean="0"/>
          </a:p>
          <a:p>
            <a:pPr lvl="1"/>
            <a:r>
              <a:rPr lang="en-US" altLang="en-US" dirty="0" smtClean="0"/>
              <a:t>Respect dignity of student</a:t>
            </a:r>
          </a:p>
          <a:p>
            <a:pPr lvl="1"/>
            <a:endParaRPr lang="en-US" altLang="en-US" dirty="0" smtClean="0"/>
          </a:p>
          <a:p>
            <a:pPr lvl="1"/>
            <a:r>
              <a:rPr lang="en-US" altLang="en-US" dirty="0" smtClean="0"/>
              <a:t>Understand student’s abilities</a:t>
            </a:r>
          </a:p>
        </p:txBody>
      </p:sp>
      <p:sp>
        <p:nvSpPr>
          <p:cNvPr id="2" name="Slide Number Placeholder 1"/>
          <p:cNvSpPr>
            <a:spLocks noGrp="1"/>
          </p:cNvSpPr>
          <p:nvPr>
            <p:ph type="sldNum" sz="quarter" idx="4294967295"/>
          </p:nvPr>
        </p:nvSpPr>
        <p:spPr>
          <a:xfrm>
            <a:off x="6553200" y="6245225"/>
            <a:ext cx="2133600" cy="476250"/>
          </a:xfrm>
          <a:prstGeom prst="rect">
            <a:avLst/>
          </a:prstGeom>
        </p:spPr>
        <p:txBody>
          <a:bodyPr/>
          <a:lstStyle/>
          <a:p>
            <a:pPr>
              <a:defRPr/>
            </a:pPr>
            <a:fld id="{2CD38EBC-FBE8-41DD-A314-155A74D7A7C1}" type="slidenum">
              <a:rPr lang="en-US" smtClean="0"/>
              <a:pPr>
                <a:defRPr/>
              </a:pPr>
              <a:t>17</a:t>
            </a:fld>
            <a:endParaRPr lang="en-US" dirty="0"/>
          </a:p>
        </p:txBody>
      </p:sp>
      <p:sp>
        <p:nvSpPr>
          <p:cNvPr id="7" name="Title 1"/>
          <p:cNvSpPr>
            <a:spLocks noGrp="1"/>
          </p:cNvSpPr>
          <p:nvPr>
            <p:ph type="title"/>
          </p:nvPr>
        </p:nvSpPr>
        <p:spPr>
          <a:solidFill>
            <a:schemeClr val="accent1">
              <a:lumMod val="90000"/>
            </a:schemeClr>
          </a:solidFill>
        </p:spPr>
        <p:txBody>
          <a:bodyPr>
            <a:normAutofit fontScale="90000"/>
          </a:bodyPr>
          <a:lstStyle/>
          <a:p>
            <a:pPr>
              <a:defRPr/>
            </a:pPr>
            <a:r>
              <a:rPr lang="en-US" altLang="en-US" dirty="0" smtClean="0"/>
              <a:t>Special Education Para-Educator’s Role</a:t>
            </a:r>
          </a:p>
        </p:txBody>
      </p:sp>
    </p:spTree>
    <p:extLst>
      <p:ext uri="{BB962C8B-B14F-4D97-AF65-F5344CB8AC3E}">
        <p14:creationId xmlns:p14="http://schemas.microsoft.com/office/powerpoint/2010/main" val="2553566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776614" y="1716066"/>
            <a:ext cx="7757786" cy="4913334"/>
          </a:xfrm>
        </p:spPr>
        <p:txBody>
          <a:bodyPr>
            <a:normAutofit lnSpcReduction="10000"/>
          </a:bodyPr>
          <a:lstStyle/>
          <a:p>
            <a:pPr lvl="1"/>
            <a:r>
              <a:rPr lang="en-US" altLang="en-US" sz="2000" b="1" dirty="0" smtClean="0"/>
              <a:t>Be attached to the hip of a student (</a:t>
            </a:r>
            <a:r>
              <a:rPr lang="en-US" altLang="en-US" sz="1800" b="1" dirty="0" smtClean="0"/>
              <a:t>unless medically necessary)</a:t>
            </a:r>
          </a:p>
          <a:p>
            <a:pPr lvl="2"/>
            <a:endParaRPr lang="en-US" altLang="en-US" sz="1800" b="1" dirty="0" smtClean="0"/>
          </a:p>
          <a:p>
            <a:pPr lvl="1"/>
            <a:r>
              <a:rPr lang="en-US" altLang="en-US" sz="2000" b="1" dirty="0" smtClean="0"/>
              <a:t>Not to communicate for the student</a:t>
            </a:r>
          </a:p>
          <a:p>
            <a:pPr lvl="1"/>
            <a:endParaRPr lang="en-US" altLang="en-US" sz="2000" b="1" dirty="0" smtClean="0"/>
          </a:p>
          <a:p>
            <a:pPr lvl="1"/>
            <a:r>
              <a:rPr lang="en-US" altLang="en-US" sz="2000" b="1" dirty="0" smtClean="0"/>
              <a:t>Not to do the work for the student</a:t>
            </a:r>
          </a:p>
          <a:p>
            <a:pPr lvl="1"/>
            <a:endParaRPr lang="en-US" altLang="en-US" sz="2000" b="1" dirty="0" smtClean="0"/>
          </a:p>
          <a:p>
            <a:pPr lvl="1"/>
            <a:r>
              <a:rPr lang="en-US" altLang="en-US" sz="2000" b="1" dirty="0" smtClean="0"/>
              <a:t>Not to run errands for someone</a:t>
            </a:r>
          </a:p>
          <a:p>
            <a:pPr lvl="1"/>
            <a:endParaRPr lang="en-US" altLang="en-US" sz="2000" b="1" dirty="0" smtClean="0"/>
          </a:p>
          <a:p>
            <a:pPr lvl="1"/>
            <a:r>
              <a:rPr lang="en-US" altLang="en-US" sz="2000" b="1" dirty="0" smtClean="0"/>
              <a:t>Not to write an IEP</a:t>
            </a:r>
          </a:p>
          <a:p>
            <a:pPr lvl="1"/>
            <a:endParaRPr lang="en-US" altLang="en-US" sz="2000" b="1" dirty="0" smtClean="0"/>
          </a:p>
          <a:p>
            <a:pPr lvl="1"/>
            <a:r>
              <a:rPr lang="en-US" altLang="en-US" sz="2000" b="1" dirty="0" smtClean="0"/>
              <a:t>Not to communicate with the parent</a:t>
            </a:r>
          </a:p>
          <a:p>
            <a:pPr lvl="1"/>
            <a:endParaRPr lang="en-US" altLang="en-US" sz="2000" b="1" dirty="0" smtClean="0"/>
          </a:p>
          <a:p>
            <a:pPr lvl="1"/>
            <a:r>
              <a:rPr lang="en-US" altLang="en-US" sz="2000" b="1" dirty="0" smtClean="0"/>
              <a:t>Not to be on the phone or having other conversations during class time.</a:t>
            </a:r>
          </a:p>
        </p:txBody>
      </p:sp>
      <p:sp>
        <p:nvSpPr>
          <p:cNvPr id="2" name="Slide Number Placeholder 1"/>
          <p:cNvSpPr>
            <a:spLocks noGrp="1"/>
          </p:cNvSpPr>
          <p:nvPr>
            <p:ph type="sldNum" sz="quarter" idx="4294967295"/>
          </p:nvPr>
        </p:nvSpPr>
        <p:spPr>
          <a:xfrm>
            <a:off x="6553200" y="6245225"/>
            <a:ext cx="2133600" cy="476250"/>
          </a:xfrm>
          <a:prstGeom prst="rect">
            <a:avLst/>
          </a:prstGeom>
        </p:spPr>
        <p:txBody>
          <a:bodyPr/>
          <a:lstStyle/>
          <a:p>
            <a:pPr>
              <a:defRPr/>
            </a:pPr>
            <a:fld id="{38779BEE-4568-496F-9BAB-4FB92D58B8EE}" type="slidenum">
              <a:rPr lang="en-US" smtClean="0"/>
              <a:pPr>
                <a:defRPr/>
              </a:pPr>
              <a:t>18</a:t>
            </a:fld>
            <a:endParaRPr lang="en-US" dirty="0"/>
          </a:p>
        </p:txBody>
      </p:sp>
      <p:sp>
        <p:nvSpPr>
          <p:cNvPr id="7" name="Title 1"/>
          <p:cNvSpPr>
            <a:spLocks noGrp="1"/>
          </p:cNvSpPr>
          <p:nvPr>
            <p:ph type="title"/>
          </p:nvPr>
        </p:nvSpPr>
        <p:spPr>
          <a:solidFill>
            <a:schemeClr val="accent1">
              <a:lumMod val="90000"/>
            </a:schemeClr>
          </a:solidFill>
        </p:spPr>
        <p:txBody>
          <a:bodyPr/>
          <a:lstStyle/>
          <a:p>
            <a:pPr>
              <a:defRPr/>
            </a:pPr>
            <a:r>
              <a:rPr lang="en-US" altLang="en-US" dirty="0" smtClean="0"/>
              <a:t>NOT Para-Educator’s Role</a:t>
            </a:r>
          </a:p>
        </p:txBody>
      </p:sp>
    </p:spTree>
    <p:extLst>
      <p:ext uri="{BB962C8B-B14F-4D97-AF65-F5344CB8AC3E}">
        <p14:creationId xmlns:p14="http://schemas.microsoft.com/office/powerpoint/2010/main" val="298098231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764088" y="1703540"/>
            <a:ext cx="7922712" cy="4773460"/>
          </a:xfrm>
        </p:spPr>
        <p:txBody>
          <a:bodyPr>
            <a:normAutofit fontScale="77500" lnSpcReduction="20000"/>
          </a:bodyPr>
          <a:lstStyle/>
          <a:p>
            <a:pPr>
              <a:buFontTx/>
              <a:buNone/>
            </a:pPr>
            <a:r>
              <a:rPr lang="en-US" altLang="en-US" dirty="0" smtClean="0">
                <a:solidFill>
                  <a:srgbClr val="FF0000"/>
                </a:solidFill>
              </a:rPr>
              <a:t>Para-Educator’s responsibilities to the teacher</a:t>
            </a:r>
          </a:p>
          <a:p>
            <a:pPr lvl="1"/>
            <a:r>
              <a:rPr lang="en-US" altLang="en-US" dirty="0" smtClean="0"/>
              <a:t>Initiate </a:t>
            </a:r>
          </a:p>
          <a:p>
            <a:pPr lvl="1"/>
            <a:endParaRPr lang="en-US" altLang="en-US" dirty="0" smtClean="0"/>
          </a:p>
          <a:p>
            <a:pPr lvl="1"/>
            <a:r>
              <a:rPr lang="en-US" altLang="en-US" dirty="0" smtClean="0"/>
              <a:t>Follow the teacher’s lead</a:t>
            </a:r>
          </a:p>
          <a:p>
            <a:pPr lvl="1"/>
            <a:endParaRPr lang="en-US" altLang="en-US" dirty="0" smtClean="0"/>
          </a:p>
          <a:p>
            <a:pPr lvl="1"/>
            <a:r>
              <a:rPr lang="en-US" altLang="en-US" dirty="0" smtClean="0"/>
              <a:t>Follow behavior plans created by the teacher</a:t>
            </a:r>
          </a:p>
          <a:p>
            <a:pPr lvl="1"/>
            <a:endParaRPr lang="en-US" altLang="en-US" dirty="0" smtClean="0"/>
          </a:p>
          <a:p>
            <a:pPr lvl="1"/>
            <a:r>
              <a:rPr lang="en-US" altLang="en-US" dirty="0" smtClean="0"/>
              <a:t>Assist in collecting data </a:t>
            </a:r>
          </a:p>
          <a:p>
            <a:pPr lvl="1"/>
            <a:endParaRPr lang="en-US" altLang="en-US" dirty="0" smtClean="0"/>
          </a:p>
          <a:p>
            <a:pPr lvl="1"/>
            <a:r>
              <a:rPr lang="en-US" altLang="en-US" dirty="0" smtClean="0"/>
              <a:t>Communicate challenges, opportunities, and experiences </a:t>
            </a:r>
          </a:p>
          <a:p>
            <a:pPr lvl="1"/>
            <a:endParaRPr lang="en-US" altLang="en-US" dirty="0" smtClean="0"/>
          </a:p>
          <a:p>
            <a:pPr lvl="1">
              <a:buFontTx/>
              <a:buNone/>
            </a:pPr>
            <a:endParaRPr lang="en-US" altLang="en-US" dirty="0" smtClean="0"/>
          </a:p>
          <a:p>
            <a:pPr>
              <a:buFontTx/>
              <a:buNone/>
            </a:pPr>
            <a:r>
              <a:rPr lang="en-US" altLang="en-US" dirty="0" smtClean="0"/>
              <a:t>	</a:t>
            </a:r>
          </a:p>
        </p:txBody>
      </p:sp>
      <p:sp>
        <p:nvSpPr>
          <p:cNvPr id="2" name="Slide Number Placeholder 1"/>
          <p:cNvSpPr>
            <a:spLocks noGrp="1"/>
          </p:cNvSpPr>
          <p:nvPr>
            <p:ph type="sldNum" sz="quarter" idx="4294967295"/>
          </p:nvPr>
        </p:nvSpPr>
        <p:spPr>
          <a:xfrm>
            <a:off x="6553200" y="6245225"/>
            <a:ext cx="2133600" cy="476250"/>
          </a:xfrm>
          <a:prstGeom prst="rect">
            <a:avLst/>
          </a:prstGeom>
        </p:spPr>
        <p:txBody>
          <a:bodyPr/>
          <a:lstStyle/>
          <a:p>
            <a:pPr>
              <a:defRPr/>
            </a:pPr>
            <a:fld id="{6224C34D-2CC1-4F02-A9EB-5D366F6A7637}" type="slidenum">
              <a:rPr lang="en-US" smtClean="0"/>
              <a:pPr>
                <a:defRPr/>
              </a:pPr>
              <a:t>19</a:t>
            </a:fld>
            <a:endParaRPr lang="en-US" dirty="0"/>
          </a:p>
        </p:txBody>
      </p:sp>
      <p:sp>
        <p:nvSpPr>
          <p:cNvPr id="6" name="Title 1"/>
          <p:cNvSpPr>
            <a:spLocks noGrp="1"/>
          </p:cNvSpPr>
          <p:nvPr>
            <p:ph type="title"/>
          </p:nvPr>
        </p:nvSpPr>
        <p:spPr>
          <a:solidFill>
            <a:schemeClr val="accent1">
              <a:lumMod val="90000"/>
            </a:schemeClr>
          </a:solidFill>
        </p:spPr>
        <p:txBody>
          <a:bodyPr>
            <a:normAutofit fontScale="90000"/>
          </a:bodyPr>
          <a:lstStyle/>
          <a:p>
            <a:pPr>
              <a:defRPr/>
            </a:pPr>
            <a:r>
              <a:rPr lang="en-US" altLang="en-US" dirty="0" smtClean="0"/>
              <a:t>Special Education Para-Educator’s Role</a:t>
            </a:r>
          </a:p>
        </p:txBody>
      </p:sp>
    </p:spTree>
    <p:extLst>
      <p:ext uri="{BB962C8B-B14F-4D97-AF65-F5344CB8AC3E}">
        <p14:creationId xmlns:p14="http://schemas.microsoft.com/office/powerpoint/2010/main" val="39306795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Outcomes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Knowledge</a:t>
            </a:r>
            <a:r>
              <a:rPr lang="en-US" dirty="0" smtClean="0"/>
              <a:t>: The </a:t>
            </a:r>
            <a:r>
              <a:rPr lang="en-US" dirty="0"/>
              <a:t>learner will understand the roles and characteristics of the teachers and </a:t>
            </a:r>
            <a:r>
              <a:rPr lang="en-US" dirty="0" smtClean="0"/>
              <a:t>paraprofessionals.</a:t>
            </a:r>
          </a:p>
          <a:p>
            <a:r>
              <a:rPr lang="en-US" dirty="0" smtClean="0"/>
              <a:t>The </a:t>
            </a:r>
            <a:r>
              <a:rPr lang="en-US" dirty="0"/>
              <a:t>learner will </a:t>
            </a:r>
            <a:r>
              <a:rPr lang="en-US" dirty="0" smtClean="0"/>
              <a:t>know the </a:t>
            </a:r>
            <a:r>
              <a:rPr lang="en-US" dirty="0"/>
              <a:t>qualities of an effective classroom leader. </a:t>
            </a:r>
            <a:endParaRPr lang="en-US" dirty="0" smtClean="0"/>
          </a:p>
          <a:p>
            <a:pPr marL="0" indent="0">
              <a:buNone/>
            </a:pPr>
            <a:r>
              <a:rPr lang="en-US" b="1" dirty="0" smtClean="0"/>
              <a:t>Purpose:</a:t>
            </a:r>
            <a:r>
              <a:rPr lang="en-US" dirty="0" smtClean="0"/>
              <a:t> The </a:t>
            </a:r>
            <a:r>
              <a:rPr lang="en-US" dirty="0"/>
              <a:t>learner will understand why the Para/Teacher team must work cooperatively for successful outcomes for students</a:t>
            </a:r>
            <a:r>
              <a:rPr lang="en-US" dirty="0" smtClean="0"/>
              <a:t>.</a:t>
            </a:r>
          </a:p>
          <a:p>
            <a:pPr marL="0" indent="0">
              <a:buNone/>
            </a:pPr>
            <a:r>
              <a:rPr lang="en-US" b="1" dirty="0" smtClean="0"/>
              <a:t>Method:</a:t>
            </a:r>
            <a:r>
              <a:rPr lang="en-US" dirty="0" smtClean="0"/>
              <a:t> The </a:t>
            </a:r>
            <a:r>
              <a:rPr lang="en-US" dirty="0"/>
              <a:t>learner will understand how to develop an ongoing training plan for paraprofessionals to meet the need of the classroom and students</a:t>
            </a:r>
            <a:r>
              <a:rPr lang="en-US" dirty="0" smtClean="0"/>
              <a:t>.</a:t>
            </a:r>
          </a:p>
          <a:p>
            <a:pPr marL="0" indent="0">
              <a:buNone/>
            </a:pPr>
            <a:r>
              <a:rPr lang="en-US" b="1" dirty="0" smtClean="0"/>
              <a:t>Forms: </a:t>
            </a:r>
            <a:r>
              <a:rPr lang="en-US" dirty="0" smtClean="0"/>
              <a:t>The learner will become acquainted with forms useful in effective adult leadership.</a:t>
            </a:r>
            <a:endParaRPr lang="en-US" b="1" dirty="0"/>
          </a:p>
        </p:txBody>
      </p:sp>
    </p:spTree>
    <p:extLst>
      <p:ext uri="{BB962C8B-B14F-4D97-AF65-F5344CB8AC3E}">
        <p14:creationId xmlns:p14="http://schemas.microsoft.com/office/powerpoint/2010/main" val="270003283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884050" y="1741118"/>
            <a:ext cx="7802750" cy="4735882"/>
          </a:xfrm>
        </p:spPr>
        <p:txBody>
          <a:bodyPr>
            <a:normAutofit fontScale="70000" lnSpcReduction="20000"/>
          </a:bodyPr>
          <a:lstStyle/>
          <a:p>
            <a:pPr>
              <a:buFontTx/>
              <a:buNone/>
              <a:defRPr/>
            </a:pPr>
            <a:r>
              <a:rPr lang="en-US" altLang="en-US" dirty="0" smtClean="0">
                <a:solidFill>
                  <a:srgbClr val="FF0000"/>
                </a:solidFill>
              </a:rPr>
              <a:t>Para-Educator’s responsibilities to the teacher</a:t>
            </a:r>
          </a:p>
          <a:p>
            <a:pPr lvl="1">
              <a:defRPr/>
            </a:pPr>
            <a:r>
              <a:rPr lang="en-US" altLang="en-US" dirty="0" smtClean="0"/>
              <a:t>Be flexible/go with the flow</a:t>
            </a:r>
          </a:p>
          <a:p>
            <a:pPr lvl="1">
              <a:defRPr/>
            </a:pPr>
            <a:endParaRPr lang="en-US" altLang="en-US" dirty="0" smtClean="0"/>
          </a:p>
          <a:p>
            <a:pPr lvl="1">
              <a:defRPr/>
            </a:pPr>
            <a:r>
              <a:rPr lang="en-US" altLang="en-US" dirty="0" smtClean="0"/>
              <a:t>Engage learners in activities developed by the teacher</a:t>
            </a:r>
          </a:p>
          <a:p>
            <a:pPr lvl="1">
              <a:defRPr/>
            </a:pPr>
            <a:endParaRPr lang="en-US" altLang="en-US" dirty="0" smtClean="0"/>
          </a:p>
          <a:p>
            <a:pPr lvl="1">
              <a:defRPr/>
            </a:pPr>
            <a:r>
              <a:rPr lang="en-US" altLang="en-US" dirty="0" smtClean="0"/>
              <a:t>Ask for clarification</a:t>
            </a:r>
          </a:p>
          <a:p>
            <a:pPr lvl="1">
              <a:defRPr/>
            </a:pPr>
            <a:endParaRPr lang="en-US" altLang="en-US" dirty="0" smtClean="0"/>
          </a:p>
          <a:p>
            <a:pPr lvl="1">
              <a:defRPr/>
            </a:pPr>
            <a:r>
              <a:rPr lang="en-US" altLang="en-US" dirty="0" smtClean="0"/>
              <a:t>Ask for training</a:t>
            </a:r>
          </a:p>
          <a:p>
            <a:pPr lvl="1">
              <a:defRPr/>
            </a:pPr>
            <a:endParaRPr lang="en-US" altLang="en-US" dirty="0"/>
          </a:p>
          <a:p>
            <a:pPr lvl="1">
              <a:defRPr/>
            </a:pPr>
            <a:endParaRPr lang="en-US" altLang="en-US" dirty="0" smtClean="0"/>
          </a:p>
          <a:p>
            <a:pPr marL="457200" lvl="1" indent="0">
              <a:buFontTx/>
              <a:buNone/>
              <a:defRPr/>
            </a:pPr>
            <a:endParaRPr lang="en-US" altLang="en-US" dirty="0" smtClean="0"/>
          </a:p>
          <a:p>
            <a:pPr marL="457200" lvl="1" indent="0">
              <a:buFontTx/>
              <a:buNone/>
              <a:defRPr/>
            </a:pPr>
            <a:endParaRPr lang="en-US" altLang="en-US" dirty="0" smtClean="0"/>
          </a:p>
          <a:p>
            <a:pPr lvl="1">
              <a:defRPr/>
            </a:pPr>
            <a:endParaRPr lang="en-US" altLang="en-US" dirty="0" smtClean="0"/>
          </a:p>
          <a:p>
            <a:pPr lvl="1">
              <a:buFontTx/>
              <a:buNone/>
              <a:defRPr/>
            </a:pPr>
            <a:endParaRPr lang="en-US" altLang="en-US" dirty="0" smtClean="0"/>
          </a:p>
          <a:p>
            <a:pPr>
              <a:buFontTx/>
              <a:buNone/>
              <a:defRPr/>
            </a:pPr>
            <a:r>
              <a:rPr lang="en-US" altLang="en-US" dirty="0" smtClean="0"/>
              <a:t>	</a:t>
            </a:r>
          </a:p>
        </p:txBody>
      </p:sp>
      <p:sp>
        <p:nvSpPr>
          <p:cNvPr id="2" name="Slide Number Placeholder 1"/>
          <p:cNvSpPr>
            <a:spLocks noGrp="1"/>
          </p:cNvSpPr>
          <p:nvPr>
            <p:ph type="sldNum" sz="quarter" idx="4294967295"/>
          </p:nvPr>
        </p:nvSpPr>
        <p:spPr>
          <a:xfrm>
            <a:off x="6553200" y="6245225"/>
            <a:ext cx="2133600" cy="476250"/>
          </a:xfrm>
          <a:prstGeom prst="rect">
            <a:avLst/>
          </a:prstGeom>
        </p:spPr>
        <p:txBody>
          <a:bodyPr/>
          <a:lstStyle/>
          <a:p>
            <a:pPr>
              <a:defRPr/>
            </a:pPr>
            <a:fld id="{908F85A0-93A0-49E5-8B2D-5A43EEB42E00}" type="slidenum">
              <a:rPr lang="en-US" smtClean="0"/>
              <a:pPr>
                <a:defRPr/>
              </a:pPr>
              <a:t>20</a:t>
            </a:fld>
            <a:endParaRPr lang="en-US" dirty="0"/>
          </a:p>
        </p:txBody>
      </p:sp>
      <p:sp>
        <p:nvSpPr>
          <p:cNvPr id="6" name="Title 1"/>
          <p:cNvSpPr>
            <a:spLocks noGrp="1"/>
          </p:cNvSpPr>
          <p:nvPr>
            <p:ph type="title"/>
          </p:nvPr>
        </p:nvSpPr>
        <p:spPr>
          <a:solidFill>
            <a:schemeClr val="accent1">
              <a:lumMod val="90000"/>
            </a:schemeClr>
          </a:solidFill>
        </p:spPr>
        <p:txBody>
          <a:bodyPr>
            <a:normAutofit fontScale="90000"/>
          </a:bodyPr>
          <a:lstStyle/>
          <a:p>
            <a:pPr>
              <a:defRPr/>
            </a:pPr>
            <a:r>
              <a:rPr lang="en-US" altLang="en-US" dirty="0" smtClean="0"/>
              <a:t>Special Education Para-Educator’s Role</a:t>
            </a:r>
          </a:p>
        </p:txBody>
      </p:sp>
    </p:spTree>
    <p:extLst>
      <p:ext uri="{BB962C8B-B14F-4D97-AF65-F5344CB8AC3E}">
        <p14:creationId xmlns:p14="http://schemas.microsoft.com/office/powerpoint/2010/main" val="37461229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Who is on Your Extended Team?</a:t>
            </a:r>
          </a:p>
        </p:txBody>
      </p:sp>
      <p:sp>
        <p:nvSpPr>
          <p:cNvPr id="20483" name="Content Placeholder 2"/>
          <p:cNvSpPr>
            <a:spLocks noGrp="1"/>
          </p:cNvSpPr>
          <p:nvPr>
            <p:ph idx="1"/>
          </p:nvPr>
        </p:nvSpPr>
        <p:spPr/>
        <p:txBody>
          <a:bodyPr/>
          <a:lstStyle/>
          <a:p>
            <a:r>
              <a:rPr lang="en-US" altLang="en-US" smtClean="0"/>
              <a:t>Content area teachers</a:t>
            </a:r>
          </a:p>
          <a:p>
            <a:r>
              <a:rPr lang="en-US" altLang="en-US" smtClean="0"/>
              <a:t>Special subject teacher (music, art, etc.)</a:t>
            </a:r>
          </a:p>
          <a:p>
            <a:r>
              <a:rPr lang="en-US" altLang="en-US" smtClean="0"/>
              <a:t>Cafeteria workers</a:t>
            </a:r>
          </a:p>
          <a:p>
            <a:r>
              <a:rPr lang="en-US" altLang="en-US" smtClean="0"/>
              <a:t>Bus driver</a:t>
            </a:r>
          </a:p>
          <a:p>
            <a:r>
              <a:rPr lang="en-US" altLang="en-US" smtClean="0"/>
              <a:t>School nurse</a:t>
            </a:r>
          </a:p>
          <a:p>
            <a:r>
              <a:rPr lang="en-US" altLang="en-US" smtClean="0"/>
              <a:t>Related services provider</a:t>
            </a:r>
          </a:p>
          <a:p>
            <a:r>
              <a:rPr lang="en-US" altLang="en-US" smtClean="0"/>
              <a:t>Others?</a:t>
            </a:r>
          </a:p>
          <a:p>
            <a:endParaRPr lang="en-US" altLang="en-US" smtClean="0"/>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B33683F0-E617-46A6-B9C8-277C03DA2DB5}" type="slidenum">
              <a:rPr lang="en-US" smtClean="0"/>
              <a:pPr>
                <a:defRPr/>
              </a:pPr>
              <a:t>21</a:t>
            </a:fld>
            <a:endParaRPr lang="en-US" dirty="0"/>
          </a:p>
        </p:txBody>
      </p:sp>
    </p:spTree>
    <p:extLst>
      <p:ext uri="{BB962C8B-B14F-4D97-AF65-F5344CB8AC3E}">
        <p14:creationId xmlns:p14="http://schemas.microsoft.com/office/powerpoint/2010/main" val="88428566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434C7C4-B661-4E90-818E-1382C4846D45}" type="slidenum">
              <a:rPr lang="en-US" smtClean="0"/>
              <a:pPr>
                <a:defRPr/>
              </a:pPr>
              <a:t>22</a:t>
            </a:fld>
            <a:endParaRPr lang="en-US" dirty="0"/>
          </a:p>
        </p:txBody>
      </p:sp>
      <p:cxnSp>
        <p:nvCxnSpPr>
          <p:cNvPr id="6" name="Straight Connector 5"/>
          <p:cNvCxnSpPr/>
          <p:nvPr/>
        </p:nvCxnSpPr>
        <p:spPr>
          <a:xfrm>
            <a:off x="4419600" y="0"/>
            <a:ext cx="0" cy="68580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295400"/>
            <a:ext cx="9296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1509" name="TextBox 12"/>
          <p:cNvSpPr txBox="1">
            <a:spLocks noChangeArrowheads="1"/>
          </p:cNvSpPr>
          <p:nvPr/>
        </p:nvSpPr>
        <p:spPr bwMode="auto">
          <a:xfrm>
            <a:off x="1295400" y="269875"/>
            <a:ext cx="1920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a:solidFill>
                  <a:srgbClr val="FF0000"/>
                </a:solidFill>
              </a:rPr>
              <a:t>Teacher</a:t>
            </a:r>
          </a:p>
        </p:txBody>
      </p:sp>
      <p:sp>
        <p:nvSpPr>
          <p:cNvPr id="21510" name="TextBox 13"/>
          <p:cNvSpPr txBox="1">
            <a:spLocks noChangeArrowheads="1"/>
          </p:cNvSpPr>
          <p:nvPr/>
        </p:nvSpPr>
        <p:spPr bwMode="auto">
          <a:xfrm>
            <a:off x="5181600" y="284163"/>
            <a:ext cx="33401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a:solidFill>
                  <a:srgbClr val="FF0000"/>
                </a:solidFill>
              </a:rPr>
              <a:t>Para-Educator</a:t>
            </a:r>
          </a:p>
        </p:txBody>
      </p:sp>
      <p:sp>
        <p:nvSpPr>
          <p:cNvPr id="16" name="Rectangle 15"/>
          <p:cNvSpPr/>
          <p:nvPr/>
        </p:nvSpPr>
        <p:spPr>
          <a:xfrm>
            <a:off x="1695450" y="1981200"/>
            <a:ext cx="16383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Role</a:t>
            </a:r>
          </a:p>
        </p:txBody>
      </p:sp>
      <p:sp>
        <p:nvSpPr>
          <p:cNvPr id="17" name="Rectangle 16"/>
          <p:cNvSpPr/>
          <p:nvPr/>
        </p:nvSpPr>
        <p:spPr>
          <a:xfrm>
            <a:off x="3429000" y="3124200"/>
            <a:ext cx="1981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Role</a:t>
            </a:r>
          </a:p>
        </p:txBody>
      </p:sp>
      <p:sp>
        <p:nvSpPr>
          <p:cNvPr id="18" name="Rectangle 17"/>
          <p:cNvSpPr/>
          <p:nvPr/>
        </p:nvSpPr>
        <p:spPr>
          <a:xfrm>
            <a:off x="5715000" y="1693863"/>
            <a:ext cx="1981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Role</a:t>
            </a:r>
          </a:p>
        </p:txBody>
      </p:sp>
    </p:spTree>
    <p:extLst>
      <p:ext uri="{BB962C8B-B14F-4D97-AF65-F5344CB8AC3E}">
        <p14:creationId xmlns:p14="http://schemas.microsoft.com/office/powerpoint/2010/main" val="139846268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altLang="en-US" smtClean="0"/>
              <a:t/>
            </a:r>
            <a:br>
              <a:rPr lang="en-US" altLang="en-US" smtClean="0"/>
            </a:br>
            <a:r>
              <a:rPr lang="en-US" altLang="en-US" smtClean="0"/>
              <a:t>Teaming Scenario One</a:t>
            </a:r>
            <a:br>
              <a:rPr lang="en-US" altLang="en-US" smtClean="0"/>
            </a:br>
            <a:endParaRPr lang="en-US" altLang="en-US" smtClean="0"/>
          </a:p>
        </p:txBody>
      </p:sp>
      <p:sp>
        <p:nvSpPr>
          <p:cNvPr id="22531" name="Rectangle 3"/>
          <p:cNvSpPr>
            <a:spLocks noGrp="1" noChangeArrowheads="1"/>
          </p:cNvSpPr>
          <p:nvPr>
            <p:ph type="body" idx="1"/>
          </p:nvPr>
        </p:nvSpPr>
        <p:spPr>
          <a:xfrm>
            <a:off x="776614" y="1753644"/>
            <a:ext cx="7910186" cy="4372519"/>
          </a:xfrm>
        </p:spPr>
        <p:txBody>
          <a:bodyPr>
            <a:normAutofit fontScale="92500" lnSpcReduction="10000"/>
          </a:bodyPr>
          <a:lstStyle/>
          <a:p>
            <a:pPr eaLnBrk="1" hangingPunct="1">
              <a:lnSpc>
                <a:spcPct val="90000"/>
              </a:lnSpc>
              <a:buFontTx/>
              <a:buNone/>
            </a:pPr>
            <a:r>
              <a:rPr lang="en-US" altLang="en-US" dirty="0" smtClean="0"/>
              <a:t>A teacher asks the Para-educator to develop and teach a writing lesson to a student. The Para-educator asks the teacher for some information and guidance.</a:t>
            </a:r>
          </a:p>
          <a:p>
            <a:pPr eaLnBrk="1" hangingPunct="1">
              <a:lnSpc>
                <a:spcPct val="90000"/>
              </a:lnSpc>
              <a:buFontTx/>
              <a:buNone/>
            </a:pPr>
            <a:r>
              <a:rPr lang="en-US" altLang="en-US" dirty="0" smtClean="0"/>
              <a:t>The teacher responds, “Oh, it doesn’t make a difference how you do it,  but I know you’ll do a great job.”</a:t>
            </a:r>
          </a:p>
          <a:p>
            <a:pPr eaLnBrk="1" hangingPunct="1">
              <a:lnSpc>
                <a:spcPct val="90000"/>
              </a:lnSpc>
              <a:buFontTx/>
              <a:buNone/>
            </a:pPr>
            <a:endParaRPr lang="en-US" altLang="en-US" dirty="0" smtClean="0"/>
          </a:p>
          <a:p>
            <a:pPr eaLnBrk="1" hangingPunct="1">
              <a:lnSpc>
                <a:spcPct val="90000"/>
              </a:lnSpc>
              <a:buFontTx/>
              <a:buNone/>
            </a:pPr>
            <a:r>
              <a:rPr lang="en-US" altLang="en-US" dirty="0" smtClean="0">
                <a:solidFill>
                  <a:srgbClr val="FF0000"/>
                </a:solidFill>
              </a:rPr>
              <a:t>Identify the ineffective teaming practices in this scenario and describe possible solutions.</a:t>
            </a:r>
          </a:p>
        </p:txBody>
      </p:sp>
    </p:spTree>
    <p:extLst>
      <p:ext uri="{BB962C8B-B14F-4D97-AF65-F5344CB8AC3E}">
        <p14:creationId xmlns:p14="http://schemas.microsoft.com/office/powerpoint/2010/main" val="247070880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Teaming Scenario Two</a:t>
            </a:r>
          </a:p>
        </p:txBody>
      </p:sp>
      <p:sp>
        <p:nvSpPr>
          <p:cNvPr id="23555" name="Rectangle 3"/>
          <p:cNvSpPr>
            <a:spLocks noGrp="1" noChangeArrowheads="1"/>
          </p:cNvSpPr>
          <p:nvPr>
            <p:ph type="body" idx="1"/>
          </p:nvPr>
        </p:nvSpPr>
        <p:spPr>
          <a:xfrm>
            <a:off x="789140" y="1741118"/>
            <a:ext cx="7897660" cy="4659682"/>
          </a:xfrm>
        </p:spPr>
        <p:txBody>
          <a:bodyPr>
            <a:normAutofit lnSpcReduction="10000"/>
          </a:bodyPr>
          <a:lstStyle/>
          <a:p>
            <a:pPr eaLnBrk="1" hangingPunct="1">
              <a:buFontTx/>
              <a:buNone/>
            </a:pPr>
            <a:r>
              <a:rPr lang="en-US" altLang="en-US" dirty="0" smtClean="0"/>
              <a:t>Steve’s, a student in your classroom, mom asks the Para-educator about another student in the classroom.  The Para-educator explains some of the behaviors of the other student. The parent then calls the you to discuss that she does not want Steve around this other student. </a:t>
            </a:r>
          </a:p>
          <a:p>
            <a:pPr eaLnBrk="1" hangingPunct="1">
              <a:buFontTx/>
              <a:buNone/>
            </a:pPr>
            <a:r>
              <a:rPr lang="en-US" altLang="en-US" dirty="0" smtClean="0">
                <a:solidFill>
                  <a:srgbClr val="FF0000"/>
                </a:solidFill>
              </a:rPr>
              <a:t>How would you, as the teacher, respond to this situation to ensure confidentiality and to honor the team relationship?</a:t>
            </a:r>
          </a:p>
        </p:txBody>
      </p:sp>
    </p:spTree>
    <p:extLst>
      <p:ext uri="{BB962C8B-B14F-4D97-AF65-F5344CB8AC3E}">
        <p14:creationId xmlns:p14="http://schemas.microsoft.com/office/powerpoint/2010/main" val="44398504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Teaming Scenario Three</a:t>
            </a:r>
          </a:p>
        </p:txBody>
      </p:sp>
      <p:sp>
        <p:nvSpPr>
          <p:cNvPr id="23555" name="Rectangle 3"/>
          <p:cNvSpPr>
            <a:spLocks noGrp="1" noChangeArrowheads="1"/>
          </p:cNvSpPr>
          <p:nvPr>
            <p:ph type="body" idx="1"/>
          </p:nvPr>
        </p:nvSpPr>
        <p:spPr/>
        <p:txBody>
          <a:bodyPr/>
          <a:lstStyle/>
          <a:p>
            <a:pPr eaLnBrk="1" hangingPunct="1">
              <a:buFontTx/>
              <a:buNone/>
              <a:defRPr/>
            </a:pPr>
            <a:r>
              <a:rPr lang="en-US" dirty="0" smtClean="0"/>
              <a:t>A Para-educator has been assigned to work as a 1:1  Para-educator for a student with complex needs in the third grade class.</a:t>
            </a:r>
          </a:p>
          <a:p>
            <a:pPr marL="0" indent="0" eaLnBrk="1" hangingPunct="1">
              <a:buFontTx/>
              <a:buNone/>
              <a:defRPr/>
            </a:pPr>
            <a:endParaRPr lang="en-US" dirty="0" smtClean="0"/>
          </a:p>
          <a:p>
            <a:pPr marL="0" indent="0" eaLnBrk="1" hangingPunct="1">
              <a:buFontTx/>
              <a:buNone/>
              <a:defRPr/>
            </a:pPr>
            <a:endParaRPr lang="en-US" dirty="0"/>
          </a:p>
          <a:p>
            <a:pPr marL="0" indent="0" eaLnBrk="1" hangingPunct="1">
              <a:buFontTx/>
              <a:buNone/>
              <a:defRPr/>
            </a:pPr>
            <a:r>
              <a:rPr lang="en-US" dirty="0" smtClean="0">
                <a:solidFill>
                  <a:srgbClr val="FF0000"/>
                </a:solidFill>
              </a:rPr>
              <a:t>What information should be shared before the first day to effectively serve the student.</a:t>
            </a:r>
          </a:p>
          <a:p>
            <a:pPr marL="0" indent="0" eaLnBrk="1" hangingPunct="1">
              <a:buFontTx/>
              <a:buNone/>
              <a:defRPr/>
            </a:pPr>
            <a:endParaRPr lang="en-US" dirty="0" smtClean="0"/>
          </a:p>
          <a:p>
            <a:pPr marL="0" indent="0" eaLnBrk="1" hangingPunct="1">
              <a:buFontTx/>
              <a:buNone/>
              <a:defRPr/>
            </a:pPr>
            <a:endParaRPr lang="en-US" dirty="0" smtClean="0"/>
          </a:p>
        </p:txBody>
      </p:sp>
    </p:spTree>
    <p:extLst>
      <p:ext uri="{BB962C8B-B14F-4D97-AF65-F5344CB8AC3E}">
        <p14:creationId xmlns:p14="http://schemas.microsoft.com/office/powerpoint/2010/main" val="377475036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3600" smtClean="0"/>
              <a:t>Teaming Scenario Four</a:t>
            </a:r>
          </a:p>
        </p:txBody>
      </p:sp>
      <p:sp>
        <p:nvSpPr>
          <p:cNvPr id="3" name="Content Placeholder 2"/>
          <p:cNvSpPr>
            <a:spLocks noGrp="1"/>
          </p:cNvSpPr>
          <p:nvPr>
            <p:ph idx="1"/>
          </p:nvPr>
        </p:nvSpPr>
        <p:spPr>
          <a:xfrm>
            <a:off x="789140" y="1753644"/>
            <a:ext cx="7897660" cy="4799556"/>
          </a:xfrm>
        </p:spPr>
        <p:txBody>
          <a:bodyPr>
            <a:normAutofit lnSpcReduction="10000"/>
          </a:bodyPr>
          <a:lstStyle/>
          <a:p>
            <a:pPr marL="0" indent="0">
              <a:buFontTx/>
              <a:buNone/>
              <a:defRPr/>
            </a:pPr>
            <a:r>
              <a:rPr lang="en-US" dirty="0" smtClean="0"/>
              <a:t>The teacher is showing the students double-digit addition on the board. The Para-educator notices that a student is talking with a classmate, distracting them from listening to the teacher. </a:t>
            </a:r>
          </a:p>
          <a:p>
            <a:pPr marL="0" indent="0">
              <a:buFontTx/>
              <a:buNone/>
              <a:defRPr/>
            </a:pPr>
            <a:endParaRPr lang="en-US" dirty="0" smtClean="0"/>
          </a:p>
          <a:p>
            <a:pPr>
              <a:defRPr/>
            </a:pPr>
            <a:r>
              <a:rPr lang="en-US" sz="2800" dirty="0" smtClean="0">
                <a:solidFill>
                  <a:srgbClr val="FF0000"/>
                </a:solidFill>
              </a:rPr>
              <a:t>How should both the teacher and the Para-educator respond in this situation?</a:t>
            </a:r>
          </a:p>
          <a:p>
            <a:pPr>
              <a:defRPr/>
            </a:pPr>
            <a:r>
              <a:rPr lang="en-US" sz="2800" dirty="0" smtClean="0">
                <a:solidFill>
                  <a:srgbClr val="FF0000"/>
                </a:solidFill>
              </a:rPr>
              <a:t>How could the team be proactive in keeping this problem from occurring in the first place? </a:t>
            </a:r>
            <a:endParaRPr lang="en-US" dirty="0"/>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43141FDF-364D-408C-9F52-B5D82FFB0267}" type="slidenum">
              <a:rPr lang="en-US" smtClean="0"/>
              <a:pPr>
                <a:defRPr/>
              </a:pPr>
              <a:t>26</a:t>
            </a:fld>
            <a:endParaRPr lang="en-US" dirty="0"/>
          </a:p>
        </p:txBody>
      </p:sp>
    </p:spTree>
    <p:extLst>
      <p:ext uri="{BB962C8B-B14F-4D97-AF65-F5344CB8AC3E}">
        <p14:creationId xmlns:p14="http://schemas.microsoft.com/office/powerpoint/2010/main" val="368908826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z="3600" smtClean="0"/>
              <a:t>Teaming Scenario Five</a:t>
            </a:r>
          </a:p>
        </p:txBody>
      </p:sp>
      <p:sp>
        <p:nvSpPr>
          <p:cNvPr id="3" name="Content Placeholder 2"/>
          <p:cNvSpPr>
            <a:spLocks noGrp="1"/>
          </p:cNvSpPr>
          <p:nvPr>
            <p:ph idx="1"/>
          </p:nvPr>
        </p:nvSpPr>
        <p:spPr>
          <a:xfrm>
            <a:off x="884050" y="1728592"/>
            <a:ext cx="7802750" cy="4824608"/>
          </a:xfrm>
        </p:spPr>
        <p:txBody>
          <a:bodyPr/>
          <a:lstStyle/>
          <a:p>
            <a:pPr marL="0" indent="0">
              <a:buFontTx/>
              <a:buNone/>
              <a:defRPr/>
            </a:pPr>
            <a:r>
              <a:rPr lang="en-US" dirty="0" smtClean="0"/>
              <a:t>As the teacher, you have noticed a Para-educator getting frustrated when working with a specific student.  </a:t>
            </a:r>
          </a:p>
          <a:p>
            <a:pPr marL="0" indent="0">
              <a:buFontTx/>
              <a:buNone/>
              <a:defRPr/>
            </a:pPr>
            <a:endParaRPr lang="en-US" dirty="0" smtClean="0"/>
          </a:p>
          <a:p>
            <a:pPr>
              <a:defRPr/>
            </a:pPr>
            <a:r>
              <a:rPr lang="en-US" sz="2800" dirty="0" smtClean="0">
                <a:solidFill>
                  <a:srgbClr val="FF0000"/>
                </a:solidFill>
              </a:rPr>
              <a:t>What would you do?</a:t>
            </a:r>
            <a:endParaRPr lang="en-US" dirty="0"/>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32D6C7D0-4B6D-48BC-96F0-03B345DC8DDD}" type="slidenum">
              <a:rPr lang="en-US" smtClean="0"/>
              <a:pPr>
                <a:defRPr/>
              </a:pPr>
              <a:t>27</a:t>
            </a:fld>
            <a:endParaRPr lang="en-US" dirty="0"/>
          </a:p>
        </p:txBody>
      </p:sp>
    </p:spTree>
    <p:extLst>
      <p:ext uri="{BB962C8B-B14F-4D97-AF65-F5344CB8AC3E}">
        <p14:creationId xmlns:p14="http://schemas.microsoft.com/office/powerpoint/2010/main" val="315442557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00" y="1770063"/>
            <a:ext cx="2362200" cy="4168775"/>
          </a:xfrm>
          <a:solidFill>
            <a:srgbClr val="FF0000"/>
          </a:solidFill>
          <a:ln>
            <a:solidFill>
              <a:srgbClr val="FF0000"/>
            </a:solidFill>
          </a:ln>
        </p:spPr>
        <p:txBody>
          <a:bodyPr/>
          <a:lstStyle/>
          <a:p>
            <a:pPr algn="ctr">
              <a:defRPr/>
            </a:pPr>
            <a:endParaRPr lang="en-US" dirty="0"/>
          </a:p>
        </p:txBody>
      </p:sp>
      <p:sp>
        <p:nvSpPr>
          <p:cNvPr id="4" name="Slide Number Placeholder 3"/>
          <p:cNvSpPr>
            <a:spLocks noGrp="1"/>
          </p:cNvSpPr>
          <p:nvPr>
            <p:ph type="sldNum" sz="quarter" idx="12"/>
          </p:nvPr>
        </p:nvSpPr>
        <p:spPr/>
        <p:txBody>
          <a:bodyPr/>
          <a:lstStyle/>
          <a:p>
            <a:pPr>
              <a:defRPr/>
            </a:pPr>
            <a:fld id="{2C0838B7-02D7-462B-ACA7-56FF2AEA122C}" type="slidenum">
              <a:rPr lang="en-US" smtClean="0"/>
              <a:pPr>
                <a:defRPr/>
              </a:pPr>
              <a:t>28</a:t>
            </a:fld>
            <a:endParaRPr lang="en-US" dirty="0"/>
          </a:p>
        </p:txBody>
      </p:sp>
      <p:sp>
        <p:nvSpPr>
          <p:cNvPr id="6" name="Title 1"/>
          <p:cNvSpPr txBox="1">
            <a:spLocks/>
          </p:cNvSpPr>
          <p:nvPr/>
        </p:nvSpPr>
        <p:spPr bwMode="auto">
          <a:xfrm>
            <a:off x="152400" y="0"/>
            <a:ext cx="87630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4000" b="1" cap="all">
                <a:solidFill>
                  <a:schemeClr val="accent2"/>
                </a:solidFill>
                <a:latin typeface="+mj-lt"/>
                <a:ea typeface="+mj-ea"/>
                <a:cs typeface="+mj-cs"/>
              </a:defRPr>
            </a:lvl1pPr>
            <a:lvl2pPr algn="l" rtl="0" eaLnBrk="0" fontAlgn="base" hangingPunct="0">
              <a:spcBef>
                <a:spcPct val="0"/>
              </a:spcBef>
              <a:spcAft>
                <a:spcPct val="0"/>
              </a:spcAft>
              <a:defRPr sz="4000">
                <a:solidFill>
                  <a:schemeClr val="accent2"/>
                </a:solidFill>
                <a:latin typeface="Gill Sans MT" pitchFamily="34" charset="0"/>
              </a:defRPr>
            </a:lvl2pPr>
            <a:lvl3pPr algn="l" rtl="0" eaLnBrk="0" fontAlgn="base" hangingPunct="0">
              <a:spcBef>
                <a:spcPct val="0"/>
              </a:spcBef>
              <a:spcAft>
                <a:spcPct val="0"/>
              </a:spcAft>
              <a:defRPr sz="4000">
                <a:solidFill>
                  <a:schemeClr val="accent2"/>
                </a:solidFill>
                <a:latin typeface="Gill Sans MT" pitchFamily="34" charset="0"/>
              </a:defRPr>
            </a:lvl3pPr>
            <a:lvl4pPr algn="l" rtl="0" eaLnBrk="0" fontAlgn="base" hangingPunct="0">
              <a:spcBef>
                <a:spcPct val="0"/>
              </a:spcBef>
              <a:spcAft>
                <a:spcPct val="0"/>
              </a:spcAft>
              <a:defRPr sz="4000">
                <a:solidFill>
                  <a:schemeClr val="accent2"/>
                </a:solidFill>
                <a:latin typeface="Gill Sans MT" pitchFamily="34" charset="0"/>
              </a:defRPr>
            </a:lvl4pPr>
            <a:lvl5pPr algn="l" rtl="0" eaLnBrk="0" fontAlgn="base" hangingPunct="0">
              <a:spcBef>
                <a:spcPct val="0"/>
              </a:spcBef>
              <a:spcAft>
                <a:spcPct val="0"/>
              </a:spcAft>
              <a:defRPr sz="4000">
                <a:solidFill>
                  <a:schemeClr val="accent2"/>
                </a:solidFill>
                <a:latin typeface="Gill Sans MT" pitchFamily="34" charset="0"/>
              </a:defRPr>
            </a:lvl5pPr>
            <a:lvl6pPr marL="457200" algn="l" rtl="0" fontAlgn="base">
              <a:spcBef>
                <a:spcPct val="0"/>
              </a:spcBef>
              <a:spcAft>
                <a:spcPct val="0"/>
              </a:spcAft>
              <a:defRPr sz="4000">
                <a:solidFill>
                  <a:schemeClr val="accent2"/>
                </a:solidFill>
                <a:latin typeface="Gill Sans MT" pitchFamily="34" charset="0"/>
              </a:defRPr>
            </a:lvl6pPr>
            <a:lvl7pPr marL="914400" algn="l" rtl="0" fontAlgn="base">
              <a:spcBef>
                <a:spcPct val="0"/>
              </a:spcBef>
              <a:spcAft>
                <a:spcPct val="0"/>
              </a:spcAft>
              <a:defRPr sz="4000">
                <a:solidFill>
                  <a:schemeClr val="accent2"/>
                </a:solidFill>
                <a:latin typeface="Gill Sans MT" pitchFamily="34" charset="0"/>
              </a:defRPr>
            </a:lvl7pPr>
            <a:lvl8pPr marL="1371600" algn="l" rtl="0" fontAlgn="base">
              <a:spcBef>
                <a:spcPct val="0"/>
              </a:spcBef>
              <a:spcAft>
                <a:spcPct val="0"/>
              </a:spcAft>
              <a:defRPr sz="4000">
                <a:solidFill>
                  <a:schemeClr val="accent2"/>
                </a:solidFill>
                <a:latin typeface="Gill Sans MT" pitchFamily="34" charset="0"/>
              </a:defRPr>
            </a:lvl8pPr>
            <a:lvl9pPr marL="1828800" algn="l" rtl="0" fontAlgn="base">
              <a:spcBef>
                <a:spcPct val="0"/>
              </a:spcBef>
              <a:spcAft>
                <a:spcPct val="0"/>
              </a:spcAft>
              <a:defRPr sz="4000">
                <a:solidFill>
                  <a:schemeClr val="accent2"/>
                </a:solidFill>
                <a:latin typeface="Gill Sans MT" pitchFamily="34" charset="0"/>
              </a:defRPr>
            </a:lvl9pPr>
          </a:lstStyle>
          <a:p>
            <a:pPr>
              <a:defRPr/>
            </a:pPr>
            <a:r>
              <a:rPr lang="en-US" kern="0" dirty="0" smtClean="0"/>
              <a:t>Teachers &amp; Para-Educators</a:t>
            </a:r>
            <a:br>
              <a:rPr lang="en-US" kern="0" dirty="0" smtClean="0"/>
            </a:br>
            <a:r>
              <a:rPr lang="en-US" kern="0" dirty="0" smtClean="0"/>
              <a:t/>
            </a:r>
            <a:br>
              <a:rPr lang="en-US" kern="0" dirty="0" smtClean="0"/>
            </a:br>
            <a:endParaRPr lang="en-US" kern="0" dirty="0"/>
          </a:p>
        </p:txBody>
      </p:sp>
      <p:sp>
        <p:nvSpPr>
          <p:cNvPr id="8" name="Title 1"/>
          <p:cNvSpPr txBox="1">
            <a:spLocks/>
          </p:cNvSpPr>
          <p:nvPr/>
        </p:nvSpPr>
        <p:spPr bwMode="auto">
          <a:xfrm>
            <a:off x="1270000" y="1770063"/>
            <a:ext cx="2540000" cy="4168775"/>
          </a:xfrm>
          <a:prstGeom prst="rect">
            <a:avLst/>
          </a:prstGeom>
          <a:solidFill>
            <a:srgbClr val="00B050"/>
          </a:solidFill>
          <a:ln w="9525">
            <a:solidFill>
              <a:srgbClr val="00B050"/>
            </a:solidFill>
            <a:miter lim="800000"/>
            <a:headEnd/>
            <a:tailEnd/>
          </a:ln>
        </p:spPr>
        <p:txBody>
          <a:bodyPr/>
          <a:lstStyle>
            <a:lvl1pPr algn="l" rtl="0" eaLnBrk="0" fontAlgn="base" hangingPunct="0">
              <a:spcBef>
                <a:spcPct val="0"/>
              </a:spcBef>
              <a:spcAft>
                <a:spcPct val="0"/>
              </a:spcAft>
              <a:defRPr sz="4000" b="1" cap="all">
                <a:solidFill>
                  <a:schemeClr val="accent2"/>
                </a:solidFill>
                <a:latin typeface="+mj-lt"/>
                <a:ea typeface="+mj-ea"/>
                <a:cs typeface="+mj-cs"/>
              </a:defRPr>
            </a:lvl1pPr>
            <a:lvl2pPr algn="l" rtl="0" eaLnBrk="0" fontAlgn="base" hangingPunct="0">
              <a:spcBef>
                <a:spcPct val="0"/>
              </a:spcBef>
              <a:spcAft>
                <a:spcPct val="0"/>
              </a:spcAft>
              <a:defRPr sz="4000">
                <a:solidFill>
                  <a:schemeClr val="accent2"/>
                </a:solidFill>
                <a:latin typeface="Gill Sans MT" pitchFamily="34" charset="0"/>
              </a:defRPr>
            </a:lvl2pPr>
            <a:lvl3pPr algn="l" rtl="0" eaLnBrk="0" fontAlgn="base" hangingPunct="0">
              <a:spcBef>
                <a:spcPct val="0"/>
              </a:spcBef>
              <a:spcAft>
                <a:spcPct val="0"/>
              </a:spcAft>
              <a:defRPr sz="4000">
                <a:solidFill>
                  <a:schemeClr val="accent2"/>
                </a:solidFill>
                <a:latin typeface="Gill Sans MT" pitchFamily="34" charset="0"/>
              </a:defRPr>
            </a:lvl3pPr>
            <a:lvl4pPr algn="l" rtl="0" eaLnBrk="0" fontAlgn="base" hangingPunct="0">
              <a:spcBef>
                <a:spcPct val="0"/>
              </a:spcBef>
              <a:spcAft>
                <a:spcPct val="0"/>
              </a:spcAft>
              <a:defRPr sz="4000">
                <a:solidFill>
                  <a:schemeClr val="accent2"/>
                </a:solidFill>
                <a:latin typeface="Gill Sans MT" pitchFamily="34" charset="0"/>
              </a:defRPr>
            </a:lvl4pPr>
            <a:lvl5pPr algn="l" rtl="0" eaLnBrk="0" fontAlgn="base" hangingPunct="0">
              <a:spcBef>
                <a:spcPct val="0"/>
              </a:spcBef>
              <a:spcAft>
                <a:spcPct val="0"/>
              </a:spcAft>
              <a:defRPr sz="4000">
                <a:solidFill>
                  <a:schemeClr val="accent2"/>
                </a:solidFill>
                <a:latin typeface="Gill Sans MT" pitchFamily="34" charset="0"/>
              </a:defRPr>
            </a:lvl5pPr>
            <a:lvl6pPr marL="457200" algn="l" rtl="0" fontAlgn="base">
              <a:spcBef>
                <a:spcPct val="0"/>
              </a:spcBef>
              <a:spcAft>
                <a:spcPct val="0"/>
              </a:spcAft>
              <a:defRPr sz="4000">
                <a:solidFill>
                  <a:schemeClr val="accent2"/>
                </a:solidFill>
                <a:latin typeface="Gill Sans MT" pitchFamily="34" charset="0"/>
              </a:defRPr>
            </a:lvl6pPr>
            <a:lvl7pPr marL="914400" algn="l" rtl="0" fontAlgn="base">
              <a:spcBef>
                <a:spcPct val="0"/>
              </a:spcBef>
              <a:spcAft>
                <a:spcPct val="0"/>
              </a:spcAft>
              <a:defRPr sz="4000">
                <a:solidFill>
                  <a:schemeClr val="accent2"/>
                </a:solidFill>
                <a:latin typeface="Gill Sans MT" pitchFamily="34" charset="0"/>
              </a:defRPr>
            </a:lvl7pPr>
            <a:lvl8pPr marL="1371600" algn="l" rtl="0" fontAlgn="base">
              <a:spcBef>
                <a:spcPct val="0"/>
              </a:spcBef>
              <a:spcAft>
                <a:spcPct val="0"/>
              </a:spcAft>
              <a:defRPr sz="4000">
                <a:solidFill>
                  <a:schemeClr val="accent2"/>
                </a:solidFill>
                <a:latin typeface="Gill Sans MT" pitchFamily="34" charset="0"/>
              </a:defRPr>
            </a:lvl8pPr>
            <a:lvl9pPr marL="1828800" algn="l" rtl="0" fontAlgn="base">
              <a:spcBef>
                <a:spcPct val="0"/>
              </a:spcBef>
              <a:spcAft>
                <a:spcPct val="0"/>
              </a:spcAft>
              <a:defRPr sz="4000">
                <a:solidFill>
                  <a:schemeClr val="accent2"/>
                </a:solidFill>
                <a:latin typeface="Gill Sans MT" pitchFamily="34" charset="0"/>
              </a:defRPr>
            </a:lvl9pPr>
          </a:lstStyle>
          <a:p>
            <a:pPr algn="ctr">
              <a:defRPr/>
            </a:pPr>
            <a:r>
              <a:rPr lang="en-US" sz="7200" kern="0" dirty="0" smtClean="0">
                <a:solidFill>
                  <a:schemeClr val="tx1"/>
                </a:solidFill>
              </a:rPr>
              <a:t>+</a:t>
            </a:r>
            <a:endParaRPr lang="en-US" sz="7200" kern="0" dirty="0">
              <a:solidFill>
                <a:schemeClr val="tx1"/>
              </a:solidFill>
            </a:endParaRPr>
          </a:p>
        </p:txBody>
      </p:sp>
      <p:sp>
        <p:nvSpPr>
          <p:cNvPr id="7" name="Isosceles Triangle 6"/>
          <p:cNvSpPr/>
          <p:nvPr/>
        </p:nvSpPr>
        <p:spPr>
          <a:xfrm>
            <a:off x="6400800" y="2032000"/>
            <a:ext cx="1060450" cy="914400"/>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68062877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084351-4F62-43BF-A9EF-77CF051EE76B}" type="slidenum">
              <a:rPr lang="en-US" smtClean="0"/>
              <a:pPr>
                <a:defRPr/>
              </a:pPr>
              <a:t>29</a:t>
            </a:fld>
            <a:endParaRPr lang="en-US" dirty="0"/>
          </a:p>
        </p:txBody>
      </p:sp>
      <p:sp>
        <p:nvSpPr>
          <p:cNvPr id="6" name="Title 1"/>
          <p:cNvSpPr txBox="1">
            <a:spLocks/>
          </p:cNvSpPr>
          <p:nvPr/>
        </p:nvSpPr>
        <p:spPr bwMode="auto">
          <a:xfrm>
            <a:off x="152400" y="0"/>
            <a:ext cx="87630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4000" b="1" cap="all">
                <a:solidFill>
                  <a:schemeClr val="accent2"/>
                </a:solidFill>
                <a:latin typeface="+mj-lt"/>
                <a:ea typeface="+mj-ea"/>
                <a:cs typeface="+mj-cs"/>
              </a:defRPr>
            </a:lvl1pPr>
            <a:lvl2pPr algn="l" rtl="0" eaLnBrk="0" fontAlgn="base" hangingPunct="0">
              <a:spcBef>
                <a:spcPct val="0"/>
              </a:spcBef>
              <a:spcAft>
                <a:spcPct val="0"/>
              </a:spcAft>
              <a:defRPr sz="4000">
                <a:solidFill>
                  <a:schemeClr val="accent2"/>
                </a:solidFill>
                <a:latin typeface="Gill Sans MT" pitchFamily="34" charset="0"/>
              </a:defRPr>
            </a:lvl2pPr>
            <a:lvl3pPr algn="l" rtl="0" eaLnBrk="0" fontAlgn="base" hangingPunct="0">
              <a:spcBef>
                <a:spcPct val="0"/>
              </a:spcBef>
              <a:spcAft>
                <a:spcPct val="0"/>
              </a:spcAft>
              <a:defRPr sz="4000">
                <a:solidFill>
                  <a:schemeClr val="accent2"/>
                </a:solidFill>
                <a:latin typeface="Gill Sans MT" pitchFamily="34" charset="0"/>
              </a:defRPr>
            </a:lvl3pPr>
            <a:lvl4pPr algn="l" rtl="0" eaLnBrk="0" fontAlgn="base" hangingPunct="0">
              <a:spcBef>
                <a:spcPct val="0"/>
              </a:spcBef>
              <a:spcAft>
                <a:spcPct val="0"/>
              </a:spcAft>
              <a:defRPr sz="4000">
                <a:solidFill>
                  <a:schemeClr val="accent2"/>
                </a:solidFill>
                <a:latin typeface="Gill Sans MT" pitchFamily="34" charset="0"/>
              </a:defRPr>
            </a:lvl4pPr>
            <a:lvl5pPr algn="l" rtl="0" eaLnBrk="0" fontAlgn="base" hangingPunct="0">
              <a:spcBef>
                <a:spcPct val="0"/>
              </a:spcBef>
              <a:spcAft>
                <a:spcPct val="0"/>
              </a:spcAft>
              <a:defRPr sz="4000">
                <a:solidFill>
                  <a:schemeClr val="accent2"/>
                </a:solidFill>
                <a:latin typeface="Gill Sans MT" pitchFamily="34" charset="0"/>
              </a:defRPr>
            </a:lvl5pPr>
            <a:lvl6pPr marL="457200" algn="l" rtl="0" fontAlgn="base">
              <a:spcBef>
                <a:spcPct val="0"/>
              </a:spcBef>
              <a:spcAft>
                <a:spcPct val="0"/>
              </a:spcAft>
              <a:defRPr sz="4000">
                <a:solidFill>
                  <a:schemeClr val="accent2"/>
                </a:solidFill>
                <a:latin typeface="Gill Sans MT" pitchFamily="34" charset="0"/>
              </a:defRPr>
            </a:lvl6pPr>
            <a:lvl7pPr marL="914400" algn="l" rtl="0" fontAlgn="base">
              <a:spcBef>
                <a:spcPct val="0"/>
              </a:spcBef>
              <a:spcAft>
                <a:spcPct val="0"/>
              </a:spcAft>
              <a:defRPr sz="4000">
                <a:solidFill>
                  <a:schemeClr val="accent2"/>
                </a:solidFill>
                <a:latin typeface="Gill Sans MT" pitchFamily="34" charset="0"/>
              </a:defRPr>
            </a:lvl7pPr>
            <a:lvl8pPr marL="1371600" algn="l" rtl="0" fontAlgn="base">
              <a:spcBef>
                <a:spcPct val="0"/>
              </a:spcBef>
              <a:spcAft>
                <a:spcPct val="0"/>
              </a:spcAft>
              <a:defRPr sz="4000">
                <a:solidFill>
                  <a:schemeClr val="accent2"/>
                </a:solidFill>
                <a:latin typeface="Gill Sans MT" pitchFamily="34" charset="0"/>
              </a:defRPr>
            </a:lvl8pPr>
            <a:lvl9pPr marL="1828800" algn="l" rtl="0" fontAlgn="base">
              <a:spcBef>
                <a:spcPct val="0"/>
              </a:spcBef>
              <a:spcAft>
                <a:spcPct val="0"/>
              </a:spcAft>
              <a:defRPr sz="4000">
                <a:solidFill>
                  <a:schemeClr val="accent2"/>
                </a:solidFill>
                <a:latin typeface="Gill Sans MT" pitchFamily="34" charset="0"/>
              </a:defRPr>
            </a:lvl9pPr>
          </a:lstStyle>
          <a:p>
            <a:pPr algn="ctr">
              <a:defRPr/>
            </a:pPr>
            <a:r>
              <a:rPr lang="en-US" kern="0" dirty="0" smtClean="0"/>
              <a:t>Everyone Needs Support</a:t>
            </a:r>
            <a:br>
              <a:rPr lang="en-US" kern="0" dirty="0" smtClean="0"/>
            </a:br>
            <a:endParaRPr lang="en-US" kern="0" dirty="0"/>
          </a:p>
        </p:txBody>
      </p:sp>
      <p:pic>
        <p:nvPicPr>
          <p:cNvPr id="28676" name="Picture 2" descr="http://funnymama.com/store/120823/100999_v0_460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681038"/>
            <a:ext cx="6477000" cy="602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99801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175022"/>
            <a:ext cx="8047973" cy="1143000"/>
          </a:xfrm>
        </p:spPr>
        <p:txBody>
          <a:bodyPr>
            <a:noAutofit/>
          </a:bodyPr>
          <a:lstStyle/>
          <a:p>
            <a:r>
              <a:rPr lang="en-US" sz="2800" dirty="0" smtClean="0"/>
              <a:t>The </a:t>
            </a:r>
            <a:r>
              <a:rPr lang="en-US" sz="2800" dirty="0"/>
              <a:t>l</a:t>
            </a:r>
            <a:r>
              <a:rPr lang="en-US" sz="2800" dirty="0" smtClean="0"/>
              <a:t>earner will understand the roles and characteristics of the teachers and paraprofessionals </a:t>
            </a:r>
            <a:endParaRPr lang="en-US" sz="28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81689" y="1922584"/>
            <a:ext cx="3078433" cy="4852581"/>
          </a:xfrm>
        </p:spPr>
      </p:pic>
      <p:sp>
        <p:nvSpPr>
          <p:cNvPr id="5" name="TextBox 4"/>
          <p:cNvSpPr txBox="1"/>
          <p:nvPr/>
        </p:nvSpPr>
        <p:spPr>
          <a:xfrm>
            <a:off x="3582444" y="2332892"/>
            <a:ext cx="1775002" cy="1077218"/>
          </a:xfrm>
          <a:prstGeom prst="rect">
            <a:avLst/>
          </a:prstGeom>
          <a:noFill/>
        </p:spPr>
        <p:txBody>
          <a:bodyPr wrap="square" rtlCol="0">
            <a:spAutoFit/>
          </a:bodyPr>
          <a:lstStyle/>
          <a:p>
            <a:r>
              <a:rPr lang="en-US" sz="1600" dirty="0" smtClean="0"/>
              <a:t>What are the roles and characteristics of the paraprofessional?</a:t>
            </a:r>
            <a:endParaRPr lang="en-US" sz="1600" dirty="0"/>
          </a:p>
        </p:txBody>
      </p:sp>
    </p:spTree>
    <p:extLst>
      <p:ext uri="{BB962C8B-B14F-4D97-AF65-F5344CB8AC3E}">
        <p14:creationId xmlns:p14="http://schemas.microsoft.com/office/powerpoint/2010/main" val="221178307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8B69E7-B304-4F1A-9481-18C531356FA8}" type="slidenum">
              <a:rPr lang="en-US" smtClean="0"/>
              <a:pPr>
                <a:defRPr/>
              </a:pPr>
              <a:t>30</a:t>
            </a:fld>
            <a:endParaRPr lang="en-US" dirty="0"/>
          </a:p>
        </p:txBody>
      </p:sp>
      <p:sp>
        <p:nvSpPr>
          <p:cNvPr id="6" name="Title 1"/>
          <p:cNvSpPr txBox="1">
            <a:spLocks/>
          </p:cNvSpPr>
          <p:nvPr/>
        </p:nvSpPr>
        <p:spPr bwMode="auto">
          <a:xfrm>
            <a:off x="0" y="0"/>
            <a:ext cx="9144000"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4000" b="1" cap="all">
                <a:solidFill>
                  <a:schemeClr val="accent2"/>
                </a:solidFill>
                <a:latin typeface="+mj-lt"/>
                <a:ea typeface="+mj-ea"/>
                <a:cs typeface="+mj-cs"/>
              </a:defRPr>
            </a:lvl1pPr>
            <a:lvl2pPr algn="l" rtl="0" eaLnBrk="0" fontAlgn="base" hangingPunct="0">
              <a:spcBef>
                <a:spcPct val="0"/>
              </a:spcBef>
              <a:spcAft>
                <a:spcPct val="0"/>
              </a:spcAft>
              <a:defRPr sz="4000">
                <a:solidFill>
                  <a:schemeClr val="accent2"/>
                </a:solidFill>
                <a:latin typeface="Gill Sans MT" pitchFamily="34" charset="0"/>
              </a:defRPr>
            </a:lvl2pPr>
            <a:lvl3pPr algn="l" rtl="0" eaLnBrk="0" fontAlgn="base" hangingPunct="0">
              <a:spcBef>
                <a:spcPct val="0"/>
              </a:spcBef>
              <a:spcAft>
                <a:spcPct val="0"/>
              </a:spcAft>
              <a:defRPr sz="4000">
                <a:solidFill>
                  <a:schemeClr val="accent2"/>
                </a:solidFill>
                <a:latin typeface="Gill Sans MT" pitchFamily="34" charset="0"/>
              </a:defRPr>
            </a:lvl3pPr>
            <a:lvl4pPr algn="l" rtl="0" eaLnBrk="0" fontAlgn="base" hangingPunct="0">
              <a:spcBef>
                <a:spcPct val="0"/>
              </a:spcBef>
              <a:spcAft>
                <a:spcPct val="0"/>
              </a:spcAft>
              <a:defRPr sz="4000">
                <a:solidFill>
                  <a:schemeClr val="accent2"/>
                </a:solidFill>
                <a:latin typeface="Gill Sans MT" pitchFamily="34" charset="0"/>
              </a:defRPr>
            </a:lvl4pPr>
            <a:lvl5pPr algn="l" rtl="0" eaLnBrk="0" fontAlgn="base" hangingPunct="0">
              <a:spcBef>
                <a:spcPct val="0"/>
              </a:spcBef>
              <a:spcAft>
                <a:spcPct val="0"/>
              </a:spcAft>
              <a:defRPr sz="4000">
                <a:solidFill>
                  <a:schemeClr val="accent2"/>
                </a:solidFill>
                <a:latin typeface="Gill Sans MT" pitchFamily="34" charset="0"/>
              </a:defRPr>
            </a:lvl5pPr>
            <a:lvl6pPr marL="457200" algn="l" rtl="0" fontAlgn="base">
              <a:spcBef>
                <a:spcPct val="0"/>
              </a:spcBef>
              <a:spcAft>
                <a:spcPct val="0"/>
              </a:spcAft>
              <a:defRPr sz="4000">
                <a:solidFill>
                  <a:schemeClr val="accent2"/>
                </a:solidFill>
                <a:latin typeface="Gill Sans MT" pitchFamily="34" charset="0"/>
              </a:defRPr>
            </a:lvl6pPr>
            <a:lvl7pPr marL="914400" algn="l" rtl="0" fontAlgn="base">
              <a:spcBef>
                <a:spcPct val="0"/>
              </a:spcBef>
              <a:spcAft>
                <a:spcPct val="0"/>
              </a:spcAft>
              <a:defRPr sz="4000">
                <a:solidFill>
                  <a:schemeClr val="accent2"/>
                </a:solidFill>
                <a:latin typeface="Gill Sans MT" pitchFamily="34" charset="0"/>
              </a:defRPr>
            </a:lvl7pPr>
            <a:lvl8pPr marL="1371600" algn="l" rtl="0" fontAlgn="base">
              <a:spcBef>
                <a:spcPct val="0"/>
              </a:spcBef>
              <a:spcAft>
                <a:spcPct val="0"/>
              </a:spcAft>
              <a:defRPr sz="4000">
                <a:solidFill>
                  <a:schemeClr val="accent2"/>
                </a:solidFill>
                <a:latin typeface="Gill Sans MT" pitchFamily="34" charset="0"/>
              </a:defRPr>
            </a:lvl8pPr>
            <a:lvl9pPr marL="1828800" algn="l" rtl="0" fontAlgn="base">
              <a:spcBef>
                <a:spcPct val="0"/>
              </a:spcBef>
              <a:spcAft>
                <a:spcPct val="0"/>
              </a:spcAft>
              <a:defRPr sz="4000">
                <a:solidFill>
                  <a:schemeClr val="accent2"/>
                </a:solidFill>
                <a:latin typeface="Gill Sans MT" pitchFamily="34" charset="0"/>
              </a:defRPr>
            </a:lvl9pPr>
          </a:lstStyle>
          <a:p>
            <a:pPr algn="ctr">
              <a:defRPr/>
            </a:pPr>
            <a:r>
              <a:rPr lang="en-US" sz="3600" dirty="0">
                <a:solidFill>
                  <a:srgbClr val="FF0000"/>
                </a:solidFill>
              </a:rPr>
              <a:t>Develop a contact support list</a:t>
            </a:r>
          </a:p>
        </p:txBody>
      </p:sp>
      <p:sp>
        <p:nvSpPr>
          <p:cNvPr id="2" name="TextBox 1"/>
          <p:cNvSpPr txBox="1"/>
          <p:nvPr/>
        </p:nvSpPr>
        <p:spPr>
          <a:xfrm>
            <a:off x="457200" y="1066800"/>
            <a:ext cx="8213725" cy="5232400"/>
          </a:xfrm>
          <a:prstGeom prst="rect">
            <a:avLst/>
          </a:prstGeom>
          <a:noFill/>
        </p:spPr>
        <p:txBody>
          <a:bodyPr wrap="none">
            <a:spAutoFit/>
          </a:bodyPr>
          <a:lstStyle/>
          <a:p>
            <a:pPr>
              <a:defRPr/>
            </a:pPr>
            <a:r>
              <a:rPr lang="en-US" sz="3600" b="1" dirty="0">
                <a:solidFill>
                  <a:srgbClr val="0070C0"/>
                </a:solidFill>
              </a:rPr>
              <a:t>Gather contact info for the following</a:t>
            </a:r>
          </a:p>
          <a:p>
            <a:pPr algn="ctr">
              <a:defRPr/>
            </a:pPr>
            <a:r>
              <a:rPr lang="en-US" sz="2800" b="1" dirty="0">
                <a:solidFill>
                  <a:srgbClr val="0070C0"/>
                </a:solidFill>
              </a:rPr>
              <a:t>(name, school/district, phone, email)</a:t>
            </a:r>
          </a:p>
          <a:p>
            <a:pPr marL="342900" indent="-342900">
              <a:buFontTx/>
              <a:buAutoNum type="arabicPeriod"/>
              <a:defRPr/>
            </a:pPr>
            <a:r>
              <a:rPr lang="en-US" sz="3600" b="1" dirty="0"/>
              <a:t>Teacher at the same level as you</a:t>
            </a:r>
          </a:p>
          <a:p>
            <a:pPr marL="342900" indent="-342900">
              <a:buFontTx/>
              <a:buAutoNum type="arabicPeriod"/>
              <a:defRPr/>
            </a:pPr>
            <a:endParaRPr lang="en-US" sz="3600" b="1" dirty="0"/>
          </a:p>
          <a:p>
            <a:pPr marL="342900" indent="-342900">
              <a:buFontTx/>
              <a:buAutoNum type="arabicPeriod"/>
              <a:defRPr/>
            </a:pPr>
            <a:r>
              <a:rPr lang="en-US" sz="3600" b="1" dirty="0"/>
              <a:t>Teacher at a different level as you</a:t>
            </a:r>
          </a:p>
          <a:p>
            <a:pPr marL="342900" indent="-342900">
              <a:buFontTx/>
              <a:buAutoNum type="arabicPeriod"/>
              <a:defRPr/>
            </a:pPr>
            <a:endParaRPr lang="en-US" sz="3600" b="1" dirty="0"/>
          </a:p>
          <a:p>
            <a:pPr marL="342900" indent="-342900">
              <a:buFontTx/>
              <a:buAutoNum type="arabicPeriod"/>
              <a:defRPr/>
            </a:pPr>
            <a:r>
              <a:rPr lang="en-US" sz="3600" b="1" dirty="0"/>
              <a:t> Coop Consultant</a:t>
            </a:r>
          </a:p>
          <a:p>
            <a:pPr marL="342900" indent="-342900">
              <a:buFontTx/>
              <a:buAutoNum type="arabicPeriod"/>
              <a:defRPr/>
            </a:pPr>
            <a:endParaRPr lang="en-US" sz="3600" b="1" dirty="0"/>
          </a:p>
          <a:p>
            <a:pPr marL="342900" indent="-342900">
              <a:buFontTx/>
              <a:buAutoNum type="arabicPeriod"/>
              <a:defRPr/>
            </a:pPr>
            <a:r>
              <a:rPr lang="en-US" sz="3600" b="1" dirty="0"/>
              <a:t> One additional person in the room</a:t>
            </a:r>
          </a:p>
          <a:p>
            <a:pPr>
              <a:defRPr/>
            </a:pPr>
            <a:endParaRPr lang="en-US" dirty="0"/>
          </a:p>
        </p:txBody>
      </p:sp>
    </p:spTree>
    <p:extLst>
      <p:ext uri="{BB962C8B-B14F-4D97-AF65-F5344CB8AC3E}">
        <p14:creationId xmlns:p14="http://schemas.microsoft.com/office/powerpoint/2010/main" val="279056802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a:t>
            </a:r>
            <a:r>
              <a:rPr lang="en-US" sz="3600" dirty="0"/>
              <a:t>l</a:t>
            </a:r>
            <a:r>
              <a:rPr lang="en-US" sz="3600" dirty="0" smtClean="0"/>
              <a:t>earner will demonstrate qualities of an effective classroom leader. </a:t>
            </a:r>
            <a:endParaRPr lang="en-US" sz="36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81689" y="1922584"/>
            <a:ext cx="3078433" cy="4852581"/>
          </a:xfrm>
        </p:spPr>
      </p:pic>
      <p:sp>
        <p:nvSpPr>
          <p:cNvPr id="5" name="TextBox 4"/>
          <p:cNvSpPr txBox="1"/>
          <p:nvPr/>
        </p:nvSpPr>
        <p:spPr>
          <a:xfrm>
            <a:off x="3681046" y="2332892"/>
            <a:ext cx="1676400" cy="1323439"/>
          </a:xfrm>
          <a:prstGeom prst="rect">
            <a:avLst/>
          </a:prstGeom>
          <a:noFill/>
        </p:spPr>
        <p:txBody>
          <a:bodyPr wrap="square" rtlCol="0">
            <a:spAutoFit/>
          </a:bodyPr>
          <a:lstStyle/>
          <a:p>
            <a:r>
              <a:rPr lang="en-US" sz="1600" dirty="0" smtClean="0"/>
              <a:t>What are some barriers you have experienced when working with paras?</a:t>
            </a:r>
            <a:endParaRPr lang="en-US" sz="1600" dirty="0"/>
          </a:p>
        </p:txBody>
      </p:sp>
    </p:spTree>
    <p:extLst>
      <p:ext uri="{BB962C8B-B14F-4D97-AF65-F5344CB8AC3E}">
        <p14:creationId xmlns:p14="http://schemas.microsoft.com/office/powerpoint/2010/main" val="136801030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The learner will demonstrate qualities of an effective classroom leader. </a:t>
            </a:r>
          </a:p>
        </p:txBody>
      </p:sp>
      <p:sp>
        <p:nvSpPr>
          <p:cNvPr id="3" name="Content Placeholder 2"/>
          <p:cNvSpPr>
            <a:spLocks noGrp="1"/>
          </p:cNvSpPr>
          <p:nvPr>
            <p:ph idx="1"/>
          </p:nvPr>
        </p:nvSpPr>
        <p:spPr/>
        <p:txBody>
          <a:bodyPr>
            <a:normAutofit fontScale="92500" lnSpcReduction="10000"/>
          </a:bodyPr>
          <a:lstStyle/>
          <a:p>
            <a:pPr marL="0" indent="0">
              <a:buNone/>
            </a:pPr>
            <a:r>
              <a:rPr lang="en-US" sz="3000" dirty="0" smtClean="0"/>
              <a:t>Illustration of Classroom Leadership Characteristics:</a:t>
            </a:r>
          </a:p>
          <a:p>
            <a:pPr>
              <a:buFont typeface="Wingdings" panose="05000000000000000000" pitchFamily="2" charset="2"/>
              <a:buChar char="v"/>
            </a:pPr>
            <a:r>
              <a:rPr lang="en-US" sz="2800" dirty="0" smtClean="0"/>
              <a:t>Let go of things others can do</a:t>
            </a:r>
          </a:p>
          <a:p>
            <a:pPr>
              <a:buFont typeface="Wingdings" panose="05000000000000000000" pitchFamily="2" charset="2"/>
              <a:buChar char="v"/>
            </a:pPr>
            <a:r>
              <a:rPr lang="en-US" sz="2800" dirty="0" smtClean="0"/>
              <a:t>Encourage initiative, ideas, and risk taking</a:t>
            </a:r>
          </a:p>
          <a:p>
            <a:pPr>
              <a:buFont typeface="Wingdings" panose="05000000000000000000" pitchFamily="2" charset="2"/>
              <a:buChar char="v"/>
            </a:pPr>
            <a:r>
              <a:rPr lang="en-US" sz="2800" dirty="0" smtClean="0"/>
              <a:t> Ensure people have goals and receive feedback</a:t>
            </a:r>
          </a:p>
          <a:p>
            <a:pPr>
              <a:buFont typeface="Wingdings" panose="05000000000000000000" pitchFamily="2" charset="2"/>
              <a:buChar char="v"/>
            </a:pPr>
            <a:r>
              <a:rPr lang="en-US" sz="2800" dirty="0" smtClean="0"/>
              <a:t>Delegate to challenge, develop, and empower</a:t>
            </a:r>
          </a:p>
          <a:p>
            <a:pPr>
              <a:buFont typeface="Wingdings" panose="05000000000000000000" pitchFamily="2" charset="2"/>
              <a:buChar char="v"/>
            </a:pPr>
            <a:r>
              <a:rPr lang="en-US" sz="2800" dirty="0" smtClean="0"/>
              <a:t>Coach to ensure success</a:t>
            </a:r>
          </a:p>
          <a:p>
            <a:pPr>
              <a:buFont typeface="Wingdings" panose="05000000000000000000" pitchFamily="2" charset="2"/>
              <a:buChar char="v"/>
            </a:pPr>
            <a:r>
              <a:rPr lang="en-US" sz="2800" dirty="0" smtClean="0"/>
              <a:t>Reinforce good work and good attempts</a:t>
            </a:r>
          </a:p>
          <a:p>
            <a:pPr>
              <a:buFont typeface="Wingdings" panose="05000000000000000000" pitchFamily="2" charset="2"/>
              <a:buChar char="v"/>
            </a:pPr>
            <a:r>
              <a:rPr lang="en-US" sz="2800" dirty="0" smtClean="0"/>
              <a:t>Share information, knowledge, and skills</a:t>
            </a:r>
          </a:p>
          <a:p>
            <a:pPr>
              <a:buFont typeface="Wingdings" panose="05000000000000000000" pitchFamily="2" charset="2"/>
              <a:buChar char="v"/>
            </a:pPr>
            <a:r>
              <a:rPr lang="en-US" sz="2800" dirty="0" smtClean="0"/>
              <a:t>Value, trust, and respect each individual</a:t>
            </a:r>
          </a:p>
          <a:p>
            <a:pPr>
              <a:buFont typeface="Wingdings" panose="05000000000000000000" pitchFamily="2" charset="2"/>
              <a:buChar char="v"/>
            </a:pPr>
            <a:r>
              <a:rPr lang="en-US" sz="2800" dirty="0" smtClean="0"/>
              <a:t>Provide support without taking over</a:t>
            </a:r>
            <a:endParaRPr lang="en-US" sz="2800" dirty="0"/>
          </a:p>
        </p:txBody>
      </p:sp>
    </p:spTree>
    <p:extLst>
      <p:ext uri="{BB962C8B-B14F-4D97-AF65-F5344CB8AC3E}">
        <p14:creationId xmlns:p14="http://schemas.microsoft.com/office/powerpoint/2010/main" val="42488066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The learner will demonstrate qualities of an effective classroom leader. </a:t>
            </a:r>
          </a:p>
        </p:txBody>
      </p:sp>
      <p:sp>
        <p:nvSpPr>
          <p:cNvPr id="3" name="Content Placeholder 2"/>
          <p:cNvSpPr>
            <a:spLocks noGrp="1"/>
          </p:cNvSpPr>
          <p:nvPr>
            <p:ph idx="1"/>
          </p:nvPr>
        </p:nvSpPr>
        <p:spPr/>
        <p:txBody>
          <a:bodyPr>
            <a:normAutofit lnSpcReduction="10000"/>
          </a:bodyPr>
          <a:lstStyle/>
          <a:p>
            <a:pPr marL="0" indent="0">
              <a:buNone/>
            </a:pPr>
            <a:r>
              <a:rPr lang="en-US" dirty="0" smtClean="0"/>
              <a:t>Practice and Evaluate:</a:t>
            </a:r>
          </a:p>
          <a:p>
            <a:pPr marL="514350" indent="-514350">
              <a:buAutoNum type="arabicPeriod"/>
            </a:pPr>
            <a:r>
              <a:rPr lang="en-US" dirty="0" smtClean="0"/>
              <a:t>As a group, read the scenario.</a:t>
            </a:r>
          </a:p>
          <a:p>
            <a:pPr marL="514350" indent="-514350">
              <a:buAutoNum type="arabicPeriod"/>
            </a:pPr>
            <a:r>
              <a:rPr lang="en-US" dirty="0" smtClean="0"/>
              <a:t>List 2-3 potential ideas for next steps.</a:t>
            </a:r>
          </a:p>
          <a:p>
            <a:pPr marL="514350" indent="-514350">
              <a:buAutoNum type="arabicPeriod"/>
            </a:pPr>
            <a:r>
              <a:rPr lang="en-US" dirty="0" smtClean="0"/>
              <a:t>Evaluate your “next step” and Identify the leadership characteristic that matches.</a:t>
            </a:r>
          </a:p>
          <a:p>
            <a:pPr marL="514350" indent="-514350">
              <a:buAutoNum type="arabicPeriod"/>
            </a:pPr>
            <a:r>
              <a:rPr lang="en-US" dirty="0" smtClean="0"/>
              <a:t>Rotate groups.</a:t>
            </a:r>
          </a:p>
          <a:p>
            <a:pPr marL="514350" indent="-514350">
              <a:buAutoNum type="arabicPeriod"/>
            </a:pPr>
            <a:r>
              <a:rPr lang="en-US" dirty="0" smtClean="0"/>
              <a:t>Repeat steps 1-3.</a:t>
            </a:r>
          </a:p>
          <a:p>
            <a:pPr marL="514350" indent="-514350">
              <a:buAutoNum type="arabicPeriod"/>
            </a:pPr>
            <a:r>
              <a:rPr lang="en-US" dirty="0" smtClean="0"/>
              <a:t>Share scenario and response with the group.</a:t>
            </a:r>
          </a:p>
          <a:p>
            <a:pPr marL="514350" indent="-514350">
              <a:buAutoNum type="arabicPeriod"/>
            </a:pPr>
            <a:endParaRPr lang="en-US" dirty="0"/>
          </a:p>
        </p:txBody>
      </p:sp>
    </p:spTree>
    <p:extLst>
      <p:ext uri="{BB962C8B-B14F-4D97-AF65-F5344CB8AC3E}">
        <p14:creationId xmlns:p14="http://schemas.microsoft.com/office/powerpoint/2010/main" val="30535348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The learner will demonstrate qualities of an effective classroom leader. </a:t>
            </a:r>
            <a:endParaRPr lang="en-US" sz="3600" b="1" dirty="0"/>
          </a:p>
        </p:txBody>
      </p:sp>
      <p:sp>
        <p:nvSpPr>
          <p:cNvPr id="3" name="Content Placeholder 2"/>
          <p:cNvSpPr>
            <a:spLocks noGrp="1"/>
          </p:cNvSpPr>
          <p:nvPr>
            <p:ph idx="1"/>
          </p:nvPr>
        </p:nvSpPr>
        <p:spPr/>
        <p:txBody>
          <a:bodyPr/>
          <a:lstStyle/>
          <a:p>
            <a:pPr marL="0" indent="0">
              <a:buNone/>
            </a:pPr>
            <a:r>
              <a:rPr lang="en-US" dirty="0" smtClean="0"/>
              <a:t>Reflection</a:t>
            </a:r>
          </a:p>
          <a:p>
            <a:pPr>
              <a:buFont typeface="Wingdings" panose="05000000000000000000" pitchFamily="2" charset="2"/>
              <a:buChar char="v"/>
            </a:pPr>
            <a:r>
              <a:rPr lang="en-US" dirty="0"/>
              <a:t> </a:t>
            </a:r>
            <a:r>
              <a:rPr lang="en-US" dirty="0" smtClean="0"/>
              <a:t>On your t-chart, identify the leadership characteristics that you see are your strengths and identify the characteristics that are potential areas for growth. </a:t>
            </a:r>
            <a:endParaRPr lang="en-US" dirty="0"/>
          </a:p>
        </p:txBody>
      </p:sp>
    </p:spTree>
    <p:extLst>
      <p:ext uri="{BB962C8B-B14F-4D97-AF65-F5344CB8AC3E}">
        <p14:creationId xmlns:p14="http://schemas.microsoft.com/office/powerpoint/2010/main" val="635945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The learner will demonstrate qualities of an effective classroom leader. </a:t>
            </a:r>
          </a:p>
        </p:txBody>
      </p:sp>
      <p:sp>
        <p:nvSpPr>
          <p:cNvPr id="3" name="Content Placeholder 2"/>
          <p:cNvSpPr>
            <a:spLocks noGrp="1"/>
          </p:cNvSpPr>
          <p:nvPr>
            <p:ph idx="1"/>
          </p:nvPr>
        </p:nvSpPr>
        <p:spPr/>
        <p:txBody>
          <a:bodyPr/>
          <a:lstStyle/>
          <a:p>
            <a:pPr marL="0" indent="0">
              <a:buNone/>
            </a:pPr>
            <a:r>
              <a:rPr lang="en-US" dirty="0" smtClean="0"/>
              <a:t>Mastery</a:t>
            </a:r>
          </a:p>
          <a:p>
            <a:pPr>
              <a:buFont typeface="Wingdings" panose="05000000000000000000" pitchFamily="2" charset="2"/>
              <a:buChar char="v"/>
            </a:pPr>
            <a:r>
              <a:rPr lang="en-US" dirty="0"/>
              <a:t> </a:t>
            </a:r>
            <a:r>
              <a:rPr lang="en-US" dirty="0" smtClean="0"/>
              <a:t>Generate a list of peers/mentors in your school or district who have effective leadership characteristics.</a:t>
            </a:r>
          </a:p>
          <a:p>
            <a:pPr>
              <a:buFont typeface="Wingdings" panose="05000000000000000000" pitchFamily="2" charset="2"/>
              <a:buChar char="v"/>
            </a:pPr>
            <a:r>
              <a:rPr lang="en-US" dirty="0"/>
              <a:t> </a:t>
            </a:r>
            <a:r>
              <a:rPr lang="en-US" dirty="0" smtClean="0"/>
              <a:t>What “actions” do you observe that make them effective? </a:t>
            </a:r>
            <a:endParaRPr lang="en-US" dirty="0"/>
          </a:p>
        </p:txBody>
      </p:sp>
    </p:spTree>
    <p:extLst>
      <p:ext uri="{BB962C8B-B14F-4D97-AF65-F5344CB8AC3E}">
        <p14:creationId xmlns:p14="http://schemas.microsoft.com/office/powerpoint/2010/main" val="70017466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049" y="175022"/>
            <a:ext cx="8036543" cy="1143000"/>
          </a:xfrm>
        </p:spPr>
        <p:txBody>
          <a:bodyPr>
            <a:noAutofit/>
          </a:bodyPr>
          <a:lstStyle/>
          <a:p>
            <a:r>
              <a:rPr lang="en-US" sz="3000" dirty="0"/>
              <a:t>The learner </a:t>
            </a:r>
            <a:r>
              <a:rPr lang="en-US" sz="3000" dirty="0" smtClean="0"/>
              <a:t>will understand </a:t>
            </a:r>
            <a:r>
              <a:rPr lang="en-US" sz="3000" dirty="0"/>
              <a:t>why </a:t>
            </a:r>
            <a:r>
              <a:rPr lang="en-US" sz="3000" dirty="0" smtClean="0"/>
              <a:t>the Para</a:t>
            </a:r>
            <a:r>
              <a:rPr lang="en-US" sz="3000" dirty="0"/>
              <a:t>/Teacher </a:t>
            </a:r>
            <a:r>
              <a:rPr lang="en-US" sz="3000" dirty="0" smtClean="0"/>
              <a:t>team</a:t>
            </a:r>
            <a:r>
              <a:rPr lang="en-US" sz="3000" dirty="0"/>
              <a:t> </a:t>
            </a:r>
            <a:r>
              <a:rPr lang="en-US" sz="3000" dirty="0" smtClean="0"/>
              <a:t>must work cooperatively </a:t>
            </a:r>
            <a:r>
              <a:rPr lang="en-US" sz="3000" dirty="0"/>
              <a:t>for </a:t>
            </a:r>
            <a:r>
              <a:rPr lang="en-US" sz="3000" dirty="0" smtClean="0"/>
              <a:t>successful </a:t>
            </a:r>
            <a:r>
              <a:rPr lang="en-US" sz="3000" dirty="0"/>
              <a:t>outcomes </a:t>
            </a:r>
            <a:r>
              <a:rPr lang="en-US" sz="3000" dirty="0" smtClean="0"/>
              <a:t>for </a:t>
            </a:r>
            <a:r>
              <a:rPr lang="en-US" sz="3000" dirty="0"/>
              <a:t>students.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81689" y="1922584"/>
            <a:ext cx="3078433" cy="4852581"/>
          </a:xfrm>
        </p:spPr>
      </p:pic>
      <p:sp>
        <p:nvSpPr>
          <p:cNvPr id="5" name="TextBox 4"/>
          <p:cNvSpPr txBox="1"/>
          <p:nvPr/>
        </p:nvSpPr>
        <p:spPr>
          <a:xfrm>
            <a:off x="3681045" y="2332892"/>
            <a:ext cx="1853171" cy="1323439"/>
          </a:xfrm>
          <a:prstGeom prst="rect">
            <a:avLst/>
          </a:prstGeom>
          <a:noFill/>
        </p:spPr>
        <p:txBody>
          <a:bodyPr wrap="square" rtlCol="0">
            <a:spAutoFit/>
          </a:bodyPr>
          <a:lstStyle/>
          <a:p>
            <a:r>
              <a:rPr lang="en-US" sz="1600" dirty="0"/>
              <a:t>Why is the Para/</a:t>
            </a:r>
            <a:r>
              <a:rPr lang="en-US" sz="1600" dirty="0" smtClean="0"/>
              <a:t>Teacher </a:t>
            </a:r>
            <a:r>
              <a:rPr lang="en-US" sz="1600" dirty="0"/>
              <a:t>Team critical </a:t>
            </a:r>
            <a:r>
              <a:rPr lang="en-US" sz="1600" dirty="0" smtClean="0"/>
              <a:t>to </a:t>
            </a:r>
            <a:r>
              <a:rPr lang="en-US" sz="1600" dirty="0"/>
              <a:t>successful outcomes for </a:t>
            </a:r>
          </a:p>
          <a:p>
            <a:r>
              <a:rPr lang="en-US" sz="1600" dirty="0" smtClean="0"/>
              <a:t>students</a:t>
            </a:r>
            <a:r>
              <a:rPr lang="en-US" sz="1600" dirty="0"/>
              <a:t>? </a:t>
            </a:r>
          </a:p>
        </p:txBody>
      </p:sp>
    </p:spTree>
    <p:extLst>
      <p:ext uri="{BB962C8B-B14F-4D97-AF65-F5344CB8AC3E}">
        <p14:creationId xmlns:p14="http://schemas.microsoft.com/office/powerpoint/2010/main" val="152957520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The learner will understand why the Para/Teacher team must work cooperatively for successful outcomes for students.</a:t>
            </a:r>
          </a:p>
        </p:txBody>
      </p:sp>
      <p:sp>
        <p:nvSpPr>
          <p:cNvPr id="3" name="Content Placeholder 2"/>
          <p:cNvSpPr>
            <a:spLocks noGrp="1"/>
          </p:cNvSpPr>
          <p:nvPr>
            <p:ph idx="1"/>
          </p:nvPr>
        </p:nvSpPr>
        <p:spPr/>
        <p:txBody>
          <a:bodyPr>
            <a:normAutofit/>
          </a:bodyPr>
          <a:lstStyle/>
          <a:p>
            <a:pPr marL="0" indent="0">
              <a:buNone/>
            </a:pPr>
            <a:r>
              <a:rPr lang="en-US" sz="3000" dirty="0" smtClean="0"/>
              <a:t>Illustration of </a:t>
            </a:r>
            <a:r>
              <a:rPr lang="en-US" sz="3000" dirty="0" err="1" smtClean="0"/>
              <a:t>Paras</a:t>
            </a:r>
            <a:r>
              <a:rPr lang="en-US" sz="3000" dirty="0" smtClean="0"/>
              <a:t> and Teachers Working as a Team:</a:t>
            </a:r>
          </a:p>
          <a:p>
            <a:pPr>
              <a:defRPr/>
            </a:pPr>
            <a:r>
              <a:rPr lang="en-US" sz="2800" dirty="0"/>
              <a:t>Communication</a:t>
            </a:r>
          </a:p>
          <a:p>
            <a:pPr>
              <a:defRPr/>
            </a:pPr>
            <a:r>
              <a:rPr lang="en-US" sz="2800" dirty="0"/>
              <a:t>Valued membership</a:t>
            </a:r>
          </a:p>
          <a:p>
            <a:pPr>
              <a:defRPr/>
            </a:pPr>
            <a:r>
              <a:rPr lang="en-US" sz="2800" dirty="0"/>
              <a:t>Respect</a:t>
            </a:r>
          </a:p>
          <a:p>
            <a:pPr>
              <a:defRPr/>
            </a:pPr>
            <a:r>
              <a:rPr lang="en-US" sz="2800" dirty="0"/>
              <a:t>Common goal</a:t>
            </a:r>
          </a:p>
          <a:p>
            <a:pPr>
              <a:defRPr/>
            </a:pPr>
            <a:r>
              <a:rPr lang="en-US" sz="2800" dirty="0"/>
              <a:t>Open-mindedness</a:t>
            </a:r>
          </a:p>
          <a:p>
            <a:pPr>
              <a:defRPr/>
            </a:pPr>
            <a:r>
              <a:rPr lang="en-US" sz="2800" dirty="0"/>
              <a:t>Cooperation</a:t>
            </a:r>
          </a:p>
          <a:p>
            <a:pPr>
              <a:defRPr/>
            </a:pPr>
            <a:r>
              <a:rPr lang="en-US" sz="2800" dirty="0"/>
              <a:t>Sense of humor</a:t>
            </a:r>
          </a:p>
          <a:p>
            <a:pPr marL="0" indent="0">
              <a:buNone/>
            </a:pPr>
            <a:endParaRPr lang="en-US" sz="3000" dirty="0" smtClean="0"/>
          </a:p>
          <a:p>
            <a:pPr>
              <a:buFont typeface="Wingdings" charset="2"/>
              <a:buChar char="v"/>
            </a:pPr>
            <a:endParaRPr lang="en-US" sz="3000" dirty="0" smtClean="0"/>
          </a:p>
          <a:p>
            <a:pPr>
              <a:buFont typeface="Wingdings" charset="2"/>
              <a:buChar char="v"/>
            </a:pPr>
            <a:endParaRPr lang="en-US" sz="3000" dirty="0" smtClean="0"/>
          </a:p>
        </p:txBody>
      </p:sp>
    </p:spTree>
    <p:extLst>
      <p:ext uri="{BB962C8B-B14F-4D97-AF65-F5344CB8AC3E}">
        <p14:creationId xmlns:p14="http://schemas.microsoft.com/office/powerpoint/2010/main" val="18890307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The learner will understand why the Para/Teacher team must work cooperatively for successful outcomes for students.</a:t>
            </a:r>
          </a:p>
        </p:txBody>
      </p:sp>
      <p:sp>
        <p:nvSpPr>
          <p:cNvPr id="3" name="Content Placeholder 2"/>
          <p:cNvSpPr>
            <a:spLocks noGrp="1"/>
          </p:cNvSpPr>
          <p:nvPr>
            <p:ph idx="1"/>
          </p:nvPr>
        </p:nvSpPr>
        <p:spPr/>
        <p:txBody>
          <a:bodyPr>
            <a:normAutofit lnSpcReduction="10000"/>
          </a:bodyPr>
          <a:lstStyle/>
          <a:p>
            <a:pPr marL="0" indent="0">
              <a:buNone/>
            </a:pPr>
            <a:r>
              <a:rPr lang="en-US" sz="3000" dirty="0" smtClean="0"/>
              <a:t>Illustration of </a:t>
            </a:r>
            <a:r>
              <a:rPr lang="en-US" sz="3000" dirty="0" err="1" smtClean="0"/>
              <a:t>Paras</a:t>
            </a:r>
            <a:r>
              <a:rPr lang="en-US" sz="3000" dirty="0" smtClean="0"/>
              <a:t> and Teachers Working as a Team:</a:t>
            </a:r>
          </a:p>
          <a:p>
            <a:r>
              <a:rPr lang="en-US" sz="2800" dirty="0">
                <a:latin typeface="Gill Sans MT" charset="0"/>
              </a:rPr>
              <a:t>Promote a positive learning environment for all!</a:t>
            </a:r>
          </a:p>
          <a:p>
            <a:r>
              <a:rPr lang="en-US" sz="2800" dirty="0">
                <a:latin typeface="Gill Sans MT" charset="0"/>
              </a:rPr>
              <a:t>Special education paraprofessionals support teachers</a:t>
            </a:r>
            <a:r>
              <a:rPr lang="ja-JP" altLang="en-US" sz="2800" dirty="0">
                <a:latin typeface="Gill Sans MT" charset="0"/>
              </a:rPr>
              <a:t>’</a:t>
            </a:r>
            <a:r>
              <a:rPr lang="en-US" sz="2800" dirty="0">
                <a:latin typeface="Gill Sans MT" charset="0"/>
              </a:rPr>
              <a:t> efforts in maintaining a positive, proactive environment. This is one of the most important things you can do for students.</a:t>
            </a:r>
          </a:p>
          <a:p>
            <a:r>
              <a:rPr lang="en-US" sz="2800" dirty="0">
                <a:latin typeface="Gill Sans MT" charset="0"/>
              </a:rPr>
              <a:t>A positive, supportive learning environment encourages learning. Students must feel safe to inquire, participate, collaborate, and study.</a:t>
            </a:r>
            <a:br>
              <a:rPr lang="en-US" sz="2800" dirty="0">
                <a:latin typeface="Gill Sans MT" charset="0"/>
              </a:rPr>
            </a:br>
            <a:r>
              <a:rPr lang="en-US" sz="1400" dirty="0">
                <a:latin typeface="Gill Sans MT" charset="0"/>
              </a:rPr>
              <a:t>(Utah </a:t>
            </a:r>
            <a:r>
              <a:rPr lang="en-US" sz="1400" dirty="0" err="1">
                <a:latin typeface="Gill Sans MT" charset="0"/>
              </a:rPr>
              <a:t>Paraeducator</a:t>
            </a:r>
            <a:r>
              <a:rPr lang="en-US" sz="1400" dirty="0">
                <a:latin typeface="Gill Sans MT" charset="0"/>
              </a:rPr>
              <a:t> Handbook)</a:t>
            </a:r>
          </a:p>
          <a:p>
            <a:pPr marL="0" indent="0">
              <a:buNone/>
            </a:pPr>
            <a:endParaRPr lang="en-US" sz="3000" dirty="0" smtClean="0"/>
          </a:p>
          <a:p>
            <a:pPr>
              <a:buFont typeface="Wingdings" charset="2"/>
              <a:buChar char="v"/>
            </a:pPr>
            <a:endParaRPr lang="en-US" sz="3000" dirty="0" smtClean="0"/>
          </a:p>
          <a:p>
            <a:pPr>
              <a:buFont typeface="Wingdings" charset="2"/>
              <a:buChar char="v"/>
            </a:pPr>
            <a:endParaRPr lang="en-US" sz="3000" dirty="0" smtClean="0"/>
          </a:p>
        </p:txBody>
      </p:sp>
    </p:spTree>
    <p:extLst>
      <p:ext uri="{BB962C8B-B14F-4D97-AF65-F5344CB8AC3E}">
        <p14:creationId xmlns:p14="http://schemas.microsoft.com/office/powerpoint/2010/main" val="1509131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The learner will understand why the Para/Teacher team must work cooperatively for successful outcomes for students.</a:t>
            </a:r>
          </a:p>
        </p:txBody>
      </p:sp>
      <p:sp>
        <p:nvSpPr>
          <p:cNvPr id="3" name="Content Placeholder 2"/>
          <p:cNvSpPr>
            <a:spLocks noGrp="1"/>
          </p:cNvSpPr>
          <p:nvPr>
            <p:ph idx="1"/>
          </p:nvPr>
        </p:nvSpPr>
        <p:spPr/>
        <p:txBody>
          <a:bodyPr>
            <a:normAutofit fontScale="92500"/>
          </a:bodyPr>
          <a:lstStyle/>
          <a:p>
            <a:pPr marL="0" indent="0">
              <a:buNone/>
            </a:pPr>
            <a:r>
              <a:rPr lang="en-US" sz="3000" dirty="0" smtClean="0"/>
              <a:t>Illustration of </a:t>
            </a:r>
            <a:r>
              <a:rPr lang="en-US" sz="3000" dirty="0" err="1" smtClean="0"/>
              <a:t>Paras</a:t>
            </a:r>
            <a:r>
              <a:rPr lang="en-US" sz="3000" dirty="0" smtClean="0"/>
              <a:t> and Teachers Working as a Team:</a:t>
            </a:r>
          </a:p>
          <a:p>
            <a:r>
              <a:rPr lang="en-US" sz="2800" dirty="0">
                <a:latin typeface="Gill Sans MT" charset="0"/>
              </a:rPr>
              <a:t>The team interacts often to ensure that all on the team are </a:t>
            </a:r>
            <a:r>
              <a:rPr lang="ja-JP" altLang="en-US" sz="2800" dirty="0">
                <a:latin typeface="Gill Sans MT" charset="0"/>
              </a:rPr>
              <a:t>“</a:t>
            </a:r>
            <a:r>
              <a:rPr lang="en-US" sz="2800" dirty="0">
                <a:latin typeface="Gill Sans MT" charset="0"/>
              </a:rPr>
              <a:t>kept in the loop.</a:t>
            </a:r>
            <a:r>
              <a:rPr lang="ja-JP" altLang="en-US" sz="2800" dirty="0">
                <a:latin typeface="Gill Sans MT" charset="0"/>
              </a:rPr>
              <a:t>”</a:t>
            </a:r>
            <a:r>
              <a:rPr lang="en-US" sz="2800" dirty="0">
                <a:latin typeface="Gill Sans MT" charset="0"/>
              </a:rPr>
              <a:t> </a:t>
            </a:r>
          </a:p>
          <a:p>
            <a:r>
              <a:rPr lang="en-US" sz="2800" dirty="0">
                <a:latin typeface="Gill Sans MT" charset="0"/>
              </a:rPr>
              <a:t>Adults confer and plan with the common goal of advancing learning of students.</a:t>
            </a:r>
          </a:p>
          <a:p>
            <a:r>
              <a:rPr lang="en-US" sz="2800" dirty="0">
                <a:latin typeface="Gill Sans MT" charset="0"/>
              </a:rPr>
              <a:t>Adults speak to students, and each other, in kind and respectful ways, never yelling or being unkind.</a:t>
            </a:r>
          </a:p>
          <a:p>
            <a:r>
              <a:rPr lang="en-US" sz="2800" dirty="0">
                <a:latin typeface="Gill Sans MT" charset="0"/>
              </a:rPr>
              <a:t>Paraprofessionals follow the guidance of teachers. </a:t>
            </a:r>
          </a:p>
          <a:p>
            <a:r>
              <a:rPr lang="en-US" sz="2800" dirty="0">
                <a:latin typeface="Gill Sans MT" charset="0"/>
              </a:rPr>
              <a:t>Disagreements are not displayed in front of students.</a:t>
            </a:r>
          </a:p>
          <a:p>
            <a:pPr marL="0" indent="0">
              <a:buNone/>
            </a:pPr>
            <a:endParaRPr lang="en-US" sz="3000" dirty="0" smtClean="0"/>
          </a:p>
          <a:p>
            <a:pPr>
              <a:buFont typeface="Wingdings" charset="2"/>
              <a:buChar char="v"/>
            </a:pPr>
            <a:endParaRPr lang="en-US" sz="3000" dirty="0" smtClean="0"/>
          </a:p>
          <a:p>
            <a:pPr>
              <a:buFont typeface="Wingdings" charset="2"/>
              <a:buChar char="v"/>
            </a:pPr>
            <a:endParaRPr lang="en-US" sz="3000" dirty="0" smtClean="0"/>
          </a:p>
        </p:txBody>
      </p:sp>
    </p:spTree>
    <p:extLst>
      <p:ext uri="{BB962C8B-B14F-4D97-AF65-F5344CB8AC3E}">
        <p14:creationId xmlns:p14="http://schemas.microsoft.com/office/powerpoint/2010/main" val="719846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1362075"/>
          </a:xfrm>
        </p:spPr>
        <p:txBody>
          <a:bodyPr>
            <a:normAutofit fontScale="90000"/>
          </a:bodyPr>
          <a:lstStyle/>
          <a:p>
            <a:pPr>
              <a:defRPr/>
            </a:pPr>
            <a:r>
              <a:rPr lang="en-US" dirty="0"/>
              <a:t>Teachers &amp; Para-Educators</a:t>
            </a:r>
            <a:br>
              <a:rPr lang="en-US" dirty="0"/>
            </a:b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DD10A14A-5504-4F21-BECC-D065B36B24E2}" type="slidenum">
              <a:rPr lang="en-US" smtClean="0"/>
              <a:pPr>
                <a:defRPr/>
              </a:pPr>
              <a:t>4</a:t>
            </a:fld>
            <a:endParaRPr lang="en-US" dirty="0"/>
          </a:p>
        </p:txBody>
      </p:sp>
      <p:sp>
        <p:nvSpPr>
          <p:cNvPr id="3076" name="TextBox 4"/>
          <p:cNvSpPr txBox="1">
            <a:spLocks noChangeArrowheads="1"/>
          </p:cNvSpPr>
          <p:nvPr/>
        </p:nvSpPr>
        <p:spPr bwMode="auto">
          <a:xfrm>
            <a:off x="1527175" y="2106613"/>
            <a:ext cx="6554788"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accent2"/>
                </a:solidFill>
                <a:latin typeface="Gill Sans MT" pitchFamily="34" charset="0"/>
              </a:defRPr>
            </a:lvl1pPr>
            <a:lvl2pPr marL="742950" indent="-285750" eaLnBrk="0" hangingPunct="0">
              <a:spcBef>
                <a:spcPct val="20000"/>
              </a:spcBef>
              <a:buChar char="–"/>
              <a:defRPr sz="2800">
                <a:solidFill>
                  <a:schemeClr val="accent2"/>
                </a:solidFill>
                <a:latin typeface="Gill Sans MT" pitchFamily="34" charset="0"/>
              </a:defRPr>
            </a:lvl2pPr>
            <a:lvl3pPr marL="1143000" indent="-228600" eaLnBrk="0" hangingPunct="0">
              <a:spcBef>
                <a:spcPct val="20000"/>
              </a:spcBef>
              <a:buChar char="•"/>
              <a:defRPr sz="2400">
                <a:solidFill>
                  <a:schemeClr val="accent2"/>
                </a:solidFill>
                <a:latin typeface="Gill Sans MT" pitchFamily="34" charset="0"/>
              </a:defRPr>
            </a:lvl3pPr>
            <a:lvl4pPr marL="1600200" indent="-228600" eaLnBrk="0" hangingPunct="0">
              <a:spcBef>
                <a:spcPct val="20000"/>
              </a:spcBef>
              <a:buChar char="–"/>
              <a:defRPr sz="2000">
                <a:solidFill>
                  <a:schemeClr val="accent2"/>
                </a:solidFill>
                <a:latin typeface="Gill Sans MT" pitchFamily="34" charset="0"/>
              </a:defRPr>
            </a:lvl4pPr>
            <a:lvl5pPr marL="2057400" indent="-228600" eaLnBrk="0" hangingPunct="0">
              <a:spcBef>
                <a:spcPct val="20000"/>
              </a:spcBef>
              <a:buChar char="»"/>
              <a:defRPr sz="2000">
                <a:solidFill>
                  <a:schemeClr val="accent2"/>
                </a:solidFill>
                <a:latin typeface="Gill Sans MT" pitchFamily="34" charset="0"/>
              </a:defRPr>
            </a:lvl5pPr>
            <a:lvl6pPr marL="2514600" indent="-228600" eaLnBrk="0" fontAlgn="base" hangingPunct="0">
              <a:spcBef>
                <a:spcPct val="20000"/>
              </a:spcBef>
              <a:spcAft>
                <a:spcPct val="0"/>
              </a:spcAft>
              <a:buChar char="»"/>
              <a:defRPr sz="2000">
                <a:solidFill>
                  <a:schemeClr val="accent2"/>
                </a:solidFill>
                <a:latin typeface="Gill Sans MT" pitchFamily="34" charset="0"/>
              </a:defRPr>
            </a:lvl6pPr>
            <a:lvl7pPr marL="2971800" indent="-228600" eaLnBrk="0" fontAlgn="base" hangingPunct="0">
              <a:spcBef>
                <a:spcPct val="20000"/>
              </a:spcBef>
              <a:spcAft>
                <a:spcPct val="0"/>
              </a:spcAft>
              <a:buChar char="»"/>
              <a:defRPr sz="2000">
                <a:solidFill>
                  <a:schemeClr val="accent2"/>
                </a:solidFill>
                <a:latin typeface="Gill Sans MT" pitchFamily="34" charset="0"/>
              </a:defRPr>
            </a:lvl7pPr>
            <a:lvl8pPr marL="3429000" indent="-228600" eaLnBrk="0" fontAlgn="base" hangingPunct="0">
              <a:spcBef>
                <a:spcPct val="20000"/>
              </a:spcBef>
              <a:spcAft>
                <a:spcPct val="0"/>
              </a:spcAft>
              <a:buChar char="»"/>
              <a:defRPr sz="2000">
                <a:solidFill>
                  <a:schemeClr val="accent2"/>
                </a:solidFill>
                <a:latin typeface="Gill Sans MT" pitchFamily="34" charset="0"/>
              </a:defRPr>
            </a:lvl8pPr>
            <a:lvl9pPr marL="3886200" indent="-228600" eaLnBrk="0" fontAlgn="base" hangingPunct="0">
              <a:spcBef>
                <a:spcPct val="20000"/>
              </a:spcBef>
              <a:spcAft>
                <a:spcPct val="0"/>
              </a:spcAft>
              <a:buChar char="»"/>
              <a:defRPr sz="2000">
                <a:solidFill>
                  <a:schemeClr val="accent2"/>
                </a:solidFill>
                <a:latin typeface="Gill Sans MT" pitchFamily="34" charset="0"/>
              </a:defRPr>
            </a:lvl9pPr>
          </a:lstStyle>
          <a:p>
            <a:pPr algn="ctr" eaLnBrk="1" hangingPunct="1">
              <a:spcBef>
                <a:spcPct val="0"/>
              </a:spcBef>
              <a:buFontTx/>
              <a:buNone/>
            </a:pPr>
            <a:r>
              <a:rPr lang="en-US" altLang="en-US" sz="4400" b="1">
                <a:solidFill>
                  <a:schemeClr val="tx1"/>
                </a:solidFill>
                <a:latin typeface="Arial" charset="0"/>
              </a:rPr>
              <a:t>Working as a team to </a:t>
            </a:r>
          </a:p>
          <a:p>
            <a:pPr algn="ctr" eaLnBrk="1" hangingPunct="1">
              <a:spcBef>
                <a:spcPct val="0"/>
              </a:spcBef>
              <a:buFontTx/>
              <a:buNone/>
            </a:pPr>
            <a:r>
              <a:rPr lang="en-US" altLang="en-US" sz="4400" b="1">
                <a:solidFill>
                  <a:schemeClr val="tx1"/>
                </a:solidFill>
                <a:latin typeface="Arial" charset="0"/>
              </a:rPr>
              <a:t>best serve our students</a:t>
            </a:r>
            <a:br>
              <a:rPr lang="en-US" altLang="en-US" sz="4400" b="1">
                <a:solidFill>
                  <a:schemeClr val="tx1"/>
                </a:solidFill>
                <a:latin typeface="Arial" charset="0"/>
              </a:rPr>
            </a:br>
            <a:endParaRPr lang="en-US" altLang="en-US" sz="4400" b="1">
              <a:solidFill>
                <a:schemeClr val="tx1"/>
              </a:solidFill>
              <a:latin typeface="Arial" charset="0"/>
            </a:endParaRPr>
          </a:p>
        </p:txBody>
      </p:sp>
    </p:spTree>
    <p:extLst>
      <p:ext uri="{BB962C8B-B14F-4D97-AF65-F5344CB8AC3E}">
        <p14:creationId xmlns:p14="http://schemas.microsoft.com/office/powerpoint/2010/main" val="352465256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The learner will understand why the Para/Teacher team must work cooperatively for successful outcomes for students.</a:t>
            </a:r>
            <a:endParaRPr lang="en-US" sz="30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Practice &amp; Evaluate:  </a:t>
            </a:r>
            <a:r>
              <a:rPr lang="en-US" i="1" dirty="0" smtClean="0"/>
              <a:t>Shared Philosophy</a:t>
            </a:r>
          </a:p>
          <a:p>
            <a:pPr>
              <a:buFont typeface="Wingdings" charset="2"/>
              <a:buChar char="v"/>
            </a:pPr>
            <a:r>
              <a:rPr lang="en-US" dirty="0" smtClean="0"/>
              <a:t>Think about your classroom.</a:t>
            </a:r>
          </a:p>
          <a:p>
            <a:pPr>
              <a:buFont typeface="Wingdings" charset="2"/>
              <a:buChar char="v"/>
            </a:pPr>
            <a:r>
              <a:rPr lang="en-US" dirty="0" smtClean="0"/>
              <a:t>Develop 4-6 statements that describe your beliefs and commitments to your students.</a:t>
            </a:r>
          </a:p>
          <a:p>
            <a:pPr>
              <a:buFont typeface="Wingdings" charset="2"/>
              <a:buChar char="v"/>
            </a:pPr>
            <a:r>
              <a:rPr lang="en-US" dirty="0" smtClean="0"/>
              <a:t>Think about how you will ensure your belief statements are maintained throughout the school year.  </a:t>
            </a:r>
          </a:p>
          <a:p>
            <a:pPr>
              <a:buFont typeface="Wingdings" charset="2"/>
              <a:buChar char="v"/>
            </a:pPr>
            <a:r>
              <a:rPr lang="en-US" dirty="0" smtClean="0"/>
              <a:t>Develop statements/procedures to support your belief statements.</a:t>
            </a:r>
          </a:p>
          <a:p>
            <a:pPr marL="514350" indent="-514350">
              <a:buAutoNum type="arabicPeriod"/>
            </a:pPr>
            <a:endParaRPr lang="en-US" dirty="0"/>
          </a:p>
        </p:txBody>
      </p:sp>
    </p:spTree>
    <p:extLst>
      <p:ext uri="{BB962C8B-B14F-4D97-AF65-F5344CB8AC3E}">
        <p14:creationId xmlns:p14="http://schemas.microsoft.com/office/powerpoint/2010/main" val="15305330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t>The learner will understand why the Para/Teacher team must work cooperatively for successful outcomes for students.</a:t>
            </a:r>
            <a:endParaRPr lang="en-US" sz="3000" b="1" dirty="0"/>
          </a:p>
        </p:txBody>
      </p:sp>
      <p:sp>
        <p:nvSpPr>
          <p:cNvPr id="3" name="Content Placeholder 2"/>
          <p:cNvSpPr>
            <a:spLocks noGrp="1"/>
          </p:cNvSpPr>
          <p:nvPr>
            <p:ph idx="1"/>
          </p:nvPr>
        </p:nvSpPr>
        <p:spPr/>
        <p:txBody>
          <a:bodyPr/>
          <a:lstStyle/>
          <a:p>
            <a:pPr marL="0" indent="0">
              <a:buNone/>
            </a:pPr>
            <a:r>
              <a:rPr lang="en-US" dirty="0" smtClean="0"/>
              <a:t>Reflection</a:t>
            </a:r>
          </a:p>
          <a:p>
            <a:pPr>
              <a:buFont typeface="Wingdings" panose="05000000000000000000" pitchFamily="2" charset="2"/>
              <a:buChar char="v"/>
            </a:pPr>
            <a:r>
              <a:rPr lang="en-US" dirty="0"/>
              <a:t> </a:t>
            </a:r>
            <a:r>
              <a:rPr lang="en-US" dirty="0" smtClean="0"/>
              <a:t>On your t-chart, identify the characteristics of effective teacher/</a:t>
            </a:r>
            <a:r>
              <a:rPr lang="en-US" dirty="0" err="1" smtClean="0"/>
              <a:t>para</a:t>
            </a:r>
            <a:r>
              <a:rPr lang="en-US" dirty="0" smtClean="0"/>
              <a:t> teams that you see are strengths and identify the characteristics that are potential areas for growth. </a:t>
            </a:r>
            <a:endParaRPr lang="en-US" dirty="0"/>
          </a:p>
        </p:txBody>
      </p:sp>
    </p:spTree>
    <p:extLst>
      <p:ext uri="{BB962C8B-B14F-4D97-AF65-F5344CB8AC3E}">
        <p14:creationId xmlns:p14="http://schemas.microsoft.com/office/powerpoint/2010/main" val="34001075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The learner will understand why the Para/Teacher team must work cooperatively for successful outcomes for students.</a:t>
            </a:r>
            <a:endParaRPr lang="en-US" sz="3000" dirty="0"/>
          </a:p>
        </p:txBody>
      </p:sp>
      <p:sp>
        <p:nvSpPr>
          <p:cNvPr id="3" name="Content Placeholder 2"/>
          <p:cNvSpPr>
            <a:spLocks noGrp="1"/>
          </p:cNvSpPr>
          <p:nvPr>
            <p:ph idx="1"/>
          </p:nvPr>
        </p:nvSpPr>
        <p:spPr/>
        <p:txBody>
          <a:bodyPr/>
          <a:lstStyle/>
          <a:p>
            <a:pPr marL="0" indent="0">
              <a:buNone/>
            </a:pPr>
            <a:r>
              <a:rPr lang="en-US" dirty="0" smtClean="0"/>
              <a:t>Mastery</a:t>
            </a:r>
          </a:p>
          <a:p>
            <a:pPr>
              <a:buFont typeface="Wingdings" panose="05000000000000000000" pitchFamily="2" charset="2"/>
              <a:buChar char="v"/>
            </a:pPr>
            <a:r>
              <a:rPr lang="en-US" dirty="0"/>
              <a:t> </a:t>
            </a:r>
            <a:r>
              <a:rPr lang="en-US" dirty="0" smtClean="0"/>
              <a:t>Generate a list of skills you hope to strengthen as teacher/</a:t>
            </a:r>
            <a:r>
              <a:rPr lang="en-US" dirty="0" err="1" smtClean="0"/>
              <a:t>para</a:t>
            </a:r>
            <a:r>
              <a:rPr lang="en-US" dirty="0" smtClean="0"/>
              <a:t> teams.</a:t>
            </a:r>
          </a:p>
          <a:p>
            <a:pPr>
              <a:buFont typeface="Wingdings" panose="05000000000000000000" pitchFamily="2" charset="2"/>
              <a:buChar char="v"/>
            </a:pPr>
            <a:r>
              <a:rPr lang="en-US" dirty="0"/>
              <a:t> </a:t>
            </a:r>
            <a:r>
              <a:rPr lang="en-US" dirty="0" smtClean="0"/>
              <a:t>What will you do to determine if your team is effective? </a:t>
            </a:r>
            <a:endParaRPr lang="en-US" dirty="0"/>
          </a:p>
        </p:txBody>
      </p:sp>
    </p:spTree>
    <p:extLst>
      <p:ext uri="{BB962C8B-B14F-4D97-AF65-F5344CB8AC3E}">
        <p14:creationId xmlns:p14="http://schemas.microsoft.com/office/powerpoint/2010/main" val="29955182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learner will understand how to develop an ongoing training plan for paraprofessionals to meet the need of the classroom and students.</a:t>
            </a:r>
            <a:endParaRPr lang="en-US" sz="28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30882" y="1941500"/>
            <a:ext cx="3118982" cy="4916500"/>
          </a:xfrm>
        </p:spPr>
      </p:pic>
      <p:sp>
        <p:nvSpPr>
          <p:cNvPr id="5" name="TextBox 4"/>
          <p:cNvSpPr txBox="1"/>
          <p:nvPr/>
        </p:nvSpPr>
        <p:spPr>
          <a:xfrm>
            <a:off x="3244242" y="2317314"/>
            <a:ext cx="2129424" cy="1323439"/>
          </a:xfrm>
          <a:prstGeom prst="rect">
            <a:avLst/>
          </a:prstGeom>
          <a:noFill/>
        </p:spPr>
        <p:txBody>
          <a:bodyPr wrap="square" rtlCol="0">
            <a:spAutoFit/>
          </a:bodyPr>
          <a:lstStyle/>
          <a:p>
            <a:r>
              <a:rPr lang="en-US" sz="1600" dirty="0" smtClean="0"/>
              <a:t>How will the teacher use the training plan to support the professional growth of the Paraprofessionals? </a:t>
            </a:r>
            <a:endParaRPr lang="en-US" sz="1600" dirty="0"/>
          </a:p>
        </p:txBody>
      </p:sp>
    </p:spTree>
    <p:extLst>
      <p:ext uri="{BB962C8B-B14F-4D97-AF65-F5344CB8AC3E}">
        <p14:creationId xmlns:p14="http://schemas.microsoft.com/office/powerpoint/2010/main" val="233395295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1089764" y="2004164"/>
            <a:ext cx="7368435" cy="4396636"/>
          </a:xfrm>
        </p:spPr>
        <p:txBody>
          <a:bodyPr>
            <a:normAutofit/>
          </a:bodyPr>
          <a:lstStyle/>
          <a:p>
            <a:pPr marL="171450" indent="-171450">
              <a:buFont typeface="Arial" panose="020B0604020202020204" pitchFamily="34" charset="0"/>
              <a:buChar char="•"/>
            </a:pPr>
            <a:r>
              <a:rPr lang="en-US" sz="2800" dirty="0"/>
              <a:t>How are you currently assessing paraprofessionals’ strengths and needs?</a:t>
            </a:r>
          </a:p>
          <a:p>
            <a:pPr marL="171450" indent="-171450">
              <a:buFont typeface="Arial" panose="020B0604020202020204" pitchFamily="34" charset="0"/>
              <a:buChar char="•"/>
            </a:pPr>
            <a:r>
              <a:rPr lang="en-US" sz="2800" dirty="0"/>
              <a:t>How are you providing training on identified needs?</a:t>
            </a:r>
          </a:p>
          <a:p>
            <a:pPr marL="171450" indent="-171450">
              <a:spcBef>
                <a:spcPts val="0"/>
              </a:spcBef>
              <a:buFont typeface="Arial" panose="020B0604020202020204" pitchFamily="34" charset="0"/>
              <a:buChar char="•"/>
              <a:defRPr/>
            </a:pPr>
            <a:r>
              <a:rPr lang="en-US" sz="2800" dirty="0"/>
              <a:t>Do you and your paraprofessionals develop a written training plan to address his/her needs?</a:t>
            </a:r>
          </a:p>
          <a:p>
            <a:pPr eaLnBrk="1" hangingPunct="1">
              <a:buNone/>
            </a:pPr>
            <a:endParaRPr lang="en-US" sz="2800" i="1" dirty="0" smtClean="0"/>
          </a:p>
        </p:txBody>
      </p:sp>
      <p:sp>
        <p:nvSpPr>
          <p:cNvPr id="2" name="Title 1"/>
          <p:cNvSpPr>
            <a:spLocks noGrp="1"/>
          </p:cNvSpPr>
          <p:nvPr>
            <p:ph type="title"/>
          </p:nvPr>
        </p:nvSpPr>
        <p:spPr/>
        <p:txBody>
          <a:bodyPr>
            <a:normAutofit fontScale="90000"/>
          </a:bodyPr>
          <a:lstStyle/>
          <a:p>
            <a:r>
              <a:rPr lang="en-US" sz="2800" dirty="0">
                <a:solidFill>
                  <a:prstClr val="black"/>
                </a:solidFill>
              </a:rPr>
              <a:t>The learner will understand how to develop an ongoing training plan for paraprofessionals to meet the need of the classroom and students.</a:t>
            </a:r>
            <a:endParaRPr lang="en-US" dirty="0"/>
          </a:p>
        </p:txBody>
      </p:sp>
    </p:spTree>
    <p:extLst>
      <p:ext uri="{BB962C8B-B14F-4D97-AF65-F5344CB8AC3E}">
        <p14:creationId xmlns:p14="http://schemas.microsoft.com/office/powerpoint/2010/main" val="93843093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learner will understand how to develop an ongoing training plan for paraprofessionals to meet the need of the classroom and students.</a:t>
            </a:r>
            <a:endParaRPr lang="en-US" sz="2800" dirty="0"/>
          </a:p>
        </p:txBody>
      </p:sp>
      <p:sp>
        <p:nvSpPr>
          <p:cNvPr id="3" name="Content Placeholder 2"/>
          <p:cNvSpPr>
            <a:spLocks noGrp="1"/>
          </p:cNvSpPr>
          <p:nvPr>
            <p:ph idx="1"/>
          </p:nvPr>
        </p:nvSpPr>
        <p:spPr/>
        <p:txBody>
          <a:bodyPr/>
          <a:lstStyle/>
          <a:p>
            <a:pPr marL="0" indent="0">
              <a:buNone/>
            </a:pPr>
            <a:r>
              <a:rPr lang="en-US" dirty="0"/>
              <a:t>What are tasks that need to be performed daily </a:t>
            </a:r>
            <a:r>
              <a:rPr lang="en-US" dirty="0" smtClean="0"/>
              <a:t>that </a:t>
            </a:r>
            <a:r>
              <a:rPr lang="en-US" dirty="0"/>
              <a:t>will require training and support?</a:t>
            </a:r>
          </a:p>
          <a:p>
            <a:pPr marL="0" indent="0">
              <a:buNone/>
            </a:pPr>
            <a:endParaRPr lang="en-US" dirty="0"/>
          </a:p>
        </p:txBody>
      </p:sp>
      <p:graphicFrame>
        <p:nvGraphicFramePr>
          <p:cNvPr id="4" name="Group 3"/>
          <p:cNvGraphicFramePr>
            <a:graphicFrameLocks/>
          </p:cNvGraphicFramePr>
          <p:nvPr>
            <p:extLst>
              <p:ext uri="{D42A27DB-BD31-4B8C-83A1-F6EECF244321}">
                <p14:modId xmlns:p14="http://schemas.microsoft.com/office/powerpoint/2010/main" val="1850554199"/>
              </p:ext>
            </p:extLst>
          </p:nvPr>
        </p:nvGraphicFramePr>
        <p:xfrm>
          <a:off x="1747381" y="3107499"/>
          <a:ext cx="6112702" cy="3013251"/>
        </p:xfrm>
        <a:graphic>
          <a:graphicData uri="http://schemas.openxmlformats.org/drawingml/2006/table">
            <a:tbl>
              <a:tblPr/>
              <a:tblGrid>
                <a:gridCol w="1252602"/>
                <a:gridCol w="1290181"/>
                <a:gridCol w="1174943"/>
                <a:gridCol w="1197488"/>
                <a:gridCol w="1197488"/>
              </a:tblGrid>
              <a:tr h="1976932">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Task for Which Skills are Needed</a:t>
                      </a:r>
                    </a:p>
                  </a:txBody>
                  <a:tcPr marL="98982" marR="9898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Name the Skill or Competency</a:t>
                      </a:r>
                    </a:p>
                  </a:txBody>
                  <a:tcPr marL="98982" marR="989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Who could possibly provide the training</a:t>
                      </a:r>
                    </a:p>
                  </a:txBody>
                  <a:tcPr marL="98982" marR="989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Training Date</a:t>
                      </a:r>
                    </a:p>
                  </a:txBody>
                  <a:tcPr marL="98982" marR="989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Follow-up (3-6 points over time)</a:t>
                      </a:r>
                    </a:p>
                  </a:txBody>
                  <a:tcPr marL="98982" marR="9898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10">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L="98982" marR="9898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L="98982" marR="989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L="98982" marR="989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L="98982" marR="989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L="98982" marR="9898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10">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L="98982" marR="9898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L="98982" marR="989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L="98982" marR="989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L="98982" marR="9898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L="98982" marR="9898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64976311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The learner will understand how to develop an ongoing training plan for </a:t>
            </a:r>
            <a:r>
              <a:rPr lang="en-US" sz="2800" dirty="0" smtClean="0"/>
              <a:t>paraprofessionals </a:t>
            </a:r>
            <a:r>
              <a:rPr lang="en-US" sz="2800" dirty="0"/>
              <a:t>to meet the need of the classroom and students.</a:t>
            </a:r>
          </a:p>
        </p:txBody>
      </p:sp>
      <p:pic>
        <p:nvPicPr>
          <p:cNvPr id="1026"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1048729" y="1584857"/>
            <a:ext cx="6720956" cy="5072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097514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884050" y="1600200"/>
            <a:ext cx="7574149" cy="4800600"/>
          </a:xfrm>
        </p:spPr>
        <p:txBody>
          <a:bodyPr>
            <a:normAutofit/>
          </a:bodyPr>
          <a:lstStyle/>
          <a:p>
            <a:pPr eaLnBrk="1" hangingPunct="1">
              <a:buNone/>
            </a:pPr>
            <a:endParaRPr lang="en-US" sz="2800" i="1" dirty="0" smtClean="0"/>
          </a:p>
        </p:txBody>
      </p:sp>
      <p:pic>
        <p:nvPicPr>
          <p:cNvPr id="11267" name="Picture 3" descr="http://www.dreamhouseforkids.org/typo3temp/pics/Judy-feeding-Kenya_3c8d491405.jpg"/>
          <p:cNvPicPr>
            <a:picLocks noChangeAspect="1" noChangeArrowheads="1"/>
          </p:cNvPicPr>
          <p:nvPr/>
        </p:nvPicPr>
        <p:blipFill>
          <a:blip r:embed="rId3" cstate="print"/>
          <a:srcRect/>
          <a:stretch>
            <a:fillRect/>
          </a:stretch>
        </p:blipFill>
        <p:spPr bwMode="auto">
          <a:xfrm>
            <a:off x="5118275" y="2672220"/>
            <a:ext cx="2877506" cy="3453008"/>
          </a:xfrm>
          <a:prstGeom prst="rect">
            <a:avLst/>
          </a:prstGeom>
          <a:noFill/>
        </p:spPr>
      </p:pic>
      <p:sp>
        <p:nvSpPr>
          <p:cNvPr id="9" name="Oval 8"/>
          <p:cNvSpPr/>
          <p:nvPr/>
        </p:nvSpPr>
        <p:spPr>
          <a:xfrm rot="20628105">
            <a:off x="918141" y="2205371"/>
            <a:ext cx="4608526" cy="189576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mic Sans MS" pitchFamily="66" charset="0"/>
                <a:cs typeface="Arial" pitchFamily="34" charset="0"/>
              </a:rPr>
              <a:t>What  are some types of training and support the para will need to be safe and successful with this medically fragile student?</a:t>
            </a:r>
            <a:endParaRPr lang="en-US" b="1" dirty="0">
              <a:solidFill>
                <a:schemeClr val="tx1"/>
              </a:solidFill>
              <a:latin typeface="Comic Sans MS" pitchFamily="66" charset="0"/>
              <a:cs typeface="Arial" pitchFamily="34" charset="0"/>
            </a:endParaRPr>
          </a:p>
        </p:txBody>
      </p:sp>
      <p:sp>
        <p:nvSpPr>
          <p:cNvPr id="2" name="Title 1"/>
          <p:cNvSpPr>
            <a:spLocks noGrp="1"/>
          </p:cNvSpPr>
          <p:nvPr>
            <p:ph type="title"/>
          </p:nvPr>
        </p:nvSpPr>
        <p:spPr/>
        <p:txBody>
          <a:bodyPr>
            <a:normAutofit fontScale="90000"/>
          </a:bodyPr>
          <a:lstStyle/>
          <a:p>
            <a:r>
              <a:rPr lang="en-US" sz="2800" dirty="0">
                <a:solidFill>
                  <a:prstClr val="black"/>
                </a:solidFill>
              </a:rPr>
              <a:t>The learner will understand how to develop an ongoing training plan for paraprofessionals to meet the need of the classroom and students.</a:t>
            </a:r>
            <a:endParaRPr lang="en-US" dirty="0"/>
          </a:p>
        </p:txBody>
      </p:sp>
    </p:spTree>
    <p:extLst>
      <p:ext uri="{BB962C8B-B14F-4D97-AF65-F5344CB8AC3E}">
        <p14:creationId xmlns:p14="http://schemas.microsoft.com/office/powerpoint/2010/main" val="6234521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dissolve">
                                      <p:cBhvr>
                                        <p:cTn id="7" dur="500"/>
                                        <p:tgtEl>
                                          <p:spTgt spid="9">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dissolve">
                                      <p:cBhvr>
                                        <p:cTn id="10"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The learner will understand how to develop an ongoing training plan for </a:t>
            </a:r>
            <a:r>
              <a:rPr lang="en-US" sz="2800" dirty="0" smtClean="0"/>
              <a:t>paraprofessionals </a:t>
            </a:r>
            <a:r>
              <a:rPr lang="en-US" sz="2800" dirty="0"/>
              <a:t>to meet the need of the classroom and students.</a:t>
            </a:r>
          </a:p>
        </p:txBody>
      </p:sp>
      <p:sp>
        <p:nvSpPr>
          <p:cNvPr id="4" name="Rectangle 3"/>
          <p:cNvSpPr/>
          <p:nvPr/>
        </p:nvSpPr>
        <p:spPr>
          <a:xfrm>
            <a:off x="1014608" y="1916482"/>
            <a:ext cx="7077206" cy="2308324"/>
          </a:xfrm>
          <a:prstGeom prst="rect">
            <a:avLst/>
          </a:prstGeom>
        </p:spPr>
        <p:txBody>
          <a:bodyPr wrap="square">
            <a:spAutoFit/>
          </a:bodyPr>
          <a:lstStyle/>
          <a:p>
            <a:r>
              <a:rPr lang="en-US" sz="3600" b="1" u="sng" dirty="0" smtClean="0"/>
              <a:t>PRACTICE</a:t>
            </a:r>
            <a:r>
              <a:rPr lang="en-US" sz="3600" dirty="0" smtClean="0"/>
              <a:t> complete </a:t>
            </a:r>
            <a:r>
              <a:rPr lang="en-US" sz="3600" dirty="0"/>
              <a:t>the checklist for one of </a:t>
            </a:r>
            <a:r>
              <a:rPr lang="en-US" sz="3600" dirty="0" smtClean="0"/>
              <a:t>your </a:t>
            </a:r>
            <a:r>
              <a:rPr lang="en-US" sz="3600" dirty="0"/>
              <a:t>paraprofessionals for the second section, Physical Needs, related to Lilly’s described needs</a:t>
            </a:r>
            <a:endParaRPr lang="en-US" sz="3600" b="1" u="sng" dirty="0"/>
          </a:p>
        </p:txBody>
      </p:sp>
    </p:spTree>
    <p:extLst>
      <p:ext uri="{BB962C8B-B14F-4D97-AF65-F5344CB8AC3E}">
        <p14:creationId xmlns:p14="http://schemas.microsoft.com/office/powerpoint/2010/main" val="3030975149"/>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The learner will understand how to develop an ongoing training plan for </a:t>
            </a:r>
            <a:r>
              <a:rPr lang="en-US" sz="2800" dirty="0" smtClean="0"/>
              <a:t>paraprofessionals </a:t>
            </a:r>
            <a:r>
              <a:rPr lang="en-US" sz="2800" dirty="0"/>
              <a:t>to meet the need of the classroom and students.</a:t>
            </a:r>
          </a:p>
        </p:txBody>
      </p:sp>
      <p:sp>
        <p:nvSpPr>
          <p:cNvPr id="3" name="Content Placeholder 2"/>
          <p:cNvSpPr>
            <a:spLocks noGrp="1"/>
          </p:cNvSpPr>
          <p:nvPr>
            <p:ph idx="1"/>
          </p:nvPr>
        </p:nvSpPr>
        <p:spPr/>
        <p:txBody>
          <a:bodyPr/>
          <a:lstStyle/>
          <a:p>
            <a:pPr marL="0" indent="0">
              <a:buNone/>
            </a:pPr>
            <a:r>
              <a:rPr lang="en-US" dirty="0" smtClean="0"/>
              <a:t>Training should include:</a:t>
            </a:r>
          </a:p>
          <a:p>
            <a:r>
              <a:rPr lang="en-US" dirty="0" smtClean="0"/>
              <a:t>Theory/explanation of the skill or task</a:t>
            </a:r>
          </a:p>
          <a:p>
            <a:r>
              <a:rPr lang="en-US" dirty="0" smtClean="0"/>
              <a:t>Demonstration or modeling of how to perform the skill</a:t>
            </a:r>
          </a:p>
          <a:p>
            <a:r>
              <a:rPr lang="en-US" dirty="0" smtClean="0"/>
              <a:t>Opportunity for practice</a:t>
            </a:r>
          </a:p>
          <a:p>
            <a:r>
              <a:rPr lang="en-US" dirty="0" smtClean="0"/>
              <a:t>Feedback on the practice attempts</a:t>
            </a:r>
          </a:p>
          <a:p>
            <a:r>
              <a:rPr lang="en-US" dirty="0" smtClean="0"/>
              <a:t>Coaching for application</a:t>
            </a:r>
          </a:p>
          <a:p>
            <a:endParaRPr lang="en-US" dirty="0"/>
          </a:p>
        </p:txBody>
      </p:sp>
    </p:spTree>
    <p:extLst>
      <p:ext uri="{BB962C8B-B14F-4D97-AF65-F5344CB8AC3E}">
        <p14:creationId xmlns:p14="http://schemas.microsoft.com/office/powerpoint/2010/main" val="18851447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1"/>
          </p:nvPr>
        </p:nvSpPr>
        <p:spPr>
          <a:xfrm>
            <a:off x="835450" y="1828800"/>
            <a:ext cx="7851350" cy="4876800"/>
          </a:xfrm>
        </p:spPr>
        <p:txBody>
          <a:bodyPr/>
          <a:lstStyle/>
          <a:p>
            <a:pPr marL="0" indent="0" algn="ctr">
              <a:buFontTx/>
              <a:buNone/>
              <a:defRPr/>
            </a:pPr>
            <a:r>
              <a:rPr lang="en-US" altLang="en-US" sz="3600" dirty="0" smtClean="0"/>
              <a:t>Common Team Purpose</a:t>
            </a:r>
          </a:p>
          <a:p>
            <a:pPr marL="457200" lvl="1" indent="0" algn="ctr">
              <a:buFontTx/>
              <a:buNone/>
              <a:defRPr/>
            </a:pPr>
            <a:endParaRPr lang="en-US" altLang="en-US" sz="3600" dirty="0" smtClean="0"/>
          </a:p>
          <a:p>
            <a:pPr marL="457200" lvl="1" indent="0" algn="ctr">
              <a:buFontTx/>
              <a:buNone/>
              <a:defRPr/>
            </a:pPr>
            <a:endParaRPr lang="en-US" altLang="en-US" sz="3600" dirty="0"/>
          </a:p>
          <a:p>
            <a:pPr marL="457200" lvl="1" indent="0" algn="ctr">
              <a:buFontTx/>
              <a:buNone/>
              <a:defRPr/>
            </a:pPr>
            <a:r>
              <a:rPr lang="en-US" altLang="en-US" sz="4800" b="1" dirty="0" smtClean="0">
                <a:solidFill>
                  <a:srgbClr val="FF0000"/>
                </a:solidFill>
              </a:rPr>
              <a:t>Serving Students</a:t>
            </a:r>
          </a:p>
          <a:p>
            <a:pPr lvl="1">
              <a:defRPr/>
            </a:pPr>
            <a:endParaRPr lang="en-US" altLang="en-US" sz="3600" dirty="0" smtClean="0"/>
          </a:p>
          <a:p>
            <a:pPr lvl="1">
              <a:buFontTx/>
              <a:buNone/>
              <a:defRPr/>
            </a:pPr>
            <a:endParaRPr lang="en-US" altLang="en-US" dirty="0" smtClean="0"/>
          </a:p>
          <a:p>
            <a:pPr lvl="1">
              <a:defRPr/>
            </a:pPr>
            <a:endParaRPr lang="en-US" altLang="en-US" dirty="0" smtClean="0"/>
          </a:p>
        </p:txBody>
      </p:sp>
      <p:sp>
        <p:nvSpPr>
          <p:cNvPr id="2" name="Slide Number Placeholder 1"/>
          <p:cNvSpPr>
            <a:spLocks noGrp="1"/>
          </p:cNvSpPr>
          <p:nvPr>
            <p:ph type="sldNum" sz="quarter" idx="4294967295"/>
          </p:nvPr>
        </p:nvSpPr>
        <p:spPr>
          <a:xfrm>
            <a:off x="6761266" y="6245225"/>
            <a:ext cx="1925534" cy="476250"/>
          </a:xfrm>
          <a:prstGeom prst="rect">
            <a:avLst/>
          </a:prstGeom>
        </p:spPr>
        <p:txBody>
          <a:bodyPr/>
          <a:lstStyle/>
          <a:p>
            <a:pPr>
              <a:defRPr/>
            </a:pPr>
            <a:fld id="{AE353872-A657-47F9-83AA-2EE28E00AF5F}" type="slidenum">
              <a:rPr lang="en-US" smtClean="0"/>
              <a:t>5</a:t>
            </a:fld>
            <a:endParaRPr lang="en-US"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450" y="15875"/>
            <a:ext cx="82752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75328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098">
                                            <p:txEl>
                                              <p:pRg st="3" end="3"/>
                                            </p:txEl>
                                          </p:spTgt>
                                        </p:tgtEl>
                                        <p:attrNameLst>
                                          <p:attrName>style.visibility</p:attrName>
                                        </p:attrNameLst>
                                      </p:cBhvr>
                                      <p:to>
                                        <p:strVal val="visible"/>
                                      </p:to>
                                    </p:set>
                                    <p:animEffect transition="in" filter="fade">
                                      <p:cBhvr>
                                        <p:cTn id="7" dur="1000"/>
                                        <p:tgtEl>
                                          <p:spTgt spid="4098">
                                            <p:txEl>
                                              <p:pRg st="3" end="3"/>
                                            </p:txEl>
                                          </p:spTgt>
                                        </p:tgtEl>
                                      </p:cBhvr>
                                    </p:animEffect>
                                    <p:anim calcmode="lin" valueType="num">
                                      <p:cBhvr>
                                        <p:cTn id="8" dur="1000" fill="hold"/>
                                        <p:tgtEl>
                                          <p:spTgt spid="4098">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09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To Review…</a:t>
            </a:r>
            <a:endParaRPr lang="en-US" sz="4800" dirty="0"/>
          </a:p>
        </p:txBody>
      </p:sp>
      <p:sp>
        <p:nvSpPr>
          <p:cNvPr id="3" name="Content Placeholder 2"/>
          <p:cNvSpPr>
            <a:spLocks noGrp="1"/>
          </p:cNvSpPr>
          <p:nvPr>
            <p:ph idx="1"/>
          </p:nvPr>
        </p:nvSpPr>
        <p:spPr/>
        <p:txBody>
          <a:bodyPr>
            <a:normAutofit lnSpcReduction="10000"/>
          </a:bodyPr>
          <a:lstStyle/>
          <a:p>
            <a:r>
              <a:rPr lang="en-US" dirty="0" smtClean="0"/>
              <a:t>Effectively working with paraprofessionals requires:</a:t>
            </a:r>
          </a:p>
          <a:p>
            <a:pPr lvl="1"/>
            <a:r>
              <a:rPr lang="en-US" dirty="0" smtClean="0"/>
              <a:t>An understanding of the roles and characteristics of the teacher and paraprofessional</a:t>
            </a:r>
          </a:p>
          <a:p>
            <a:pPr lvl="1"/>
            <a:r>
              <a:rPr lang="en-US" dirty="0" smtClean="0"/>
              <a:t>Effective classroom leadership skills</a:t>
            </a:r>
          </a:p>
          <a:p>
            <a:pPr lvl="1"/>
            <a:r>
              <a:rPr lang="en-US" dirty="0" smtClean="0"/>
              <a:t>The ability to facilitate a productive TEAM</a:t>
            </a:r>
          </a:p>
          <a:p>
            <a:pPr lvl="1"/>
            <a:r>
              <a:rPr lang="en-US" dirty="0" smtClean="0"/>
              <a:t>Development and implementation of training plans to meet the needs of the classroom and students</a:t>
            </a:r>
            <a:endParaRPr lang="en-US" dirty="0"/>
          </a:p>
        </p:txBody>
      </p:sp>
    </p:spTree>
    <p:extLst>
      <p:ext uri="{BB962C8B-B14F-4D97-AF65-F5344CB8AC3E}">
        <p14:creationId xmlns:p14="http://schemas.microsoft.com/office/powerpoint/2010/main" val="30309751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457200" y="0"/>
            <a:ext cx="8229600" cy="1066800"/>
          </a:xfrm>
        </p:spPr>
        <p:txBody>
          <a:bodyPr/>
          <a:lstStyle/>
          <a:p>
            <a:pPr algn="ctr"/>
            <a:r>
              <a:rPr lang="en-US" altLang="en-US" sz="3600" smtClean="0"/>
              <a:t>Qualities of a Good Team</a:t>
            </a:r>
          </a:p>
        </p:txBody>
      </p:sp>
      <p:sp>
        <p:nvSpPr>
          <p:cNvPr id="5123" name="Content Placeholder 4"/>
          <p:cNvSpPr>
            <a:spLocks noGrp="1"/>
          </p:cNvSpPr>
          <p:nvPr>
            <p:ph idx="1"/>
          </p:nvPr>
        </p:nvSpPr>
        <p:spPr>
          <a:xfrm>
            <a:off x="776614" y="1716066"/>
            <a:ext cx="3338186" cy="4608534"/>
          </a:xfrm>
        </p:spPr>
        <p:txBody>
          <a:bodyPr>
            <a:normAutofit fontScale="92500" lnSpcReduction="20000"/>
          </a:bodyPr>
          <a:lstStyle/>
          <a:p>
            <a:r>
              <a:rPr lang="en-US" altLang="en-US" dirty="0" smtClean="0"/>
              <a:t>Communication</a:t>
            </a:r>
          </a:p>
          <a:p>
            <a:r>
              <a:rPr lang="en-US" altLang="en-US" dirty="0" smtClean="0"/>
              <a:t>Trust</a:t>
            </a:r>
          </a:p>
          <a:p>
            <a:r>
              <a:rPr lang="en-US" altLang="en-US" dirty="0" smtClean="0"/>
              <a:t>Valued membership</a:t>
            </a:r>
          </a:p>
          <a:p>
            <a:r>
              <a:rPr lang="en-US" altLang="en-US" dirty="0" smtClean="0"/>
              <a:t>Respect</a:t>
            </a:r>
          </a:p>
          <a:p>
            <a:r>
              <a:rPr lang="en-US" altLang="en-US" dirty="0" smtClean="0"/>
              <a:t>Flexibility</a:t>
            </a:r>
          </a:p>
          <a:p>
            <a:r>
              <a:rPr lang="en-US" altLang="en-US" dirty="0" smtClean="0"/>
              <a:t>Common goals</a:t>
            </a:r>
          </a:p>
          <a:p>
            <a:r>
              <a:rPr lang="en-US" altLang="en-US" dirty="0" smtClean="0"/>
              <a:t>Open-mindedness</a:t>
            </a:r>
          </a:p>
          <a:p>
            <a:r>
              <a:rPr lang="en-US" altLang="en-US" dirty="0" smtClean="0"/>
              <a:t>Initiators</a:t>
            </a:r>
          </a:p>
          <a:p>
            <a:pPr lvl="1"/>
            <a:endParaRPr lang="en-US" altLang="en-US" dirty="0" smtClean="0"/>
          </a:p>
          <a:p>
            <a:endParaRPr lang="en-US" altLang="en-US" dirty="0" smtClean="0"/>
          </a:p>
        </p:txBody>
      </p:sp>
      <p:sp>
        <p:nvSpPr>
          <p:cNvPr id="2" name="Slide Number Placeholder 1"/>
          <p:cNvSpPr>
            <a:spLocks noGrp="1"/>
          </p:cNvSpPr>
          <p:nvPr>
            <p:ph type="sldNum" sz="quarter" idx="4294967295"/>
          </p:nvPr>
        </p:nvSpPr>
        <p:spPr>
          <a:xfrm>
            <a:off x="6553200" y="6245225"/>
            <a:ext cx="2133600" cy="476250"/>
          </a:xfrm>
          <a:prstGeom prst="rect">
            <a:avLst/>
          </a:prstGeom>
        </p:spPr>
        <p:txBody>
          <a:bodyPr/>
          <a:lstStyle/>
          <a:p>
            <a:pPr>
              <a:defRPr/>
            </a:pPr>
            <a:fld id="{C965FB78-84BB-4E2A-81A3-FA039470797D}" type="slidenum">
              <a:rPr lang="en-US" smtClean="0"/>
              <a:pPr>
                <a:defRPr/>
              </a:pPr>
              <a:t>6</a:t>
            </a:fld>
            <a:endParaRPr lang="en-US" dirty="0"/>
          </a:p>
        </p:txBody>
      </p:sp>
      <p:sp>
        <p:nvSpPr>
          <p:cNvPr id="5" name="Content Placeholder 4"/>
          <p:cNvSpPr txBox="1">
            <a:spLocks/>
          </p:cNvSpPr>
          <p:nvPr/>
        </p:nvSpPr>
        <p:spPr bwMode="auto">
          <a:xfrm>
            <a:off x="4947781" y="1716066"/>
            <a:ext cx="3891418" cy="4332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a:lstStyle>
          <a:p>
            <a:pPr>
              <a:defRPr/>
            </a:pPr>
            <a:r>
              <a:rPr lang="en-US" altLang="en-US" sz="3000" dirty="0" smtClean="0"/>
              <a:t>Empathy</a:t>
            </a:r>
          </a:p>
          <a:p>
            <a:pPr>
              <a:defRPr/>
            </a:pPr>
            <a:r>
              <a:rPr lang="en-US" altLang="en-US" sz="3000" dirty="0" smtClean="0"/>
              <a:t>Cooperation</a:t>
            </a:r>
          </a:p>
          <a:p>
            <a:pPr>
              <a:defRPr/>
            </a:pPr>
            <a:r>
              <a:rPr lang="en-US" altLang="en-US" sz="3000" dirty="0" smtClean="0"/>
              <a:t>Sense of humor</a:t>
            </a:r>
          </a:p>
          <a:p>
            <a:pPr>
              <a:defRPr/>
            </a:pPr>
            <a:r>
              <a:rPr lang="en-US" altLang="en-US" sz="3000" dirty="0" smtClean="0"/>
              <a:t>Collaborative</a:t>
            </a:r>
          </a:p>
          <a:p>
            <a:pPr>
              <a:defRPr/>
            </a:pPr>
            <a:r>
              <a:rPr lang="en-US" altLang="en-US" sz="3000" dirty="0" smtClean="0"/>
              <a:t>Dependable</a:t>
            </a:r>
          </a:p>
          <a:p>
            <a:pPr>
              <a:defRPr/>
            </a:pPr>
            <a:r>
              <a:rPr lang="en-US" altLang="en-US" sz="3000" dirty="0" smtClean="0"/>
              <a:t>Independent workers</a:t>
            </a:r>
          </a:p>
          <a:p>
            <a:pPr>
              <a:defRPr/>
            </a:pPr>
            <a:r>
              <a:rPr lang="en-US" altLang="en-US" sz="3000" dirty="0" smtClean="0"/>
              <a:t>Non-judgmental</a:t>
            </a:r>
          </a:p>
          <a:p>
            <a:pPr>
              <a:defRPr/>
            </a:pPr>
            <a:r>
              <a:rPr lang="en-US" altLang="en-US" sz="3000" dirty="0" smtClean="0"/>
              <a:t>Listens</a:t>
            </a:r>
          </a:p>
          <a:p>
            <a:pPr lvl="1">
              <a:defRPr/>
            </a:pPr>
            <a:endParaRPr lang="en-US" altLang="en-US" kern="0" dirty="0" smtClean="0"/>
          </a:p>
          <a:p>
            <a:pPr>
              <a:defRPr/>
            </a:pPr>
            <a:endParaRPr lang="en-US" altLang="en-US" kern="0" dirty="0" smtClean="0"/>
          </a:p>
        </p:txBody>
      </p:sp>
    </p:spTree>
    <p:extLst>
      <p:ext uri="{BB962C8B-B14F-4D97-AF65-F5344CB8AC3E}">
        <p14:creationId xmlns:p14="http://schemas.microsoft.com/office/powerpoint/2010/main" val="40377502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Defining Roles</a:t>
            </a:r>
          </a:p>
        </p:txBody>
      </p:sp>
      <p:sp>
        <p:nvSpPr>
          <p:cNvPr id="6147" name="Content Placeholder 2"/>
          <p:cNvSpPr>
            <a:spLocks noGrp="1"/>
          </p:cNvSpPr>
          <p:nvPr>
            <p:ph idx="1"/>
          </p:nvPr>
        </p:nvSpPr>
        <p:spPr/>
        <p:txBody>
          <a:bodyPr/>
          <a:lstStyle/>
          <a:p>
            <a:r>
              <a:rPr lang="en-US" altLang="en-US" smtClean="0"/>
              <a:t>What’s my job?</a:t>
            </a:r>
          </a:p>
          <a:p>
            <a:endParaRPr lang="en-US" altLang="en-US" smtClean="0"/>
          </a:p>
          <a:p>
            <a:r>
              <a:rPr lang="en-US" altLang="en-US" smtClean="0"/>
              <a:t>What’s not my job?</a:t>
            </a:r>
          </a:p>
          <a:p>
            <a:endParaRPr lang="en-US" altLang="en-US" smtClean="0"/>
          </a:p>
          <a:p>
            <a:r>
              <a:rPr lang="en-US" altLang="en-US" smtClean="0"/>
              <a:t>Whose job is it?</a:t>
            </a:r>
          </a:p>
          <a:p>
            <a:endParaRPr lang="en-US" altLang="en-US" smtClean="0"/>
          </a:p>
        </p:txBody>
      </p:sp>
      <p:sp>
        <p:nvSpPr>
          <p:cNvPr id="2" name="Slide Number Placeholder 1"/>
          <p:cNvSpPr>
            <a:spLocks noGrp="1"/>
          </p:cNvSpPr>
          <p:nvPr>
            <p:ph type="sldNum" sz="quarter" idx="4294967295"/>
          </p:nvPr>
        </p:nvSpPr>
        <p:spPr>
          <a:xfrm>
            <a:off x="6553200" y="6245225"/>
            <a:ext cx="2133600" cy="476250"/>
          </a:xfrm>
          <a:prstGeom prst="rect">
            <a:avLst/>
          </a:prstGeom>
        </p:spPr>
        <p:txBody>
          <a:bodyPr/>
          <a:lstStyle/>
          <a:p>
            <a:pPr>
              <a:defRPr/>
            </a:pPr>
            <a:fld id="{B42DB772-661E-4EDC-8CAF-C330E2EE42E7}" type="slidenum">
              <a:rPr lang="en-US" smtClean="0"/>
              <a:pPr>
                <a:defRPr/>
              </a:pPr>
              <a:t>7</a:t>
            </a:fld>
            <a:endParaRPr lang="en-US" dirty="0"/>
          </a:p>
        </p:txBody>
      </p:sp>
    </p:spTree>
    <p:extLst>
      <p:ext uri="{BB962C8B-B14F-4D97-AF65-F5344CB8AC3E}">
        <p14:creationId xmlns:p14="http://schemas.microsoft.com/office/powerpoint/2010/main" val="12831887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409D5D4-AE5B-47AF-86FD-8D83B0D7A553}" type="slidenum">
              <a:rPr lang="en-US" smtClean="0"/>
              <a:pPr>
                <a:defRPr/>
              </a:pPr>
              <a:t>8</a:t>
            </a:fld>
            <a:endParaRPr lang="en-US" dirty="0"/>
          </a:p>
        </p:txBody>
      </p:sp>
      <p:sp>
        <p:nvSpPr>
          <p:cNvPr id="5" name="Title 1"/>
          <p:cNvSpPr>
            <a:spLocks noGrp="1"/>
          </p:cNvSpPr>
          <p:nvPr>
            <p:ph type="title"/>
          </p:nvPr>
        </p:nvSpPr>
        <p:spPr>
          <a:xfrm>
            <a:off x="152400" y="0"/>
            <a:ext cx="8763000" cy="1362075"/>
          </a:xfrm>
        </p:spPr>
        <p:txBody>
          <a:bodyPr>
            <a:normAutofit fontScale="90000"/>
          </a:bodyPr>
          <a:lstStyle/>
          <a:p>
            <a:pPr>
              <a:defRPr/>
            </a:pPr>
            <a:r>
              <a:rPr lang="en-US" dirty="0"/>
              <a:t>Teachers &amp; Para-Educators</a:t>
            </a:r>
            <a:br>
              <a:rPr lang="en-US" dirty="0"/>
            </a:br>
            <a:r>
              <a:rPr lang="en-US" dirty="0"/>
              <a:t/>
            </a:r>
            <a:br>
              <a:rPr lang="en-US" dirty="0"/>
            </a:br>
            <a:endParaRPr lang="en-US" dirty="0"/>
          </a:p>
        </p:txBody>
      </p:sp>
      <p:sp>
        <p:nvSpPr>
          <p:cNvPr id="7172" name="TextBox 5"/>
          <p:cNvSpPr txBox="1">
            <a:spLocks noChangeArrowheads="1"/>
          </p:cNvSpPr>
          <p:nvPr/>
        </p:nvSpPr>
        <p:spPr bwMode="auto">
          <a:xfrm>
            <a:off x="990600" y="1752600"/>
            <a:ext cx="6756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4000" b="1">
                <a:solidFill>
                  <a:srgbClr val="FF0000"/>
                </a:solidFill>
              </a:rPr>
              <a:t>Some roles fit to a </a:t>
            </a:r>
          </a:p>
          <a:p>
            <a:pPr algn="ctr" eaLnBrk="1" hangingPunct="1"/>
            <a:r>
              <a:rPr lang="en-US" altLang="en-US" sz="4000" b="1">
                <a:solidFill>
                  <a:srgbClr val="FF0000"/>
                </a:solidFill>
              </a:rPr>
              <a:t>T </a:t>
            </a:r>
          </a:p>
          <a:p>
            <a:pPr algn="ctr" eaLnBrk="1" hangingPunct="1"/>
            <a:r>
              <a:rPr lang="en-US" altLang="en-US" sz="4000" b="1">
                <a:solidFill>
                  <a:srgbClr val="FF0000"/>
                </a:solidFill>
              </a:rPr>
              <a:t>but others are more like a </a:t>
            </a:r>
          </a:p>
          <a:p>
            <a:pPr algn="ctr" eaLnBrk="1" hangingPunct="1"/>
            <a:r>
              <a:rPr lang="en-US" altLang="en-US" sz="4000" b="1">
                <a:solidFill>
                  <a:srgbClr val="FF0000"/>
                </a:solidFill>
              </a:rPr>
              <a:t>X</a:t>
            </a:r>
          </a:p>
        </p:txBody>
      </p:sp>
      <p:sp>
        <p:nvSpPr>
          <p:cNvPr id="7173" name="TextBox 6"/>
          <p:cNvSpPr txBox="1">
            <a:spLocks noChangeArrowheads="1"/>
          </p:cNvSpPr>
          <p:nvPr/>
        </p:nvSpPr>
        <p:spPr bwMode="auto">
          <a:xfrm>
            <a:off x="1219200" y="5068888"/>
            <a:ext cx="67246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a:solidFill>
                  <a:srgbClr val="0070C0"/>
                </a:solidFill>
              </a:rPr>
              <a:t>So whose role is it to ……….?</a:t>
            </a:r>
          </a:p>
        </p:txBody>
      </p:sp>
    </p:spTree>
    <p:extLst>
      <p:ext uri="{BB962C8B-B14F-4D97-AF65-F5344CB8AC3E}">
        <p14:creationId xmlns:p14="http://schemas.microsoft.com/office/powerpoint/2010/main" val="37374889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CB1C0CF-830F-4350-AAFB-2C6D1612A3B6}" type="slidenum">
              <a:rPr lang="en-US" smtClean="0"/>
              <a:pPr>
                <a:defRPr/>
              </a:pPr>
              <a:t>9</a:t>
            </a:fld>
            <a:endParaRPr lang="en-US" dirty="0"/>
          </a:p>
        </p:txBody>
      </p:sp>
      <p:cxnSp>
        <p:nvCxnSpPr>
          <p:cNvPr id="6" name="Straight Connector 5"/>
          <p:cNvCxnSpPr/>
          <p:nvPr/>
        </p:nvCxnSpPr>
        <p:spPr>
          <a:xfrm>
            <a:off x="4419600" y="0"/>
            <a:ext cx="0" cy="68580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295400"/>
            <a:ext cx="9296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8197" name="TextBox 12"/>
          <p:cNvSpPr txBox="1">
            <a:spLocks noChangeArrowheads="1"/>
          </p:cNvSpPr>
          <p:nvPr/>
        </p:nvSpPr>
        <p:spPr bwMode="auto">
          <a:xfrm>
            <a:off x="1295400" y="269875"/>
            <a:ext cx="1920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a:solidFill>
                  <a:srgbClr val="FF0000"/>
                </a:solidFill>
              </a:rPr>
              <a:t>Teacher</a:t>
            </a:r>
          </a:p>
        </p:txBody>
      </p:sp>
      <p:sp>
        <p:nvSpPr>
          <p:cNvPr id="8198" name="TextBox 13"/>
          <p:cNvSpPr txBox="1">
            <a:spLocks noChangeArrowheads="1"/>
          </p:cNvSpPr>
          <p:nvPr/>
        </p:nvSpPr>
        <p:spPr bwMode="auto">
          <a:xfrm>
            <a:off x="5181600" y="284163"/>
            <a:ext cx="33401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a:solidFill>
                  <a:srgbClr val="FF0000"/>
                </a:solidFill>
              </a:rPr>
              <a:t>Para-Educator</a:t>
            </a:r>
          </a:p>
        </p:txBody>
      </p:sp>
      <p:sp>
        <p:nvSpPr>
          <p:cNvPr id="16" name="Rectangle 15"/>
          <p:cNvSpPr/>
          <p:nvPr/>
        </p:nvSpPr>
        <p:spPr>
          <a:xfrm>
            <a:off x="1695450" y="1693863"/>
            <a:ext cx="16383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Role</a:t>
            </a:r>
          </a:p>
        </p:txBody>
      </p:sp>
      <p:sp>
        <p:nvSpPr>
          <p:cNvPr id="17" name="Rectangle 16"/>
          <p:cNvSpPr/>
          <p:nvPr/>
        </p:nvSpPr>
        <p:spPr>
          <a:xfrm>
            <a:off x="3429000" y="3124200"/>
            <a:ext cx="1981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Role</a:t>
            </a:r>
          </a:p>
        </p:txBody>
      </p:sp>
      <p:sp>
        <p:nvSpPr>
          <p:cNvPr id="18" name="Rectangle 17"/>
          <p:cNvSpPr/>
          <p:nvPr/>
        </p:nvSpPr>
        <p:spPr>
          <a:xfrm>
            <a:off x="5715000" y="1693863"/>
            <a:ext cx="1981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Role</a:t>
            </a:r>
          </a:p>
        </p:txBody>
      </p:sp>
    </p:spTree>
    <p:extLst>
      <p:ext uri="{BB962C8B-B14F-4D97-AF65-F5344CB8AC3E}">
        <p14:creationId xmlns:p14="http://schemas.microsoft.com/office/powerpoint/2010/main" val="11604165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PLASH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SPLASH Template.potx</Template>
  <TotalTime>7567</TotalTime>
  <Words>4265</Words>
  <Application>Microsoft Macintosh PowerPoint</Application>
  <PresentationFormat>On-screen Show (4:3)</PresentationFormat>
  <Paragraphs>522</Paragraphs>
  <Slides>50</Slides>
  <Notes>48</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SPLASH Template</vt:lpstr>
      <vt:lpstr>Working with Paraprofessionals</vt:lpstr>
      <vt:lpstr>Session Outcomes</vt:lpstr>
      <vt:lpstr>The learner will understand the roles and characteristics of the teachers and paraprofessionals </vt:lpstr>
      <vt:lpstr>Teachers &amp; Para-Educators  </vt:lpstr>
      <vt:lpstr>PowerPoint Presentation</vt:lpstr>
      <vt:lpstr>Qualities of a Good Team</vt:lpstr>
      <vt:lpstr>Defining Roles</vt:lpstr>
      <vt:lpstr>Teachers &amp; Para-Educators  </vt:lpstr>
      <vt:lpstr>PowerPoint Presentation</vt:lpstr>
      <vt:lpstr>Teacher’s Role</vt:lpstr>
      <vt:lpstr>Teacher’s Role</vt:lpstr>
      <vt:lpstr>Teacher’s Role</vt:lpstr>
      <vt:lpstr>Teacher’s Role</vt:lpstr>
      <vt:lpstr>PowerPoint Presentation</vt:lpstr>
      <vt:lpstr>Special Education Para-Educator’s Role</vt:lpstr>
      <vt:lpstr>Special Education Para-Educator’s Role</vt:lpstr>
      <vt:lpstr>Special Education Para-Educator’s Role</vt:lpstr>
      <vt:lpstr>NOT Para-Educator’s Role</vt:lpstr>
      <vt:lpstr>Special Education Para-Educator’s Role</vt:lpstr>
      <vt:lpstr>Special Education Para-Educator’s Role</vt:lpstr>
      <vt:lpstr>Who is on Your Extended Team?</vt:lpstr>
      <vt:lpstr>PowerPoint Presentation</vt:lpstr>
      <vt:lpstr> Teaming Scenario One </vt:lpstr>
      <vt:lpstr>Teaming Scenario Two</vt:lpstr>
      <vt:lpstr>Teaming Scenario Three</vt:lpstr>
      <vt:lpstr>Teaming Scenario Four</vt:lpstr>
      <vt:lpstr>Teaming Scenario Five</vt:lpstr>
      <vt:lpstr>PowerPoint Presentation</vt:lpstr>
      <vt:lpstr>PowerPoint Presentation</vt:lpstr>
      <vt:lpstr>PowerPoint Presentation</vt:lpstr>
      <vt:lpstr>The learner will demonstrate qualities of an effective classroom leader. </vt:lpstr>
      <vt:lpstr>The learner will demonstrate qualities of an effective classroom leader. </vt:lpstr>
      <vt:lpstr>The learner will demonstrate qualities of an effective classroom leader. </vt:lpstr>
      <vt:lpstr>The learner will demonstrate qualities of an effective classroom leader. </vt:lpstr>
      <vt:lpstr>The learner will demonstrate qualities of an effective classroom leader. </vt:lpstr>
      <vt:lpstr>The learner will understand why the Para/Teacher team must work cooperatively for successful outcomes for students.</vt:lpstr>
      <vt:lpstr>The learner will understand why the Para/Teacher team must work cooperatively for successful outcomes for students.</vt:lpstr>
      <vt:lpstr>The learner will understand why the Para/Teacher team must work cooperatively for successful outcomes for students.</vt:lpstr>
      <vt:lpstr>The learner will understand why the Para/Teacher team must work cooperatively for successful outcomes for students.</vt:lpstr>
      <vt:lpstr>The learner will understand why the Para/Teacher team must work cooperatively for successful outcomes for students.</vt:lpstr>
      <vt:lpstr>The learner will understand why the Para/Teacher team must work cooperatively for successful outcomes for students.</vt:lpstr>
      <vt:lpstr>The learner will understand why the Para/Teacher team must work cooperatively for successful outcomes for students.</vt:lpstr>
      <vt:lpstr>The learner will understand how to develop an ongoing training plan for paraprofessionals to meet the need of the classroom and students.</vt:lpstr>
      <vt:lpstr>The learner will understand how to develop an ongoing training plan for paraprofessionals to meet the need of the classroom and students.</vt:lpstr>
      <vt:lpstr>The learner will understand how to develop an ongoing training plan for paraprofessionals to meet the need of the classroom and students.</vt:lpstr>
      <vt:lpstr>The learner will understand how to develop an ongoing training plan for paraprofessionals to meet the need of the classroom and students.</vt:lpstr>
      <vt:lpstr>The learner will understand how to develop an ongoing training plan for paraprofessionals to meet the need of the classroom and students.</vt:lpstr>
      <vt:lpstr>The learner will understand how to develop an ongoing training plan for paraprofessionals to meet the need of the classroom and students.</vt:lpstr>
      <vt:lpstr>The learner will understand how to develop an ongoing training plan for paraprofessionals to meet the need of the classroom and students.</vt:lpstr>
      <vt:lpstr>To Review…</vt:lpstr>
    </vt:vector>
  </TitlesOfParts>
  <Company>University of Louisville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Shipman</dc:creator>
  <cp:lastModifiedBy>Stacy Shipman</cp:lastModifiedBy>
  <cp:revision>49</cp:revision>
  <cp:lastPrinted>2013-11-24T20:47:55Z</cp:lastPrinted>
  <dcterms:created xsi:type="dcterms:W3CDTF">2013-11-01T15:01:44Z</dcterms:created>
  <dcterms:modified xsi:type="dcterms:W3CDTF">2014-07-01T13:53:54Z</dcterms:modified>
</cp:coreProperties>
</file>