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6" r:id="rId1"/>
  </p:sldMasterIdLst>
  <p:notesMasterIdLst>
    <p:notesMasterId r:id="rId21"/>
  </p:notesMasterIdLst>
  <p:handoutMasterIdLst>
    <p:handoutMasterId r:id="rId22"/>
  </p:handoutMasterIdLst>
  <p:sldIdLst>
    <p:sldId id="256" r:id="rId2"/>
    <p:sldId id="257" r:id="rId3"/>
    <p:sldId id="259" r:id="rId4"/>
    <p:sldId id="258" r:id="rId5"/>
    <p:sldId id="260" r:id="rId6"/>
    <p:sldId id="261" r:id="rId7"/>
    <p:sldId id="263" r:id="rId8"/>
    <p:sldId id="262" r:id="rId9"/>
    <p:sldId id="264" r:id="rId10"/>
    <p:sldId id="268" r:id="rId11"/>
    <p:sldId id="266" r:id="rId12"/>
    <p:sldId id="267" r:id="rId13"/>
    <p:sldId id="270" r:id="rId14"/>
    <p:sldId id="271" r:id="rId15"/>
    <p:sldId id="272" r:id="rId16"/>
    <p:sldId id="273" r:id="rId17"/>
    <p:sldId id="274" r:id="rId18"/>
    <p:sldId id="275" r:id="rId19"/>
    <p:sldId id="27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125"/>
    <p:restoredTop sz="94674"/>
  </p:normalViewPr>
  <p:slideViewPr>
    <p:cSldViewPr snapToGrid="0" snapToObjects="1">
      <p:cViewPr varScale="1">
        <p:scale>
          <a:sx n="153" d="100"/>
          <a:sy n="153" d="100"/>
        </p:scale>
        <p:origin x="-168" y="-11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F856939-05FD-B143-832A-CC937501F0E0}" type="datetimeFigureOut">
              <a:rPr lang="en-US" smtClean="0"/>
              <a:t>8/16/17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B8682C9-28F6-594C-B2BF-2D5D52EA678F}" type="slidenum">
              <a:rPr lang="en-US" smtClean="0"/>
              <a:t>‹#›</a:t>
            </a:fld>
            <a:endParaRPr lang="en-US"/>
          </a:p>
        </p:txBody>
      </p:sp>
    </p:spTree>
    <p:extLst>
      <p:ext uri="{BB962C8B-B14F-4D97-AF65-F5344CB8AC3E}">
        <p14:creationId xmlns:p14="http://schemas.microsoft.com/office/powerpoint/2010/main" val="25942345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EB8EF-59CF-EC44-9DD7-62BB86DD86F0}" type="datetimeFigureOut">
              <a:rPr lang="en-US" smtClean="0"/>
              <a:t>8/16/17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071B56-B634-2E4F-B8C3-822D5A39A425}" type="slidenum">
              <a:rPr lang="en-US" smtClean="0"/>
              <a:t>‹#›</a:t>
            </a:fld>
            <a:endParaRPr lang="en-US"/>
          </a:p>
        </p:txBody>
      </p:sp>
    </p:spTree>
    <p:extLst>
      <p:ext uri="{BB962C8B-B14F-4D97-AF65-F5344CB8AC3E}">
        <p14:creationId xmlns:p14="http://schemas.microsoft.com/office/powerpoint/2010/main" val="846867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071B56-B634-2E4F-B8C3-822D5A39A425}" type="slidenum">
              <a:rPr lang="en-US" smtClean="0"/>
              <a:t>11</a:t>
            </a:fld>
            <a:endParaRPr lang="en-US"/>
          </a:p>
        </p:txBody>
      </p:sp>
    </p:spTree>
    <p:extLst>
      <p:ext uri="{BB962C8B-B14F-4D97-AF65-F5344CB8AC3E}">
        <p14:creationId xmlns:p14="http://schemas.microsoft.com/office/powerpoint/2010/main" val="1922447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4AAD347D-5ACD-4C99-B74B-A9C85AD731AF}" type="datetimeFigureOut">
              <a:rPr lang="en-US" smtClean="0"/>
              <a:t>8/16/17</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D57F1E4F-1CFF-5643-939E-02111984F565}"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8/16/17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8/16/17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8/16/17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9796027F-7875-4030-9381-8BD8C4F21935}" type="datetimeFigureOut">
              <a:rPr lang="en-US" smtClean="0"/>
              <a:t>8/16/17</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D57F1E4F-1CFF-5643-939E-02111984F565}"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8/16/17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8/16/17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8/16/17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8/16/17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4509A250-FF31-4206-8172-F9D3106AACB1}" type="datetimeFigureOut">
              <a:rPr lang="en-US" smtClean="0"/>
              <a:t>8/16/17</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D57F1E4F-1CFF-5643-939E-02111984F565}" type="slidenum">
              <a:rPr lang="en-US" smtClean="0"/>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4509A250-FF31-4206-8172-F9D3106AACB1}" type="datetimeFigureOut">
              <a:rPr lang="en-US" smtClean="0"/>
              <a:t>8/16/17</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D57F1E4F-1CFF-5643-939E-02111984F565}" type="slidenum">
              <a:rPr lang="en-US" smtClean="0"/>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4AAD347D-5ACD-4C99-B74B-A9C85AD731AF}" type="datetimeFigureOut">
              <a:rPr lang="en-US" smtClean="0"/>
              <a:t>8/16/17</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D57F1E4F-1CFF-5643-939E-02111984F565}" type="slidenum">
              <a:rPr lang="en-US" smtClean="0"/>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36172649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3.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24.png"/><Relationship Id="rId6" Type="http://schemas.openxmlformats.org/officeDocument/2006/relationships/image" Target="../media/image25.tiff"/><Relationship Id="rId7" Type="http://schemas.openxmlformats.org/officeDocument/2006/relationships/image" Target="../media/image3.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6.png"/><Relationship Id="rId5" Type="http://schemas.openxmlformats.org/officeDocument/2006/relationships/image" Target="../media/image3.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7.png"/><Relationship Id="rId5" Type="http://schemas.openxmlformats.org/officeDocument/2006/relationships/image" Target="../media/image3.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8.png"/><Relationship Id="rId5" Type="http://schemas.openxmlformats.org/officeDocument/2006/relationships/image" Target="../media/image3.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9.png"/><Relationship Id="rId5" Type="http://schemas.openxmlformats.org/officeDocument/2006/relationships/image" Target="../media/image30.tiff"/><Relationship Id="rId6" Type="http://schemas.openxmlformats.org/officeDocument/2006/relationships/image" Target="../media/image3.png"/><Relationship Id="rId1" Type="http://schemas.microsoft.com/office/2007/relationships/media" Target="../media/media15.wav"/><Relationship Id="rId2" Type="http://schemas.openxmlformats.org/officeDocument/2006/relationships/audio" Target="../media/media15.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1.png"/><Relationship Id="rId5" Type="http://schemas.openxmlformats.org/officeDocument/2006/relationships/image" Target="../media/image3.png"/><Relationship Id="rId1" Type="http://schemas.microsoft.com/office/2007/relationships/media" Target="../media/media16.wav"/><Relationship Id="rId2" Type="http://schemas.openxmlformats.org/officeDocument/2006/relationships/audio" Target="../media/media16.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2.png"/><Relationship Id="rId5" Type="http://schemas.openxmlformats.org/officeDocument/2006/relationships/image" Target="../media/image3.png"/><Relationship Id="rId1" Type="http://schemas.microsoft.com/office/2007/relationships/media" Target="../media/media17.wav"/><Relationship Id="rId2" Type="http://schemas.openxmlformats.org/officeDocument/2006/relationships/audio" Target="../media/media17.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3.png"/><Relationship Id="rId5" Type="http://schemas.openxmlformats.org/officeDocument/2006/relationships/image" Target="../media/image3.png"/><Relationship Id="rId1" Type="http://schemas.microsoft.com/office/2007/relationships/media" Target="../media/media18.wav"/><Relationship Id="rId2" Type="http://schemas.openxmlformats.org/officeDocument/2006/relationships/audio" Target="../media/media18.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4.tiff"/><Relationship Id="rId5" Type="http://schemas.openxmlformats.org/officeDocument/2006/relationships/image" Target="../media/image3.png"/><Relationship Id="rId1" Type="http://schemas.microsoft.com/office/2007/relationships/media" Target="../media/media19.wav"/><Relationship Id="rId2" Type="http://schemas.openxmlformats.org/officeDocument/2006/relationships/audio" Target="../media/media19.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5" Type="http://schemas.openxmlformats.org/officeDocument/2006/relationships/image" Target="../media/image3.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3.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hyperlink" Target="https://www.dropbox.com/s/ecfdnmsjq26bzqu/Work%20it%20Across.docx?dl=0" TargetMode="External"/><Relationship Id="rId7" Type="http://schemas.openxmlformats.org/officeDocument/2006/relationships/image" Target="../media/image3.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3.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3.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5.png"/><Relationship Id="rId5" Type="http://schemas.openxmlformats.org/officeDocument/2006/relationships/image" Target="../media/image3.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3.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9.png"/><Relationship Id="rId5" Type="http://schemas.openxmlformats.org/officeDocument/2006/relationships/image" Target="../media/image3.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Problem-based Math</a:t>
            </a:r>
          </a:p>
        </p:txBody>
      </p:sp>
      <p:sp>
        <p:nvSpPr>
          <p:cNvPr id="3" name="Subtitle 2"/>
          <p:cNvSpPr>
            <a:spLocks noGrp="1"/>
          </p:cNvSpPr>
          <p:nvPr>
            <p:ph type="subTitle" idx="1"/>
          </p:nvPr>
        </p:nvSpPr>
        <p:spPr/>
        <p:txBody>
          <a:bodyPr/>
          <a:lstStyle/>
          <a:p>
            <a:r>
              <a:rPr lang="en-US" dirty="0"/>
              <a:t>Elementary Math Lesson Plan Training for SPLASH</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54140859"/>
      </p:ext>
    </p:extLst>
  </p:cSld>
  <p:clrMapOvr>
    <a:masterClrMapping/>
  </p:clrMapOvr>
  <mc:AlternateContent xmlns:mc="http://schemas.openxmlformats.org/markup-compatibility/2006">
    <mc:Choice xmlns:p14="http://schemas.microsoft.com/office/powerpoint/2010/main" Requires="p14">
      <p:transition spd="slow" p14:dur="2000" advTm="10547"/>
    </mc:Choice>
    <mc:Fallback>
      <p:transition xmlns:p14="http://schemas.microsoft.com/office/powerpoint/2010/main" spd="slow" advTm="1054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57173"/>
            <a:ext cx="10058400" cy="1371600"/>
          </a:xfrm>
        </p:spPr>
        <p:txBody>
          <a:bodyPr/>
          <a:lstStyle/>
          <a:p>
            <a:pPr algn="ctr"/>
            <a:r>
              <a:rPr lang="en-US" dirty="0"/>
              <a:t>Staying Problem </a:t>
            </a:r>
            <a:r>
              <a:rPr lang="en-US" dirty="0" smtClean="0"/>
              <a:t>Focused</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66800" y="1400413"/>
            <a:ext cx="10058400" cy="833717"/>
          </a:xfrm>
        </p:spPr>
      </p:pic>
      <p:grpSp>
        <p:nvGrpSpPr>
          <p:cNvPr id="7" name="Group 6"/>
          <p:cNvGrpSpPr/>
          <p:nvPr/>
        </p:nvGrpSpPr>
        <p:grpSpPr>
          <a:xfrm>
            <a:off x="1066800" y="2560453"/>
            <a:ext cx="4713981" cy="3146080"/>
            <a:chOff x="587641" y="3110787"/>
            <a:chExt cx="4713981" cy="314608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900" y="3110787"/>
              <a:ext cx="4690720" cy="185843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641" y="4864100"/>
              <a:ext cx="4713981" cy="1392767"/>
            </a:xfrm>
            <a:prstGeom prst="rect">
              <a:avLst/>
            </a:prstGeom>
          </p:spPr>
        </p:pic>
      </p:gr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9512">
            <a:off x="7176891" y="2148077"/>
            <a:ext cx="3645298" cy="3974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69442597"/>
      </p:ext>
    </p:extLst>
  </p:cSld>
  <p:clrMapOvr>
    <a:masterClrMapping/>
  </p:clrMapOvr>
  <mc:AlternateContent xmlns:mc="http://schemas.openxmlformats.org/markup-compatibility/2006">
    <mc:Choice xmlns:p14="http://schemas.microsoft.com/office/powerpoint/2010/main" Requires="p14">
      <p:transition spd="slow" p14:dur="2000" advTm="67335"/>
    </mc:Choice>
    <mc:Fallback>
      <p:transition xmlns:p14="http://schemas.microsoft.com/office/powerpoint/2010/main" spd="slow" advTm="6733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44730"/>
            <a:ext cx="10058400" cy="991473"/>
          </a:xfrm>
        </p:spPr>
        <p:txBody>
          <a:bodyPr/>
          <a:lstStyle/>
          <a:p>
            <a:pPr algn="ctr"/>
            <a:r>
              <a:rPr lang="en-US"/>
              <a:t>Teaching the Concepts</a:t>
            </a:r>
            <a:endParaRPr lang="en-US"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502978" y="1297736"/>
            <a:ext cx="9454055" cy="2776656"/>
          </a:xfrm>
        </p:spPr>
      </p:pic>
      <p:pic>
        <p:nvPicPr>
          <p:cNvPr id="10" name="Picture 9"/>
          <p:cNvPicPr>
            <a:picLocks noChangeAspect="1"/>
          </p:cNvPicPr>
          <p:nvPr/>
        </p:nvPicPr>
        <p:blipFill>
          <a:blip r:embed="rId6"/>
          <a:stretch>
            <a:fillRect/>
          </a:stretch>
        </p:blipFill>
        <p:spPr>
          <a:xfrm rot="713210">
            <a:off x="8720094" y="3225193"/>
            <a:ext cx="2669734" cy="3243905"/>
          </a:xfrm>
          <a:prstGeom prst="rect">
            <a:avLst/>
          </a:prstGeom>
        </p:spPr>
      </p:pic>
      <p:sp>
        <p:nvSpPr>
          <p:cNvPr id="11" name="TextBox 10"/>
          <p:cNvSpPr txBox="1"/>
          <p:nvPr/>
        </p:nvSpPr>
        <p:spPr>
          <a:xfrm>
            <a:off x="525517" y="4246181"/>
            <a:ext cx="7409793" cy="2308324"/>
          </a:xfrm>
          <a:prstGeom prst="rect">
            <a:avLst/>
          </a:prstGeom>
          <a:noFill/>
        </p:spPr>
        <p:txBody>
          <a:bodyPr wrap="square" rtlCol="0">
            <a:spAutoFit/>
          </a:bodyPr>
          <a:lstStyle/>
          <a:p>
            <a:r>
              <a:rPr lang="en-US" dirty="0"/>
              <a:t>”Measuring Penny,” by Loreen </a:t>
            </a:r>
            <a:r>
              <a:rPr lang="en-US" dirty="0" err="1"/>
              <a:t>Leedy</a:t>
            </a:r>
            <a:r>
              <a:rPr lang="en-US" dirty="0"/>
              <a:t>, is about a young girl who decides to measure her dog for a class project. So, for our assignment, we could first ask the students what they want to measure, and provide multiple items from which to choose. Using the context of the book, the problem becomes, “How can we measure _________?”  Multiple concepts come forth</a:t>
            </a:r>
            <a:r>
              <a:rPr lang="is-IS" dirty="0"/>
              <a:t>… measuring length in both standard and non-standard measures.  Measuring weight.  Measuring in metric vs. English units.  Measuring time.  Each concept can be taught as a way to solve the problem.  Each concept can be taught using the CSA model. </a:t>
            </a:r>
            <a:endParaRPr lang="en-US" dirty="0"/>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68341553"/>
      </p:ext>
    </p:extLst>
  </p:cSld>
  <p:clrMapOvr>
    <a:masterClrMapping/>
  </p:clrMapOvr>
  <mc:AlternateContent xmlns:mc="http://schemas.openxmlformats.org/markup-compatibility/2006">
    <mc:Choice xmlns:p14="http://schemas.microsoft.com/office/powerpoint/2010/main" Requires="p14">
      <p:transition spd="slow" p14:dur="2000" advTm="57997"/>
    </mc:Choice>
    <mc:Fallback>
      <p:transition xmlns:p14="http://schemas.microsoft.com/office/powerpoint/2010/main" spd="slow" advTm="5799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290" y="485826"/>
            <a:ext cx="10058400" cy="1371600"/>
          </a:xfrm>
        </p:spPr>
        <p:txBody>
          <a:bodyPr>
            <a:normAutofit fontScale="90000"/>
          </a:bodyPr>
          <a:lstStyle/>
          <a:p>
            <a:pPr algn="ctr"/>
            <a:r>
              <a:rPr lang="en-US" dirty="0"/>
              <a:t>Common Stumbling Blocks for Students with Disabilities</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84304" y="1857426"/>
            <a:ext cx="6412247" cy="4574906"/>
          </a:xfr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81059782"/>
      </p:ext>
    </p:extLst>
  </p:cSld>
  <p:clrMapOvr>
    <a:masterClrMapping/>
  </p:clrMapOvr>
  <mc:AlternateContent xmlns:mc="http://schemas.openxmlformats.org/markup-compatibility/2006">
    <mc:Choice xmlns:p14="http://schemas.microsoft.com/office/powerpoint/2010/main" Requires="p14">
      <p:transition spd="slow" p14:dur="2000" advTm="15080"/>
    </mc:Choice>
    <mc:Fallback>
      <p:transition xmlns:p14="http://schemas.microsoft.com/office/powerpoint/2010/main" spd="slow" advTm="1508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1102123"/>
          </a:xfrm>
        </p:spPr>
        <p:txBody>
          <a:bodyPr/>
          <a:lstStyle/>
          <a:p>
            <a:pPr algn="ctr"/>
            <a:r>
              <a:rPr lang="en-US" dirty="0"/>
              <a:t>Graphic Organizers</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66800" y="1819885"/>
            <a:ext cx="10058400" cy="1640541"/>
          </a:xfrm>
        </p:spPr>
      </p:pic>
      <p:sp>
        <p:nvSpPr>
          <p:cNvPr id="5" name="TextBox 4"/>
          <p:cNvSpPr txBox="1"/>
          <p:nvPr/>
        </p:nvSpPr>
        <p:spPr>
          <a:xfrm>
            <a:off x="1187116" y="3994484"/>
            <a:ext cx="9721516" cy="923330"/>
          </a:xfrm>
          <a:prstGeom prst="rect">
            <a:avLst/>
          </a:prstGeom>
          <a:noFill/>
        </p:spPr>
        <p:txBody>
          <a:bodyPr wrap="square" rtlCol="0">
            <a:spAutoFit/>
          </a:bodyPr>
          <a:lstStyle/>
          <a:p>
            <a:pPr marL="285750" indent="-285750">
              <a:buFont typeface="Arial" charset="0"/>
              <a:buChar char="•"/>
            </a:pPr>
            <a:r>
              <a:rPr lang="en-US" dirty="0"/>
              <a:t>Be sure to demonstrates the graphic organizer across the CSA model. </a:t>
            </a:r>
          </a:p>
          <a:p>
            <a:pPr marL="285750" indent="-285750">
              <a:buFont typeface="Arial" charset="0"/>
              <a:buChar char="•"/>
            </a:pPr>
            <a:r>
              <a:rPr lang="en-US" dirty="0"/>
              <a:t>Graphic organizers are a great tool for helping students to transition from concrete to semi-concrete to abstract. </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2395733"/>
      </p:ext>
    </p:extLst>
  </p:cSld>
  <p:clrMapOvr>
    <a:masterClrMapping/>
  </p:clrMapOvr>
  <mc:AlternateContent xmlns:mc="http://schemas.openxmlformats.org/markup-compatibility/2006">
    <mc:Choice xmlns:p14="http://schemas.microsoft.com/office/powerpoint/2010/main" Requires="p14">
      <p:transition spd="slow" p14:dur="2000" advTm="20960"/>
    </mc:Choice>
    <mc:Fallback>
      <p:transition xmlns:p14="http://schemas.microsoft.com/office/powerpoint/2010/main" spd="slow" advTm="2096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Peer Interaction</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66800" y="2078362"/>
            <a:ext cx="10058400" cy="357950"/>
          </a:xfrm>
        </p:spPr>
      </p:pic>
      <p:sp>
        <p:nvSpPr>
          <p:cNvPr id="5" name="TextBox 4"/>
          <p:cNvSpPr txBox="1"/>
          <p:nvPr/>
        </p:nvSpPr>
        <p:spPr>
          <a:xfrm>
            <a:off x="978568" y="2791326"/>
            <a:ext cx="10242885" cy="2862322"/>
          </a:xfrm>
          <a:prstGeom prst="rect">
            <a:avLst/>
          </a:prstGeom>
          <a:noFill/>
        </p:spPr>
        <p:txBody>
          <a:bodyPr wrap="square" rtlCol="0">
            <a:spAutoFit/>
          </a:bodyPr>
          <a:lstStyle/>
          <a:p>
            <a:r>
              <a:rPr lang="en-US" dirty="0"/>
              <a:t>Embedding peer interaction involves planning for it by asking driving questions, and preparing for students to have a way to respond:</a:t>
            </a:r>
          </a:p>
          <a:p>
            <a:endParaRPr lang="en-US" dirty="0"/>
          </a:p>
          <a:p>
            <a:r>
              <a:rPr lang="en-US" dirty="0"/>
              <a:t>Examples: </a:t>
            </a:r>
          </a:p>
          <a:p>
            <a:pPr marL="285750" indent="-285750">
              <a:buFont typeface="Arial" charset="0"/>
              <a:buChar char="•"/>
            </a:pPr>
            <a:r>
              <a:rPr lang="en-US" dirty="0"/>
              <a:t>Show/Tell your classmate which way you chose to measure Penny.  (Provide picture prompts or VOD)</a:t>
            </a:r>
          </a:p>
          <a:p>
            <a:pPr marL="285750" indent="-285750">
              <a:buFont typeface="Arial" charset="0"/>
              <a:buChar char="•"/>
            </a:pPr>
            <a:r>
              <a:rPr lang="en-US" dirty="0"/>
              <a:t>Which method did your classmate use to measure Penny? (Provide a field of 4 options with CTD or SP)</a:t>
            </a:r>
          </a:p>
          <a:p>
            <a:pPr marL="285750" indent="-285750">
              <a:buFont typeface="Arial" charset="0"/>
              <a:buChar char="•"/>
            </a:pPr>
            <a:r>
              <a:rPr lang="en-US" dirty="0"/>
              <a:t>How are your methods the same? (Provide a set of options.)</a:t>
            </a:r>
          </a:p>
          <a:p>
            <a:pPr marL="285750" indent="-285750">
              <a:buFont typeface="Arial" charset="0"/>
              <a:buChar char="•"/>
            </a:pPr>
            <a:r>
              <a:rPr lang="en-US" dirty="0"/>
              <a:t>How are your methods different? (Provide a set of options.)</a:t>
            </a:r>
          </a:p>
          <a:p>
            <a:pPr marL="285750" indent="-285750">
              <a:buFont typeface="Arial" charset="0"/>
              <a:buChar char="•"/>
            </a:pPr>
            <a:r>
              <a:rPr lang="en-US" dirty="0"/>
              <a:t>Did you and _______ come up with the same or different answers? </a:t>
            </a:r>
          </a:p>
          <a:p>
            <a:pPr marL="285750" indent="-285750">
              <a:buFont typeface="Arial" charset="0"/>
              <a:buChar char="•"/>
            </a:pPr>
            <a:r>
              <a:rPr lang="en-US" dirty="0"/>
              <a:t>Tell your peer how you solved the problem.  (Provide a sequence of steps)</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05099641"/>
      </p:ext>
    </p:extLst>
  </p:cSld>
  <p:clrMapOvr>
    <a:masterClrMapping/>
  </p:clrMapOvr>
  <mc:AlternateContent xmlns:mc="http://schemas.openxmlformats.org/markup-compatibility/2006">
    <mc:Choice xmlns:p14="http://schemas.microsoft.com/office/powerpoint/2010/main" Requires="p14">
      <p:transition spd="slow" p14:dur="2000" advTm="35774"/>
    </mc:Choice>
    <mc:Fallback>
      <p:transition xmlns:p14="http://schemas.microsoft.com/office/powerpoint/2010/main" spd="slow" advTm="3577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Self Assessment</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66800" y="1920622"/>
            <a:ext cx="10058400" cy="367552"/>
          </a:xfrm>
        </p:spPr>
      </p:pic>
      <p:sp>
        <p:nvSpPr>
          <p:cNvPr id="5" name="TextBox 4"/>
          <p:cNvSpPr txBox="1"/>
          <p:nvPr/>
        </p:nvSpPr>
        <p:spPr>
          <a:xfrm>
            <a:off x="1644316" y="2606842"/>
            <a:ext cx="8839200" cy="2585323"/>
          </a:xfrm>
          <a:prstGeom prst="rect">
            <a:avLst/>
          </a:prstGeom>
          <a:noFill/>
        </p:spPr>
        <p:txBody>
          <a:bodyPr wrap="square" rtlCol="0">
            <a:spAutoFit/>
          </a:bodyPr>
          <a:lstStyle/>
          <a:p>
            <a:r>
              <a:rPr lang="en-US" dirty="0"/>
              <a:t>Ask the students if they can state the problem: </a:t>
            </a:r>
            <a:br>
              <a:rPr lang="en-US" dirty="0"/>
            </a:br>
            <a:endParaRPr lang="en-US" dirty="0"/>
          </a:p>
          <a:p>
            <a:pPr marL="285750" indent="-285750">
              <a:buFont typeface="Arial" charset="0"/>
              <a:buChar char="•"/>
            </a:pPr>
            <a:r>
              <a:rPr lang="en-US" dirty="0"/>
              <a:t>What is the problem we’re solving?</a:t>
            </a:r>
          </a:p>
          <a:p>
            <a:pPr marL="285750" indent="-285750">
              <a:buFont typeface="Arial" charset="0"/>
              <a:buChar char="•"/>
            </a:pPr>
            <a:r>
              <a:rPr lang="en-US" dirty="0"/>
              <a:t>What was the answer to the problem? </a:t>
            </a:r>
          </a:p>
          <a:p>
            <a:pPr marL="285750" indent="-285750">
              <a:buFont typeface="Arial" charset="0"/>
              <a:buChar char="•"/>
            </a:pPr>
            <a:r>
              <a:rPr lang="en-US" dirty="0"/>
              <a:t>How did you show your thinking?</a:t>
            </a:r>
          </a:p>
          <a:p>
            <a:pPr marL="742950" lvl="1" indent="-285750">
              <a:buFont typeface="Arial" charset="0"/>
              <a:buChar char="•"/>
            </a:pPr>
            <a:r>
              <a:rPr lang="en-US" dirty="0"/>
              <a:t>Showed a pattern or rule?</a:t>
            </a:r>
          </a:p>
          <a:p>
            <a:pPr marL="742950" lvl="1" indent="-285750">
              <a:buFont typeface="Arial" charset="0"/>
              <a:buChar char="•"/>
            </a:pPr>
            <a:r>
              <a:rPr lang="en-US" dirty="0"/>
              <a:t>Made a diagram?</a:t>
            </a:r>
          </a:p>
          <a:p>
            <a:pPr marL="742950" lvl="1" indent="-285750">
              <a:buFont typeface="Arial" charset="0"/>
              <a:buChar char="•"/>
            </a:pPr>
            <a:r>
              <a:rPr lang="en-US" dirty="0"/>
              <a:t>Made a chart or table?</a:t>
            </a:r>
          </a:p>
          <a:p>
            <a:pPr marL="742950" lvl="1" indent="-285750">
              <a:buFont typeface="Arial" charset="0"/>
              <a:buChar char="•"/>
            </a:pPr>
            <a:r>
              <a:rPr lang="en-US" dirty="0"/>
              <a:t>Made a model to show someone else?</a:t>
            </a:r>
          </a:p>
        </p:txBody>
      </p:sp>
      <p:pic>
        <p:nvPicPr>
          <p:cNvPr id="6" name="Picture 5"/>
          <p:cNvPicPr>
            <a:picLocks noChangeAspect="1"/>
          </p:cNvPicPr>
          <p:nvPr/>
        </p:nvPicPr>
        <p:blipFill>
          <a:blip r:embed="rId5"/>
          <a:stretch>
            <a:fillRect/>
          </a:stretch>
        </p:blipFill>
        <p:spPr>
          <a:xfrm>
            <a:off x="7395936" y="2606842"/>
            <a:ext cx="2755900" cy="3340100"/>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88905792"/>
      </p:ext>
    </p:extLst>
  </p:cSld>
  <p:clrMapOvr>
    <a:masterClrMapping/>
  </p:clrMapOvr>
  <mc:AlternateContent xmlns:mc="http://schemas.openxmlformats.org/markup-compatibility/2006">
    <mc:Choice xmlns:p14="http://schemas.microsoft.com/office/powerpoint/2010/main" Requires="p14">
      <p:transition spd="slow" p14:dur="2000" advTm="11963"/>
    </mc:Choice>
    <mc:Fallback>
      <p:transition xmlns:p14="http://schemas.microsoft.com/office/powerpoint/2010/main" spd="slow" advTm="1196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Lesson Closure</a:t>
            </a: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66800" y="2096158"/>
            <a:ext cx="10058400" cy="1007655"/>
          </a:xfrm>
        </p:spPr>
      </p:pic>
      <p:sp>
        <p:nvSpPr>
          <p:cNvPr id="7" name="TextBox 6"/>
          <p:cNvSpPr txBox="1"/>
          <p:nvPr/>
        </p:nvSpPr>
        <p:spPr>
          <a:xfrm>
            <a:off x="1306286" y="3374571"/>
            <a:ext cx="9699171" cy="646331"/>
          </a:xfrm>
          <a:prstGeom prst="rect">
            <a:avLst/>
          </a:prstGeom>
          <a:noFill/>
        </p:spPr>
        <p:txBody>
          <a:bodyPr wrap="square" rtlCol="0">
            <a:spAutoFit/>
          </a:bodyPr>
          <a:lstStyle/>
          <a:p>
            <a:pPr marL="285750" indent="-285750">
              <a:buFont typeface="Arial" charset="0"/>
              <a:buChar char="•"/>
            </a:pPr>
            <a:r>
              <a:rPr lang="en-US" dirty="0"/>
              <a:t>Review the vocabulary</a:t>
            </a:r>
          </a:p>
          <a:p>
            <a:pPr marL="285750" indent="-285750">
              <a:buFont typeface="Arial" charset="0"/>
              <a:buChar char="•"/>
            </a:pPr>
            <a:r>
              <a:rPr lang="en-US" dirty="0"/>
              <a:t>Review the concept statement.</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31234235"/>
      </p:ext>
    </p:extLst>
  </p:cSld>
  <p:clrMapOvr>
    <a:masterClrMapping/>
  </p:clrMapOvr>
  <mc:AlternateContent xmlns:mc="http://schemas.openxmlformats.org/markup-compatibility/2006">
    <mc:Choice xmlns:p14="http://schemas.microsoft.com/office/powerpoint/2010/main" Requires="p14">
      <p:transition spd="slow" p14:dur="2000" advTm="17018"/>
    </mc:Choice>
    <mc:Fallback>
      <p:transition xmlns:p14="http://schemas.microsoft.com/office/powerpoint/2010/main" spd="slow" advTm="1701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Student Progress Monitoring</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66800" y="2117506"/>
            <a:ext cx="10058400" cy="848079"/>
          </a:xfrm>
        </p:spPr>
      </p:pic>
      <p:sp>
        <p:nvSpPr>
          <p:cNvPr id="5" name="TextBox 4"/>
          <p:cNvSpPr txBox="1"/>
          <p:nvPr/>
        </p:nvSpPr>
        <p:spPr>
          <a:xfrm>
            <a:off x="1576137" y="3380874"/>
            <a:ext cx="9216189" cy="646331"/>
          </a:xfrm>
          <a:prstGeom prst="rect">
            <a:avLst/>
          </a:prstGeom>
          <a:noFill/>
        </p:spPr>
        <p:txBody>
          <a:bodyPr wrap="square" rtlCol="0">
            <a:spAutoFit/>
          </a:bodyPr>
          <a:lstStyle/>
          <a:p>
            <a:pPr marL="285750" indent="-285750">
              <a:buFont typeface="Arial" charset="0"/>
              <a:buChar char="•"/>
            </a:pPr>
            <a:r>
              <a:rPr lang="en-US" dirty="0"/>
              <a:t>Be clear about what you’re measuring.  </a:t>
            </a:r>
          </a:p>
          <a:p>
            <a:pPr marL="285750" indent="-285750">
              <a:buFont typeface="Arial" charset="0"/>
              <a:buChar char="•"/>
            </a:pP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71415156"/>
      </p:ext>
    </p:extLst>
  </p:cSld>
  <p:clrMapOvr>
    <a:masterClrMapping/>
  </p:clrMapOvr>
  <mc:AlternateContent xmlns:mc="http://schemas.openxmlformats.org/markup-compatibility/2006">
    <mc:Choice xmlns:p14="http://schemas.microsoft.com/office/powerpoint/2010/main" Requires="p14">
      <p:transition spd="slow" p14:dur="2000" advTm="15411"/>
    </mc:Choice>
    <mc:Fallback>
      <p:transition xmlns:p14="http://schemas.microsoft.com/office/powerpoint/2010/main" spd="slow" advTm="1541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Plan for Generalization</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66800" y="1762956"/>
            <a:ext cx="10058400" cy="1629369"/>
          </a:xfrm>
        </p:spPr>
      </p:pic>
      <p:sp>
        <p:nvSpPr>
          <p:cNvPr id="5" name="TextBox 4"/>
          <p:cNvSpPr txBox="1"/>
          <p:nvPr/>
        </p:nvSpPr>
        <p:spPr>
          <a:xfrm>
            <a:off x="1455821" y="3886200"/>
            <a:ext cx="9384632" cy="923330"/>
          </a:xfrm>
          <a:prstGeom prst="rect">
            <a:avLst/>
          </a:prstGeom>
          <a:noFill/>
        </p:spPr>
        <p:txBody>
          <a:bodyPr wrap="square" rtlCol="0">
            <a:spAutoFit/>
          </a:bodyPr>
          <a:lstStyle/>
          <a:p>
            <a:pPr marL="285750" indent="-285750">
              <a:buFont typeface="Arial" charset="0"/>
              <a:buChar char="•"/>
            </a:pPr>
            <a:r>
              <a:rPr lang="en-US" dirty="0"/>
              <a:t>Across people (stimulus generalization)</a:t>
            </a:r>
          </a:p>
          <a:p>
            <a:pPr marL="285750" indent="-285750">
              <a:buFont typeface="Arial" charset="0"/>
              <a:buChar char="•"/>
            </a:pPr>
            <a:r>
              <a:rPr lang="en-US" dirty="0"/>
              <a:t>Across settings (stimulus generalization)</a:t>
            </a:r>
          </a:p>
          <a:p>
            <a:pPr marL="285750" indent="-285750">
              <a:buFont typeface="Arial" charset="0"/>
              <a:buChar char="•"/>
            </a:pPr>
            <a:r>
              <a:rPr lang="en-US" dirty="0"/>
              <a:t>Across tasks (response generalization)</a:t>
            </a:r>
          </a:p>
        </p:txBody>
      </p:sp>
      <p:sp>
        <p:nvSpPr>
          <p:cNvPr id="6" name="TextBox 5"/>
          <p:cNvSpPr txBox="1"/>
          <p:nvPr/>
        </p:nvSpPr>
        <p:spPr>
          <a:xfrm>
            <a:off x="5723021" y="3886200"/>
            <a:ext cx="9384632" cy="923330"/>
          </a:xfrm>
          <a:prstGeom prst="rect">
            <a:avLst/>
          </a:prstGeom>
          <a:noFill/>
        </p:spPr>
        <p:txBody>
          <a:bodyPr wrap="square" rtlCol="0">
            <a:spAutoFit/>
          </a:bodyPr>
          <a:lstStyle/>
          <a:p>
            <a:pPr marL="285750" indent="-285750">
              <a:buFont typeface="Arial" charset="0"/>
              <a:buChar char="•"/>
            </a:pPr>
            <a:r>
              <a:rPr lang="en-US" dirty="0"/>
              <a:t>Fade prompts</a:t>
            </a:r>
          </a:p>
          <a:p>
            <a:pPr marL="285750" indent="-285750">
              <a:buFont typeface="Arial" charset="0"/>
              <a:buChar char="•"/>
            </a:pPr>
            <a:r>
              <a:rPr lang="en-US" dirty="0"/>
              <a:t>Alter the reinforcement schedule</a:t>
            </a:r>
          </a:p>
          <a:p>
            <a:pPr marL="285750" indent="-285750">
              <a:buFont typeface="Arial" charset="0"/>
              <a:buChar char="•"/>
            </a:pPr>
            <a:r>
              <a:rPr lang="en-US" dirty="0"/>
              <a:t>Reinforce in natural settings</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7688324"/>
      </p:ext>
    </p:extLst>
  </p:cSld>
  <p:clrMapOvr>
    <a:masterClrMapping/>
  </p:clrMapOvr>
  <mc:AlternateContent xmlns:mc="http://schemas.openxmlformats.org/markup-compatibility/2006">
    <mc:Choice xmlns:p14="http://schemas.microsoft.com/office/powerpoint/2010/main" Requires="p14">
      <p:transition spd="slow" p14:dur="2000" advTm="28795"/>
    </mc:Choice>
    <mc:Fallback>
      <p:transition xmlns:p14="http://schemas.microsoft.com/office/powerpoint/2010/main" spd="slow" advTm="2879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Questions?</a:t>
            </a:r>
          </a:p>
        </p:txBody>
      </p:sp>
      <p:pic>
        <p:nvPicPr>
          <p:cNvPr id="4" name="Content Placeholder 3"/>
          <p:cNvPicPr>
            <a:picLocks noGrp="1" noChangeAspect="1"/>
          </p:cNvPicPr>
          <p:nvPr>
            <p:ph idx="1"/>
          </p:nvPr>
        </p:nvPicPr>
        <p:blipFill>
          <a:blip r:embed="rId4"/>
          <a:stretch>
            <a:fillRect/>
          </a:stretch>
        </p:blipFill>
        <p:spPr>
          <a:xfrm>
            <a:off x="4191000" y="3002756"/>
            <a:ext cx="3810000" cy="2133600"/>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28197369"/>
      </p:ext>
    </p:extLst>
  </p:cSld>
  <p:clrMapOvr>
    <a:masterClrMapping/>
  </p:clrMapOvr>
  <mc:AlternateContent xmlns:mc="http://schemas.openxmlformats.org/markup-compatibility/2006">
    <mc:Choice xmlns:p14="http://schemas.microsoft.com/office/powerpoint/2010/main" Requires="p14">
      <p:transition spd="slow" p14:dur="2000" advTm="51330"/>
    </mc:Choice>
    <mc:Fallback>
      <p:transition xmlns:p14="http://schemas.microsoft.com/office/powerpoint/2010/main" spd="slow" advTm="5133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dirty="0"/>
              <a:t>Overall Format</a:t>
            </a:r>
          </a:p>
        </p:txBody>
      </p:sp>
      <p:pic>
        <p:nvPicPr>
          <p:cNvPr id="10" name="Content Placeholder 9"/>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16408" y="2103438"/>
            <a:ext cx="6677440" cy="4201669"/>
          </a:xfrm>
        </p:spPr>
      </p:pic>
      <p:sp>
        <p:nvSpPr>
          <p:cNvPr id="11" name="Left Brace 10"/>
          <p:cNvSpPr/>
          <p:nvPr/>
        </p:nvSpPr>
        <p:spPr>
          <a:xfrm rot="5400000">
            <a:off x="1071349" y="2210983"/>
            <a:ext cx="164627" cy="474510"/>
          </a:xfrm>
          <a:prstGeom prst="leftBrace">
            <a:avLst>
              <a:gd name="adj1" fmla="val 156782"/>
              <a:gd name="adj2" fmla="val 47759"/>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467862" y="1918772"/>
            <a:ext cx="1371600" cy="369332"/>
          </a:xfrm>
          <a:prstGeom prst="rect">
            <a:avLst/>
          </a:prstGeom>
          <a:solidFill>
            <a:srgbClr val="FF0000"/>
          </a:solidFill>
        </p:spPr>
        <p:txBody>
          <a:bodyPr wrap="square" rtlCol="0">
            <a:spAutoFit/>
          </a:bodyPr>
          <a:lstStyle/>
          <a:p>
            <a:pPr algn="ctr"/>
            <a:r>
              <a:rPr lang="en-US" dirty="0">
                <a:solidFill>
                  <a:schemeClr val="bg1"/>
                </a:solidFill>
              </a:rPr>
              <a:t>RTOP</a:t>
            </a:r>
          </a:p>
        </p:txBody>
      </p:sp>
      <p:sp>
        <p:nvSpPr>
          <p:cNvPr id="13" name="TextBox 12"/>
          <p:cNvSpPr txBox="1"/>
          <p:nvPr/>
        </p:nvSpPr>
        <p:spPr>
          <a:xfrm>
            <a:off x="7900932" y="1874150"/>
            <a:ext cx="3805515" cy="3693319"/>
          </a:xfrm>
          <a:prstGeom prst="rect">
            <a:avLst/>
          </a:prstGeom>
          <a:noFill/>
        </p:spPr>
        <p:txBody>
          <a:bodyPr wrap="square" rtlCol="0">
            <a:spAutoFit/>
          </a:bodyPr>
          <a:lstStyle/>
          <a:p>
            <a:r>
              <a:rPr lang="en-US" dirty="0"/>
              <a:t>RTOP: The Reformed Teacher Observation Protocol.  The column shows you how each element of the lesson plan format aligns with the RTOP.</a:t>
            </a:r>
          </a:p>
          <a:p>
            <a:endParaRPr lang="en-US" dirty="0"/>
          </a:p>
          <a:p>
            <a:r>
              <a:rPr lang="en-US" dirty="0"/>
              <a:t>Book: This column guides you toward helpful explanations and examples from the book “Elementary and Middle School Mathematics: Teaching Developmentally </a:t>
            </a:r>
            <a:r>
              <a:rPr lang="en-US" baseline="30000" dirty="0"/>
              <a:t>9th</a:t>
            </a:r>
            <a:r>
              <a:rPr lang="en-US" dirty="0"/>
              <a:t> </a:t>
            </a:r>
            <a:r>
              <a:rPr lang="en-US" baseline="30000" dirty="0"/>
              <a:t>Edition</a:t>
            </a:r>
            <a:r>
              <a:rPr lang="en-US" dirty="0"/>
              <a:t>” written by Van de </a:t>
            </a:r>
            <a:r>
              <a:rPr lang="en-US" dirty="0" err="1"/>
              <a:t>Walle</a:t>
            </a:r>
            <a:r>
              <a:rPr lang="en-US" dirty="0"/>
              <a:t>, Karp, and Bay-Williams (2016). </a:t>
            </a:r>
          </a:p>
        </p:txBody>
      </p:sp>
      <p:sp>
        <p:nvSpPr>
          <p:cNvPr id="15" name="TextBox 14"/>
          <p:cNvSpPr txBox="1"/>
          <p:nvPr/>
        </p:nvSpPr>
        <p:spPr>
          <a:xfrm>
            <a:off x="6512872" y="1951972"/>
            <a:ext cx="1371600" cy="369332"/>
          </a:xfrm>
          <a:prstGeom prst="rect">
            <a:avLst/>
          </a:prstGeom>
          <a:solidFill>
            <a:srgbClr val="FF0000"/>
          </a:solidFill>
        </p:spPr>
        <p:txBody>
          <a:bodyPr wrap="square" rtlCol="0">
            <a:spAutoFit/>
          </a:bodyPr>
          <a:lstStyle/>
          <a:p>
            <a:pPr algn="ctr"/>
            <a:r>
              <a:rPr lang="en-US" dirty="0">
                <a:solidFill>
                  <a:schemeClr val="bg1"/>
                </a:solidFill>
              </a:rPr>
              <a:t>Book</a:t>
            </a:r>
          </a:p>
        </p:txBody>
      </p:sp>
      <p:sp>
        <p:nvSpPr>
          <p:cNvPr id="18" name="Left Brace 17"/>
          <p:cNvSpPr/>
          <p:nvPr/>
        </p:nvSpPr>
        <p:spPr>
          <a:xfrm rot="5400000">
            <a:off x="7257818" y="2215092"/>
            <a:ext cx="164627" cy="474510"/>
          </a:xfrm>
          <a:prstGeom prst="leftBrace">
            <a:avLst>
              <a:gd name="adj1" fmla="val 156782"/>
              <a:gd name="adj2" fmla="val 47759"/>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e 18"/>
          <p:cNvSpPr/>
          <p:nvPr/>
        </p:nvSpPr>
        <p:spPr>
          <a:xfrm rot="5400000">
            <a:off x="4202979" y="-308261"/>
            <a:ext cx="164627" cy="5602245"/>
          </a:xfrm>
          <a:prstGeom prst="leftBrace">
            <a:avLst>
              <a:gd name="adj1" fmla="val 156782"/>
              <a:gd name="adj2" fmla="val 47759"/>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3422458" y="1874150"/>
            <a:ext cx="1910761" cy="369332"/>
          </a:xfrm>
          <a:prstGeom prst="rect">
            <a:avLst/>
          </a:prstGeom>
          <a:solidFill>
            <a:srgbClr val="FF0000"/>
          </a:solidFill>
        </p:spPr>
        <p:txBody>
          <a:bodyPr wrap="square" rtlCol="0">
            <a:spAutoFit/>
          </a:bodyPr>
          <a:lstStyle/>
          <a:p>
            <a:pPr algn="ctr"/>
            <a:r>
              <a:rPr lang="en-US">
                <a:solidFill>
                  <a:schemeClr val="bg1"/>
                </a:solidFill>
              </a:rPr>
              <a:t>Lesson Content</a:t>
            </a:r>
            <a:endParaRPr lang="en-US" dirty="0">
              <a:solidFill>
                <a:schemeClr val="bg1"/>
              </a:solidFill>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03891351"/>
      </p:ext>
    </p:extLst>
  </p:cSld>
  <p:clrMapOvr>
    <a:masterClrMapping/>
  </p:clrMapOvr>
  <mc:AlternateContent xmlns:mc="http://schemas.openxmlformats.org/markup-compatibility/2006">
    <mc:Choice xmlns:p14="http://schemas.microsoft.com/office/powerpoint/2010/main" Requires="p14">
      <p:transition spd="slow" p14:dur="2000" advTm="27543"/>
    </mc:Choice>
    <mc:Fallback>
      <p:transition xmlns:p14="http://schemas.microsoft.com/office/powerpoint/2010/main" spd="slow" advTm="2754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Math Standards and Cross Curricular Connections</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66800" y="2332413"/>
            <a:ext cx="10058400" cy="675427"/>
          </a:xfrm>
        </p:spPr>
      </p:pic>
      <p:sp>
        <p:nvSpPr>
          <p:cNvPr id="9" name="TextBox 8"/>
          <p:cNvSpPr txBox="1"/>
          <p:nvPr/>
        </p:nvSpPr>
        <p:spPr>
          <a:xfrm>
            <a:off x="851452" y="3116249"/>
            <a:ext cx="4729701" cy="923330"/>
          </a:xfrm>
          <a:prstGeom prst="rect">
            <a:avLst/>
          </a:prstGeom>
          <a:noFill/>
        </p:spPr>
        <p:txBody>
          <a:bodyPr wrap="square" rtlCol="0">
            <a:spAutoFit/>
          </a:bodyPr>
          <a:lstStyle/>
          <a:p>
            <a:r>
              <a:rPr lang="en-US" dirty="0"/>
              <a:t>Each chapter in the book has recommendations for </a:t>
            </a:r>
            <a:r>
              <a:rPr lang="en-US"/>
              <a:t>CCSS connections and cross-curricular </a:t>
            </a:r>
            <a:r>
              <a:rPr lang="en-US" dirty="0"/>
              <a:t>connections.  </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0475" y="3116249"/>
            <a:ext cx="2839942" cy="330620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7268" y="4039579"/>
            <a:ext cx="3759136" cy="1594504"/>
          </a:xfrm>
          <a:prstGeom prst="rect">
            <a:avLst/>
          </a:prstGeom>
        </p:spPr>
      </p:pic>
      <p:cxnSp>
        <p:nvCxnSpPr>
          <p:cNvPr id="16" name="Straight Arrow Connector 15"/>
          <p:cNvCxnSpPr/>
          <p:nvPr/>
        </p:nvCxnSpPr>
        <p:spPr>
          <a:xfrm flipH="1" flipV="1">
            <a:off x="4971553" y="4962909"/>
            <a:ext cx="434009" cy="74215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405562" y="5765949"/>
            <a:ext cx="3198081" cy="369332"/>
          </a:xfrm>
          <a:prstGeom prst="rect">
            <a:avLst/>
          </a:prstGeom>
          <a:noFill/>
        </p:spPr>
        <p:txBody>
          <a:bodyPr wrap="square" rtlCol="0">
            <a:spAutoFit/>
          </a:bodyPr>
          <a:lstStyle/>
          <a:p>
            <a:r>
              <a:rPr lang="en-US" dirty="0"/>
              <a:t>Be sure to look for </a:t>
            </a:r>
            <a:r>
              <a:rPr lang="en-US"/>
              <a:t>this symbol.</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92619947"/>
      </p:ext>
    </p:extLst>
  </p:cSld>
  <p:clrMapOvr>
    <a:masterClrMapping/>
  </p:clrMapOvr>
  <mc:AlternateContent xmlns:mc="http://schemas.openxmlformats.org/markup-compatibility/2006">
    <mc:Choice xmlns:p14="http://schemas.microsoft.com/office/powerpoint/2010/main" Requires="p14">
      <p:transition spd="slow" p14:dur="2000" advTm="50839"/>
    </mc:Choice>
    <mc:Fallback>
      <p:transition xmlns:p14="http://schemas.microsoft.com/office/powerpoint/2010/main" spd="slow" advTm="5083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 Objectives</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66800" y="2014194"/>
            <a:ext cx="10058400" cy="848079"/>
          </a:xfrm>
        </p:spPr>
      </p:pic>
      <p:sp>
        <p:nvSpPr>
          <p:cNvPr id="5" name="TextBox 4"/>
          <p:cNvSpPr txBox="1"/>
          <p:nvPr/>
        </p:nvSpPr>
        <p:spPr>
          <a:xfrm>
            <a:off x="1066800" y="3336208"/>
            <a:ext cx="4729701" cy="2308324"/>
          </a:xfrm>
          <a:prstGeom prst="rect">
            <a:avLst/>
          </a:prstGeom>
          <a:noFill/>
        </p:spPr>
        <p:txBody>
          <a:bodyPr wrap="square" rtlCol="0">
            <a:spAutoFit/>
          </a:bodyPr>
          <a:lstStyle/>
          <a:p>
            <a:r>
              <a:rPr lang="en-US" dirty="0"/>
              <a:t>For the Math Standards, don’t forget that you can use the Work-It-Across to help you differentiate the standard for all learners. </a:t>
            </a:r>
          </a:p>
          <a:p>
            <a:endParaRPr lang="en-US" dirty="0"/>
          </a:p>
          <a:p>
            <a:r>
              <a:rPr lang="en-US" dirty="0"/>
              <a:t>Decide which objectives are for all learners, and which are for small groups or individual learners. The student’s grade band and the work-it-across will help you to differentiate. </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155043"/>
            <a:ext cx="5300669" cy="2670654"/>
          </a:xfrm>
          <a:prstGeom prst="rect">
            <a:avLst/>
          </a:prstGeom>
        </p:spPr>
      </p:pic>
      <p:sp>
        <p:nvSpPr>
          <p:cNvPr id="7" name="Rectangle 6"/>
          <p:cNvSpPr/>
          <p:nvPr/>
        </p:nvSpPr>
        <p:spPr>
          <a:xfrm>
            <a:off x="1066800" y="6118467"/>
            <a:ext cx="8464826" cy="338554"/>
          </a:xfrm>
          <a:prstGeom prst="rect">
            <a:avLst/>
          </a:prstGeom>
        </p:spPr>
        <p:txBody>
          <a:bodyPr wrap="square">
            <a:spAutoFit/>
          </a:bodyPr>
          <a:lstStyle/>
          <a:p>
            <a:r>
              <a:rPr lang="en-US" sz="1600" dirty="0"/>
              <a:t>Link: </a:t>
            </a:r>
            <a:r>
              <a:rPr lang="en-US" sz="1600" dirty="0">
                <a:hlinkClick r:id="rId6" invalidUrl="https://www.dropbox.com/s/ecfdnmsjq26bzqu/Work it Across.docx?dl=0"/>
              </a:rPr>
              <a:t>https://www.dropbox.com/s/ecfdnmsjq26bzqu/Work%20it%20Across.docx?dl=0</a:t>
            </a:r>
            <a:r>
              <a:rPr lang="en-US" sz="1600" dirty="0"/>
              <a:t> </a:t>
            </a:r>
          </a:p>
        </p:txBody>
      </p:sp>
      <p:pic>
        <p:nvPicPr>
          <p:cNvPr id="11" name="Sound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61041062"/>
      </p:ext>
    </p:extLst>
  </p:cSld>
  <p:clrMapOvr>
    <a:masterClrMapping/>
  </p:clrMapOvr>
  <mc:AlternateContent xmlns:mc="http://schemas.openxmlformats.org/markup-compatibility/2006">
    <mc:Choice xmlns:p14="http://schemas.microsoft.com/office/powerpoint/2010/main" Requires="p14">
      <p:transition spd="slow" p14:dur="2000" advTm="23016"/>
    </mc:Choice>
    <mc:Fallback>
      <p:transition xmlns:p14="http://schemas.microsoft.com/office/powerpoint/2010/main" spd="slow" advTm="2301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Math Concept</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66800" y="1796108"/>
            <a:ext cx="10058400" cy="766006"/>
          </a:xfrm>
        </p:spPr>
      </p:pic>
      <p:sp>
        <p:nvSpPr>
          <p:cNvPr id="5" name="TextBox 4"/>
          <p:cNvSpPr txBox="1"/>
          <p:nvPr>
            <p:extLst>
              <p:ext uri="{D42A27DB-BD31-4B8C-83A1-F6EECF244321}">
                <p14:modId xmlns:p14="http://schemas.microsoft.com/office/powerpoint/2010/main" val="3021484201"/>
              </p:ext>
            </p:extLst>
          </p:nvPr>
        </p:nvSpPr>
        <p:spPr>
          <a:xfrm>
            <a:off x="1066800" y="3092521"/>
            <a:ext cx="2899025" cy="2585323"/>
          </a:xfrm>
          <a:prstGeom prst="rect">
            <a:avLst/>
          </a:prstGeom>
          <a:noFill/>
        </p:spPr>
        <p:txBody>
          <a:bodyPr wrap="square" rtlCol="0" anchor="t">
            <a:spAutoFit/>
          </a:bodyPr>
          <a:lstStyle/>
          <a:p>
            <a:r>
              <a:rPr lang="en-US" dirty="0"/>
              <a:t>A math concept is the </a:t>
            </a:r>
            <a:r>
              <a:rPr lang="en-US" i="1" dirty="0"/>
              <a:t>big idea, </a:t>
            </a:r>
            <a:r>
              <a:rPr lang="en-US" dirty="0"/>
              <a:t>not the </a:t>
            </a:r>
            <a:r>
              <a:rPr lang="en-US" i="1" dirty="0"/>
              <a:t>math fact</a:t>
            </a:r>
            <a:r>
              <a:rPr lang="en-US" dirty="0"/>
              <a:t>.  Each chapter of the book starts with a section that details the </a:t>
            </a:r>
            <a:r>
              <a:rPr lang="en-US" i="1" dirty="0"/>
              <a:t>big ideas.</a:t>
            </a:r>
            <a:r>
              <a:rPr lang="en-US" dirty="0"/>
              <a:t> Simplify the language and use it throughout the lesson as the Repeated Storyline.  The Math Concept is the “main idea.”</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88873">
            <a:off x="8256285" y="2783333"/>
            <a:ext cx="3449714" cy="369029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18422">
            <a:off x="4204804" y="2724737"/>
            <a:ext cx="3808486" cy="3690292"/>
          </a:xfrm>
          <a:prstGeom prst="rect">
            <a:avLst/>
          </a:prstGeom>
        </p:spPr>
      </p:pic>
      <p:sp>
        <p:nvSpPr>
          <p:cNvPr id="3" name="TextBox 2"/>
          <p:cNvSpPr txBox="1"/>
          <p:nvPr/>
        </p:nvSpPr>
        <p:spPr>
          <a:xfrm>
            <a:off x="649705" y="5775158"/>
            <a:ext cx="3537284" cy="646331"/>
          </a:xfrm>
          <a:prstGeom prst="rect">
            <a:avLst/>
          </a:prstGeom>
          <a:solidFill>
            <a:schemeClr val="accent2"/>
          </a:solidFill>
        </p:spPr>
        <p:txBody>
          <a:bodyPr wrap="square" rtlCol="0">
            <a:spAutoFit/>
          </a:bodyPr>
          <a:lstStyle/>
          <a:p>
            <a:pPr algn="ctr"/>
            <a:r>
              <a:rPr lang="en-US" dirty="0">
                <a:solidFill>
                  <a:schemeClr val="bg1"/>
                </a:solidFill>
              </a:rPr>
              <a:t>E.g. Tools are used to measure objects. </a:t>
            </a:r>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67375798"/>
      </p:ext>
    </p:extLst>
  </p:cSld>
  <p:clrMapOvr>
    <a:masterClrMapping/>
  </p:clrMapOvr>
  <mc:AlternateContent xmlns:mc="http://schemas.openxmlformats.org/markup-compatibility/2006">
    <mc:Choice xmlns:p14="http://schemas.microsoft.com/office/powerpoint/2010/main" Requires="p14">
      <p:transition spd="slow" p14:dur="2000" advTm="67762"/>
    </mc:Choice>
    <mc:Fallback>
      <p:transition xmlns:p14="http://schemas.microsoft.com/office/powerpoint/2010/main" spd="slow" advTm="6776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3549"/>
            <a:ext cx="10058400" cy="1371600"/>
          </a:xfrm>
        </p:spPr>
        <p:txBody>
          <a:bodyPr/>
          <a:lstStyle/>
          <a:p>
            <a:pPr algn="ctr"/>
            <a:r>
              <a:rPr lang="en-US" dirty="0"/>
              <a:t>Technology</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20912" y="1697726"/>
            <a:ext cx="10058400" cy="857198"/>
          </a:xfrm>
        </p:spPr>
      </p:pic>
      <p:sp>
        <p:nvSpPr>
          <p:cNvPr id="5" name="TextBox 4"/>
          <p:cNvSpPr txBox="1"/>
          <p:nvPr/>
        </p:nvSpPr>
        <p:spPr>
          <a:xfrm>
            <a:off x="2130175" y="3069326"/>
            <a:ext cx="3729519" cy="1477328"/>
          </a:xfrm>
          <a:prstGeom prst="rect">
            <a:avLst/>
          </a:prstGeom>
          <a:noFill/>
        </p:spPr>
        <p:txBody>
          <a:bodyPr wrap="square" rtlCol="0">
            <a:spAutoFit/>
          </a:bodyPr>
          <a:lstStyle/>
          <a:p>
            <a:r>
              <a:rPr lang="en-US" dirty="0"/>
              <a:t>The AT will be driven by the IEP of each student, however, the book also provides some guidance.  Chapter 7 provides technology supports for each section of the book. </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3069" y="2666933"/>
            <a:ext cx="3258478" cy="3759442"/>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78801609"/>
      </p:ext>
    </p:extLst>
  </p:cSld>
  <p:clrMapOvr>
    <a:masterClrMapping/>
  </p:clrMapOvr>
  <mc:AlternateContent xmlns:mc="http://schemas.openxmlformats.org/markup-compatibility/2006">
    <mc:Choice xmlns:p14="http://schemas.microsoft.com/office/powerpoint/2010/main" Requires="p14">
      <p:transition spd="slow" p14:dur="2000" advTm="11965"/>
    </mc:Choice>
    <mc:Fallback>
      <p:transition xmlns:p14="http://schemas.microsoft.com/office/powerpoint/2010/main" spd="slow" advTm="1196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Lesson Opener</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66800" y="1828977"/>
            <a:ext cx="10058400" cy="700268"/>
          </a:xfrm>
        </p:spPr>
      </p:pic>
      <p:sp>
        <p:nvSpPr>
          <p:cNvPr id="5" name="TextBox 4"/>
          <p:cNvSpPr txBox="1"/>
          <p:nvPr/>
        </p:nvSpPr>
        <p:spPr>
          <a:xfrm>
            <a:off x="4130212" y="2976964"/>
            <a:ext cx="5147352" cy="1477328"/>
          </a:xfrm>
          <a:prstGeom prst="rect">
            <a:avLst/>
          </a:prstGeom>
          <a:noFill/>
        </p:spPr>
        <p:txBody>
          <a:bodyPr wrap="square" rtlCol="0">
            <a:spAutoFit/>
          </a:bodyPr>
          <a:lstStyle/>
          <a:p>
            <a:pPr marL="342900" indent="-342900">
              <a:buFont typeface="+mj-lt"/>
              <a:buAutoNum type="arabicPeriod"/>
            </a:pPr>
            <a:r>
              <a:rPr lang="en-US" dirty="0"/>
              <a:t>Relate to an earlier simpler task.  </a:t>
            </a:r>
          </a:p>
          <a:p>
            <a:pPr marL="342900" indent="-342900">
              <a:buFont typeface="+mj-lt"/>
              <a:buAutoNum type="arabicPeriod"/>
            </a:pPr>
            <a:r>
              <a:rPr lang="en-US" dirty="0"/>
              <a:t>Connect to real-life experiences</a:t>
            </a:r>
          </a:p>
          <a:p>
            <a:pPr marL="342900" indent="-342900">
              <a:buFont typeface="+mj-lt"/>
              <a:buAutoNum type="arabicPeriod"/>
            </a:pPr>
            <a:r>
              <a:rPr lang="en-US" dirty="0"/>
              <a:t>Estimate or predict.  </a:t>
            </a:r>
          </a:p>
          <a:p>
            <a:pPr marL="342900" indent="-342900">
              <a:buFont typeface="+mj-lt"/>
              <a:buAutoNum type="arabicPeriod"/>
            </a:pPr>
            <a:r>
              <a:rPr lang="en-US" dirty="0"/>
              <a:t>Make sure the task (the problem) is understood (see: next slide)</a:t>
            </a:r>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07048240"/>
      </p:ext>
    </p:extLst>
  </p:cSld>
  <p:clrMapOvr>
    <a:masterClrMapping/>
  </p:clrMapOvr>
  <mc:AlternateContent xmlns:mc="http://schemas.openxmlformats.org/markup-compatibility/2006">
    <mc:Choice xmlns:p14="http://schemas.microsoft.com/office/powerpoint/2010/main" Requires="p14">
      <p:transition spd="slow" p14:dur="2000" advTm="85524"/>
    </mc:Choice>
    <mc:Fallback>
      <p:transition xmlns:p14="http://schemas.microsoft.com/office/powerpoint/2010/main" spd="slow" advTm="8552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Problem to be Solved</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66800" y="1699772"/>
            <a:ext cx="10058400" cy="764620"/>
          </a:xfrm>
        </p:spPr>
      </p:pic>
      <p:sp>
        <p:nvSpPr>
          <p:cNvPr id="5" name="TextBox 4"/>
          <p:cNvSpPr txBox="1"/>
          <p:nvPr/>
        </p:nvSpPr>
        <p:spPr>
          <a:xfrm>
            <a:off x="780835" y="2981026"/>
            <a:ext cx="5671336" cy="1200329"/>
          </a:xfrm>
          <a:prstGeom prst="rect">
            <a:avLst/>
          </a:prstGeom>
          <a:noFill/>
        </p:spPr>
        <p:txBody>
          <a:bodyPr wrap="square" rtlCol="0">
            <a:spAutoFit/>
          </a:bodyPr>
          <a:lstStyle/>
          <a:p>
            <a:r>
              <a:rPr lang="en-US" dirty="0"/>
              <a:t>The story book you choose will help you to create both a problem to be solved, and context in which to place it.  </a:t>
            </a:r>
          </a:p>
          <a:p>
            <a:endParaRPr lang="en-US" dirty="0"/>
          </a:p>
          <a:p>
            <a:r>
              <a:rPr lang="en-US" dirty="0"/>
              <a:t>Each chapter provides some possible books to use. </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690423"/>
            <a:ext cx="3062555" cy="373248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35115">
            <a:off x="8817322" y="2690423"/>
            <a:ext cx="3156351" cy="1157630"/>
          </a:xfrm>
          <a:prstGeom prst="rect">
            <a:avLst/>
          </a:prstGeom>
        </p:spPr>
      </p:pic>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416384"/>
      </p:ext>
    </p:extLst>
  </p:cSld>
  <p:clrMapOvr>
    <a:masterClrMapping/>
  </p:clrMapOvr>
  <mc:AlternateContent xmlns:mc="http://schemas.openxmlformats.org/markup-compatibility/2006">
    <mc:Choice xmlns:p14="http://schemas.microsoft.com/office/powerpoint/2010/main" Requires="p14">
      <p:transition spd="slow" p14:dur="2000" advTm="71543"/>
    </mc:Choice>
    <mc:Fallback>
      <p:transition xmlns:p14="http://schemas.microsoft.com/office/powerpoint/2010/main" spd="slow" advTm="7154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Vocabulary</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66800" y="1750129"/>
            <a:ext cx="10058400" cy="1166191"/>
          </a:xfrm>
        </p:spPr>
      </p:pic>
      <p:sp>
        <p:nvSpPr>
          <p:cNvPr id="3" name="TextBox 2"/>
          <p:cNvSpPr txBox="1"/>
          <p:nvPr/>
        </p:nvSpPr>
        <p:spPr>
          <a:xfrm>
            <a:off x="1278467" y="3293533"/>
            <a:ext cx="9296400" cy="923330"/>
          </a:xfrm>
          <a:prstGeom prst="rect">
            <a:avLst/>
          </a:prstGeom>
          <a:noFill/>
        </p:spPr>
        <p:txBody>
          <a:bodyPr wrap="square" rtlCol="0">
            <a:spAutoFit/>
          </a:bodyPr>
          <a:lstStyle/>
          <a:p>
            <a:pPr marL="285750" indent="-285750">
              <a:buFont typeface="Arial" charset="0"/>
              <a:buChar char="•"/>
            </a:pPr>
            <a:r>
              <a:rPr lang="en-US" dirty="0"/>
              <a:t>Choose 3-5 words that help the student comprehend the math concepts and processes. </a:t>
            </a:r>
          </a:p>
          <a:p>
            <a:pPr marL="285750" indent="-285750">
              <a:buFont typeface="Arial" charset="0"/>
              <a:buChar char="•"/>
            </a:pPr>
            <a:r>
              <a:rPr lang="en-US" dirty="0"/>
              <a:t>Be sure to pair these words with their math symbols – for all students. </a:t>
            </a:r>
          </a:p>
          <a:p>
            <a:pPr marL="285750" indent="-285750">
              <a:buFont typeface="Arial" charset="0"/>
              <a:buChar char="•"/>
            </a:pPr>
            <a:r>
              <a:rPr lang="en-US" dirty="0"/>
              <a:t>Choose an instructional strategy.  EBPs support CTD or SP. </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32816441"/>
      </p:ext>
    </p:extLst>
  </p:cSld>
  <p:clrMapOvr>
    <a:masterClrMapping/>
  </p:clrMapOvr>
  <mc:AlternateContent xmlns:mc="http://schemas.openxmlformats.org/markup-compatibility/2006">
    <mc:Choice xmlns:p14="http://schemas.microsoft.com/office/powerpoint/2010/main" Requires="p14">
      <p:transition spd="slow" p14:dur="2000" advTm="53725"/>
    </mc:Choice>
    <mc:Fallback>
      <p:transition xmlns:p14="http://schemas.microsoft.com/office/powerpoint/2010/main" spd="slow" advTm="5372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 xmlns:thm15="http://schemas.microsoft.com/office/thememl/2012/main" name="Savon" id="{1306E473-ED32-493B-A2D0-240A757EDD34}" vid="{3F20CFC1-E34F-405B-AA49-5BE0E194F1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Savon</Template>
  <TotalTime>3268</TotalTime>
  <Words>738</Words>
  <Application>Microsoft Macintosh PowerPoint</Application>
  <PresentationFormat>Custom</PresentationFormat>
  <Paragraphs>75</Paragraphs>
  <Slides>19</Slides>
  <Notes>1</Notes>
  <HiddenSlides>0</HiddenSlides>
  <MMClips>19</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Savon</vt:lpstr>
      <vt:lpstr>Problem-based Math</vt:lpstr>
      <vt:lpstr>Overall Format</vt:lpstr>
      <vt:lpstr>Math Standards and Cross Curricular Connections</vt:lpstr>
      <vt:lpstr>Lesson Objectives</vt:lpstr>
      <vt:lpstr>Math Concept</vt:lpstr>
      <vt:lpstr>Technology</vt:lpstr>
      <vt:lpstr>Lesson Opener</vt:lpstr>
      <vt:lpstr>The Problem to be Solved</vt:lpstr>
      <vt:lpstr>Vocabulary</vt:lpstr>
      <vt:lpstr>Staying Problem Focused</vt:lpstr>
      <vt:lpstr>Teaching the Concepts</vt:lpstr>
      <vt:lpstr>Common Stumbling Blocks for Students with Disabilities</vt:lpstr>
      <vt:lpstr>Graphic Organizers</vt:lpstr>
      <vt:lpstr>Peer Interaction</vt:lpstr>
      <vt:lpstr>Self Assessment</vt:lpstr>
      <vt:lpstr>Lesson Closure</vt:lpstr>
      <vt:lpstr>Student Progress Monitoring</vt:lpstr>
      <vt:lpstr>Plan for Generalization</vt:lpstr>
      <vt:lpstr>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Problem-based Math</dc:title>
  <dc:creator>Stacy Shipman</dc:creator>
  <cp:lastModifiedBy>Beth Gurney</cp:lastModifiedBy>
  <cp:revision>36</cp:revision>
  <cp:lastPrinted>2017-08-02T15:21:43Z</cp:lastPrinted>
  <dcterms:created xsi:type="dcterms:W3CDTF">2017-02-03T18:22:43Z</dcterms:created>
  <dcterms:modified xsi:type="dcterms:W3CDTF">2017-08-16T18:02:13Z</dcterms:modified>
</cp:coreProperties>
</file>