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90" r:id="rId3"/>
    <p:sldId id="279" r:id="rId4"/>
    <p:sldId id="285" r:id="rId5"/>
    <p:sldId id="270" r:id="rId6"/>
    <p:sldId id="258" r:id="rId7"/>
    <p:sldId id="257" r:id="rId8"/>
    <p:sldId id="271" r:id="rId9"/>
    <p:sldId id="272" r:id="rId10"/>
    <p:sldId id="273" r:id="rId11"/>
    <p:sldId id="274" r:id="rId12"/>
    <p:sldId id="275" r:id="rId13"/>
    <p:sldId id="289" r:id="rId14"/>
    <p:sldId id="291" r:id="rId15"/>
    <p:sldId id="276" r:id="rId16"/>
    <p:sldId id="287" r:id="rId17"/>
    <p:sldId id="277" r:id="rId18"/>
    <p:sldId id="278" r:id="rId19"/>
    <p:sldId id="280" r:id="rId20"/>
    <p:sldId id="282" r:id="rId21"/>
    <p:sldId id="283" r:id="rId22"/>
    <p:sldId id="288" r:id="rId23"/>
    <p:sldId id="286" r:id="rId24"/>
    <p:sldId id="284" r:id="rId25"/>
    <p:sldId id="281" r:id="rId26"/>
    <p:sldId id="292" r:id="rId27"/>
    <p:sldId id="293" r:id="rId28"/>
    <p:sldId id="294" r:id="rId29"/>
    <p:sldId id="295" r:id="rId30"/>
    <p:sldId id="296" r:id="rId31"/>
    <p:sldId id="297" r:id="rId32"/>
    <p:sldId id="298" r:id="rId3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E1537B-47C7-469E-A0C1-D96019C7DF5C}" v="12" dt="2024-03-20T15:56:19.454"/>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94" autoAdjust="0"/>
    <p:restoredTop sz="94599" autoAdjust="0"/>
  </p:normalViewPr>
  <p:slideViewPr>
    <p:cSldViewPr>
      <p:cViewPr varScale="1">
        <p:scale>
          <a:sx n="145" d="100"/>
          <a:sy n="145" d="100"/>
        </p:scale>
        <p:origin x="192" y="472"/>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3/22/24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3/22/24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3/22/24</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3/22/24</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3/22/24</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3/22/24</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3/22/24</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3/22/24</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3/22/24</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3/22/24</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3/22/24</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3/22/24</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3/22/24</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raxis.ets.org/" TargetMode="External"/><Relationship Id="rId2" Type="http://schemas.openxmlformats.org/officeDocument/2006/relationships/hyperlink" Target="https://www.khanacademy.org/test-prep/praxis-writing/praxis-writing-lessons" TargetMode="External"/><Relationship Id="rId1" Type="http://schemas.openxmlformats.org/officeDocument/2006/relationships/slideLayout" Target="../slideLayouts/slideLayout2.xml"/><Relationship Id="rId4" Type="http://schemas.openxmlformats.org/officeDocument/2006/relationships/hyperlink" Target="https://praxis.ets.org/on/demandware.static/-/Library-Sites-ets-praxisLibrary/default/pdfs/5723.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writing.louisville.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writing@louisville.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Praxis 1: CORE Writing</a:t>
            </a:r>
          </a:p>
        </p:txBody>
      </p:sp>
      <p:sp>
        <p:nvSpPr>
          <p:cNvPr id="3" name="Subtitle 2"/>
          <p:cNvSpPr>
            <a:spLocks noGrp="1"/>
          </p:cNvSpPr>
          <p:nvPr>
            <p:ph type="subTitle" idx="1"/>
          </p:nvPr>
        </p:nvSpPr>
        <p:spPr/>
        <p:txBody>
          <a:bodyPr/>
          <a:lstStyle/>
          <a:p>
            <a:r>
              <a:rPr lang="en-US" dirty="0"/>
              <a:t>Subtitle</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9B9C7-1F46-0739-842B-C924ECED43EC}"/>
              </a:ext>
            </a:extLst>
          </p:cNvPr>
          <p:cNvSpPr>
            <a:spLocks noGrp="1"/>
          </p:cNvSpPr>
          <p:nvPr>
            <p:ph type="title"/>
          </p:nvPr>
        </p:nvSpPr>
        <p:spPr/>
        <p:txBody>
          <a:bodyPr/>
          <a:lstStyle/>
          <a:p>
            <a:r>
              <a:rPr lang="en-US" dirty="0"/>
              <a:t>Revision in Context</a:t>
            </a:r>
          </a:p>
        </p:txBody>
      </p:sp>
      <p:sp>
        <p:nvSpPr>
          <p:cNvPr id="3" name="Content Placeholder 2">
            <a:extLst>
              <a:ext uri="{FF2B5EF4-FFF2-40B4-BE49-F238E27FC236}">
                <a16:creationId xmlns:a16="http://schemas.microsoft.com/office/drawing/2014/main" id="{333078B1-9004-17D8-6BAD-3532A07CE5AD}"/>
              </a:ext>
            </a:extLst>
          </p:cNvPr>
          <p:cNvSpPr>
            <a:spLocks noGrp="1"/>
          </p:cNvSpPr>
          <p:nvPr>
            <p:ph idx="1"/>
          </p:nvPr>
        </p:nvSpPr>
        <p:spPr/>
        <p:txBody>
          <a:bodyPr>
            <a:normAutofit fontScale="92500"/>
          </a:bodyPr>
          <a:lstStyle/>
          <a:p>
            <a:r>
              <a:rPr lang="en-US" dirty="0"/>
              <a:t>A section of writing is provided and then you’ll be asked multiple choice questions about ways the passage can be improved in a number of ways:</a:t>
            </a:r>
          </a:p>
          <a:p>
            <a:r>
              <a:rPr lang="en-US" dirty="0"/>
              <a:t>Grammar or Style Errors</a:t>
            </a:r>
          </a:p>
          <a:p>
            <a:r>
              <a:rPr lang="en-US" dirty="0"/>
              <a:t>Ideal order of the sentences provided.</a:t>
            </a:r>
          </a:p>
          <a:p>
            <a:r>
              <a:rPr lang="en-US" dirty="0"/>
              <a:t>Transitions</a:t>
            </a:r>
          </a:p>
          <a:p>
            <a:r>
              <a:rPr lang="en-US" dirty="0"/>
              <a:t>Combining Sentences</a:t>
            </a:r>
          </a:p>
          <a:p>
            <a:r>
              <a:rPr lang="en-US" dirty="0"/>
              <a:t>Adding or Removing information based on relevance.</a:t>
            </a:r>
          </a:p>
          <a:p>
            <a:r>
              <a:rPr lang="en-US" dirty="0"/>
              <a:t>Selecting the sentence that contains no grammar or style errors and best concludes the passage. </a:t>
            </a:r>
          </a:p>
        </p:txBody>
      </p:sp>
    </p:spTree>
    <p:extLst>
      <p:ext uri="{BB962C8B-B14F-4D97-AF65-F5344CB8AC3E}">
        <p14:creationId xmlns:p14="http://schemas.microsoft.com/office/powerpoint/2010/main" val="240277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DAF5-CDFF-04B3-E2D6-8D01527A5FE7}"/>
              </a:ext>
            </a:extLst>
          </p:cNvPr>
          <p:cNvSpPr>
            <a:spLocks noGrp="1"/>
          </p:cNvSpPr>
          <p:nvPr>
            <p:ph type="title"/>
          </p:nvPr>
        </p:nvSpPr>
        <p:spPr/>
        <p:txBody>
          <a:bodyPr/>
          <a:lstStyle/>
          <a:p>
            <a:r>
              <a:rPr lang="en-US" dirty="0"/>
              <a:t>Strategies</a:t>
            </a:r>
          </a:p>
        </p:txBody>
      </p:sp>
      <p:sp>
        <p:nvSpPr>
          <p:cNvPr id="3" name="Content Placeholder 2">
            <a:extLst>
              <a:ext uri="{FF2B5EF4-FFF2-40B4-BE49-F238E27FC236}">
                <a16:creationId xmlns:a16="http://schemas.microsoft.com/office/drawing/2014/main" id="{51667A5F-87FA-7783-9D2D-FD983C928923}"/>
              </a:ext>
            </a:extLst>
          </p:cNvPr>
          <p:cNvSpPr>
            <a:spLocks noGrp="1"/>
          </p:cNvSpPr>
          <p:nvPr>
            <p:ph idx="1"/>
          </p:nvPr>
        </p:nvSpPr>
        <p:spPr/>
        <p:txBody>
          <a:bodyPr/>
          <a:lstStyle/>
          <a:p>
            <a:r>
              <a:rPr lang="en-US" dirty="0"/>
              <a:t>There’s a bit of a debate about how to approach questions in this section.</a:t>
            </a:r>
          </a:p>
          <a:p>
            <a:pPr marL="0" indent="0">
              <a:buNone/>
            </a:pPr>
            <a:r>
              <a:rPr lang="en-US" dirty="0"/>
              <a:t> </a:t>
            </a:r>
          </a:p>
          <a:p>
            <a:pPr lvl="1"/>
            <a:r>
              <a:rPr lang="en-US" dirty="0"/>
              <a:t>Some have suggested reading the questions so that you know what to look out for when reading.</a:t>
            </a:r>
          </a:p>
          <a:p>
            <a:pPr marL="274320" lvl="1" indent="0">
              <a:buNone/>
            </a:pPr>
            <a:endParaRPr lang="en-US" dirty="0"/>
          </a:p>
          <a:p>
            <a:pPr lvl="1"/>
            <a:r>
              <a:rPr lang="en-US" dirty="0"/>
              <a:t>Others, however, say that takes too long and you end up getting all twisted up.</a:t>
            </a:r>
          </a:p>
          <a:p>
            <a:pPr marL="274320" lvl="1" indent="0">
              <a:buNone/>
            </a:pPr>
            <a:endParaRPr lang="en-US" dirty="0"/>
          </a:p>
          <a:p>
            <a:pPr lvl="1"/>
            <a:r>
              <a:rPr lang="en-US" dirty="0"/>
              <a:t>The questions tend to come in chronological order relative to the passage. </a:t>
            </a:r>
          </a:p>
        </p:txBody>
      </p:sp>
    </p:spTree>
    <p:extLst>
      <p:ext uri="{BB962C8B-B14F-4D97-AF65-F5344CB8AC3E}">
        <p14:creationId xmlns:p14="http://schemas.microsoft.com/office/powerpoint/2010/main" val="397679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589AB-C160-9A50-2BE8-8E52888D6CF0}"/>
              </a:ext>
            </a:extLst>
          </p:cNvPr>
          <p:cNvSpPr>
            <a:spLocks noGrp="1"/>
          </p:cNvSpPr>
          <p:nvPr>
            <p:ph type="title"/>
          </p:nvPr>
        </p:nvSpPr>
        <p:spPr/>
        <p:txBody>
          <a:bodyPr/>
          <a:lstStyle/>
          <a:p>
            <a:r>
              <a:rPr lang="en-US" dirty="0"/>
              <a:t>Research Skills</a:t>
            </a:r>
          </a:p>
        </p:txBody>
      </p:sp>
      <p:sp>
        <p:nvSpPr>
          <p:cNvPr id="3" name="Content Placeholder 2">
            <a:extLst>
              <a:ext uri="{FF2B5EF4-FFF2-40B4-BE49-F238E27FC236}">
                <a16:creationId xmlns:a16="http://schemas.microsoft.com/office/drawing/2014/main" id="{8891D4F1-2806-61AB-16F8-3BFFBC85EE00}"/>
              </a:ext>
            </a:extLst>
          </p:cNvPr>
          <p:cNvSpPr>
            <a:spLocks noGrp="1"/>
          </p:cNvSpPr>
          <p:nvPr>
            <p:ph idx="1"/>
          </p:nvPr>
        </p:nvSpPr>
        <p:spPr/>
        <p:txBody>
          <a:bodyPr/>
          <a:lstStyle/>
          <a:p>
            <a:r>
              <a:rPr lang="en-US" dirty="0"/>
              <a:t>Identifying the right research strategy for particular research tasks.</a:t>
            </a:r>
          </a:p>
          <a:p>
            <a:r>
              <a:rPr lang="en-US" dirty="0"/>
              <a:t>Citation practices and formatting</a:t>
            </a:r>
          </a:p>
          <a:p>
            <a:r>
              <a:rPr lang="en-US" dirty="0"/>
              <a:t>Identifying relevant information for a research task</a:t>
            </a:r>
          </a:p>
          <a:p>
            <a:r>
              <a:rPr lang="en-US" dirty="0"/>
              <a:t>Assessing source credibility.</a:t>
            </a:r>
          </a:p>
        </p:txBody>
      </p:sp>
    </p:spTree>
    <p:extLst>
      <p:ext uri="{BB962C8B-B14F-4D97-AF65-F5344CB8AC3E}">
        <p14:creationId xmlns:p14="http://schemas.microsoft.com/office/powerpoint/2010/main" val="261255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54002-4911-C896-E0A5-B4C3014F84BC}"/>
              </a:ext>
            </a:extLst>
          </p:cNvPr>
          <p:cNvSpPr>
            <a:spLocks noGrp="1"/>
          </p:cNvSpPr>
          <p:nvPr>
            <p:ph type="title"/>
          </p:nvPr>
        </p:nvSpPr>
        <p:spPr/>
        <p:txBody>
          <a:bodyPr/>
          <a:lstStyle/>
          <a:p>
            <a:r>
              <a:rPr lang="en-US" dirty="0"/>
              <a:t>Tips</a:t>
            </a:r>
          </a:p>
        </p:txBody>
      </p:sp>
      <p:sp>
        <p:nvSpPr>
          <p:cNvPr id="3" name="Content Placeholder 2">
            <a:extLst>
              <a:ext uri="{FF2B5EF4-FFF2-40B4-BE49-F238E27FC236}">
                <a16:creationId xmlns:a16="http://schemas.microsoft.com/office/drawing/2014/main" id="{5F7D59C4-E8F2-1B49-01DE-7E00B78C2A5C}"/>
              </a:ext>
            </a:extLst>
          </p:cNvPr>
          <p:cNvSpPr>
            <a:spLocks noGrp="1"/>
          </p:cNvSpPr>
          <p:nvPr>
            <p:ph idx="1"/>
          </p:nvPr>
        </p:nvSpPr>
        <p:spPr/>
        <p:txBody>
          <a:bodyPr>
            <a:normAutofit lnSpcReduction="10000"/>
          </a:bodyPr>
          <a:lstStyle/>
          <a:p>
            <a:r>
              <a:rPr lang="en-US" dirty="0"/>
              <a:t>Practice speed reading, or actively speeding up your pace for reading with comprehension. </a:t>
            </a:r>
          </a:p>
          <a:p>
            <a:pPr lvl="1"/>
            <a:r>
              <a:rPr lang="en-US" dirty="0"/>
              <a:t>Try to get a “test mode” structure where you have various pacing strategies and memory strategies to help you sustain focus and pace throughout the exam time. </a:t>
            </a:r>
          </a:p>
          <a:p>
            <a:pPr lvl="1"/>
            <a:endParaRPr lang="en-US" dirty="0"/>
          </a:p>
          <a:p>
            <a:r>
              <a:rPr lang="en-US" dirty="0"/>
              <a:t>Work on time management—complete the easy questions first, and then work your way back to the more difficult ones. </a:t>
            </a:r>
          </a:p>
          <a:p>
            <a:pPr lvl="1"/>
            <a:endParaRPr lang="en-US" dirty="0"/>
          </a:p>
          <a:p>
            <a:pPr lvl="1"/>
            <a:r>
              <a:rPr lang="en-US" dirty="0"/>
              <a:t>A few people have noted that there are sometimes “redundancy” errors that really trip them up. The example I saw the person noted that a sample test marked “People protested against the war” as an incorrect sentence because it was redundant (that seems wild to me, but it was a useful example). </a:t>
            </a:r>
          </a:p>
        </p:txBody>
      </p:sp>
    </p:spTree>
    <p:extLst>
      <p:ext uri="{BB962C8B-B14F-4D97-AF65-F5344CB8AC3E}">
        <p14:creationId xmlns:p14="http://schemas.microsoft.com/office/powerpoint/2010/main" val="314226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0157-64C0-E302-F6AD-E022BF1F59F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79040E59-6063-94E0-8E2B-D68E41D23496}"/>
              </a:ext>
            </a:extLst>
          </p:cNvPr>
          <p:cNvSpPr>
            <a:spLocks noGrp="1"/>
          </p:cNvSpPr>
          <p:nvPr>
            <p:ph idx="1"/>
          </p:nvPr>
        </p:nvSpPr>
        <p:spPr/>
        <p:txBody>
          <a:bodyPr/>
          <a:lstStyle/>
          <a:p>
            <a:r>
              <a:rPr lang="en-US" dirty="0"/>
              <a:t>The ETS and Kahn Academy have collaborated to produce a set of free study materials:</a:t>
            </a:r>
          </a:p>
          <a:p>
            <a:pPr lvl="1"/>
            <a:endParaRPr lang="en-US" dirty="0"/>
          </a:p>
          <a:p>
            <a:pPr lvl="1"/>
            <a:r>
              <a:rPr lang="en-US" dirty="0">
                <a:hlinkClick r:id="rId2"/>
              </a:rPr>
              <a:t>Lessons | Praxis Core Writing | Test prep | Khan Academy</a:t>
            </a:r>
            <a:endParaRPr lang="en-US" dirty="0"/>
          </a:p>
          <a:p>
            <a:pPr marL="274320" lvl="1" indent="0">
              <a:buNone/>
            </a:pPr>
            <a:endParaRPr lang="en-US" dirty="0"/>
          </a:p>
          <a:p>
            <a:pPr lvl="1"/>
            <a:r>
              <a:rPr lang="en-US" dirty="0">
                <a:hlinkClick r:id="rId3"/>
              </a:rPr>
              <a:t>https://praxis.ets.org/</a:t>
            </a:r>
            <a:endParaRPr lang="en-US" dirty="0"/>
          </a:p>
          <a:p>
            <a:pPr lvl="1"/>
            <a:endParaRPr lang="en-US" dirty="0"/>
          </a:p>
          <a:p>
            <a:pPr lvl="1"/>
            <a:r>
              <a:rPr lang="en-US" dirty="0">
                <a:hlinkClick r:id="rId4"/>
              </a:rPr>
              <a:t>Core Academic Skills for Educators: Writing (ets.org)</a:t>
            </a:r>
            <a:endParaRPr lang="en-US" dirty="0"/>
          </a:p>
          <a:p>
            <a:pPr lvl="1"/>
            <a:endParaRPr lang="en-US" dirty="0"/>
          </a:p>
          <a:p>
            <a:pPr lvl="1"/>
            <a:endParaRPr lang="en-US" dirty="0"/>
          </a:p>
        </p:txBody>
      </p:sp>
    </p:spTree>
    <p:extLst>
      <p:ext uri="{BB962C8B-B14F-4D97-AF65-F5344CB8AC3E}">
        <p14:creationId xmlns:p14="http://schemas.microsoft.com/office/powerpoint/2010/main" val="181541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Essays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009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3CC9C-477E-DC5B-89CC-5B125C72F55A}"/>
              </a:ext>
            </a:extLst>
          </p:cNvPr>
          <p:cNvSpPr>
            <a:spLocks noGrp="1"/>
          </p:cNvSpPr>
          <p:nvPr>
            <p:ph type="title"/>
          </p:nvPr>
        </p:nvSpPr>
        <p:spPr/>
        <p:txBody>
          <a:bodyPr/>
          <a:lstStyle/>
          <a:p>
            <a:r>
              <a:rPr lang="en-US" dirty="0"/>
              <a:t>Two Essays, 30 minutes each</a:t>
            </a:r>
          </a:p>
        </p:txBody>
      </p:sp>
      <p:sp>
        <p:nvSpPr>
          <p:cNvPr id="3" name="Content Placeholder 2">
            <a:extLst>
              <a:ext uri="{FF2B5EF4-FFF2-40B4-BE49-F238E27FC236}">
                <a16:creationId xmlns:a16="http://schemas.microsoft.com/office/drawing/2014/main" id="{01040C8B-0A3D-78D0-C96F-71F2FC122CF5}"/>
              </a:ext>
            </a:extLst>
          </p:cNvPr>
          <p:cNvSpPr>
            <a:spLocks noGrp="1"/>
          </p:cNvSpPr>
          <p:nvPr>
            <p:ph idx="1"/>
          </p:nvPr>
        </p:nvSpPr>
        <p:spPr/>
        <p:txBody>
          <a:bodyPr/>
          <a:lstStyle/>
          <a:p>
            <a:r>
              <a:rPr lang="en-US" dirty="0"/>
              <a:t>The argumentative essay asks that you read an assertion and then construct a well-considered response that makes the case for a focused point. </a:t>
            </a:r>
          </a:p>
          <a:p>
            <a:r>
              <a:rPr lang="en-US" dirty="0"/>
              <a:t>The source-based essay asks that you read two short sources and then identify the key concerns that they articulate and then successfully summarize, synthesize, and cite the materials. </a:t>
            </a:r>
          </a:p>
        </p:txBody>
      </p:sp>
    </p:spTree>
    <p:extLst>
      <p:ext uri="{BB962C8B-B14F-4D97-AF65-F5344CB8AC3E}">
        <p14:creationId xmlns:p14="http://schemas.microsoft.com/office/powerpoint/2010/main" val="354950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What they ECS says it is looking for:</a:t>
            </a:r>
          </a:p>
        </p:txBody>
      </p:sp>
      <p:sp>
        <p:nvSpPr>
          <p:cNvPr id="14" name="Content Placeholder 13"/>
          <p:cNvSpPr>
            <a:spLocks noGrp="1"/>
          </p:cNvSpPr>
          <p:nvPr>
            <p:ph idx="1"/>
          </p:nvPr>
        </p:nvSpPr>
        <p:spPr/>
        <p:txBody>
          <a:bodyPr>
            <a:normAutofit fontScale="85000" lnSpcReduction="20000"/>
          </a:bodyPr>
          <a:lstStyle/>
          <a:p>
            <a:pPr marL="457200" indent="-457200">
              <a:buAutoNum type="arabicPeriod"/>
            </a:pPr>
            <a:r>
              <a:rPr lang="en-US" dirty="0"/>
              <a:t>Address the assigned task appropriately for an audience of educated adults or very intelligent cats. </a:t>
            </a:r>
          </a:p>
          <a:p>
            <a:pPr marL="457200" indent="-457200">
              <a:buAutoNum type="arabicPeriod"/>
            </a:pPr>
            <a:r>
              <a:rPr lang="en-US" dirty="0"/>
              <a:t>Organize and develop ideas logically, making coherent connections between them. </a:t>
            </a:r>
          </a:p>
          <a:p>
            <a:pPr marL="457200" indent="-457200">
              <a:buAutoNum type="arabicPeriod"/>
            </a:pPr>
            <a:r>
              <a:rPr lang="en-US" dirty="0"/>
              <a:t>Provide and sustain a clear focus or thesis</a:t>
            </a:r>
          </a:p>
          <a:p>
            <a:pPr marL="457200" indent="-457200">
              <a:buAutoNum type="arabicPeriod"/>
            </a:pPr>
            <a:r>
              <a:rPr lang="en-US" dirty="0"/>
              <a:t>Use supporting reasons, examples, and details to develop clearly and logically the ideas presented.</a:t>
            </a:r>
          </a:p>
          <a:p>
            <a:pPr marL="457200" indent="-457200">
              <a:buAutoNum type="arabicPeriod"/>
            </a:pPr>
            <a:r>
              <a:rPr lang="en-US" dirty="0"/>
              <a:t>Demonstrate facility in the use of language and the ability to use a variety of sentence structures.</a:t>
            </a:r>
          </a:p>
          <a:p>
            <a:pPr marL="457200" indent="-457200">
              <a:buAutoNum type="arabicPeriod"/>
            </a:pPr>
            <a:r>
              <a:rPr lang="en-US" dirty="0"/>
              <a:t>Construct effective sentences that are generally free of errors in standard written English. </a:t>
            </a:r>
          </a:p>
          <a:p>
            <a:pPr marL="457200" indent="-457200">
              <a:buAutoNum type="arabicPeriod"/>
            </a:pPr>
            <a:r>
              <a:rPr lang="en-US" dirty="0"/>
              <a:t>I added the cat thing. </a:t>
            </a:r>
          </a:p>
        </p:txBody>
      </p:sp>
    </p:spTree>
    <p:extLst>
      <p:ext uri="{BB962C8B-B14F-4D97-AF65-F5344CB8AC3E}">
        <p14:creationId xmlns:p14="http://schemas.microsoft.com/office/powerpoint/2010/main" val="326035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0C3CE-AC18-6DB7-57DA-692680948C87}"/>
              </a:ext>
            </a:extLst>
          </p:cNvPr>
          <p:cNvSpPr>
            <a:spLocks noGrp="1"/>
          </p:cNvSpPr>
          <p:nvPr>
            <p:ph type="title"/>
          </p:nvPr>
        </p:nvSpPr>
        <p:spPr/>
        <p:txBody>
          <a:bodyPr/>
          <a:lstStyle/>
          <a:p>
            <a:endParaRPr lang="en-US"/>
          </a:p>
        </p:txBody>
      </p:sp>
      <p:graphicFrame>
        <p:nvGraphicFramePr>
          <p:cNvPr id="5" name="Content Placeholder 4">
            <a:extLst>
              <a:ext uri="{FF2B5EF4-FFF2-40B4-BE49-F238E27FC236}">
                <a16:creationId xmlns:a16="http://schemas.microsoft.com/office/drawing/2014/main" id="{3ACA7D24-117E-8C62-38CB-D5876E15CB2D}"/>
              </a:ext>
            </a:extLst>
          </p:cNvPr>
          <p:cNvGraphicFramePr>
            <a:graphicFrameLocks noGrp="1"/>
          </p:cNvGraphicFramePr>
          <p:nvPr>
            <p:ph idx="1"/>
            <p:extLst>
              <p:ext uri="{D42A27DB-BD31-4B8C-83A1-F6EECF244321}">
                <p14:modId xmlns:p14="http://schemas.microsoft.com/office/powerpoint/2010/main" val="3823259470"/>
              </p:ext>
            </p:extLst>
          </p:nvPr>
        </p:nvGraphicFramePr>
        <p:xfrm>
          <a:off x="722312" y="223504"/>
          <a:ext cx="10744200" cy="6566234"/>
        </p:xfrm>
        <a:graphic>
          <a:graphicData uri="http://schemas.openxmlformats.org/drawingml/2006/table">
            <a:tbl>
              <a:tblPr firstRow="1" bandRow="1">
                <a:tableStyleId>{8EC20E35-A176-4012-BC5E-935CFFF8708E}</a:tableStyleId>
              </a:tblPr>
              <a:tblGrid>
                <a:gridCol w="1181100">
                  <a:extLst>
                    <a:ext uri="{9D8B030D-6E8A-4147-A177-3AD203B41FA5}">
                      <a16:colId xmlns:a16="http://schemas.microsoft.com/office/drawing/2014/main" val="3967364211"/>
                    </a:ext>
                  </a:extLst>
                </a:gridCol>
                <a:gridCol w="1863091">
                  <a:extLst>
                    <a:ext uri="{9D8B030D-6E8A-4147-A177-3AD203B41FA5}">
                      <a16:colId xmlns:a16="http://schemas.microsoft.com/office/drawing/2014/main" val="1946702814"/>
                    </a:ext>
                  </a:extLst>
                </a:gridCol>
                <a:gridCol w="1560465">
                  <a:extLst>
                    <a:ext uri="{9D8B030D-6E8A-4147-A177-3AD203B41FA5}">
                      <a16:colId xmlns:a16="http://schemas.microsoft.com/office/drawing/2014/main" val="3211124065"/>
                    </a:ext>
                  </a:extLst>
                </a:gridCol>
                <a:gridCol w="1534886">
                  <a:extLst>
                    <a:ext uri="{9D8B030D-6E8A-4147-A177-3AD203B41FA5}">
                      <a16:colId xmlns:a16="http://schemas.microsoft.com/office/drawing/2014/main" val="4098975782"/>
                    </a:ext>
                  </a:extLst>
                </a:gridCol>
                <a:gridCol w="1534886">
                  <a:extLst>
                    <a:ext uri="{9D8B030D-6E8A-4147-A177-3AD203B41FA5}">
                      <a16:colId xmlns:a16="http://schemas.microsoft.com/office/drawing/2014/main" val="3118759555"/>
                    </a:ext>
                  </a:extLst>
                </a:gridCol>
                <a:gridCol w="1534886">
                  <a:extLst>
                    <a:ext uri="{9D8B030D-6E8A-4147-A177-3AD203B41FA5}">
                      <a16:colId xmlns:a16="http://schemas.microsoft.com/office/drawing/2014/main" val="780676184"/>
                    </a:ext>
                  </a:extLst>
                </a:gridCol>
                <a:gridCol w="1534886">
                  <a:extLst>
                    <a:ext uri="{9D8B030D-6E8A-4147-A177-3AD203B41FA5}">
                      <a16:colId xmlns:a16="http://schemas.microsoft.com/office/drawing/2014/main" val="2246525899"/>
                    </a:ext>
                  </a:extLst>
                </a:gridCol>
              </a:tblGrid>
              <a:tr h="530091">
                <a:tc>
                  <a:txBody>
                    <a:bodyPr/>
                    <a:lstStyle/>
                    <a:p>
                      <a:endParaRPr lang="en-US" dirty="0"/>
                    </a:p>
                  </a:txBody>
                  <a:tcPr/>
                </a:tc>
                <a:tc>
                  <a:txBody>
                    <a:bodyPr/>
                    <a:lstStyle/>
                    <a:p>
                      <a:r>
                        <a:rPr lang="en-US" dirty="0"/>
                        <a:t>6</a:t>
                      </a:r>
                    </a:p>
                  </a:txBody>
                  <a:tcPr/>
                </a:tc>
                <a:tc>
                  <a:txBody>
                    <a:bodyPr/>
                    <a:lstStyle/>
                    <a:p>
                      <a:r>
                        <a:rPr lang="en-US" dirty="0"/>
                        <a:t>5</a:t>
                      </a:r>
                    </a:p>
                  </a:txBody>
                  <a:tcPr/>
                </a:tc>
                <a:tc>
                  <a:txBody>
                    <a:bodyPr/>
                    <a:lstStyle/>
                    <a:p>
                      <a:r>
                        <a:rPr lang="en-US" dirty="0"/>
                        <a:t>4</a:t>
                      </a:r>
                    </a:p>
                  </a:txBody>
                  <a:tcPr/>
                </a:tc>
                <a:tc>
                  <a:txBody>
                    <a:bodyPr/>
                    <a:lstStyle/>
                    <a:p>
                      <a:r>
                        <a:rPr lang="en-US" dirty="0"/>
                        <a:t>3</a:t>
                      </a:r>
                    </a:p>
                  </a:txBody>
                  <a:tcPr/>
                </a:tc>
                <a:tc>
                  <a:txBody>
                    <a:bodyPr/>
                    <a:lstStyle/>
                    <a:p>
                      <a:r>
                        <a:rPr lang="en-US" dirty="0"/>
                        <a:t>2</a:t>
                      </a:r>
                    </a:p>
                  </a:txBody>
                  <a:tcPr/>
                </a:tc>
                <a:tc>
                  <a:txBody>
                    <a:bodyPr/>
                    <a:lstStyle/>
                    <a:p>
                      <a:r>
                        <a:rPr lang="en-US" dirty="0"/>
                        <a:t>1</a:t>
                      </a:r>
                    </a:p>
                  </a:txBody>
                  <a:tcPr/>
                </a:tc>
                <a:extLst>
                  <a:ext uri="{0D108BD9-81ED-4DB2-BD59-A6C34878D82A}">
                    <a16:rowId xmlns:a16="http://schemas.microsoft.com/office/drawing/2014/main" val="3525375592"/>
                  </a:ext>
                </a:extLst>
              </a:tr>
              <a:tr h="914952">
                <a:tc>
                  <a:txBody>
                    <a:bodyPr/>
                    <a:lstStyle/>
                    <a:p>
                      <a:r>
                        <a:rPr lang="en-US" sz="1400" b="1" u="sng" dirty="0"/>
                        <a:t>Thesis</a:t>
                      </a:r>
                    </a:p>
                  </a:txBody>
                  <a:tcPr/>
                </a:tc>
                <a:tc>
                  <a:txBody>
                    <a:bodyPr/>
                    <a:lstStyle/>
                    <a:p>
                      <a:r>
                        <a:rPr lang="en-US" sz="1400" dirty="0"/>
                        <a:t>States or clearly implies the writer’s position or thesis</a:t>
                      </a:r>
                    </a:p>
                  </a:txBody>
                  <a:tcPr/>
                </a:tc>
                <a:tc>
                  <a:txBody>
                    <a:bodyPr/>
                    <a:lstStyle/>
                    <a:p>
                      <a:r>
                        <a:rPr lang="en-US" sz="1400" dirty="0"/>
                        <a:t>States or clearly implies the writer’s position or thesis</a:t>
                      </a:r>
                    </a:p>
                  </a:txBody>
                  <a:tcPr/>
                </a:tc>
                <a:tc>
                  <a:txBody>
                    <a:bodyPr/>
                    <a:lstStyle/>
                    <a:p>
                      <a:r>
                        <a:rPr lang="en-US" sz="1400" dirty="0"/>
                        <a:t>States or Implies the writer’s position or thesis</a:t>
                      </a:r>
                    </a:p>
                  </a:txBody>
                  <a:tcPr/>
                </a:tc>
                <a:tc>
                  <a:txBody>
                    <a:bodyPr/>
                    <a:lstStyle/>
                    <a:p>
                      <a:r>
                        <a:rPr lang="en-US" sz="1400" dirty="0"/>
                        <a:t>Limited in stating or implying a position or thesis</a:t>
                      </a:r>
                    </a:p>
                  </a:txBody>
                  <a:tcPr/>
                </a:tc>
                <a:tc>
                  <a:txBody>
                    <a:bodyPr/>
                    <a:lstStyle/>
                    <a:p>
                      <a:r>
                        <a:rPr lang="en-US" sz="1400" dirty="0"/>
                        <a:t>No clear position or thesis</a:t>
                      </a:r>
                    </a:p>
                  </a:txBody>
                  <a:tcPr/>
                </a:tc>
                <a:tc>
                  <a:txBody>
                    <a:bodyPr/>
                    <a:lstStyle/>
                    <a:p>
                      <a:r>
                        <a:rPr lang="en-US" sz="1400" dirty="0"/>
                        <a:t>Is incoherent</a:t>
                      </a:r>
                    </a:p>
                  </a:txBody>
                  <a:tcPr/>
                </a:tc>
                <a:extLst>
                  <a:ext uri="{0D108BD9-81ED-4DB2-BD59-A6C34878D82A}">
                    <a16:rowId xmlns:a16="http://schemas.microsoft.com/office/drawing/2014/main" val="3657748175"/>
                  </a:ext>
                </a:extLst>
              </a:tr>
              <a:tr h="1176366">
                <a:tc>
                  <a:txBody>
                    <a:bodyPr/>
                    <a:lstStyle/>
                    <a:p>
                      <a:r>
                        <a:rPr lang="en-US" sz="1400" b="1" u="sng" dirty="0"/>
                        <a:t>Organ-</a:t>
                      </a:r>
                      <a:r>
                        <a:rPr lang="en-US" sz="1400" b="1" u="sng" dirty="0" err="1"/>
                        <a:t>ization</a:t>
                      </a:r>
                      <a:endParaRPr lang="en-US" sz="1400" b="1" u="sng" dirty="0"/>
                    </a:p>
                  </a:txBody>
                  <a:tcPr/>
                </a:tc>
                <a:tc>
                  <a:txBody>
                    <a:bodyPr/>
                    <a:lstStyle/>
                    <a:p>
                      <a:r>
                        <a:rPr lang="en-US" sz="1400" dirty="0"/>
                        <a:t>Organizes and develops ideas </a:t>
                      </a:r>
                      <a:r>
                        <a:rPr lang="en-US" sz="1400" b="1" dirty="0">
                          <a:highlight>
                            <a:srgbClr val="FFFF00"/>
                          </a:highlight>
                        </a:rPr>
                        <a:t>logically,</a:t>
                      </a:r>
                      <a:r>
                        <a:rPr lang="en-US" sz="1400" dirty="0"/>
                        <a:t> making insightful connections between them</a:t>
                      </a:r>
                    </a:p>
                  </a:txBody>
                  <a:tcPr/>
                </a:tc>
                <a:tc>
                  <a:txBody>
                    <a:bodyPr/>
                    <a:lstStyle/>
                    <a:p>
                      <a:r>
                        <a:rPr lang="en-US" sz="1400" dirty="0"/>
                        <a:t>Organizes and develops ideas clearly, making connections between them </a:t>
                      </a:r>
                    </a:p>
                  </a:txBody>
                  <a:tcPr/>
                </a:tc>
                <a:tc>
                  <a:txBody>
                    <a:bodyPr/>
                    <a:lstStyle/>
                    <a:p>
                      <a:r>
                        <a:rPr lang="en-US" sz="1400" dirty="0"/>
                        <a:t>Shows control in the organization and development of ideas</a:t>
                      </a:r>
                    </a:p>
                  </a:txBody>
                  <a:tcPr/>
                </a:tc>
                <a:tc>
                  <a:txBody>
                    <a:bodyPr/>
                    <a:lstStyle/>
                    <a:p>
                      <a:r>
                        <a:rPr lang="en-US" sz="1400" dirty="0"/>
                        <a:t>Limited control in the organization and development of ideas</a:t>
                      </a:r>
                    </a:p>
                  </a:txBody>
                  <a:tcPr/>
                </a:tc>
                <a:tc>
                  <a:txBody>
                    <a:bodyPr/>
                    <a:lstStyle/>
                    <a:p>
                      <a:r>
                        <a:rPr lang="en-US" sz="1400" dirty="0"/>
                        <a:t>Weak organization or very little development</a:t>
                      </a:r>
                    </a:p>
                  </a:txBody>
                  <a:tcPr/>
                </a:tc>
                <a:tc>
                  <a:txBody>
                    <a:bodyPr/>
                    <a:lstStyle/>
                    <a:p>
                      <a:r>
                        <a:rPr lang="en-US" sz="1400" dirty="0"/>
                        <a:t>Is undeveloped</a:t>
                      </a:r>
                    </a:p>
                  </a:txBody>
                  <a:tcPr/>
                </a:tc>
                <a:extLst>
                  <a:ext uri="{0D108BD9-81ED-4DB2-BD59-A6C34878D82A}">
                    <a16:rowId xmlns:a16="http://schemas.microsoft.com/office/drawing/2014/main" val="783036247"/>
                  </a:ext>
                </a:extLst>
              </a:tr>
              <a:tr h="1176366">
                <a:tc>
                  <a:txBody>
                    <a:bodyPr/>
                    <a:lstStyle/>
                    <a:p>
                      <a:r>
                        <a:rPr lang="en-US" sz="1400" b="1" u="sng" dirty="0"/>
                        <a:t>Support of Ideas/</a:t>
                      </a:r>
                    </a:p>
                    <a:p>
                      <a:r>
                        <a:rPr lang="en-US" sz="1400" b="1" u="sng" dirty="0"/>
                        <a:t>Argument</a:t>
                      </a:r>
                    </a:p>
                  </a:txBody>
                  <a:tcPr/>
                </a:tc>
                <a:tc>
                  <a:txBody>
                    <a:bodyPr/>
                    <a:lstStyle/>
                    <a:p>
                      <a:r>
                        <a:rPr lang="en-US" sz="1400" dirty="0">
                          <a:highlight>
                            <a:srgbClr val="FFFF00"/>
                          </a:highlight>
                        </a:rPr>
                        <a:t>Clearly</a:t>
                      </a:r>
                      <a:r>
                        <a:rPr lang="en-US" sz="1400" dirty="0"/>
                        <a:t> explains key ideas, supporting them with </a:t>
                      </a:r>
                      <a:r>
                        <a:rPr lang="en-US" sz="1400" dirty="0">
                          <a:highlight>
                            <a:srgbClr val="FFFF00"/>
                          </a:highlight>
                        </a:rPr>
                        <a:t>well-chosen</a:t>
                      </a:r>
                      <a:r>
                        <a:rPr lang="en-US" sz="1400" dirty="0"/>
                        <a:t> reasons, examples or details</a:t>
                      </a:r>
                    </a:p>
                  </a:txBody>
                  <a:tcPr/>
                </a:tc>
                <a:tc>
                  <a:txBody>
                    <a:bodyPr/>
                    <a:lstStyle/>
                    <a:p>
                      <a:r>
                        <a:rPr lang="en-US" sz="1400" dirty="0"/>
                        <a:t>Explains key ideas, supporting them with </a:t>
                      </a:r>
                      <a:r>
                        <a:rPr lang="en-US" sz="1400" dirty="0">
                          <a:highlight>
                            <a:srgbClr val="FFFF00"/>
                          </a:highlight>
                        </a:rPr>
                        <a:t>relevant</a:t>
                      </a:r>
                      <a:r>
                        <a:rPr lang="en-US" sz="1400" dirty="0"/>
                        <a:t> reasons, examples, and details</a:t>
                      </a:r>
                    </a:p>
                  </a:txBody>
                  <a:tcPr/>
                </a:tc>
                <a:tc>
                  <a:txBody>
                    <a:bodyPr/>
                    <a:lstStyle/>
                    <a:p>
                      <a:r>
                        <a:rPr lang="en-US" sz="1400" dirty="0"/>
                        <a:t>Explains some key ideas, supporting them with adequate reasons, examples, or details</a:t>
                      </a:r>
                    </a:p>
                  </a:txBody>
                  <a:tcPr/>
                </a:tc>
                <a:tc>
                  <a:txBody>
                    <a:bodyPr/>
                    <a:lstStyle/>
                    <a:p>
                      <a:r>
                        <a:rPr lang="en-US" sz="1400" dirty="0"/>
                        <a:t>Inadequate reasons, examples, or details to explain key ideas</a:t>
                      </a:r>
                    </a:p>
                  </a:txBody>
                  <a:tcPr/>
                </a:tc>
                <a:tc>
                  <a:txBody>
                    <a:bodyPr/>
                    <a:lstStyle/>
                    <a:p>
                      <a:r>
                        <a:rPr lang="en-US" sz="1400" dirty="0"/>
                        <a:t>Few or no relevant reasons, examples, or details</a:t>
                      </a:r>
                    </a:p>
                  </a:txBody>
                  <a:tcPr/>
                </a:tc>
                <a:tc>
                  <a:txBody>
                    <a:bodyPr/>
                    <a:lstStyle/>
                    <a:p>
                      <a:r>
                        <a:rPr lang="en-US" sz="1400" dirty="0"/>
                        <a:t>Contains serious and persistent writing errors</a:t>
                      </a:r>
                    </a:p>
                  </a:txBody>
                  <a:tcPr/>
                </a:tc>
                <a:extLst>
                  <a:ext uri="{0D108BD9-81ED-4DB2-BD59-A6C34878D82A}">
                    <a16:rowId xmlns:a16="http://schemas.microsoft.com/office/drawing/2014/main" val="3262111917"/>
                  </a:ext>
                </a:extLst>
              </a:tr>
              <a:tr h="653537">
                <a:tc>
                  <a:txBody>
                    <a:bodyPr/>
                    <a:lstStyle/>
                    <a:p>
                      <a:r>
                        <a:rPr lang="en-US" sz="1400" b="1" u="sng" dirty="0"/>
                        <a:t>Sentence Variety</a:t>
                      </a:r>
                    </a:p>
                  </a:txBody>
                  <a:tcPr/>
                </a:tc>
                <a:tc>
                  <a:txBody>
                    <a:bodyPr/>
                    <a:lstStyle/>
                    <a:p>
                      <a:r>
                        <a:rPr lang="en-US" sz="1400" dirty="0"/>
                        <a:t>Displays </a:t>
                      </a:r>
                      <a:r>
                        <a:rPr lang="en-US" sz="1400" dirty="0">
                          <a:highlight>
                            <a:srgbClr val="FFFF00"/>
                          </a:highlight>
                        </a:rPr>
                        <a:t>effective</a:t>
                      </a:r>
                      <a:r>
                        <a:rPr lang="en-US" sz="1400" dirty="0"/>
                        <a:t> sentence variety</a:t>
                      </a:r>
                    </a:p>
                  </a:txBody>
                  <a:tcPr/>
                </a:tc>
                <a:tc>
                  <a:txBody>
                    <a:bodyPr/>
                    <a:lstStyle/>
                    <a:p>
                      <a:r>
                        <a:rPr lang="en-US" sz="1400" dirty="0"/>
                        <a:t>Displays </a:t>
                      </a:r>
                      <a:r>
                        <a:rPr lang="en-US" sz="1400" dirty="0">
                          <a:highlight>
                            <a:srgbClr val="FFFF00"/>
                          </a:highlight>
                        </a:rPr>
                        <a:t>some </a:t>
                      </a:r>
                      <a:r>
                        <a:rPr lang="en-US" sz="1400" dirty="0"/>
                        <a:t>sentence variety</a:t>
                      </a:r>
                    </a:p>
                  </a:txBody>
                  <a:tcPr/>
                </a:tc>
                <a:tc>
                  <a:txBody>
                    <a:bodyPr/>
                    <a:lstStyle/>
                    <a:p>
                      <a:r>
                        <a:rPr lang="en-US" sz="1400" dirty="0">
                          <a:highlight>
                            <a:srgbClr val="FFFF00"/>
                          </a:highlight>
                        </a:rPr>
                        <a:t>Displays</a:t>
                      </a:r>
                      <a:r>
                        <a:rPr lang="en-US" sz="1400" dirty="0"/>
                        <a:t> little sentence variety</a:t>
                      </a:r>
                    </a:p>
                  </a:txBody>
                  <a:tcPr/>
                </a:tc>
                <a:tc>
                  <a:txBody>
                    <a:bodyPr/>
                    <a:lstStyle/>
                    <a:p>
                      <a:r>
                        <a:rPr lang="en-US" sz="1400" dirty="0"/>
                        <a:t>N/A</a:t>
                      </a:r>
                    </a:p>
                  </a:txBody>
                  <a:tcPr/>
                </a:tc>
                <a:tc>
                  <a:txBody>
                    <a:bodyPr/>
                    <a:lstStyle/>
                    <a:p>
                      <a:r>
                        <a:rPr lang="en-US" sz="1400" dirty="0"/>
                        <a:t>N/A</a:t>
                      </a:r>
                    </a:p>
                  </a:txBody>
                  <a:tcPr/>
                </a:tc>
                <a:tc>
                  <a:txBody>
                    <a:bodyPr/>
                    <a:lstStyle/>
                    <a:p>
                      <a:endParaRPr lang="en-US"/>
                    </a:p>
                  </a:txBody>
                  <a:tcPr/>
                </a:tc>
                <a:extLst>
                  <a:ext uri="{0D108BD9-81ED-4DB2-BD59-A6C34878D82A}">
                    <a16:rowId xmlns:a16="http://schemas.microsoft.com/office/drawing/2014/main" val="3177244160"/>
                  </a:ext>
                </a:extLst>
              </a:tr>
              <a:tr h="653537">
                <a:tc>
                  <a:txBody>
                    <a:bodyPr/>
                    <a:lstStyle/>
                    <a:p>
                      <a:r>
                        <a:rPr lang="en-US" sz="1400" b="1" u="sng" dirty="0"/>
                        <a:t>Language Choice</a:t>
                      </a:r>
                    </a:p>
                  </a:txBody>
                  <a:tcPr/>
                </a:tc>
                <a:tc>
                  <a:txBody>
                    <a:bodyPr/>
                    <a:lstStyle/>
                    <a:p>
                      <a:r>
                        <a:rPr lang="en-US" sz="1400" dirty="0">
                          <a:highlight>
                            <a:srgbClr val="FFFF00"/>
                          </a:highlight>
                        </a:rPr>
                        <a:t>Clearly</a:t>
                      </a:r>
                      <a:r>
                        <a:rPr lang="en-US" sz="1400" dirty="0"/>
                        <a:t> displays facility in the use of language</a:t>
                      </a:r>
                    </a:p>
                  </a:txBody>
                  <a:tcPr/>
                </a:tc>
                <a:tc>
                  <a:txBody>
                    <a:bodyPr/>
                    <a:lstStyle/>
                    <a:p>
                      <a:r>
                        <a:rPr lang="en-US" sz="1400" dirty="0"/>
                        <a:t>Displays facility in the use of language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Displays </a:t>
                      </a:r>
                      <a:r>
                        <a:rPr lang="en-US" sz="1400" dirty="0">
                          <a:highlight>
                            <a:srgbClr val="FFFF00"/>
                          </a:highlight>
                        </a:rPr>
                        <a:t>adequate</a:t>
                      </a:r>
                      <a:r>
                        <a:rPr lang="en-US" sz="1400" dirty="0"/>
                        <a:t> use of language</a:t>
                      </a:r>
                    </a:p>
                    <a:p>
                      <a:endParaRPr lang="en-US" sz="1400" dirty="0"/>
                    </a:p>
                  </a:txBody>
                  <a:tcPr/>
                </a:tc>
                <a:tc>
                  <a:txBody>
                    <a:bodyPr/>
                    <a:lstStyle/>
                    <a:p>
                      <a:r>
                        <a:rPr lang="en-US" sz="1400" dirty="0"/>
                        <a:t>An accumulation of errors in the use of language</a:t>
                      </a:r>
                    </a:p>
                  </a:txBody>
                  <a:tcPr/>
                </a:tc>
                <a:tc>
                  <a:txBody>
                    <a:bodyPr/>
                    <a:lstStyle/>
                    <a:p>
                      <a:r>
                        <a:rPr lang="en-US" sz="1400" dirty="0"/>
                        <a:t>Frequent serious error in the use of language</a:t>
                      </a:r>
                    </a:p>
                  </a:txBody>
                  <a:tcPr/>
                </a:tc>
                <a:tc>
                  <a:txBody>
                    <a:bodyPr/>
                    <a:lstStyle/>
                    <a:p>
                      <a:endParaRPr lang="en-US" dirty="0"/>
                    </a:p>
                  </a:txBody>
                  <a:tcPr/>
                </a:tc>
                <a:extLst>
                  <a:ext uri="{0D108BD9-81ED-4DB2-BD59-A6C34878D82A}">
                    <a16:rowId xmlns:a16="http://schemas.microsoft.com/office/drawing/2014/main" val="1286372710"/>
                  </a:ext>
                </a:extLst>
              </a:tr>
              <a:tr h="914952">
                <a:tc>
                  <a:txBody>
                    <a:bodyPr/>
                    <a:lstStyle/>
                    <a:p>
                      <a:r>
                        <a:rPr lang="en-US" sz="1400" b="1" u="sng" dirty="0"/>
                        <a:t>Grammar, Usage,</a:t>
                      </a:r>
                    </a:p>
                    <a:p>
                      <a:r>
                        <a:rPr lang="en-US" sz="1400" b="1" u="sng" dirty="0"/>
                        <a:t>Mechanics</a:t>
                      </a:r>
                    </a:p>
                  </a:txBody>
                  <a:tcPr/>
                </a:tc>
                <a:tc>
                  <a:txBody>
                    <a:bodyPr/>
                    <a:lstStyle/>
                    <a:p>
                      <a:r>
                        <a:rPr lang="en-US" sz="1400" dirty="0"/>
                        <a:t>Is generally free from errors in grammar usage and mechanics</a:t>
                      </a:r>
                    </a:p>
                  </a:txBody>
                  <a:tcPr/>
                </a:tc>
                <a:tc>
                  <a:txBody>
                    <a:bodyPr/>
                    <a:lstStyle/>
                    <a:p>
                      <a:r>
                        <a:rPr lang="en-US" sz="1400" dirty="0"/>
                        <a:t>Is generally free from errors in grammar, usage, and mechanics</a:t>
                      </a:r>
                    </a:p>
                  </a:txBody>
                  <a:tcPr/>
                </a:tc>
                <a:tc>
                  <a:txBody>
                    <a:bodyPr/>
                    <a:lstStyle/>
                    <a:p>
                      <a:r>
                        <a:rPr lang="en-US" sz="1400" dirty="0"/>
                        <a:t>Shows control of grammar, usage, and mechanics, but may display errors</a:t>
                      </a:r>
                    </a:p>
                  </a:txBody>
                  <a:tcPr/>
                </a:tc>
                <a:tc>
                  <a:txBody>
                    <a:bodyPr/>
                    <a:lstStyle/>
                    <a:p>
                      <a:r>
                        <a:rPr lang="en-US" sz="1400" dirty="0"/>
                        <a:t>An accumulation of errors in grammar, usage, and mechanics</a:t>
                      </a:r>
                    </a:p>
                  </a:txBody>
                  <a:tcPr/>
                </a:tc>
                <a:tc>
                  <a:txBody>
                    <a:bodyPr/>
                    <a:lstStyle/>
                    <a:p>
                      <a:r>
                        <a:rPr lang="en-US" sz="1400" dirty="0"/>
                        <a:t>Frequent serious errors in grammar, usage, and mechanics. </a:t>
                      </a:r>
                    </a:p>
                  </a:txBody>
                  <a:tcPr/>
                </a:tc>
                <a:tc>
                  <a:txBody>
                    <a:bodyPr/>
                    <a:lstStyle/>
                    <a:p>
                      <a:endParaRPr lang="en-US" dirty="0"/>
                    </a:p>
                  </a:txBody>
                  <a:tcPr/>
                </a:tc>
                <a:extLst>
                  <a:ext uri="{0D108BD9-81ED-4DB2-BD59-A6C34878D82A}">
                    <a16:rowId xmlns:a16="http://schemas.microsoft.com/office/drawing/2014/main" val="2154681572"/>
                  </a:ext>
                </a:extLst>
              </a:tr>
            </a:tbl>
          </a:graphicData>
        </a:graphic>
      </p:graphicFrame>
    </p:spTree>
    <p:extLst>
      <p:ext uri="{BB962C8B-B14F-4D97-AF65-F5344CB8AC3E}">
        <p14:creationId xmlns:p14="http://schemas.microsoft.com/office/powerpoint/2010/main" val="102122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2FF1C-95C8-510F-AB8C-74BE3C1B57FF}"/>
              </a:ext>
            </a:extLst>
          </p:cNvPr>
          <p:cNvSpPr>
            <a:spLocks noGrp="1"/>
          </p:cNvSpPr>
          <p:nvPr>
            <p:ph type="title"/>
          </p:nvPr>
        </p:nvSpPr>
        <p:spPr/>
        <p:txBody>
          <a:bodyPr>
            <a:normAutofit fontScale="90000"/>
          </a:bodyPr>
          <a:lstStyle/>
          <a:p>
            <a:r>
              <a:rPr lang="en-US" dirty="0"/>
              <a:t>Looking at the Examples provided by ECS, </a:t>
            </a:r>
            <a:br>
              <a:rPr lang="en-US" dirty="0"/>
            </a:br>
            <a:r>
              <a:rPr lang="en-US" dirty="0"/>
              <a:t>some common “moves” made in the essay include:</a:t>
            </a:r>
          </a:p>
        </p:txBody>
      </p:sp>
      <p:sp>
        <p:nvSpPr>
          <p:cNvPr id="3" name="Content Placeholder 2">
            <a:extLst>
              <a:ext uri="{FF2B5EF4-FFF2-40B4-BE49-F238E27FC236}">
                <a16:creationId xmlns:a16="http://schemas.microsoft.com/office/drawing/2014/main" id="{774330FF-13E0-9F34-5C0C-5EFCBCDA8F9B}"/>
              </a:ext>
            </a:extLst>
          </p:cNvPr>
          <p:cNvSpPr>
            <a:spLocks noGrp="1"/>
          </p:cNvSpPr>
          <p:nvPr>
            <p:ph idx="1"/>
          </p:nvPr>
        </p:nvSpPr>
        <p:spPr/>
        <p:txBody>
          <a:bodyPr/>
          <a:lstStyle/>
          <a:p>
            <a:r>
              <a:rPr lang="en-US" dirty="0"/>
              <a:t>Making very clear statements of agreement or disagreement, but with thoughtful structure</a:t>
            </a:r>
          </a:p>
          <a:p>
            <a:pPr lvl="1"/>
            <a:r>
              <a:rPr lang="en-US" dirty="0"/>
              <a:t>Agree, and explain the reasons why or extend the argument further</a:t>
            </a:r>
          </a:p>
          <a:p>
            <a:pPr lvl="1"/>
            <a:r>
              <a:rPr lang="en-US" dirty="0"/>
              <a:t>Agree in general, but disagree with certain parts</a:t>
            </a:r>
          </a:p>
          <a:p>
            <a:pPr lvl="1"/>
            <a:r>
              <a:rPr lang="en-US" dirty="0"/>
              <a:t>Disagree, and explain the reasons for the disagreement</a:t>
            </a:r>
          </a:p>
          <a:p>
            <a:pPr lvl="1"/>
            <a:r>
              <a:rPr lang="en-US" dirty="0"/>
              <a:t>Disagree in general, but point out that the statement does have some good points. </a:t>
            </a:r>
          </a:p>
          <a:p>
            <a:pPr lvl="1"/>
            <a:endParaRPr lang="en-US" dirty="0"/>
          </a:p>
          <a:p>
            <a:r>
              <a:rPr lang="en-US" dirty="0"/>
              <a:t>Providing representative anecdotes</a:t>
            </a:r>
          </a:p>
          <a:p>
            <a:pPr lvl="1"/>
            <a:r>
              <a:rPr lang="en-US" dirty="0"/>
              <a:t>Short stories—personal or general— that allow the writer to make a point</a:t>
            </a:r>
          </a:p>
        </p:txBody>
      </p:sp>
    </p:spTree>
    <p:extLst>
      <p:ext uri="{BB962C8B-B14F-4D97-AF65-F5344CB8AC3E}">
        <p14:creationId xmlns:p14="http://schemas.microsoft.com/office/powerpoint/2010/main" val="45405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B6D71-625D-D832-6BE0-971AD196CA54}"/>
              </a:ext>
            </a:extLst>
          </p:cNvPr>
          <p:cNvSpPr>
            <a:spLocks noGrp="1"/>
          </p:cNvSpPr>
          <p:nvPr>
            <p:ph type="title"/>
          </p:nvPr>
        </p:nvSpPr>
        <p:spPr/>
        <p:txBody>
          <a:bodyPr/>
          <a:lstStyle/>
          <a:p>
            <a:r>
              <a:rPr lang="en-US" dirty="0"/>
              <a:t>Warm-Up</a:t>
            </a:r>
          </a:p>
        </p:txBody>
      </p:sp>
      <p:sp>
        <p:nvSpPr>
          <p:cNvPr id="3" name="Content Placeholder 2">
            <a:extLst>
              <a:ext uri="{FF2B5EF4-FFF2-40B4-BE49-F238E27FC236}">
                <a16:creationId xmlns:a16="http://schemas.microsoft.com/office/drawing/2014/main" id="{D06C0766-2860-41FE-3377-A1F6232DCA90}"/>
              </a:ext>
            </a:extLst>
          </p:cNvPr>
          <p:cNvSpPr>
            <a:spLocks noGrp="1"/>
          </p:cNvSpPr>
          <p:nvPr>
            <p:ph idx="1"/>
          </p:nvPr>
        </p:nvSpPr>
        <p:spPr/>
        <p:txBody>
          <a:bodyPr>
            <a:normAutofit lnSpcReduction="10000"/>
          </a:bodyPr>
          <a:lstStyle/>
          <a:p>
            <a:pPr marL="0" indent="0">
              <a:buNone/>
            </a:pPr>
            <a:r>
              <a:rPr lang="en-US" dirty="0"/>
              <a:t>What is everyone’s general plan for Praxis prep?</a:t>
            </a:r>
          </a:p>
          <a:p>
            <a:pPr marL="0" indent="0">
              <a:buNone/>
            </a:pPr>
            <a:endParaRPr lang="en-US" dirty="0"/>
          </a:p>
          <a:p>
            <a:pPr marL="0" indent="0">
              <a:buNone/>
            </a:pPr>
            <a:r>
              <a:rPr lang="en-US" dirty="0"/>
              <a:t>What study tips do you have for other folks in the meeting?</a:t>
            </a:r>
          </a:p>
          <a:p>
            <a:pPr marL="0" indent="0">
              <a:buNone/>
            </a:pPr>
            <a:endParaRPr lang="en-US" dirty="0"/>
          </a:p>
          <a:p>
            <a:pPr marL="0" indent="0">
              <a:buNone/>
            </a:pPr>
            <a:r>
              <a:rPr lang="en-US" dirty="0"/>
              <a:t>What are you all hoping to get from today’s workshop?</a:t>
            </a:r>
          </a:p>
          <a:p>
            <a:pPr marL="0" indent="0">
              <a:buNone/>
            </a:pPr>
            <a:endParaRPr lang="en-US" dirty="0"/>
          </a:p>
          <a:p>
            <a:pPr marL="0" indent="0">
              <a:buNone/>
            </a:pPr>
            <a:r>
              <a:rPr lang="en-US" dirty="0"/>
              <a:t>This is also a learning process for us, so please feel free to share questions, experiences, successes, and frustrations about the Praxis process, writing, etc. at any point!</a:t>
            </a:r>
          </a:p>
        </p:txBody>
      </p:sp>
    </p:spTree>
    <p:extLst>
      <p:ext uri="{BB962C8B-B14F-4D97-AF65-F5344CB8AC3E}">
        <p14:creationId xmlns:p14="http://schemas.microsoft.com/office/powerpoint/2010/main" val="223641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FC0D1-85EF-A638-60A7-23AE3536D10E}"/>
              </a:ext>
            </a:extLst>
          </p:cNvPr>
          <p:cNvSpPr>
            <a:spLocks noGrp="1"/>
          </p:cNvSpPr>
          <p:nvPr>
            <p:ph type="title"/>
          </p:nvPr>
        </p:nvSpPr>
        <p:spPr/>
        <p:txBody>
          <a:bodyPr/>
          <a:lstStyle/>
          <a:p>
            <a:r>
              <a:rPr lang="en-US" dirty="0"/>
              <a:t>Organization</a:t>
            </a:r>
          </a:p>
        </p:txBody>
      </p:sp>
      <p:sp>
        <p:nvSpPr>
          <p:cNvPr id="3" name="Content Placeholder 2">
            <a:extLst>
              <a:ext uri="{FF2B5EF4-FFF2-40B4-BE49-F238E27FC236}">
                <a16:creationId xmlns:a16="http://schemas.microsoft.com/office/drawing/2014/main" id="{89DC0377-370F-D562-0406-5ABB4700F9B3}"/>
              </a:ext>
            </a:extLst>
          </p:cNvPr>
          <p:cNvSpPr>
            <a:spLocks noGrp="1"/>
          </p:cNvSpPr>
          <p:nvPr>
            <p:ph idx="1"/>
          </p:nvPr>
        </p:nvSpPr>
        <p:spPr/>
        <p:txBody>
          <a:bodyPr/>
          <a:lstStyle/>
          <a:p>
            <a:r>
              <a:rPr lang="en-US" dirty="0"/>
              <a:t>Write at least three paragraphs, aim for five paragraphs (but this can be hard in 30 minutes)</a:t>
            </a:r>
          </a:p>
          <a:p>
            <a:r>
              <a:rPr lang="en-US" dirty="0"/>
              <a:t> Each paragraph should be made up of a coherent point and some kind of support.</a:t>
            </a:r>
          </a:p>
          <a:p>
            <a:r>
              <a:rPr lang="en-US" dirty="0"/>
              <a:t>Then consider how the smaller points can be connected to pattern the larger response. </a:t>
            </a:r>
          </a:p>
        </p:txBody>
      </p:sp>
    </p:spTree>
    <p:extLst>
      <p:ext uri="{BB962C8B-B14F-4D97-AF65-F5344CB8AC3E}">
        <p14:creationId xmlns:p14="http://schemas.microsoft.com/office/powerpoint/2010/main" val="329799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88F2A-A0C1-4D84-1F35-E91C8E5DFEAD}"/>
              </a:ext>
            </a:extLst>
          </p:cNvPr>
          <p:cNvSpPr>
            <a:spLocks noGrp="1"/>
          </p:cNvSpPr>
          <p:nvPr>
            <p:ph type="title"/>
          </p:nvPr>
        </p:nvSpPr>
        <p:spPr/>
        <p:txBody>
          <a:bodyPr/>
          <a:lstStyle/>
          <a:p>
            <a:r>
              <a:rPr lang="en-US" dirty="0"/>
              <a:t>Language and Sentence Variety</a:t>
            </a:r>
          </a:p>
        </p:txBody>
      </p:sp>
      <p:sp>
        <p:nvSpPr>
          <p:cNvPr id="3" name="Content Placeholder 2">
            <a:extLst>
              <a:ext uri="{FF2B5EF4-FFF2-40B4-BE49-F238E27FC236}">
                <a16:creationId xmlns:a16="http://schemas.microsoft.com/office/drawing/2014/main" id="{A1D31F86-C9A9-D73D-1981-F20135DF21D9}"/>
              </a:ext>
            </a:extLst>
          </p:cNvPr>
          <p:cNvSpPr>
            <a:spLocks noGrp="1"/>
          </p:cNvSpPr>
          <p:nvPr>
            <p:ph idx="1"/>
          </p:nvPr>
        </p:nvSpPr>
        <p:spPr/>
        <p:txBody>
          <a:bodyPr/>
          <a:lstStyle/>
          <a:p>
            <a:r>
              <a:rPr lang="en-US" dirty="0"/>
              <a:t>Pick your battles. From examples, writers who receive 6 for this category don’t use one complicated word after another. Instead, they  drop one or two of those “SAT words” per paragraph.</a:t>
            </a:r>
          </a:p>
          <a:p>
            <a:r>
              <a:rPr lang="en-US" dirty="0"/>
              <a:t>Sentence variety </a:t>
            </a:r>
          </a:p>
          <a:p>
            <a:pPr lvl="1"/>
            <a:r>
              <a:rPr lang="en-US" dirty="0"/>
              <a:t>Avoid writing every sentence with just a subject, verb, predicate structure without any attempt to combine sentences or add various in-sentence additions like:</a:t>
            </a:r>
          </a:p>
          <a:p>
            <a:pPr lvl="1"/>
            <a:r>
              <a:rPr lang="en-US" dirty="0"/>
              <a:t>Connecting transitions</a:t>
            </a:r>
          </a:p>
          <a:p>
            <a:pPr lvl="1"/>
            <a:r>
              <a:rPr lang="en-US" dirty="0"/>
              <a:t>Non-restrictive information additions</a:t>
            </a:r>
          </a:p>
          <a:p>
            <a:endParaRPr lang="en-US" dirty="0"/>
          </a:p>
        </p:txBody>
      </p:sp>
    </p:spTree>
    <p:extLst>
      <p:ext uri="{BB962C8B-B14F-4D97-AF65-F5344CB8AC3E}">
        <p14:creationId xmlns:p14="http://schemas.microsoft.com/office/powerpoint/2010/main" val="52701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FCCF-1631-F51F-0FE8-05699A37CD49}"/>
              </a:ext>
            </a:extLst>
          </p:cNvPr>
          <p:cNvSpPr>
            <a:spLocks noGrp="1"/>
          </p:cNvSpPr>
          <p:nvPr>
            <p:ph type="title"/>
          </p:nvPr>
        </p:nvSpPr>
        <p:spPr/>
        <p:txBody>
          <a:bodyPr/>
          <a:lstStyle/>
          <a:p>
            <a:r>
              <a:rPr lang="en-US" dirty="0"/>
              <a:t>The Source-based Essay</a:t>
            </a:r>
          </a:p>
        </p:txBody>
      </p:sp>
      <p:sp>
        <p:nvSpPr>
          <p:cNvPr id="3" name="Text Placeholder 2">
            <a:extLst>
              <a:ext uri="{FF2B5EF4-FFF2-40B4-BE49-F238E27FC236}">
                <a16:creationId xmlns:a16="http://schemas.microsoft.com/office/drawing/2014/main" id="{649C7CC4-5C6B-A43A-FAAC-8F64C0548F4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4245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464C0-7448-D834-F910-46BF06A26417}"/>
              </a:ext>
            </a:extLst>
          </p:cNvPr>
          <p:cNvSpPr>
            <a:spLocks noGrp="1"/>
          </p:cNvSpPr>
          <p:nvPr>
            <p:ph type="title"/>
          </p:nvPr>
        </p:nvSpPr>
        <p:spPr/>
        <p:txBody>
          <a:bodyPr/>
          <a:lstStyle/>
          <a:p>
            <a:r>
              <a:rPr lang="en-US" dirty="0"/>
              <a:t>What they seem to be looking for</a:t>
            </a:r>
          </a:p>
        </p:txBody>
      </p:sp>
      <p:sp>
        <p:nvSpPr>
          <p:cNvPr id="3" name="Content Placeholder 2">
            <a:extLst>
              <a:ext uri="{FF2B5EF4-FFF2-40B4-BE49-F238E27FC236}">
                <a16:creationId xmlns:a16="http://schemas.microsoft.com/office/drawing/2014/main" id="{B8F25C69-40D5-5807-26D4-33DB0413A9CE}"/>
              </a:ext>
            </a:extLst>
          </p:cNvPr>
          <p:cNvSpPr>
            <a:spLocks noGrp="1"/>
          </p:cNvSpPr>
          <p:nvPr>
            <p:ph idx="1"/>
          </p:nvPr>
        </p:nvSpPr>
        <p:spPr/>
        <p:txBody>
          <a:bodyPr/>
          <a:lstStyle/>
          <a:p>
            <a:r>
              <a:rPr lang="en-US" dirty="0"/>
              <a:t>A clear statement of the main concerns related to the topic</a:t>
            </a:r>
          </a:p>
          <a:p>
            <a:r>
              <a:rPr lang="en-US" dirty="0"/>
              <a:t>A writer’s ability to select important information that supports the work of their essay.</a:t>
            </a:r>
          </a:p>
          <a:p>
            <a:r>
              <a:rPr lang="en-US" dirty="0"/>
              <a:t>A writer’s ability to synthesize information from two sources</a:t>
            </a:r>
          </a:p>
          <a:p>
            <a:r>
              <a:rPr lang="en-US" dirty="0"/>
              <a:t>A writer who is able to make decisions about when and how to paraphrase and/or quote</a:t>
            </a:r>
          </a:p>
          <a:p>
            <a:r>
              <a:rPr lang="en-US" dirty="0"/>
              <a:t>A writer who knows their way around citation practices. </a:t>
            </a:r>
          </a:p>
        </p:txBody>
      </p:sp>
    </p:spTree>
    <p:extLst>
      <p:ext uri="{BB962C8B-B14F-4D97-AF65-F5344CB8AC3E}">
        <p14:creationId xmlns:p14="http://schemas.microsoft.com/office/powerpoint/2010/main" val="120914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2A8313C-0622-E6F4-E696-DCF355D7285C}"/>
              </a:ext>
            </a:extLst>
          </p:cNvPr>
          <p:cNvGraphicFramePr>
            <a:graphicFrameLocks noGrp="1"/>
          </p:cNvGraphicFramePr>
          <p:nvPr>
            <p:extLst>
              <p:ext uri="{D42A27DB-BD31-4B8C-83A1-F6EECF244321}">
                <p14:modId xmlns:p14="http://schemas.microsoft.com/office/powerpoint/2010/main" val="4010236697"/>
              </p:ext>
            </p:extLst>
          </p:nvPr>
        </p:nvGraphicFramePr>
        <p:xfrm>
          <a:off x="303212" y="76201"/>
          <a:ext cx="11506200" cy="6706927"/>
        </p:xfrm>
        <a:graphic>
          <a:graphicData uri="http://schemas.openxmlformats.org/drawingml/2006/table">
            <a:tbl>
              <a:tblPr firstRow="1" bandRow="1">
                <a:tableStyleId>{8EC20E35-A176-4012-BC5E-935CFFF8708E}</a:tableStyleId>
              </a:tblPr>
              <a:tblGrid>
                <a:gridCol w="1143000">
                  <a:extLst>
                    <a:ext uri="{9D8B030D-6E8A-4147-A177-3AD203B41FA5}">
                      <a16:colId xmlns:a16="http://schemas.microsoft.com/office/drawing/2014/main" val="4013463243"/>
                    </a:ext>
                  </a:extLst>
                </a:gridCol>
                <a:gridCol w="2209800">
                  <a:extLst>
                    <a:ext uri="{9D8B030D-6E8A-4147-A177-3AD203B41FA5}">
                      <a16:colId xmlns:a16="http://schemas.microsoft.com/office/drawing/2014/main" val="1438189293"/>
                    </a:ext>
                  </a:extLst>
                </a:gridCol>
                <a:gridCol w="2590800">
                  <a:extLst>
                    <a:ext uri="{9D8B030D-6E8A-4147-A177-3AD203B41FA5}">
                      <a16:colId xmlns:a16="http://schemas.microsoft.com/office/drawing/2014/main" val="1153172274"/>
                    </a:ext>
                  </a:extLst>
                </a:gridCol>
                <a:gridCol w="2514600">
                  <a:extLst>
                    <a:ext uri="{9D8B030D-6E8A-4147-A177-3AD203B41FA5}">
                      <a16:colId xmlns:a16="http://schemas.microsoft.com/office/drawing/2014/main" val="1310952024"/>
                    </a:ext>
                  </a:extLst>
                </a:gridCol>
                <a:gridCol w="2057400">
                  <a:extLst>
                    <a:ext uri="{9D8B030D-6E8A-4147-A177-3AD203B41FA5}">
                      <a16:colId xmlns:a16="http://schemas.microsoft.com/office/drawing/2014/main" val="3933950389"/>
                    </a:ext>
                  </a:extLst>
                </a:gridCol>
                <a:gridCol w="533400">
                  <a:extLst>
                    <a:ext uri="{9D8B030D-6E8A-4147-A177-3AD203B41FA5}">
                      <a16:colId xmlns:a16="http://schemas.microsoft.com/office/drawing/2014/main" val="1476064062"/>
                    </a:ext>
                  </a:extLst>
                </a:gridCol>
                <a:gridCol w="457200">
                  <a:extLst>
                    <a:ext uri="{9D8B030D-6E8A-4147-A177-3AD203B41FA5}">
                      <a16:colId xmlns:a16="http://schemas.microsoft.com/office/drawing/2014/main" val="2082269275"/>
                    </a:ext>
                  </a:extLst>
                </a:gridCol>
              </a:tblGrid>
              <a:tr h="364434">
                <a:tc>
                  <a:txBody>
                    <a:bodyPr/>
                    <a:lstStyle/>
                    <a:p>
                      <a:endParaRPr lang="en-US"/>
                    </a:p>
                  </a:txBody>
                  <a:tcPr/>
                </a:tc>
                <a:tc>
                  <a:txBody>
                    <a:bodyPr/>
                    <a:lstStyle/>
                    <a:p>
                      <a:r>
                        <a:rPr lang="en-US" dirty="0"/>
                        <a:t>6</a:t>
                      </a:r>
                    </a:p>
                  </a:txBody>
                  <a:tcPr/>
                </a:tc>
                <a:tc>
                  <a:txBody>
                    <a:bodyPr/>
                    <a:lstStyle/>
                    <a:p>
                      <a:r>
                        <a:rPr lang="en-US" dirty="0"/>
                        <a:t>5</a:t>
                      </a:r>
                    </a:p>
                  </a:txBody>
                  <a:tcPr/>
                </a:tc>
                <a:tc>
                  <a:txBody>
                    <a:bodyPr/>
                    <a:lstStyle/>
                    <a:p>
                      <a:r>
                        <a:rPr lang="en-US" dirty="0"/>
                        <a:t>4</a:t>
                      </a:r>
                    </a:p>
                  </a:txBody>
                  <a:tcPr/>
                </a:tc>
                <a:tc>
                  <a:txBody>
                    <a:bodyPr/>
                    <a:lstStyle/>
                    <a:p>
                      <a:r>
                        <a:rPr lang="en-US" dirty="0"/>
                        <a:t>3</a:t>
                      </a:r>
                    </a:p>
                  </a:txBody>
                  <a:tcPr/>
                </a:tc>
                <a:tc>
                  <a:txBody>
                    <a:bodyPr/>
                    <a:lstStyle/>
                    <a:p>
                      <a:r>
                        <a:rPr lang="en-US" dirty="0"/>
                        <a:t>2</a:t>
                      </a:r>
                    </a:p>
                  </a:txBody>
                  <a:tcPr/>
                </a:tc>
                <a:tc>
                  <a:txBody>
                    <a:bodyPr/>
                    <a:lstStyle/>
                    <a:p>
                      <a:r>
                        <a:rPr lang="en-US" dirty="0"/>
                        <a:t>1</a:t>
                      </a:r>
                    </a:p>
                  </a:txBody>
                  <a:tcPr/>
                </a:tc>
                <a:extLst>
                  <a:ext uri="{0D108BD9-81ED-4DB2-BD59-A6C34878D82A}">
                    <a16:rowId xmlns:a16="http://schemas.microsoft.com/office/drawing/2014/main" val="2093178467"/>
                  </a:ext>
                </a:extLst>
              </a:tr>
              <a:tr h="1255561">
                <a:tc>
                  <a:txBody>
                    <a:bodyPr/>
                    <a:lstStyle/>
                    <a:p>
                      <a:r>
                        <a:rPr lang="en-US" dirty="0"/>
                        <a:t>Concerns</a:t>
                      </a:r>
                    </a:p>
                  </a:txBody>
                  <a:tcPr/>
                </a:tc>
                <a:tc>
                  <a:txBody>
                    <a:bodyPr/>
                    <a:lstStyle/>
                    <a:p>
                      <a:r>
                        <a:rPr lang="en-US" sz="1200" dirty="0"/>
                        <a:t>Insightfully explains why the concerns are important, supporting the explanation with effective links between the two sources and well-chosen reasons, examples, or details</a:t>
                      </a:r>
                    </a:p>
                  </a:txBody>
                  <a:tcPr/>
                </a:tc>
                <a:tc>
                  <a:txBody>
                    <a:bodyPr/>
                    <a:lstStyle/>
                    <a:p>
                      <a:r>
                        <a:rPr lang="en-US" sz="1200" dirty="0"/>
                        <a:t>Clearly explains why the concerns are important, supporting the explanation with clear links between the two sources and relevant reasons, examples, or details</a:t>
                      </a:r>
                    </a:p>
                  </a:txBody>
                  <a:tcPr/>
                </a:tc>
                <a:tc>
                  <a:txBody>
                    <a:bodyPr/>
                    <a:lstStyle/>
                    <a:p>
                      <a:r>
                        <a:rPr lang="en-US" sz="1200" dirty="0"/>
                        <a:t>Adequately explains why the concerns are important, supporting the explanation with some links between the two sources and adequate reasons, examples, or details. </a:t>
                      </a:r>
                    </a:p>
                  </a:txBody>
                  <a:tcPr/>
                </a:tc>
                <a:tc>
                  <a:txBody>
                    <a:bodyPr/>
                    <a:lstStyle/>
                    <a:p>
                      <a:r>
                        <a:rPr lang="en-US" sz="1200" dirty="0"/>
                        <a:t>Limited in explaining why concerns are important</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672345381"/>
                  </a:ext>
                </a:extLst>
              </a:tr>
              <a:tr h="1088153">
                <a:tc>
                  <a:txBody>
                    <a:bodyPr/>
                    <a:lstStyle/>
                    <a:p>
                      <a:r>
                        <a:rPr lang="en-US" dirty="0"/>
                        <a:t>Info</a:t>
                      </a:r>
                    </a:p>
                    <a:p>
                      <a:r>
                        <a:rPr lang="en-US" dirty="0"/>
                        <a:t>Incorporation</a:t>
                      </a:r>
                    </a:p>
                  </a:txBody>
                  <a:tcPr/>
                </a:tc>
                <a:tc>
                  <a:txBody>
                    <a:bodyPr/>
                    <a:lstStyle/>
                    <a:p>
                      <a:r>
                        <a:rPr lang="en-US" sz="1200" dirty="0"/>
                        <a:t>Incorporates information from both sources to identify and explain important concerns regarding the issue discussed in the sources</a:t>
                      </a:r>
                    </a:p>
                  </a:txBody>
                  <a:tcPr/>
                </a:tc>
                <a:tc>
                  <a:txBody>
                    <a:bodyPr/>
                    <a:lstStyle/>
                    <a:p>
                      <a:r>
                        <a:rPr lang="en-US" sz="1200" dirty="0"/>
                        <a:t>Incorporates information from both sources to identify and explain important concerns regarding the issue discussed in the sources. </a:t>
                      </a:r>
                    </a:p>
                  </a:txBody>
                  <a:tcPr/>
                </a:tc>
                <a:tc>
                  <a:txBody>
                    <a:bodyPr/>
                    <a:lstStyle/>
                    <a:p>
                      <a:r>
                        <a:rPr lang="en-US" sz="1200" dirty="0"/>
                        <a:t>Incorporates only once source to identify and explain concerns…or incorporates two sources inadequately</a:t>
                      </a:r>
                    </a:p>
                  </a:txBody>
                  <a:tcPr/>
                </a:tc>
                <a:tc>
                  <a:txBody>
                    <a:bodyPr/>
                    <a:lstStyle/>
                    <a:p>
                      <a:r>
                        <a:rPr lang="en-US" sz="1200" dirty="0"/>
                        <a:t>Incorporates only once source to identify and explain concerns…or incorporates two sources inadequately</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76712623"/>
                  </a:ext>
                </a:extLst>
              </a:tr>
              <a:tr h="1088153">
                <a:tc>
                  <a:txBody>
                    <a:bodyPr/>
                    <a:lstStyle/>
                    <a:p>
                      <a:r>
                        <a:rPr lang="en-US" dirty="0"/>
                        <a:t>Organization</a:t>
                      </a:r>
                    </a:p>
                  </a:txBody>
                  <a:tcPr/>
                </a:tc>
                <a:tc>
                  <a:txBody>
                    <a:bodyPr/>
                    <a:lstStyle/>
                    <a:p>
                      <a:r>
                        <a:rPr lang="en-US" sz="1200" dirty="0"/>
                        <a:t>Organizes and develops ideas logically</a:t>
                      </a:r>
                    </a:p>
                  </a:txBody>
                  <a:tcPr/>
                </a:tc>
                <a:tc>
                  <a:txBody>
                    <a:bodyPr/>
                    <a:lstStyle/>
                    <a:p>
                      <a:r>
                        <a:rPr lang="en-US" sz="1200" dirty="0"/>
                        <a:t>Organizes and develops ideas clearly</a:t>
                      </a:r>
                    </a:p>
                  </a:txBody>
                  <a:tcPr/>
                </a:tc>
                <a:tc>
                  <a:txBody>
                    <a:bodyPr/>
                    <a:lstStyle/>
                    <a:p>
                      <a:r>
                        <a:rPr lang="en-US" sz="1200" dirty="0"/>
                        <a:t>Limited in supporting the explanation (establishes only a weak link between sources and/or offers inadequate reasons, examples, or details)</a:t>
                      </a:r>
                    </a:p>
                  </a:txBody>
                  <a:tcPr/>
                </a:tc>
                <a:tc>
                  <a:txBody>
                    <a:bodyPr/>
                    <a:lstStyle/>
                    <a:p>
                      <a:r>
                        <a:rPr lang="en-US" sz="1200" dirty="0"/>
                        <a:t>Limited in supporting the explanation (establishes only a weak link between sources and/or offers inadequate reasons, examples, or details)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58811470"/>
                  </a:ext>
                </a:extLst>
              </a:tr>
              <a:tr h="727325">
                <a:tc>
                  <a:txBody>
                    <a:bodyPr/>
                    <a:lstStyle/>
                    <a:p>
                      <a:r>
                        <a:rPr lang="en-US" dirty="0"/>
                        <a:t>Sentence Variety</a:t>
                      </a:r>
                    </a:p>
                  </a:txBody>
                  <a:tcPr/>
                </a:tc>
                <a:tc>
                  <a:txBody>
                    <a:bodyPr/>
                    <a:lstStyle/>
                    <a:p>
                      <a:r>
                        <a:rPr lang="en-US" sz="1200" dirty="0"/>
                        <a:t>Displays effective sentence variety</a:t>
                      </a:r>
                    </a:p>
                  </a:txBody>
                  <a:tcPr/>
                </a:tc>
                <a:tc>
                  <a:txBody>
                    <a:bodyPr/>
                    <a:lstStyle/>
                    <a:p>
                      <a:r>
                        <a:rPr lang="en-US" sz="1200" dirty="0"/>
                        <a:t>Displays some sentence variety</a:t>
                      </a:r>
                    </a:p>
                  </a:txBody>
                  <a:tcPr/>
                </a:tc>
                <a:tc>
                  <a:txBody>
                    <a:bodyPr/>
                    <a:lstStyle/>
                    <a:p>
                      <a:r>
                        <a:rPr lang="en-US" sz="1200" dirty="0"/>
                        <a:t> accumulation of errors in the use of language</a:t>
                      </a:r>
                    </a:p>
                  </a:txBody>
                  <a:tcPr/>
                </a:tc>
                <a:tc>
                  <a:txBody>
                    <a:bodyPr/>
                    <a:lstStyle/>
                    <a:p>
                      <a:r>
                        <a:rPr lang="en-US" sz="1200" dirty="0"/>
                        <a:t> accumulation of errors in the use of language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55765479"/>
                  </a:ext>
                </a:extLst>
              </a:tr>
              <a:tr h="727325">
                <a:tc>
                  <a:txBody>
                    <a:bodyPr/>
                    <a:lstStyle/>
                    <a:p>
                      <a:r>
                        <a:rPr lang="en-US" dirty="0"/>
                        <a:t>Grammar</a:t>
                      </a:r>
                    </a:p>
                  </a:txBody>
                  <a:tcPr/>
                </a:tc>
                <a:tc>
                  <a:txBody>
                    <a:bodyPr/>
                    <a:lstStyle/>
                    <a:p>
                      <a:r>
                        <a:rPr lang="en-US" sz="1200" dirty="0"/>
                        <a:t>Is generally free from errors in grammar, usage, and mechanics</a:t>
                      </a:r>
                    </a:p>
                  </a:txBody>
                  <a:tcPr/>
                </a:tc>
                <a:tc>
                  <a:txBody>
                    <a:bodyPr/>
                    <a:lstStyle/>
                    <a:p>
                      <a:endParaRPr lang="en-US" sz="1200" dirty="0"/>
                    </a:p>
                  </a:txBody>
                  <a:tcPr/>
                </a:tc>
                <a:tc>
                  <a:txBody>
                    <a:bodyPr/>
                    <a:lstStyle/>
                    <a:p>
                      <a:r>
                        <a:rPr lang="en-US" sz="1200" dirty="0"/>
                        <a:t>An accumulation of errors in grammar, usage, and mechanics</a:t>
                      </a:r>
                    </a:p>
                  </a:txBody>
                  <a:tcPr/>
                </a:tc>
                <a:tc>
                  <a:txBody>
                    <a:bodyPr/>
                    <a:lstStyle/>
                    <a:p>
                      <a:r>
                        <a:rPr lang="en-US" sz="1200" dirty="0"/>
                        <a:t>An accumulation of errors in grammar, usage, and mechanics</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62514456"/>
                  </a:ext>
                </a:extLst>
              </a:tr>
              <a:tr h="727325">
                <a:tc>
                  <a:txBody>
                    <a:bodyPr/>
                    <a:lstStyle/>
                    <a:p>
                      <a:r>
                        <a:rPr lang="en-US" dirty="0"/>
                        <a:t>Language</a:t>
                      </a:r>
                    </a:p>
                  </a:txBody>
                  <a:tcPr/>
                </a:tc>
                <a:tc>
                  <a:txBody>
                    <a:bodyPr/>
                    <a:lstStyle/>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Displays facility in the use of language</a:t>
                      </a:r>
                    </a:p>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548151791"/>
                  </a:ext>
                </a:extLst>
              </a:tr>
              <a:tr h="727325">
                <a:tc>
                  <a:txBody>
                    <a:bodyPr/>
                    <a:lstStyle/>
                    <a:p>
                      <a:r>
                        <a:rPr lang="en-US" dirty="0"/>
                        <a:t>Citation</a:t>
                      </a:r>
                    </a:p>
                  </a:txBody>
                  <a:tcPr/>
                </a:tc>
                <a:tc>
                  <a:txBody>
                    <a:bodyPr/>
                    <a:lstStyle/>
                    <a:p>
                      <a:r>
                        <a:rPr lang="en-US" sz="1200" dirty="0"/>
                        <a:t>Cites both sources when paraphrasing or quoting</a:t>
                      </a:r>
                    </a:p>
                  </a:txBody>
                  <a:tcPr/>
                </a:tc>
                <a:tc>
                  <a:txBody>
                    <a:bodyPr/>
                    <a:lstStyle/>
                    <a:p>
                      <a:r>
                        <a:rPr lang="en-US" sz="1200" dirty="0"/>
                        <a:t>Is generally free from errors in grammar, usage, and mechanics</a:t>
                      </a:r>
                    </a:p>
                  </a:txBody>
                  <a:tcPr/>
                </a:tc>
                <a:tc>
                  <a:txBody>
                    <a:bodyPr/>
                    <a:lstStyle/>
                    <a:p>
                      <a:r>
                        <a:rPr lang="en-US" sz="1200" dirty="0"/>
                        <a:t>Cites sources when paraphrasing or quoting. </a:t>
                      </a:r>
                    </a:p>
                  </a:txBody>
                  <a:tcPr/>
                </a:tc>
                <a:tc>
                  <a:txBody>
                    <a:bodyPr/>
                    <a:lstStyle/>
                    <a:p>
                      <a:r>
                        <a:rPr lang="en-US" sz="1200" dirty="0"/>
                        <a:t>Cites sources when paraphrasing or quoting. </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061858788"/>
                  </a:ext>
                </a:extLst>
              </a:tr>
            </a:tbl>
          </a:graphicData>
        </a:graphic>
      </p:graphicFrame>
    </p:spTree>
    <p:extLst>
      <p:ext uri="{BB962C8B-B14F-4D97-AF65-F5344CB8AC3E}">
        <p14:creationId xmlns:p14="http://schemas.microsoft.com/office/powerpoint/2010/main" val="119585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81272-4E51-E637-807C-15FF651D0F4E}"/>
              </a:ext>
            </a:extLst>
          </p:cNvPr>
          <p:cNvSpPr>
            <a:spLocks noGrp="1"/>
          </p:cNvSpPr>
          <p:nvPr>
            <p:ph type="title"/>
          </p:nvPr>
        </p:nvSpPr>
        <p:spPr/>
        <p:txBody>
          <a:bodyPr/>
          <a:lstStyle/>
          <a:p>
            <a:r>
              <a:rPr lang="en-US" dirty="0"/>
              <a:t>Let’s Discuss…</a:t>
            </a:r>
          </a:p>
        </p:txBody>
      </p:sp>
      <p:sp>
        <p:nvSpPr>
          <p:cNvPr id="3" name="Content Placeholder 2">
            <a:extLst>
              <a:ext uri="{FF2B5EF4-FFF2-40B4-BE49-F238E27FC236}">
                <a16:creationId xmlns:a16="http://schemas.microsoft.com/office/drawing/2014/main" id="{D8207AA8-2580-2E1F-A286-D2007B8D1BED}"/>
              </a:ext>
            </a:extLst>
          </p:cNvPr>
          <p:cNvSpPr>
            <a:spLocks noGrp="1"/>
          </p:cNvSpPr>
          <p:nvPr>
            <p:ph idx="1"/>
          </p:nvPr>
        </p:nvSpPr>
        <p:spPr/>
        <p:txBody>
          <a:bodyPr/>
          <a:lstStyle/>
          <a:p>
            <a:r>
              <a:rPr lang="en-US" dirty="0"/>
              <a:t>What concerns you most about this section of the exam?</a:t>
            </a:r>
          </a:p>
          <a:p>
            <a:endParaRPr lang="en-US" dirty="0"/>
          </a:p>
          <a:p>
            <a:endParaRPr lang="en-US" dirty="0"/>
          </a:p>
        </p:txBody>
      </p:sp>
    </p:spTree>
    <p:extLst>
      <p:ext uri="{BB962C8B-B14F-4D97-AF65-F5344CB8AC3E}">
        <p14:creationId xmlns:p14="http://schemas.microsoft.com/office/powerpoint/2010/main" val="89171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80BF-1899-7866-9C7F-73A569FDFAFB}"/>
              </a:ext>
            </a:extLst>
          </p:cNvPr>
          <p:cNvSpPr>
            <a:spLocks noGrp="1"/>
          </p:cNvSpPr>
          <p:nvPr>
            <p:ph type="title"/>
          </p:nvPr>
        </p:nvSpPr>
        <p:spPr/>
        <p:txBody>
          <a:bodyPr/>
          <a:lstStyle/>
          <a:p>
            <a:r>
              <a:rPr lang="en-US" dirty="0"/>
              <a:t>Let’s Strategize</a:t>
            </a:r>
          </a:p>
        </p:txBody>
      </p:sp>
      <p:sp>
        <p:nvSpPr>
          <p:cNvPr id="3" name="Content Placeholder 2">
            <a:extLst>
              <a:ext uri="{FF2B5EF4-FFF2-40B4-BE49-F238E27FC236}">
                <a16:creationId xmlns:a16="http://schemas.microsoft.com/office/drawing/2014/main" id="{9BBEFC42-7AB4-2492-B190-EBEFC6BB3225}"/>
              </a:ext>
            </a:extLst>
          </p:cNvPr>
          <p:cNvSpPr>
            <a:spLocks noGrp="1"/>
          </p:cNvSpPr>
          <p:nvPr>
            <p:ph idx="1"/>
          </p:nvPr>
        </p:nvSpPr>
        <p:spPr/>
        <p:txBody>
          <a:bodyPr>
            <a:normAutofit fontScale="70000" lnSpcReduction="20000"/>
          </a:bodyPr>
          <a:lstStyle/>
          <a:p>
            <a:pPr marL="0" indent="0">
              <a:buNone/>
            </a:pPr>
            <a:r>
              <a:rPr lang="en-US" dirty="0"/>
              <a:t>Prompt:</a:t>
            </a:r>
          </a:p>
          <a:p>
            <a:pPr algn="l"/>
            <a:r>
              <a:rPr lang="en-US" b="1" i="0" dirty="0">
                <a:effectLst/>
                <a:latin typeface="tondo"/>
              </a:rPr>
              <a:t>Directions:</a:t>
            </a:r>
            <a:br>
              <a:rPr lang="en-US" b="1" i="0" dirty="0">
                <a:effectLst/>
                <a:latin typeface="tondo"/>
              </a:rPr>
            </a:br>
            <a:r>
              <a:rPr lang="en-US" b="0" i="0" dirty="0">
                <a:effectLst/>
                <a:latin typeface="tondo"/>
              </a:rPr>
              <a:t>The following assignment requires you to use information from two sources to discuss concerns that relate to a specific issue. When paraphrasing or quoting from the two sources, cite each source used by referring to the author’s last name, the title, or any other clear identifier.</a:t>
            </a:r>
          </a:p>
          <a:p>
            <a:pPr algn="l"/>
            <a:r>
              <a:rPr lang="en-US" b="1" i="0" dirty="0">
                <a:effectLst/>
                <a:latin typeface="tondo"/>
              </a:rPr>
              <a:t>Assignment:</a:t>
            </a:r>
            <a:br>
              <a:rPr lang="en-US" b="1" i="0" dirty="0">
                <a:effectLst/>
                <a:latin typeface="tondo"/>
              </a:rPr>
            </a:br>
            <a:r>
              <a:rPr lang="en-US" b="0" i="0" dirty="0">
                <a:effectLst/>
                <a:latin typeface="tondo"/>
              </a:rPr>
              <a:t>Automatic teller machines (sometimes called ATMs or ATM machines) allow people to withdraw cash from their bank accounts remotely. ATM users insert their bank cards into the machine and request cash. The ATM then dispenses the cash and makes an electronic withdrawal from the user’s bank account. In this transaction, additional money is also drawn from the ATM user’s bank account in the form of ATM service fees. Both of the following sources address the relationship that ATM use has with bank accounting, and particularly whether ATM fees place an unfair financial burden on the people who use them.</a:t>
            </a:r>
          </a:p>
          <a:p>
            <a:pPr algn="l"/>
            <a:r>
              <a:rPr lang="en-US" b="0" i="0" dirty="0">
                <a:effectLst/>
                <a:latin typeface="tondo"/>
              </a:rPr>
              <a:t>Read the two passages carefully and then write an essay in which you identify the most important concerns regarding the issue and explain why they are important. Your essay must draw on information from BOTH of the sources. In addition, you may draw on your own experiences, observations, or readings. Be sure to CITE the sources whether you are paraphrasing or directly quoting.</a:t>
            </a:r>
          </a:p>
          <a:p>
            <a:pPr marL="0" indent="0">
              <a:buNone/>
            </a:pPr>
            <a:endParaRPr lang="en-US" dirty="0"/>
          </a:p>
        </p:txBody>
      </p:sp>
    </p:spTree>
    <p:extLst>
      <p:ext uri="{BB962C8B-B14F-4D97-AF65-F5344CB8AC3E}">
        <p14:creationId xmlns:p14="http://schemas.microsoft.com/office/powerpoint/2010/main" val="208272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FB9A-FCF3-CE07-722A-D6035EC8C63D}"/>
              </a:ext>
            </a:extLst>
          </p:cNvPr>
          <p:cNvSpPr>
            <a:spLocks noGrp="1"/>
          </p:cNvSpPr>
          <p:nvPr>
            <p:ph type="title"/>
          </p:nvPr>
        </p:nvSpPr>
        <p:spPr/>
        <p:txBody>
          <a:bodyPr/>
          <a:lstStyle/>
          <a:p>
            <a:r>
              <a:rPr lang="en-US" dirty="0"/>
              <a:t>Source #1</a:t>
            </a:r>
          </a:p>
        </p:txBody>
      </p:sp>
      <p:sp>
        <p:nvSpPr>
          <p:cNvPr id="3" name="Content Placeholder 2">
            <a:extLst>
              <a:ext uri="{FF2B5EF4-FFF2-40B4-BE49-F238E27FC236}">
                <a16:creationId xmlns:a16="http://schemas.microsoft.com/office/drawing/2014/main" id="{7ECC252F-81A8-AA25-115C-22820CF556C7}"/>
              </a:ext>
            </a:extLst>
          </p:cNvPr>
          <p:cNvSpPr>
            <a:spLocks noGrp="1"/>
          </p:cNvSpPr>
          <p:nvPr>
            <p:ph idx="1"/>
          </p:nvPr>
        </p:nvSpPr>
        <p:spPr/>
        <p:txBody>
          <a:bodyPr>
            <a:normAutofit fontScale="70000" lnSpcReduction="20000"/>
          </a:bodyPr>
          <a:lstStyle/>
          <a:p>
            <a:pPr algn="l"/>
            <a:r>
              <a:rPr lang="en-US" b="0" i="0" dirty="0">
                <a:effectLst/>
                <a:latin typeface="tondo"/>
              </a:rPr>
              <a:t>Adapted from: </a:t>
            </a:r>
            <a:r>
              <a:rPr lang="en-US" b="0" i="0" dirty="0" err="1">
                <a:effectLst/>
                <a:latin typeface="tondo"/>
              </a:rPr>
              <a:t>Nym</a:t>
            </a:r>
            <a:r>
              <a:rPr lang="en-US" b="0" i="0" dirty="0">
                <a:effectLst/>
                <a:latin typeface="tondo"/>
              </a:rPr>
              <a:t>, Alex. </a:t>
            </a:r>
            <a:r>
              <a:rPr lang="en-US" b="0" i="1" dirty="0">
                <a:effectLst/>
                <a:latin typeface="tondo"/>
              </a:rPr>
              <a:t>Legal Theft: How Financial Service Fees Inhibit Capitalism. </a:t>
            </a:r>
            <a:r>
              <a:rPr lang="en-US" b="0" i="0" dirty="0">
                <a:effectLst/>
                <a:latin typeface="tondo"/>
              </a:rPr>
              <a:t>Madison, Wisconsin: Vanity Press. 2015. 81-82. Web. 13 Jun. 2016.</a:t>
            </a:r>
          </a:p>
          <a:p>
            <a:pPr algn="l"/>
            <a:r>
              <a:rPr lang="en-US" b="0" i="0" dirty="0">
                <a:effectLst/>
                <a:latin typeface="tondo"/>
              </a:rPr>
              <a:t>It seems incredibly unfair to have to pay money just to access your own money. Unfortunately, this form of highway robbery happens millions of times every day at ATMs across the nation. What makes ATM fees the most frustrating is their unpredictable costs. The costs themselves can vary widely. One ATM may have charge cardholders three or four times as much as another ATM. While these variations might theoretically create healthy competition among different privately owned ATM stations, in reality, consumers don’t have the time to explore every ATM in an area and find the best deal.</a:t>
            </a:r>
          </a:p>
          <a:p>
            <a:pPr algn="l"/>
            <a:r>
              <a:rPr lang="en-US" b="0" i="0" dirty="0">
                <a:effectLst/>
                <a:latin typeface="tondo"/>
              </a:rPr>
              <a:t>It seems that the ATM’s particular brand of legal theft is on the rise. Since ATM owners first began charging the bank account holders who use their machines, prices for ATM use have risen astronomically. To make matters worse, the actual bank that issues the bank card will often charge an additional fee to its hapless cardholders. This means that when someone uses an ATM to withdraw money from their bank account, they are not just charged a fee by the owner of the ATM. They pay a fee to the bank where they have their account. With this double charge, a small twenty dollar ATM withdrawal can have an additional cost of ten dollars, and sometimes more.</a:t>
            </a:r>
          </a:p>
          <a:p>
            <a:pPr algn="l"/>
            <a:r>
              <a:rPr lang="en-US" b="0" i="0" dirty="0">
                <a:effectLst/>
                <a:latin typeface="tondo"/>
              </a:rPr>
              <a:t>Aside from being unethical, ATM user fees are also financially harmful to consumers and to businesses. High ATM fees discourage people from spending money, and this means lower sales volumes at stores, restaurants, and other establishments.</a:t>
            </a:r>
          </a:p>
          <a:p>
            <a:endParaRPr lang="en-US" dirty="0"/>
          </a:p>
        </p:txBody>
      </p:sp>
    </p:spTree>
    <p:extLst>
      <p:ext uri="{BB962C8B-B14F-4D97-AF65-F5344CB8AC3E}">
        <p14:creationId xmlns:p14="http://schemas.microsoft.com/office/powerpoint/2010/main" val="334297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C99E-0592-B90A-897B-22A5DF7109FD}"/>
              </a:ext>
            </a:extLst>
          </p:cNvPr>
          <p:cNvSpPr>
            <a:spLocks noGrp="1"/>
          </p:cNvSpPr>
          <p:nvPr>
            <p:ph type="title"/>
          </p:nvPr>
        </p:nvSpPr>
        <p:spPr/>
        <p:txBody>
          <a:bodyPr/>
          <a:lstStyle/>
          <a:p>
            <a:r>
              <a:rPr lang="en-US" dirty="0"/>
              <a:t>Source #2</a:t>
            </a:r>
          </a:p>
        </p:txBody>
      </p:sp>
      <p:sp>
        <p:nvSpPr>
          <p:cNvPr id="3" name="Content Placeholder 2">
            <a:extLst>
              <a:ext uri="{FF2B5EF4-FFF2-40B4-BE49-F238E27FC236}">
                <a16:creationId xmlns:a16="http://schemas.microsoft.com/office/drawing/2014/main" id="{6E8D222A-7B17-3EA6-BF59-D3633C4C91E7}"/>
              </a:ext>
            </a:extLst>
          </p:cNvPr>
          <p:cNvSpPr>
            <a:spLocks noGrp="1"/>
          </p:cNvSpPr>
          <p:nvPr>
            <p:ph idx="1"/>
          </p:nvPr>
        </p:nvSpPr>
        <p:spPr/>
        <p:txBody>
          <a:bodyPr>
            <a:normAutofit fontScale="62500" lnSpcReduction="20000"/>
          </a:bodyPr>
          <a:lstStyle/>
          <a:p>
            <a:pPr algn="l"/>
            <a:r>
              <a:rPr lang="en-US" b="0" i="0" dirty="0">
                <a:effectLst/>
                <a:latin typeface="tondo"/>
              </a:rPr>
              <a:t>Adapted from: </a:t>
            </a:r>
            <a:r>
              <a:rPr lang="en-US" b="0" i="0" dirty="0" err="1">
                <a:effectLst/>
                <a:latin typeface="tondo"/>
              </a:rPr>
              <a:t>Eincer</a:t>
            </a:r>
            <a:r>
              <a:rPr lang="en-US" b="0" i="0" dirty="0">
                <a:effectLst/>
                <a:latin typeface="tondo"/>
              </a:rPr>
              <a:t>, Brenda. </a:t>
            </a:r>
            <a:r>
              <a:rPr lang="en-US" b="0" i="1" dirty="0">
                <a:effectLst/>
                <a:latin typeface="tondo"/>
              </a:rPr>
              <a:t>Un-Nickeled and Un-Dimed: Financial Health for Individuals and Industry. </a:t>
            </a:r>
            <a:r>
              <a:rPr lang="en-US" b="0" i="0" dirty="0">
                <a:effectLst/>
                <a:latin typeface="tondo"/>
              </a:rPr>
              <a:t>Boston: </a:t>
            </a:r>
            <a:r>
              <a:rPr lang="en-US" b="0" i="0" dirty="0" err="1">
                <a:effectLst/>
                <a:latin typeface="tondo"/>
              </a:rPr>
              <a:t>Nosredna</a:t>
            </a:r>
            <a:r>
              <a:rPr lang="en-US" b="0" i="0" dirty="0">
                <a:effectLst/>
                <a:latin typeface="tondo"/>
              </a:rPr>
              <a:t> Publishing. 2014. 81-82. Web. 31 Mar. 2015.</a:t>
            </a:r>
          </a:p>
          <a:p>
            <a:pPr algn="l"/>
            <a:r>
              <a:rPr lang="en-US" b="0" i="0" dirty="0">
                <a:effectLst/>
                <a:latin typeface="tondo"/>
              </a:rPr>
              <a:t>People are quick to complain about the fees they pay at the ATM. But these fees are a small price to pay for the benefits of ATMs. These machines are helpful to both consumers and businesses.</a:t>
            </a:r>
          </a:p>
          <a:p>
            <a:pPr algn="l"/>
            <a:r>
              <a:rPr lang="en-US" b="0" i="0" dirty="0">
                <a:effectLst/>
                <a:latin typeface="tondo"/>
              </a:rPr>
              <a:t>Withdrawing money from an ATM has many advantages in spite of the potential fees. It’s easy to forget that any use of money from a bank account comes at a cost. Alternatives to ATM cash withdrawal also cost money, in the form of fees for payments made with cards, interest paid on credit card purchases, fees for writing checks, and so on. And bear in mind, those bank fees only are just the ones that impose costs on individual consumers. When people pay with a card, merchants themselves pay additional costs, in the form of “merchant service fees.” Merchant service fees are fees that sellers have to pay to the bank in order to process bank card transactions. These fees for receiving non-cash payments can be a real burden to business owners, but are avoidable when the customer pays in cash. Ultimately, ATMs may actually help customers and businesses save money.</a:t>
            </a:r>
          </a:p>
          <a:p>
            <a:pPr algn="l"/>
            <a:r>
              <a:rPr lang="en-US" b="0" i="0" dirty="0">
                <a:effectLst/>
                <a:latin typeface="tondo"/>
              </a:rPr>
              <a:t>Some claim that ATM fees have greatly increased in the last few decades, but this statement is only partly accurate. Yes, average fees have risen at ATMs that charge fees. However, there is a growing trend of no-fee ATMs. Increasingly, restaurants, stores, and other retail businesses are purchasing their own ATMs and offering cash withdrawals without fees to their customers. This practice allows businesses to reduce the merchant service fees they pay because their customers pay in cash. This is a win for consumers as well, as they are able to minimize ATM fees by patronizing certain establishments.</a:t>
            </a:r>
          </a:p>
          <a:p>
            <a:pPr marL="0" indent="0">
              <a:buNone/>
            </a:pPr>
            <a:endParaRPr lang="en-US" dirty="0"/>
          </a:p>
        </p:txBody>
      </p:sp>
    </p:spTree>
    <p:extLst>
      <p:ext uri="{BB962C8B-B14F-4D97-AF65-F5344CB8AC3E}">
        <p14:creationId xmlns:p14="http://schemas.microsoft.com/office/powerpoint/2010/main" val="418950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FA370-F242-E116-C33F-8712B9B40CE2}"/>
              </a:ext>
            </a:extLst>
          </p:cNvPr>
          <p:cNvSpPr>
            <a:spLocks noGrp="1"/>
          </p:cNvSpPr>
          <p:nvPr>
            <p:ph type="title"/>
          </p:nvPr>
        </p:nvSpPr>
        <p:spPr/>
        <p:txBody>
          <a:bodyPr/>
          <a:lstStyle/>
          <a:p>
            <a:r>
              <a:rPr lang="en-US" dirty="0"/>
              <a:t>Paragraph #1</a:t>
            </a:r>
          </a:p>
        </p:txBody>
      </p:sp>
      <p:sp>
        <p:nvSpPr>
          <p:cNvPr id="3" name="Content Placeholder 2">
            <a:extLst>
              <a:ext uri="{FF2B5EF4-FFF2-40B4-BE49-F238E27FC236}">
                <a16:creationId xmlns:a16="http://schemas.microsoft.com/office/drawing/2014/main" id="{DAFC3B00-E3D1-5A48-CDFC-80621B7C99FB}"/>
              </a:ext>
            </a:extLst>
          </p:cNvPr>
          <p:cNvSpPr>
            <a:spLocks noGrp="1"/>
          </p:cNvSpPr>
          <p:nvPr>
            <p:ph idx="1"/>
          </p:nvPr>
        </p:nvSpPr>
        <p:spPr/>
        <p:txBody>
          <a:bodyPr>
            <a:normAutofit lnSpcReduction="10000"/>
          </a:bodyPr>
          <a:lstStyle/>
          <a:p>
            <a:pPr marL="0" indent="0">
              <a:buNone/>
            </a:pPr>
            <a:r>
              <a:rPr lang="en-US" b="0" i="0" dirty="0">
                <a:effectLst/>
                <a:latin typeface="tondo"/>
              </a:rPr>
              <a:t>ATM fees, the fees people pay to access cash from their bank accounts via automated teller machine, raise a number of socioeconomic issues due to their increasingly high costs. In his essay, Alex </a:t>
            </a:r>
            <a:r>
              <a:rPr lang="en-US" b="0" i="0" dirty="0" err="1">
                <a:effectLst/>
                <a:latin typeface="tondo"/>
              </a:rPr>
              <a:t>Nym</a:t>
            </a:r>
            <a:r>
              <a:rPr lang="en-US" b="0" i="0" dirty="0">
                <a:effectLst/>
                <a:latin typeface="tondo"/>
              </a:rPr>
              <a:t> complains of the “unfair” nature and “unpredictable costs” that people face when they want to access their personal funds through an ATM (“Legal Theft: How Financial Services Inhibit Capitalism”). </a:t>
            </a:r>
            <a:r>
              <a:rPr lang="en-US" b="0" i="0" dirty="0" err="1">
                <a:effectLst/>
                <a:latin typeface="tondo"/>
              </a:rPr>
              <a:t>Nym</a:t>
            </a:r>
            <a:r>
              <a:rPr lang="en-US" b="0" i="0" dirty="0">
                <a:effectLst/>
                <a:latin typeface="tondo"/>
              </a:rPr>
              <a:t> claims that average fees for ATM use have risen a great deal in the last 30 years. He also notes that many customers get double-charged when they use an ATM; first, the owner of the ATM charges a fee for ATM use. Then, the bank where the money is withdrawn from charges an additional fee for removing the cash from the account. </a:t>
            </a:r>
            <a:r>
              <a:rPr lang="en-US" b="0" i="0" dirty="0" err="1">
                <a:effectLst/>
                <a:latin typeface="tondo"/>
              </a:rPr>
              <a:t>Nym</a:t>
            </a:r>
            <a:r>
              <a:rPr lang="en-US" b="0" i="0" dirty="0">
                <a:effectLst/>
                <a:latin typeface="tondo"/>
              </a:rPr>
              <a:t> suggests that ATM fees are bad for the economy as a whole because they discourage people from taking out money and spending it.</a:t>
            </a:r>
            <a:endParaRPr lang="en-US" dirty="0"/>
          </a:p>
        </p:txBody>
      </p:sp>
    </p:spTree>
    <p:extLst>
      <p:ext uri="{BB962C8B-B14F-4D97-AF65-F5344CB8AC3E}">
        <p14:creationId xmlns:p14="http://schemas.microsoft.com/office/powerpoint/2010/main" val="254772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42D0-7EC3-24AF-B44A-2619E7092B34}"/>
              </a:ext>
            </a:extLst>
          </p:cNvPr>
          <p:cNvSpPr>
            <a:spLocks noGrp="1"/>
          </p:cNvSpPr>
          <p:nvPr>
            <p:ph type="title"/>
          </p:nvPr>
        </p:nvSpPr>
        <p:spPr>
          <a:xfrm>
            <a:off x="1522413" y="533400"/>
            <a:ext cx="9143998" cy="1020762"/>
          </a:xfrm>
        </p:spPr>
        <p:txBody>
          <a:bodyPr>
            <a:normAutofit fontScale="90000"/>
          </a:bodyPr>
          <a:lstStyle/>
          <a:p>
            <a:r>
              <a:rPr lang="en-US" dirty="0"/>
              <a:t>You should come to the Writing Center. Make an appointment now. Right now. While I’m talking. </a:t>
            </a:r>
          </a:p>
        </p:txBody>
      </p:sp>
      <p:sp>
        <p:nvSpPr>
          <p:cNvPr id="3" name="Content Placeholder 2">
            <a:extLst>
              <a:ext uri="{FF2B5EF4-FFF2-40B4-BE49-F238E27FC236}">
                <a16:creationId xmlns:a16="http://schemas.microsoft.com/office/drawing/2014/main" id="{83435431-425E-441A-01CD-0B763EFC4149}"/>
              </a:ext>
            </a:extLst>
          </p:cNvPr>
          <p:cNvSpPr>
            <a:spLocks noGrp="1"/>
          </p:cNvSpPr>
          <p:nvPr>
            <p:ph idx="1"/>
          </p:nvPr>
        </p:nvSpPr>
        <p:spPr/>
        <p:txBody>
          <a:bodyPr>
            <a:normAutofit fontScale="85000" lnSpcReduction="20000"/>
          </a:bodyPr>
          <a:lstStyle/>
          <a:p>
            <a:r>
              <a:rPr lang="en-US" dirty="0">
                <a:hlinkClick r:id="rId2"/>
              </a:rPr>
              <a:t>www.writing.louisville.edu</a:t>
            </a:r>
            <a:endParaRPr lang="en-US" b="1" dirty="0"/>
          </a:p>
          <a:p>
            <a:r>
              <a:rPr lang="en-US" dirty="0"/>
              <a:t>The most important thing that I will say today is that this workshop is not going to go into enough detail about all of the features that the essays require. There really is no substitute for experience.</a:t>
            </a:r>
          </a:p>
          <a:p>
            <a:r>
              <a:rPr lang="en-US" dirty="0"/>
              <a:t>So…I highly suggest:</a:t>
            </a:r>
          </a:p>
          <a:p>
            <a:pPr marL="0" indent="0">
              <a:buNone/>
            </a:pPr>
            <a:endParaRPr lang="en-US" dirty="0"/>
          </a:p>
          <a:p>
            <a:pPr marL="274320" lvl="1" indent="0">
              <a:buNone/>
            </a:pPr>
            <a:r>
              <a:rPr lang="en-US" dirty="0"/>
              <a:t>1  Find a set of practice questions for the essays </a:t>
            </a:r>
          </a:p>
          <a:p>
            <a:pPr marL="274320" lvl="1" indent="0">
              <a:buNone/>
            </a:pPr>
            <a:r>
              <a:rPr lang="en-US" dirty="0"/>
              <a:t>2. Write a practice essay in the 30 minute time frame like it’s the real thing</a:t>
            </a:r>
          </a:p>
          <a:p>
            <a:pPr marL="274320" lvl="1" indent="0">
              <a:buNone/>
            </a:pPr>
            <a:r>
              <a:rPr lang="en-US" dirty="0"/>
              <a:t>3. Make an appointment at the Writing Center</a:t>
            </a:r>
          </a:p>
          <a:p>
            <a:pPr marL="274320" lvl="1" indent="0">
              <a:buNone/>
            </a:pPr>
            <a:r>
              <a:rPr lang="en-US" dirty="0"/>
              <a:t>4. Bring the prompt and the essay (we’ll have the rubric) to the Writing Center to talk over how it went, strategies for approaching different kinds of questions, and general questions about grammar, usage, etc.</a:t>
            </a:r>
          </a:p>
          <a:p>
            <a:pPr marL="274320" lvl="1" indent="0">
              <a:buNone/>
            </a:pPr>
            <a:r>
              <a:rPr lang="en-US" dirty="0"/>
              <a:t>5. Repeat steps 1-3. </a:t>
            </a:r>
          </a:p>
          <a:p>
            <a:pPr marL="274320" lvl="1" indent="0">
              <a:buNone/>
            </a:pPr>
            <a:r>
              <a:rPr lang="en-US" dirty="0"/>
              <a:t>6/. Repeat step 4.  </a:t>
            </a:r>
          </a:p>
        </p:txBody>
      </p:sp>
    </p:spTree>
    <p:extLst>
      <p:ext uri="{BB962C8B-B14F-4D97-AF65-F5344CB8AC3E}">
        <p14:creationId xmlns:p14="http://schemas.microsoft.com/office/powerpoint/2010/main" val="216733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4E776-84C7-86BE-548E-EBE02B931B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62AD36-08CA-358C-2D31-1DA1E23BB0FC}"/>
              </a:ext>
            </a:extLst>
          </p:cNvPr>
          <p:cNvSpPr>
            <a:spLocks noGrp="1"/>
          </p:cNvSpPr>
          <p:nvPr>
            <p:ph idx="1"/>
          </p:nvPr>
        </p:nvSpPr>
        <p:spPr/>
        <p:txBody>
          <a:bodyPr>
            <a:normAutofit fontScale="92500" lnSpcReduction="10000"/>
          </a:bodyPr>
          <a:lstStyle/>
          <a:p>
            <a:pPr marL="0" indent="0">
              <a:buNone/>
            </a:pPr>
            <a:r>
              <a:rPr lang="en-US" b="0" i="0" dirty="0">
                <a:effectLst/>
                <a:latin typeface="tondo"/>
              </a:rPr>
              <a:t>Brenda </a:t>
            </a:r>
            <a:r>
              <a:rPr lang="en-US" b="0" i="0" dirty="0" err="1">
                <a:effectLst/>
                <a:latin typeface="tondo"/>
              </a:rPr>
              <a:t>Eincer</a:t>
            </a:r>
            <a:r>
              <a:rPr lang="en-US" b="0" i="0" dirty="0">
                <a:effectLst/>
                <a:latin typeface="tondo"/>
              </a:rPr>
              <a:t>, author of the book “Un-Nickeled and Un-Dimed: Financial Health for Individuals and Industry,” has a perspective that runs counter to </a:t>
            </a:r>
            <a:r>
              <a:rPr lang="en-US" b="0" i="0" dirty="0" err="1">
                <a:effectLst/>
                <a:latin typeface="tondo"/>
              </a:rPr>
              <a:t>Nym’s</a:t>
            </a:r>
            <a:r>
              <a:rPr lang="en-US" b="0" i="0" dirty="0">
                <a:effectLst/>
                <a:latin typeface="tondo"/>
              </a:rPr>
              <a:t>. </a:t>
            </a:r>
            <a:r>
              <a:rPr lang="en-US" b="0" i="0" dirty="0" err="1">
                <a:effectLst/>
                <a:latin typeface="tondo"/>
              </a:rPr>
              <a:t>Eincer</a:t>
            </a:r>
            <a:r>
              <a:rPr lang="en-US" b="0" i="0" dirty="0">
                <a:effectLst/>
                <a:latin typeface="tondo"/>
              </a:rPr>
              <a:t> feels that ATM fees are not unreasonable, and the people get many benefits in exchange for the cost of ATM use. Challenging </a:t>
            </a:r>
            <a:r>
              <a:rPr lang="en-US" b="0" i="0" dirty="0" err="1">
                <a:effectLst/>
                <a:latin typeface="tondo"/>
              </a:rPr>
              <a:t>Nym’s</a:t>
            </a:r>
            <a:r>
              <a:rPr lang="en-US" b="0" i="0" dirty="0">
                <a:effectLst/>
                <a:latin typeface="tondo"/>
              </a:rPr>
              <a:t> assumption that ATM use raises costs, </a:t>
            </a:r>
            <a:r>
              <a:rPr lang="en-US" b="0" i="0" dirty="0" err="1">
                <a:effectLst/>
                <a:latin typeface="tondo"/>
              </a:rPr>
              <a:t>Eincer</a:t>
            </a:r>
            <a:r>
              <a:rPr lang="en-US" b="0" i="0" dirty="0">
                <a:effectLst/>
                <a:latin typeface="tondo"/>
              </a:rPr>
              <a:t> points out that that there are also service fees for alternatives to ATM cash withdrawal. She asserts that using a debit or credit card or writing a check also have costs. This author also brings up the issue of the “merchant service” fees that businesses need to pay when they receive payments by card instead of by cash from an ATM. In </a:t>
            </a:r>
            <a:r>
              <a:rPr lang="en-US" b="0" i="0" dirty="0" err="1">
                <a:effectLst/>
                <a:latin typeface="tondo"/>
              </a:rPr>
              <a:t>Eincer’s</a:t>
            </a:r>
            <a:r>
              <a:rPr lang="en-US" b="0" i="0" dirty="0">
                <a:effectLst/>
                <a:latin typeface="tondo"/>
              </a:rPr>
              <a:t> opinion, ATM fees may be the better deal for both ATM users and the businesses where they shop. Finally, </a:t>
            </a:r>
            <a:r>
              <a:rPr lang="en-US" b="0" i="0" dirty="0" err="1">
                <a:effectLst/>
                <a:latin typeface="tondo"/>
              </a:rPr>
              <a:t>Eincer</a:t>
            </a:r>
            <a:r>
              <a:rPr lang="en-US" b="0" i="0" dirty="0">
                <a:effectLst/>
                <a:latin typeface="tondo"/>
              </a:rPr>
              <a:t> offers a different perspective than </a:t>
            </a:r>
            <a:r>
              <a:rPr lang="en-US" b="0" i="0" dirty="0" err="1">
                <a:effectLst/>
                <a:latin typeface="tondo"/>
              </a:rPr>
              <a:t>Nym’s</a:t>
            </a:r>
            <a:r>
              <a:rPr lang="en-US" b="0" i="0" dirty="0">
                <a:effectLst/>
                <a:latin typeface="tondo"/>
              </a:rPr>
              <a:t> with regards to rising ATM fees. She notes that while some ATMs charge more than before, many businesses now host no-fee ATMs to encourage onsite shopping.</a:t>
            </a:r>
            <a:endParaRPr lang="en-US" dirty="0"/>
          </a:p>
        </p:txBody>
      </p:sp>
    </p:spTree>
    <p:extLst>
      <p:ext uri="{BB962C8B-B14F-4D97-AF65-F5344CB8AC3E}">
        <p14:creationId xmlns:p14="http://schemas.microsoft.com/office/powerpoint/2010/main" val="314595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2F9D3-976F-5457-AABC-E4745062B115}"/>
              </a:ext>
            </a:extLst>
          </p:cNvPr>
          <p:cNvSpPr>
            <a:spLocks noGrp="1"/>
          </p:cNvSpPr>
          <p:nvPr>
            <p:ph type="title"/>
          </p:nvPr>
        </p:nvSpPr>
        <p:spPr/>
        <p:txBody>
          <a:bodyPr/>
          <a:lstStyle/>
          <a:p>
            <a:r>
              <a:rPr lang="en-US" dirty="0"/>
              <a:t>Paragraph #3</a:t>
            </a:r>
          </a:p>
        </p:txBody>
      </p:sp>
      <p:sp>
        <p:nvSpPr>
          <p:cNvPr id="3" name="Content Placeholder 2">
            <a:extLst>
              <a:ext uri="{FF2B5EF4-FFF2-40B4-BE49-F238E27FC236}">
                <a16:creationId xmlns:a16="http://schemas.microsoft.com/office/drawing/2014/main" id="{5E0C5E4A-9FA1-6ECA-B7EC-9E43DED3ED17}"/>
              </a:ext>
            </a:extLst>
          </p:cNvPr>
          <p:cNvSpPr>
            <a:spLocks noGrp="1"/>
          </p:cNvSpPr>
          <p:nvPr>
            <p:ph idx="1"/>
          </p:nvPr>
        </p:nvSpPr>
        <p:spPr/>
        <p:txBody>
          <a:bodyPr/>
          <a:lstStyle/>
          <a:p>
            <a:pPr marL="0" indent="0">
              <a:buNone/>
            </a:pPr>
            <a:r>
              <a:rPr lang="en-US" b="0" i="0" dirty="0">
                <a:effectLst/>
                <a:latin typeface="tondo"/>
              </a:rPr>
              <a:t>Both authors agree that ATM use certainly has noticeable costs and that the highest ATM fees are higher than ever. The real debate is whether these costs are worth it. </a:t>
            </a:r>
            <a:r>
              <a:rPr lang="en-US" b="0" i="0" dirty="0" err="1">
                <a:effectLst/>
                <a:latin typeface="tondo"/>
              </a:rPr>
              <a:t>Nym</a:t>
            </a:r>
            <a:r>
              <a:rPr lang="en-US" b="0" i="0" dirty="0">
                <a:effectLst/>
                <a:latin typeface="tondo"/>
              </a:rPr>
              <a:t> and others who share his views would argue that the costs of ATM use have risen too high and ultimately discourage economic activity. On </a:t>
            </a:r>
            <a:r>
              <a:rPr lang="en-US" b="0" i="0" dirty="0" err="1">
                <a:effectLst/>
                <a:latin typeface="tondo"/>
              </a:rPr>
              <a:t>Eincer’s</a:t>
            </a:r>
            <a:r>
              <a:rPr lang="en-US" b="0" i="0" dirty="0">
                <a:effectLst/>
                <a:latin typeface="tondo"/>
              </a:rPr>
              <a:t> side of the debate, it seems possible that ATM costs are potentially cheaper than those associated with card and checkbook purchases. If that proves to be the case, then ATM use may actually benefit both shoppers and businesses</a:t>
            </a:r>
            <a:r>
              <a:rPr lang="en-US" b="0" i="0" dirty="0">
                <a:solidFill>
                  <a:srgbClr val="000000"/>
                </a:solidFill>
                <a:effectLst/>
                <a:latin typeface="tondo"/>
              </a:rPr>
              <a:t>.</a:t>
            </a:r>
            <a:endParaRPr lang="en-US" dirty="0"/>
          </a:p>
        </p:txBody>
      </p:sp>
    </p:spTree>
    <p:extLst>
      <p:ext uri="{BB962C8B-B14F-4D97-AF65-F5344CB8AC3E}">
        <p14:creationId xmlns:p14="http://schemas.microsoft.com/office/powerpoint/2010/main" val="165426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4B14-C6E5-FD52-9308-8953E91B8B74}"/>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2A25F697-1E44-9289-0273-23AAB374C018}"/>
              </a:ext>
            </a:extLst>
          </p:cNvPr>
          <p:cNvSpPr>
            <a:spLocks noGrp="1"/>
          </p:cNvSpPr>
          <p:nvPr>
            <p:ph idx="1"/>
          </p:nvPr>
        </p:nvSpPr>
        <p:spPr/>
        <p:txBody>
          <a:bodyPr/>
          <a:lstStyle/>
          <a:p>
            <a:pPr marL="0" indent="0">
              <a:buNone/>
            </a:pPr>
            <a:endParaRPr lang="en-US" dirty="0">
              <a:hlinkClick r:id="rId2"/>
            </a:endParaRPr>
          </a:p>
          <a:p>
            <a:pPr marL="0" indent="0">
              <a:buNone/>
            </a:pPr>
            <a:endParaRPr lang="en-US" dirty="0">
              <a:hlinkClick r:id="rId2"/>
            </a:endParaRPr>
          </a:p>
          <a:p>
            <a:pPr marL="0" indent="0">
              <a:buNone/>
            </a:pPr>
            <a:endParaRPr lang="en-US" dirty="0">
              <a:hlinkClick r:id="rId2"/>
            </a:endParaRPr>
          </a:p>
          <a:p>
            <a:pPr marL="0" indent="0">
              <a:buNone/>
            </a:pPr>
            <a:r>
              <a:rPr lang="en-US" dirty="0">
                <a:hlinkClick r:id="rId2"/>
              </a:rPr>
              <a:t>writing@louisville.edu</a:t>
            </a:r>
            <a:endParaRPr lang="en-US" dirty="0"/>
          </a:p>
          <a:p>
            <a:pPr marL="0" indent="0">
              <a:buNone/>
            </a:pPr>
            <a:endParaRPr lang="en-US" dirty="0"/>
          </a:p>
        </p:txBody>
      </p:sp>
      <p:pic>
        <p:nvPicPr>
          <p:cNvPr id="5" name="Picture 4" descr="A black sign with white text&#10;&#10;Description automatically generated">
            <a:extLst>
              <a:ext uri="{FF2B5EF4-FFF2-40B4-BE49-F238E27FC236}">
                <a16:creationId xmlns:a16="http://schemas.microsoft.com/office/drawing/2014/main" id="{B39B9CC2-DF0B-8445-0848-115CA89B7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12" y="1946563"/>
            <a:ext cx="4419606" cy="3156861"/>
          </a:xfrm>
          <a:prstGeom prst="rect">
            <a:avLst/>
          </a:prstGeom>
        </p:spPr>
      </p:pic>
    </p:spTree>
    <p:extLst>
      <p:ext uri="{BB962C8B-B14F-4D97-AF65-F5344CB8AC3E}">
        <p14:creationId xmlns:p14="http://schemas.microsoft.com/office/powerpoint/2010/main" val="192002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6C8F-26B8-FD26-FF12-5354EECC55D9}"/>
              </a:ext>
            </a:extLst>
          </p:cNvPr>
          <p:cNvSpPr>
            <a:spLocks noGrp="1"/>
          </p:cNvSpPr>
          <p:nvPr>
            <p:ph type="title"/>
          </p:nvPr>
        </p:nvSpPr>
        <p:spPr/>
        <p:txBody>
          <a:bodyPr/>
          <a:lstStyle/>
          <a:p>
            <a:r>
              <a:rPr lang="en-US" dirty="0"/>
              <a:t>Take a targeted approach that picks one goal to work on. </a:t>
            </a:r>
          </a:p>
        </p:txBody>
      </p:sp>
      <p:sp>
        <p:nvSpPr>
          <p:cNvPr id="3" name="Content Placeholder 2">
            <a:extLst>
              <a:ext uri="{FF2B5EF4-FFF2-40B4-BE49-F238E27FC236}">
                <a16:creationId xmlns:a16="http://schemas.microsoft.com/office/drawing/2014/main" id="{48F5F4D4-04C0-8FEE-A28E-F9E6CDBC1538}"/>
              </a:ext>
            </a:extLst>
          </p:cNvPr>
          <p:cNvSpPr>
            <a:spLocks noGrp="1"/>
          </p:cNvSpPr>
          <p:nvPr>
            <p:ph idx="1"/>
          </p:nvPr>
        </p:nvSpPr>
        <p:spPr/>
        <p:txBody>
          <a:bodyPr/>
          <a:lstStyle/>
          <a:p>
            <a:r>
              <a:rPr lang="en-US" dirty="0"/>
              <a:t>Use a session to focus on the timing—how long to outline, how long to leave yourself to proofread the material. </a:t>
            </a:r>
          </a:p>
          <a:p>
            <a:r>
              <a:rPr lang="en-US" dirty="0"/>
              <a:t>Use sessions to practice various content strategies (making sources agree/disagree, pushing back against sources, storytelling-to-assertion practice, getting philosophical, etc.). </a:t>
            </a:r>
          </a:p>
          <a:p>
            <a:r>
              <a:rPr lang="en-US" dirty="0"/>
              <a:t>Bring in two short sample sources and read them over with a consultant and brainstorm how to bring them together to create an essay.</a:t>
            </a:r>
          </a:p>
          <a:p>
            <a:endParaRPr lang="en-US" dirty="0"/>
          </a:p>
        </p:txBody>
      </p:sp>
    </p:spTree>
    <p:extLst>
      <p:ext uri="{BB962C8B-B14F-4D97-AF65-F5344CB8AC3E}">
        <p14:creationId xmlns:p14="http://schemas.microsoft.com/office/powerpoint/2010/main" val="18062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24B9623-EEEE-AF63-DBCA-EAD96CFC7332}"/>
              </a:ext>
            </a:extLst>
          </p:cNvPr>
          <p:cNvSpPr>
            <a:spLocks noGrp="1"/>
          </p:cNvSpPr>
          <p:nvPr>
            <p:ph type="title"/>
          </p:nvPr>
        </p:nvSpPr>
        <p:spPr>
          <a:xfrm>
            <a:off x="1522414" y="274638"/>
            <a:ext cx="9143998" cy="1020762"/>
          </a:xfrm>
        </p:spPr>
        <p:txBody>
          <a:bodyPr/>
          <a:lstStyle/>
          <a:p>
            <a:endParaRPr lang="en-US"/>
          </a:p>
        </p:txBody>
      </p:sp>
      <p:sp>
        <p:nvSpPr>
          <p:cNvPr id="17" name="Text Placeholder 2">
            <a:extLst>
              <a:ext uri="{FF2B5EF4-FFF2-40B4-BE49-F238E27FC236}">
                <a16:creationId xmlns:a16="http://schemas.microsoft.com/office/drawing/2014/main" id="{D6D4C494-A497-97C0-40CF-689044CFFF50}"/>
              </a:ext>
            </a:extLst>
          </p:cNvPr>
          <p:cNvSpPr>
            <a:spLocks noGrp="1"/>
          </p:cNvSpPr>
          <p:nvPr>
            <p:ph type="body" sz="half" idx="2"/>
          </p:nvPr>
        </p:nvSpPr>
        <p:spPr>
          <a:xfrm>
            <a:off x="1522413" y="3429000"/>
            <a:ext cx="2743200" cy="2743200"/>
          </a:xfrm>
        </p:spPr>
        <p:txBody>
          <a:bodyPr/>
          <a:lstStyle/>
          <a:p>
            <a:endParaRPr lang="en-US"/>
          </a:p>
        </p:txBody>
      </p:sp>
      <p:pic>
        <p:nvPicPr>
          <p:cNvPr id="5" name="Content Placeholder 4">
            <a:extLst>
              <a:ext uri="{FF2B5EF4-FFF2-40B4-BE49-F238E27FC236}">
                <a16:creationId xmlns:a16="http://schemas.microsoft.com/office/drawing/2014/main" id="{B0FB8121-EFD9-DAE9-CCD3-9C8F329FAE24}"/>
              </a:ext>
            </a:extLst>
          </p:cNvPr>
          <p:cNvPicPr>
            <a:picLocks noGrp="1" noChangeAspect="1"/>
          </p:cNvPicPr>
          <p:nvPr>
            <p:ph idx="1"/>
          </p:nvPr>
        </p:nvPicPr>
        <p:blipFill>
          <a:blip r:embed="rId2"/>
          <a:stretch>
            <a:fillRect/>
          </a:stretch>
        </p:blipFill>
        <p:spPr>
          <a:xfrm>
            <a:off x="2436812" y="274638"/>
            <a:ext cx="7791450" cy="6233160"/>
          </a:xfrm>
          <a:noFill/>
        </p:spPr>
      </p:pic>
    </p:spTree>
    <p:extLst>
      <p:ext uri="{BB962C8B-B14F-4D97-AF65-F5344CB8AC3E}">
        <p14:creationId xmlns:p14="http://schemas.microsoft.com/office/powerpoint/2010/main" val="18037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Response Section</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The Question part of the test has four parts</a:t>
            </a:r>
          </a:p>
        </p:txBody>
      </p:sp>
      <p:sp>
        <p:nvSpPr>
          <p:cNvPr id="14" name="Content Placeholder 13"/>
          <p:cNvSpPr>
            <a:spLocks noGrp="1"/>
          </p:cNvSpPr>
          <p:nvPr>
            <p:ph idx="1"/>
          </p:nvPr>
        </p:nvSpPr>
        <p:spPr/>
        <p:txBody>
          <a:bodyPr/>
          <a:lstStyle/>
          <a:p>
            <a:pPr marL="457200" indent="-457200">
              <a:buAutoNum type="arabicPeriod"/>
            </a:pPr>
            <a:r>
              <a:rPr lang="en-US" dirty="0"/>
              <a:t>Usage</a:t>
            </a:r>
          </a:p>
          <a:p>
            <a:pPr marL="457200" indent="-457200">
              <a:buAutoNum type="arabicPeriod"/>
            </a:pPr>
            <a:r>
              <a:rPr lang="en-US" dirty="0"/>
              <a:t>Sentence Correction</a:t>
            </a:r>
          </a:p>
          <a:p>
            <a:pPr marL="457200" indent="-457200">
              <a:buAutoNum type="arabicPeriod"/>
            </a:pPr>
            <a:r>
              <a:rPr lang="en-US" dirty="0"/>
              <a:t>Revision in Context</a:t>
            </a:r>
          </a:p>
          <a:p>
            <a:pPr marL="457200" indent="-457200">
              <a:buAutoNum type="arabicPeriod"/>
            </a:pPr>
            <a:r>
              <a:rPr lang="en-US" dirty="0"/>
              <a:t>Research Skills</a:t>
            </a: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8A363-83AA-282E-CA9A-885A61B45E53}"/>
              </a:ext>
            </a:extLst>
          </p:cNvPr>
          <p:cNvSpPr>
            <a:spLocks noGrp="1"/>
          </p:cNvSpPr>
          <p:nvPr>
            <p:ph type="title"/>
          </p:nvPr>
        </p:nvSpPr>
        <p:spPr/>
        <p:txBody>
          <a:bodyPr/>
          <a:lstStyle/>
          <a:p>
            <a:r>
              <a:rPr lang="en-US" dirty="0"/>
              <a:t>Usage</a:t>
            </a:r>
          </a:p>
        </p:txBody>
      </p:sp>
      <p:sp>
        <p:nvSpPr>
          <p:cNvPr id="3" name="Content Placeholder 2">
            <a:extLst>
              <a:ext uri="{FF2B5EF4-FFF2-40B4-BE49-F238E27FC236}">
                <a16:creationId xmlns:a16="http://schemas.microsoft.com/office/drawing/2014/main" id="{A5E8564A-3D63-32D9-7DD4-7F7C0428ED5B}"/>
              </a:ext>
            </a:extLst>
          </p:cNvPr>
          <p:cNvSpPr>
            <a:spLocks noGrp="1"/>
          </p:cNvSpPr>
          <p:nvPr>
            <p:ph idx="1"/>
          </p:nvPr>
        </p:nvSpPr>
        <p:spPr/>
        <p:txBody>
          <a:bodyPr/>
          <a:lstStyle/>
          <a:p>
            <a:r>
              <a:rPr lang="en-US" dirty="0"/>
              <a:t>Sentence Mechanics</a:t>
            </a:r>
          </a:p>
          <a:p>
            <a:r>
              <a:rPr lang="en-US" dirty="0"/>
              <a:t>Sentence Structure and Grammatical Relationships</a:t>
            </a:r>
          </a:p>
          <a:p>
            <a:r>
              <a:rPr lang="en-US" dirty="0"/>
              <a:t>Expressions and Word Choice</a:t>
            </a:r>
          </a:p>
          <a:p>
            <a:endParaRPr lang="en-US" dirty="0"/>
          </a:p>
          <a:p>
            <a:pPr marL="0" indent="0">
              <a:buNone/>
            </a:pPr>
            <a:r>
              <a:rPr lang="en-US" dirty="0"/>
              <a:t>Some questions ask about errors, others ask you to determine sentences with no usage issues. </a:t>
            </a:r>
          </a:p>
        </p:txBody>
      </p:sp>
    </p:spTree>
    <p:extLst>
      <p:ext uri="{BB962C8B-B14F-4D97-AF65-F5344CB8AC3E}">
        <p14:creationId xmlns:p14="http://schemas.microsoft.com/office/powerpoint/2010/main" val="370400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40EC-818B-F7CB-5DC7-BA3BAB1512E1}"/>
              </a:ext>
            </a:extLst>
          </p:cNvPr>
          <p:cNvSpPr>
            <a:spLocks noGrp="1"/>
          </p:cNvSpPr>
          <p:nvPr>
            <p:ph type="title"/>
          </p:nvPr>
        </p:nvSpPr>
        <p:spPr/>
        <p:txBody>
          <a:bodyPr/>
          <a:lstStyle/>
          <a:p>
            <a:r>
              <a:rPr lang="en-US" dirty="0"/>
              <a:t>Sentence Correction</a:t>
            </a:r>
          </a:p>
        </p:txBody>
      </p:sp>
      <p:sp>
        <p:nvSpPr>
          <p:cNvPr id="3" name="Content Placeholder 2">
            <a:extLst>
              <a:ext uri="{FF2B5EF4-FFF2-40B4-BE49-F238E27FC236}">
                <a16:creationId xmlns:a16="http://schemas.microsoft.com/office/drawing/2014/main" id="{AB3E2111-1BE5-8939-0F43-7D6B0ADCDB89}"/>
              </a:ext>
            </a:extLst>
          </p:cNvPr>
          <p:cNvSpPr>
            <a:spLocks noGrp="1"/>
          </p:cNvSpPr>
          <p:nvPr>
            <p:ph idx="1"/>
          </p:nvPr>
        </p:nvSpPr>
        <p:spPr/>
        <p:txBody>
          <a:bodyPr/>
          <a:lstStyle/>
          <a:p>
            <a:r>
              <a:rPr lang="en-US" dirty="0"/>
              <a:t>You’ll be asked to identify which of the multiple choice answers is the best way to restate the provided sentence.</a:t>
            </a:r>
          </a:p>
          <a:p>
            <a:endParaRPr lang="en-US" dirty="0"/>
          </a:p>
          <a:p>
            <a:r>
              <a:rPr lang="en-US" dirty="0"/>
              <a:t>Be careful, though. Sometimes the original sentence will be the best of the options. </a:t>
            </a:r>
          </a:p>
        </p:txBody>
      </p:sp>
    </p:spTree>
    <p:extLst>
      <p:ext uri="{BB962C8B-B14F-4D97-AF65-F5344CB8AC3E}">
        <p14:creationId xmlns:p14="http://schemas.microsoft.com/office/powerpoint/2010/main" val="199206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2302</TotalTime>
  <Words>3232</Words>
  <Application>Microsoft Macintosh PowerPoint</Application>
  <PresentationFormat>Custom</PresentationFormat>
  <Paragraphs>227</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Consolas</vt:lpstr>
      <vt:lpstr>Corbel</vt:lpstr>
      <vt:lpstr>tondo</vt:lpstr>
      <vt:lpstr>Chalkboard 16x9</vt:lpstr>
      <vt:lpstr>Praxis 1: CORE Writing</vt:lpstr>
      <vt:lpstr>Warm-Up</vt:lpstr>
      <vt:lpstr>You should come to the Writing Center. Make an appointment now. Right now. While I’m talking. </vt:lpstr>
      <vt:lpstr>Take a targeted approach that picks one goal to work on. </vt:lpstr>
      <vt:lpstr>PowerPoint Presentation</vt:lpstr>
      <vt:lpstr>Selected Response Section</vt:lpstr>
      <vt:lpstr>The Question part of the test has four parts</vt:lpstr>
      <vt:lpstr>Usage</vt:lpstr>
      <vt:lpstr>Sentence Correction</vt:lpstr>
      <vt:lpstr>Revision in Context</vt:lpstr>
      <vt:lpstr>Strategies</vt:lpstr>
      <vt:lpstr>Research Skills</vt:lpstr>
      <vt:lpstr>Tips</vt:lpstr>
      <vt:lpstr>Resources</vt:lpstr>
      <vt:lpstr>The Essays</vt:lpstr>
      <vt:lpstr>Two Essays, 30 minutes each</vt:lpstr>
      <vt:lpstr>What they ECS says it is looking for:</vt:lpstr>
      <vt:lpstr>PowerPoint Presentation</vt:lpstr>
      <vt:lpstr>Looking at the Examples provided by ECS,  some common “moves” made in the essay include:</vt:lpstr>
      <vt:lpstr>Organization</vt:lpstr>
      <vt:lpstr>Language and Sentence Variety</vt:lpstr>
      <vt:lpstr>The Source-based Essay</vt:lpstr>
      <vt:lpstr>What they seem to be looking for</vt:lpstr>
      <vt:lpstr>PowerPoint Presentation</vt:lpstr>
      <vt:lpstr>Let’s Discuss…</vt:lpstr>
      <vt:lpstr>Let’s Strategize</vt:lpstr>
      <vt:lpstr>Source #1</vt:lpstr>
      <vt:lpstr>Source #2</vt:lpstr>
      <vt:lpstr>Paragraph #1</vt:lpstr>
      <vt:lpstr>PowerPoint Presentation</vt:lpstr>
      <vt:lpstr>Paragraph #3</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Praxis: Writing</dc:title>
  <dc:creator>Tim Johnson</dc:creator>
  <cp:lastModifiedBy>MORALES GONZÁLEZ, MASSIEL</cp:lastModifiedBy>
  <cp:revision>2</cp:revision>
  <dcterms:created xsi:type="dcterms:W3CDTF">2024-03-19T01:34:03Z</dcterms:created>
  <dcterms:modified xsi:type="dcterms:W3CDTF">2024-03-22T21:07:22Z</dcterms:modified>
</cp:coreProperties>
</file>