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381" r:id="rId3"/>
    <p:sldId id="399" r:id="rId4"/>
    <p:sldId id="400" r:id="rId5"/>
    <p:sldId id="522" r:id="rId6"/>
    <p:sldId id="523" r:id="rId7"/>
    <p:sldId id="426" r:id="rId8"/>
    <p:sldId id="401"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5" r:id="rId25"/>
    <p:sldId id="486" r:id="rId26"/>
    <p:sldId id="487" r:id="rId27"/>
    <p:sldId id="488" r:id="rId28"/>
    <p:sldId id="489" r:id="rId29"/>
    <p:sldId id="490" r:id="rId30"/>
    <p:sldId id="491" r:id="rId31"/>
    <p:sldId id="492" r:id="rId32"/>
    <p:sldId id="493" r:id="rId33"/>
    <p:sldId id="494" r:id="rId34"/>
    <p:sldId id="495" r:id="rId35"/>
    <p:sldId id="496" r:id="rId36"/>
    <p:sldId id="497" r:id="rId37"/>
    <p:sldId id="511" r:id="rId38"/>
    <p:sldId id="430" r:id="rId39"/>
    <p:sldId id="452" r:id="rId40"/>
    <p:sldId id="515" r:id="rId41"/>
    <p:sldId id="516" r:id="rId42"/>
    <p:sldId id="520" r:id="rId43"/>
    <p:sldId id="517" r:id="rId44"/>
    <p:sldId id="518" r:id="rId45"/>
    <p:sldId id="467" r:id="rId46"/>
    <p:sldId id="512" r:id="rId47"/>
    <p:sldId id="453" r:id="rId48"/>
    <p:sldId id="499" r:id="rId49"/>
    <p:sldId id="500" r:id="rId50"/>
    <p:sldId id="501" r:id="rId51"/>
    <p:sldId id="502" r:id="rId52"/>
    <p:sldId id="503" r:id="rId53"/>
    <p:sldId id="504" r:id="rId54"/>
    <p:sldId id="505" r:id="rId55"/>
    <p:sldId id="506" r:id="rId56"/>
    <p:sldId id="507" r:id="rId57"/>
    <p:sldId id="508" r:id="rId58"/>
    <p:sldId id="509" r:id="rId59"/>
    <p:sldId id="51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858" y="108"/>
      </p:cViewPr>
      <p:guideLst>
        <p:guide orient="horz" pos="2160"/>
        <p:guide pos="2880"/>
      </p:guideLst>
    </p:cSldViewPr>
  </p:slideViewPr>
  <p:notesTextViewPr>
    <p:cViewPr>
      <p:scale>
        <a:sx n="3" d="2"/>
        <a:sy n="3" d="2"/>
      </p:scale>
      <p:origin x="0" y="0"/>
    </p:cViewPr>
  </p:notesTextViewPr>
  <p:sorterViewPr>
    <p:cViewPr>
      <p:scale>
        <a:sx n="100" d="100"/>
        <a:sy n="100" d="100"/>
      </p:scale>
      <p:origin x="0" y="54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5"/>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41D-430C-9EE9-5AE22F3FA8D2}"/>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41D-430C-9EE9-5AE22F3FA8D2}"/>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41D-430C-9EE9-5AE22F3FA8D2}"/>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41D-430C-9EE9-5AE22F3FA8D2}"/>
              </c:ext>
            </c:extLst>
          </c:dPt>
          <c:dLbls>
            <c:dLbl>
              <c:idx val="0"/>
              <c:layout>
                <c:manualLayout>
                  <c:x val="-0.22328615174164548"/>
                  <c:y val="0.1726106900188878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424295591111642"/>
                      <c:h val="0.1352523364485981"/>
                    </c:manualLayout>
                  </c15:layout>
                </c:ext>
                <c:ext xmlns:c16="http://schemas.microsoft.com/office/drawing/2014/chart" uri="{C3380CC4-5D6E-409C-BE32-E72D297353CC}">
                  <c16:uniqueId val="{00000001-541D-430C-9EE9-5AE22F3FA8D2}"/>
                </c:ext>
              </c:extLst>
            </c:dLbl>
            <c:dLbl>
              <c:idx val="1"/>
              <c:layout>
                <c:manualLayout>
                  <c:x val="-0.15814525519788478"/>
                  <c:y val="-0.1702425000613242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448674994543929"/>
                      <c:h val="0.1352523364485981"/>
                    </c:manualLayout>
                  </c15:layout>
                </c:ext>
                <c:ext xmlns:c16="http://schemas.microsoft.com/office/drawing/2014/chart" uri="{C3380CC4-5D6E-409C-BE32-E72D297353CC}">
                  <c16:uniqueId val="{00000003-541D-430C-9EE9-5AE22F3FA8D2}"/>
                </c:ext>
              </c:extLst>
            </c:dLbl>
            <c:dLbl>
              <c:idx val="2"/>
              <c:layout>
                <c:manualLayout>
                  <c:x val="0.21173493570992546"/>
                  <c:y val="-6.57755537567149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41D-430C-9EE9-5AE22F3FA8D2}"/>
                </c:ext>
              </c:extLst>
            </c:dLbl>
            <c:dLbl>
              <c:idx val="3"/>
              <c:layout>
                <c:manualLayout>
                  <c:x val="0.20464603174650051"/>
                  <c:y val="0.1669581769568523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730382438749527"/>
                      <c:h val="0.20165938136237643"/>
                    </c:manualLayout>
                  </c15:layout>
                </c:ext>
                <c:ext xmlns:c16="http://schemas.microsoft.com/office/drawing/2014/chart" uri="{C3380CC4-5D6E-409C-BE32-E72D297353CC}">
                  <c16:uniqueId val="{00000007-541D-430C-9EE9-5AE22F3FA8D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Sheet1!$A$1:$A$4</c:f>
              <c:strCache>
                <c:ptCount val="4"/>
                <c:pt idx="0">
                  <c:v>Number/Quantity</c:v>
                </c:pt>
                <c:pt idx="1">
                  <c:v>Algebra/Functions</c:v>
                </c:pt>
                <c:pt idx="2">
                  <c:v>Geometry</c:v>
                </c:pt>
                <c:pt idx="3">
                  <c:v>Statistics/Probability</c:v>
                </c:pt>
              </c:strCache>
            </c:strRef>
          </c:cat>
          <c:val>
            <c:numRef>
              <c:f>Sheet1!$B$1:$B$4</c:f>
              <c:numCache>
                <c:formatCode>General</c:formatCode>
                <c:ptCount val="4"/>
                <c:pt idx="0">
                  <c:v>17</c:v>
                </c:pt>
                <c:pt idx="1">
                  <c:v>17</c:v>
                </c:pt>
                <c:pt idx="2">
                  <c:v>11</c:v>
                </c:pt>
                <c:pt idx="3">
                  <c:v>11</c:v>
                </c:pt>
              </c:numCache>
            </c:numRef>
          </c:val>
          <c:extLst>
            <c:ext xmlns:c16="http://schemas.microsoft.com/office/drawing/2014/chart" uri="{C3380CC4-5D6E-409C-BE32-E72D297353CC}">
              <c16:uniqueId val="{00000008-541D-430C-9EE9-5AE22F3FA8D2}"/>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C5A73-CBC3-463E-800A-1EFC04DCEEA9}" type="datetimeFigureOut">
              <a:rPr lang="en-US" smtClean="0"/>
              <a:t>6/24/2020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D08745-02DF-4860-BE72-31692BB4C364}" type="slidenum">
              <a:rPr lang="en-US" smtClean="0"/>
              <a:t>‹#›</a:t>
            </a:fld>
            <a:endParaRPr lang="en-US"/>
          </a:p>
        </p:txBody>
      </p:sp>
    </p:spTree>
    <p:extLst>
      <p:ext uri="{BB962C8B-B14F-4D97-AF65-F5344CB8AC3E}">
        <p14:creationId xmlns:p14="http://schemas.microsoft.com/office/powerpoint/2010/main" val="2254545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8F57B1-5ABC-DF47-8983-9DE3ACC60AE9}" type="slidenum">
              <a:rPr lang="en-US" smtClean="0"/>
              <a:pPr/>
              <a:t>1</a:t>
            </a:fld>
            <a:endParaRPr lang="en-US"/>
          </a:p>
        </p:txBody>
      </p:sp>
    </p:spTree>
    <p:extLst>
      <p:ext uri="{BB962C8B-B14F-4D97-AF65-F5344CB8AC3E}">
        <p14:creationId xmlns:p14="http://schemas.microsoft.com/office/powerpoint/2010/main" val="98735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08745-02DF-4860-BE72-31692BB4C364}" type="slidenum">
              <a:rPr lang="en-US" smtClean="0"/>
              <a:t>46</a:t>
            </a:fld>
            <a:endParaRPr lang="en-US"/>
          </a:p>
        </p:txBody>
      </p:sp>
    </p:spTree>
    <p:extLst>
      <p:ext uri="{BB962C8B-B14F-4D97-AF65-F5344CB8AC3E}">
        <p14:creationId xmlns:p14="http://schemas.microsoft.com/office/powerpoint/2010/main" val="285503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CAEF5F-27A0-46CC-9802-A411C7F2230D}"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274116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AEF5F-27A0-46CC-9802-A411C7F2230D}"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265881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AEF5F-27A0-46CC-9802-A411C7F2230D}"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533594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AEF5F-27A0-46CC-9802-A411C7F2230D}"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178511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CAEF5F-27A0-46CC-9802-A411C7F2230D}"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227950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CAEF5F-27A0-46CC-9802-A411C7F2230D}"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267158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CAEF5F-27A0-46CC-9802-A411C7F2230D}" type="datetimeFigureOut">
              <a:rPr lang="en-US" smtClean="0"/>
              <a:t>6/24/2020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56550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CAEF5F-27A0-46CC-9802-A411C7F2230D}" type="datetimeFigureOut">
              <a:rPr lang="en-US" smtClean="0"/>
              <a:t>6/24/2020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376118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AEF5F-27A0-46CC-9802-A411C7F2230D}" type="datetimeFigureOut">
              <a:rPr lang="en-US" smtClean="0"/>
              <a:t>6/24/2020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356927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CAEF5F-27A0-46CC-9802-A411C7F2230D}"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181000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CAEF5F-27A0-46CC-9802-A411C7F2230D}"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181694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AEF5F-27A0-46CC-9802-A411C7F2230D}" type="datetimeFigureOut">
              <a:rPr lang="en-US" smtClean="0"/>
              <a:t>6/24/2020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E83A3-7065-4A06-9ABF-EF24309AB546}" type="slidenum">
              <a:rPr lang="en-US" smtClean="0"/>
              <a:t>‹#›</a:t>
            </a:fld>
            <a:endParaRPr lang="en-US"/>
          </a:p>
        </p:txBody>
      </p:sp>
    </p:spTree>
    <p:extLst>
      <p:ext uri="{BB962C8B-B14F-4D97-AF65-F5344CB8AC3E}">
        <p14:creationId xmlns:p14="http://schemas.microsoft.com/office/powerpoint/2010/main" val="4121600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reach.louisville.edu/tutorin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com/url?sa=i&amp;rct=j&amp;q=&amp;esrc=s&amp;source=images&amp;cd=&amp;ved=2ahUKEwj3kv2_9ofaAhWRq1MKHa9zBdMQjRx6BAgAEAU&amp;url=https://courses.lumenlearning.com/boundless-algebra/chapter/properties-of-functions/&amp;psig=AOvVaw0pqLN0IzI1KcX5wdUjMhYK&amp;ust=1522082754756483"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oletinboces.wordpress.com/2015/03/09/el-auge-de-las-matematicas-entre-la-poblacion-no-es-una-moda-pasajera/"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0" y="2895600"/>
            <a:ext cx="9144000" cy="1447800"/>
          </a:xfrm>
          <a:prstGeom prst="rect">
            <a:avLst/>
          </a:prstGeom>
          <a:noFill/>
          <a:ln w="9525">
            <a:noFill/>
            <a:miter lim="800000"/>
            <a:headEnd/>
            <a:tailEnd/>
          </a:ln>
        </p:spPr>
        <p:txBody>
          <a:bodyPr wrap="none"/>
          <a:lstStyle/>
          <a:p>
            <a:pPr algn="ctr">
              <a:spcBef>
                <a:spcPct val="50000"/>
              </a:spcBef>
            </a:pPr>
            <a:endParaRPr lang="en-US" sz="6000" dirty="0">
              <a:solidFill>
                <a:schemeClr val="bg1"/>
              </a:solidFill>
              <a:latin typeface="Helvetica 75 Bold" pitchFamily="1" charset="0"/>
            </a:endParaRPr>
          </a:p>
        </p:txBody>
      </p:sp>
      <p:sp>
        <p:nvSpPr>
          <p:cNvPr id="6" name="Rectangle 5"/>
          <p:cNvSpPr/>
          <p:nvPr/>
        </p:nvSpPr>
        <p:spPr>
          <a:xfrm>
            <a:off x="381000" y="5181600"/>
            <a:ext cx="8305800" cy="830997"/>
          </a:xfrm>
          <a:prstGeom prst="rect">
            <a:avLst/>
          </a:prstGeom>
        </p:spPr>
        <p:txBody>
          <a:bodyPr wrap="square">
            <a:spAutoFit/>
          </a:bodyPr>
          <a:lstStyle/>
          <a:p>
            <a:pPr algn="ctr"/>
            <a:endParaRPr lang="en-US" dirty="0"/>
          </a:p>
          <a:p>
            <a:pPr algn="ctr"/>
            <a:endParaRPr lang="en-US" dirty="0"/>
          </a:p>
        </p:txBody>
      </p:sp>
      <p:sp>
        <p:nvSpPr>
          <p:cNvPr id="12" name="TextBox 11"/>
          <p:cNvSpPr txBox="1"/>
          <p:nvPr/>
        </p:nvSpPr>
        <p:spPr>
          <a:xfrm>
            <a:off x="-38100" y="402104"/>
            <a:ext cx="9144000" cy="1938992"/>
          </a:xfrm>
          <a:prstGeom prst="rect">
            <a:avLst/>
          </a:prstGeom>
          <a:noFill/>
        </p:spPr>
        <p:txBody>
          <a:bodyPr wrap="square" rtlCol="0">
            <a:spAutoFit/>
          </a:bodyPr>
          <a:lstStyle/>
          <a:p>
            <a:pPr algn="ctr"/>
            <a:r>
              <a:rPr lang="en-US" sz="4000" b="1" i="1" dirty="0">
                <a:solidFill>
                  <a:srgbClr val="FF0000"/>
                </a:solidFill>
                <a:effectLst>
                  <a:outerShdw blurRad="38100" dist="38100" dir="2700000" algn="tl">
                    <a:srgbClr val="000000">
                      <a:alpha val="43137"/>
                    </a:srgbClr>
                  </a:outerShdw>
                </a:effectLst>
                <a:cs typeface="Times New Roman" panose="02020603050405020304" pitchFamily="18" charset="0"/>
              </a:rPr>
              <a:t>Virtual</a:t>
            </a:r>
            <a:r>
              <a:rPr lang="en-US" sz="4000" b="1" dirty="0">
                <a:cs typeface="Times New Roman" panose="02020603050405020304" pitchFamily="18" charset="0"/>
              </a:rPr>
              <a:t> Praxis Review Workshop </a:t>
            </a:r>
            <a:r>
              <a:rPr lang="en-US" sz="4000" b="1" dirty="0">
                <a:latin typeface="+mj-lt"/>
                <a:cs typeface="Times New Roman" panose="02020603050405020304" pitchFamily="18" charset="0"/>
              </a:rPr>
              <a:t>:</a:t>
            </a:r>
          </a:p>
          <a:p>
            <a:pPr algn="ctr"/>
            <a:r>
              <a:rPr lang="en-US" sz="4000" b="1" dirty="0">
                <a:latin typeface="+mj-lt"/>
                <a:cs typeface="Times New Roman" panose="02020603050405020304" pitchFamily="18" charset="0"/>
              </a:rPr>
              <a:t>Core Mathematics Exam</a:t>
            </a:r>
          </a:p>
          <a:p>
            <a:pPr algn="ctr"/>
            <a:r>
              <a:rPr lang="en-US" sz="4000" b="1" dirty="0">
                <a:latin typeface="+mj-lt"/>
                <a:cs typeface="Times New Roman" panose="02020603050405020304" pitchFamily="18" charset="0"/>
              </a:rPr>
              <a:t>Part II</a:t>
            </a:r>
          </a:p>
        </p:txBody>
      </p:sp>
      <p:sp>
        <p:nvSpPr>
          <p:cNvPr id="2" name="Rectangle 1"/>
          <p:cNvSpPr/>
          <p:nvPr/>
        </p:nvSpPr>
        <p:spPr>
          <a:xfrm>
            <a:off x="-38100" y="2743200"/>
            <a:ext cx="9182100" cy="1600200"/>
          </a:xfrm>
          <a:prstGeom prst="rect">
            <a:avLst/>
          </a:prstGeom>
          <a:solidFill>
            <a:srgbClr val="C0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Jonathan D. Watkins, Ph.D.</a:t>
            </a:r>
          </a:p>
          <a:p>
            <a:pPr algn="ctr"/>
            <a:r>
              <a:rPr lang="en-US" sz="2800" dirty="0"/>
              <a:t>REACH Math Resources</a:t>
            </a:r>
          </a:p>
        </p:txBody>
      </p:sp>
      <p:pic>
        <p:nvPicPr>
          <p:cNvPr id="4" name="Picture 3"/>
          <p:cNvPicPr>
            <a:picLocks noChangeAspect="1"/>
          </p:cNvPicPr>
          <p:nvPr/>
        </p:nvPicPr>
        <p:blipFill>
          <a:blip r:embed="rId3"/>
          <a:stretch>
            <a:fillRect/>
          </a:stretch>
        </p:blipFill>
        <p:spPr>
          <a:xfrm>
            <a:off x="6019800" y="5181600"/>
            <a:ext cx="2322286" cy="609600"/>
          </a:xfrm>
          <a:prstGeom prst="rect">
            <a:avLst/>
          </a:prstGeom>
        </p:spPr>
      </p:pic>
      <p:pic>
        <p:nvPicPr>
          <p:cNvPr id="5" name="Picture 4"/>
          <p:cNvPicPr>
            <a:picLocks noChangeAspect="1"/>
          </p:cNvPicPr>
          <p:nvPr/>
        </p:nvPicPr>
        <p:blipFill>
          <a:blip r:embed="rId4"/>
          <a:stretch>
            <a:fillRect/>
          </a:stretch>
        </p:blipFill>
        <p:spPr>
          <a:xfrm>
            <a:off x="609600" y="5065542"/>
            <a:ext cx="4033838" cy="851989"/>
          </a:xfrm>
          <a:prstGeom prst="rect">
            <a:avLst/>
          </a:prstGeom>
        </p:spPr>
      </p:pic>
    </p:spTree>
    <p:extLst>
      <p:ext uri="{BB962C8B-B14F-4D97-AF65-F5344CB8AC3E}">
        <p14:creationId xmlns:p14="http://schemas.microsoft.com/office/powerpoint/2010/main" val="90893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a:t>
            </a:r>
            <a:r>
              <a:rPr lang="en-US" dirty="0">
                <a:solidFill>
                  <a:schemeClr val="accent2">
                    <a:lumMod val="50000"/>
                  </a:schemeClr>
                </a:solidFill>
                <a:cs typeface="Times New Roman" panose="02020603050405020304" pitchFamily="18" charset="0"/>
              </a:rPr>
              <a:t> </a:t>
            </a:r>
            <a:r>
              <a:rPr lang="en-US" dirty="0">
                <a:cs typeface="Times New Roman" panose="02020603050405020304" pitchFamily="18" charset="0"/>
              </a:rPr>
              <a:t>&amp; Functions</a:t>
            </a:r>
          </a:p>
        </p:txBody>
      </p:sp>
      <p:sp>
        <p:nvSpPr>
          <p:cNvPr id="97283" name="Rectangle 3"/>
          <p:cNvSpPr>
            <a:spLocks noGrp="1" noChangeArrowheads="1"/>
          </p:cNvSpPr>
          <p:nvPr>
            <p:ph idx="1"/>
          </p:nvPr>
        </p:nvSpPr>
        <p:spPr>
          <a:xfrm>
            <a:off x="457200" y="1600200"/>
            <a:ext cx="8229600" cy="4876800"/>
          </a:xfrm>
        </p:spPr>
        <p:txBody>
          <a:bodyPr>
            <a:normAutofit lnSpcReduction="10000"/>
          </a:bodyPr>
          <a:lstStyle/>
          <a:p>
            <a:r>
              <a:rPr lang="en-US" sz="2800" dirty="0">
                <a:cs typeface="Times New Roman" panose="02020603050405020304" pitchFamily="18" charset="0"/>
              </a:rPr>
              <a:t>Simplifying expressions (using the distributive property)</a:t>
            </a:r>
          </a:p>
          <a:p>
            <a:r>
              <a:rPr lang="en-US" sz="2800" dirty="0">
                <a:cs typeface="Times New Roman" panose="02020603050405020304" pitchFamily="18" charset="0"/>
              </a:rPr>
              <a:t>Working with expressions/equations (e.g., evaluating and manipulating them)</a:t>
            </a:r>
          </a:p>
          <a:p>
            <a:r>
              <a:rPr lang="en-US" sz="2800" dirty="0">
                <a:cs typeface="Times New Roman" panose="02020603050405020304" pitchFamily="18" charset="0"/>
              </a:rPr>
              <a:t>Solving linear equations and inequalities</a:t>
            </a:r>
          </a:p>
          <a:p>
            <a:r>
              <a:rPr lang="en-US" sz="2800" dirty="0">
                <a:cs typeface="Times New Roman" panose="02020603050405020304" pitchFamily="18" charset="0"/>
              </a:rPr>
              <a:t>Working with functions (including tables of values)</a:t>
            </a:r>
          </a:p>
          <a:p>
            <a:r>
              <a:rPr lang="en-US" sz="2800" dirty="0">
                <a:cs typeface="Times New Roman" panose="02020603050405020304" pitchFamily="18" charset="0"/>
              </a:rPr>
              <a:t>Solving problems involving ratios/proportions</a:t>
            </a:r>
          </a:p>
          <a:p>
            <a:r>
              <a:rPr lang="en-US" sz="2800" dirty="0">
                <a:cs typeface="Times New Roman" panose="02020603050405020304" pitchFamily="18" charset="0"/>
              </a:rPr>
              <a:t>Understanding linear equations and their graphs</a:t>
            </a:r>
          </a:p>
          <a:p>
            <a:r>
              <a:rPr lang="en-US" sz="2800" dirty="0">
                <a:cs typeface="Times New Roman" panose="02020603050405020304" pitchFamily="18" charset="0"/>
              </a:rPr>
              <a:t>Interpreting graphs of equations/functions</a:t>
            </a:r>
          </a:p>
          <a:p>
            <a:r>
              <a:rPr lang="en-US" sz="2800" dirty="0">
                <a:cs typeface="Times New Roman" panose="02020603050405020304" pitchFamily="18" charset="0"/>
              </a:rPr>
              <a:t>Understanding and solving word problems</a:t>
            </a:r>
          </a:p>
          <a:p>
            <a:endParaRPr lang="en-US" sz="2800" dirty="0">
              <a:cs typeface="Times New Roman" panose="02020603050405020304" pitchFamily="18" charset="0"/>
            </a:endParaRPr>
          </a:p>
          <a:p>
            <a:endParaRPr lang="en-US" sz="2800" dirty="0">
              <a:cs typeface="Times New Roman" panose="02020603050405020304" pitchFamily="18" charset="0"/>
            </a:endParaRPr>
          </a:p>
          <a:p>
            <a:endParaRPr lang="en-US" sz="2800"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10</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11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endParaRPr lang="en-US" sz="2400" b="1" dirty="0">
              <a:cs typeface="Times New Roman" panose="02020603050405020304" pitchFamily="18" charset="0"/>
            </a:endParaRPr>
          </a:p>
          <a:p>
            <a:pPr marL="0" indent="0" algn="ctr">
              <a:buNone/>
            </a:pPr>
            <a:r>
              <a:rPr lang="en-US" sz="7200" b="1" dirty="0">
                <a:cs typeface="Times New Roman" panose="02020603050405020304" pitchFamily="18" charset="0"/>
              </a:rPr>
              <a:t>Algebra &amp; Functions Questions</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11</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347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a:pPr>
            <a:r>
              <a:rPr lang="en-US" sz="2400" dirty="0">
                <a:cs typeface="Times New Roman" panose="02020603050405020304" pitchFamily="18" charset="0"/>
              </a:rPr>
              <a:t>Solve the following linear equation: 3</a:t>
            </a:r>
            <a:r>
              <a:rPr lang="en-US" sz="2400" i="1" dirty="0">
                <a:cs typeface="Times New Roman" panose="02020603050405020304" pitchFamily="18" charset="0"/>
              </a:rPr>
              <a:t>x</a:t>
            </a:r>
            <a:r>
              <a:rPr lang="en-US" sz="2400" dirty="0">
                <a:cs typeface="Times New Roman" panose="02020603050405020304" pitchFamily="18" charset="0"/>
              </a:rPr>
              <a:t> – 9 = 12.</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x = 1</a:t>
            </a:r>
          </a:p>
          <a:p>
            <a:pPr marL="457200" indent="-457200">
              <a:buFont typeface="Arial" panose="020B0604020202020204" pitchFamily="34" charset="0"/>
              <a:buAutoNum type="alphaUcPeriod"/>
            </a:pPr>
            <a:r>
              <a:rPr lang="en-US" sz="2400" dirty="0">
                <a:cs typeface="Times New Roman" panose="02020603050405020304" pitchFamily="18" charset="0"/>
              </a:rPr>
              <a:t>x = 7</a:t>
            </a:r>
          </a:p>
          <a:p>
            <a:pPr marL="457200" indent="-457200">
              <a:buFont typeface="Arial" panose="020B0604020202020204" pitchFamily="34" charset="0"/>
              <a:buAutoNum type="alphaUcPeriod"/>
            </a:pPr>
            <a:r>
              <a:rPr lang="en-US" sz="2400" dirty="0">
                <a:cs typeface="Times New Roman" panose="02020603050405020304" pitchFamily="18" charset="0"/>
              </a:rPr>
              <a:t>x = 9</a:t>
            </a:r>
          </a:p>
          <a:p>
            <a:pPr marL="457200" indent="-457200">
              <a:buFont typeface="Arial" panose="020B0604020202020204" pitchFamily="34" charset="0"/>
              <a:buAutoNum type="alphaUcPeriod"/>
            </a:pPr>
            <a:r>
              <a:rPr lang="en-US" sz="2400" dirty="0">
                <a:cs typeface="Times New Roman" panose="02020603050405020304" pitchFamily="18" charset="0"/>
              </a:rPr>
              <a:t>x = 21</a:t>
            </a:r>
          </a:p>
          <a:p>
            <a:pPr marL="457200" indent="-457200">
              <a:buFont typeface="Arial" panose="020B0604020202020204" pitchFamily="34" charset="0"/>
              <a:buAutoNum type="alphaUcPeriod"/>
            </a:pPr>
            <a:r>
              <a:rPr lang="en-US" sz="2400" dirty="0">
                <a:cs typeface="Times New Roman" panose="02020603050405020304" pitchFamily="18" charset="0"/>
              </a:rPr>
              <a:t>x = 63</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12</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356350"/>
            <a:ext cx="9144000" cy="369332"/>
          </a:xfrm>
          <a:prstGeom prst="rect">
            <a:avLst/>
          </a:prstGeom>
          <a:noFill/>
        </p:spPr>
        <p:txBody>
          <a:bodyPr wrap="square" rtlCol="0">
            <a:spAutoFit/>
          </a:bodyPr>
          <a:lstStyle/>
          <a:p>
            <a:pPr algn="ctr"/>
            <a:r>
              <a:rPr lang="en-US" dirty="0">
                <a:solidFill>
                  <a:schemeClr val="bg1">
                    <a:lumMod val="75000"/>
                  </a:schemeClr>
                </a:solidFill>
              </a:rPr>
              <a:t>Tip: Work Backwards</a:t>
            </a:r>
          </a:p>
        </p:txBody>
      </p:sp>
      <mc:AlternateContent xmlns:mc="http://schemas.openxmlformats.org/markup-compatibility/2006" xmlns:a14="http://schemas.microsoft.com/office/drawing/2010/main">
        <mc:Choice Requires="a14">
          <p:sp>
            <p:nvSpPr>
              <p:cNvPr id="7" name="TextBox 6"/>
              <p:cNvSpPr txBox="1"/>
              <p:nvPr/>
            </p:nvSpPr>
            <p:spPr>
              <a:xfrm>
                <a:off x="3276600" y="3020874"/>
                <a:ext cx="4572000" cy="1170385"/>
              </a:xfrm>
              <a:prstGeom prst="rect">
                <a:avLst/>
              </a:prstGeom>
              <a:noFill/>
              <a:ln w="19050">
                <a:solidFill>
                  <a:schemeClr val="tx1"/>
                </a:solidFill>
              </a:ln>
            </p:spPr>
            <p:txBody>
              <a:bodyPr wrap="square" rtlCol="0">
                <a:spAutoFit/>
              </a:bodyPr>
              <a:lstStyle/>
              <a:p>
                <a:pPr algn="ctr"/>
                <a:r>
                  <a:rPr lang="en-US" sz="2000" b="1" dirty="0"/>
                  <a:t>Follow-Up Exercise:</a:t>
                </a:r>
              </a:p>
              <a:p>
                <a:pPr algn="ctr"/>
                <a:endParaRPr lang="en-US" sz="2000" b="1" dirty="0"/>
              </a:p>
              <a:p>
                <a:pPr algn="ctr"/>
                <a:r>
                  <a:rPr lang="en-US" sz="2000" b="1" dirty="0"/>
                  <a:t>Solve the following: </a:t>
                </a:r>
                <a14:m>
                  <m:oMath xmlns:m="http://schemas.openxmlformats.org/officeDocument/2006/math">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𝟓</m:t>
                        </m:r>
                      </m:den>
                    </m:f>
                    <m:r>
                      <a:rPr lang="en-US" sz="2000" b="1" i="1" smtClean="0">
                        <a:latin typeface="Cambria Math" panose="02040503050406030204" pitchFamily="18" charset="0"/>
                      </a:rPr>
                      <m:t>𝒙</m:t>
                    </m:r>
                    <m:r>
                      <a:rPr lang="en-US" sz="2000" b="1" i="1" smtClean="0">
                        <a:latin typeface="Cambria Math" panose="02040503050406030204" pitchFamily="18" charset="0"/>
                      </a:rPr>
                      <m:t>+</m:t>
                    </m:r>
                    <m:r>
                      <a:rPr lang="en-US" sz="2000" b="1" i="1" smtClean="0">
                        <a:latin typeface="Cambria Math" panose="02040503050406030204" pitchFamily="18" charset="0"/>
                      </a:rPr>
                      <m:t>𝟒</m:t>
                    </m:r>
                    <m:r>
                      <a:rPr lang="en-US" sz="2000" b="1" i="1" smtClean="0">
                        <a:latin typeface="Cambria Math" panose="02040503050406030204" pitchFamily="18" charset="0"/>
                      </a:rPr>
                      <m:t>=−</m:t>
                    </m:r>
                    <m:r>
                      <a:rPr lang="en-US" sz="2000" b="1" i="1" smtClean="0">
                        <a:latin typeface="Cambria Math" panose="02040503050406030204" pitchFamily="18" charset="0"/>
                      </a:rPr>
                      <m:t>𝟔</m:t>
                    </m:r>
                  </m:oMath>
                </a14:m>
                <a:r>
                  <a:rPr lang="en-US" sz="2000" b="1"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3276600" y="3020874"/>
                <a:ext cx="4572000" cy="1170385"/>
              </a:xfrm>
              <a:prstGeom prst="rect">
                <a:avLst/>
              </a:prstGeom>
              <a:blipFill>
                <a:blip r:embed="rId2"/>
                <a:stretch>
                  <a:fillRect t="-2564" b="-513"/>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5583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2"/>
            </a:pPr>
            <a:r>
              <a:rPr lang="en-US" sz="2400" dirty="0">
                <a:cs typeface="Times New Roman" panose="02020603050405020304" pitchFamily="18" charset="0"/>
              </a:rPr>
              <a:t>Marcus purchases a video game with a price tag of </a:t>
            </a:r>
            <a:r>
              <a:rPr lang="en-US" sz="2400" i="1" dirty="0">
                <a:cs typeface="Times New Roman" panose="02020603050405020304" pitchFamily="18" charset="0"/>
              </a:rPr>
              <a:t>d</a:t>
            </a:r>
            <a:r>
              <a:rPr lang="en-US" sz="2400" dirty="0">
                <a:cs typeface="Times New Roman" panose="02020603050405020304" pitchFamily="18" charset="0"/>
              </a:rPr>
              <a:t> dollars.  If the sales tax on the item is 6%, which expression represents the </a:t>
            </a:r>
            <a:r>
              <a:rPr lang="en-US" sz="2400" b="1" dirty="0">
                <a:cs typeface="Times New Roman" panose="02020603050405020304" pitchFamily="18" charset="0"/>
              </a:rPr>
              <a:t>final</a:t>
            </a:r>
            <a:r>
              <a:rPr lang="en-US" sz="2400" dirty="0">
                <a:cs typeface="Times New Roman" panose="02020603050405020304" pitchFamily="18" charset="0"/>
              </a:rPr>
              <a:t> </a:t>
            </a:r>
            <a:r>
              <a:rPr lang="en-US" sz="2400" b="1" dirty="0">
                <a:cs typeface="Times New Roman" panose="02020603050405020304" pitchFamily="18" charset="0"/>
              </a:rPr>
              <a:t>cost</a:t>
            </a:r>
            <a:r>
              <a:rPr lang="en-US" sz="2400" dirty="0">
                <a:cs typeface="Times New Roman" panose="02020603050405020304" pitchFamily="18" charset="0"/>
              </a:rPr>
              <a:t> of the game?</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0.06</a:t>
            </a:r>
            <a:r>
              <a:rPr lang="en-US" sz="2400" i="1" dirty="0">
                <a:cs typeface="Times New Roman" panose="02020603050405020304" pitchFamily="18" charset="0"/>
              </a:rPr>
              <a:t>d</a:t>
            </a:r>
          </a:p>
          <a:p>
            <a:pPr marL="457200" indent="-457200">
              <a:buAutoNum type="alphaUcPeriod"/>
            </a:pPr>
            <a:r>
              <a:rPr lang="en-US" sz="2400" i="1" dirty="0">
                <a:cs typeface="Times New Roman" panose="02020603050405020304" pitchFamily="18" charset="0"/>
              </a:rPr>
              <a:t>d</a:t>
            </a:r>
            <a:r>
              <a:rPr lang="en-US" sz="2400" dirty="0">
                <a:cs typeface="Times New Roman" panose="02020603050405020304" pitchFamily="18" charset="0"/>
              </a:rPr>
              <a:t> + 0.06</a:t>
            </a:r>
          </a:p>
          <a:p>
            <a:pPr marL="457200" indent="-457200">
              <a:buAutoNum type="alphaUcPeriod"/>
            </a:pPr>
            <a:r>
              <a:rPr lang="en-US" sz="2400" i="1" dirty="0">
                <a:cs typeface="Times New Roman" panose="02020603050405020304" pitchFamily="18" charset="0"/>
              </a:rPr>
              <a:t>d</a:t>
            </a:r>
            <a:r>
              <a:rPr lang="en-US" sz="2400" dirty="0">
                <a:cs typeface="Times New Roman" panose="02020603050405020304" pitchFamily="18" charset="0"/>
              </a:rPr>
              <a:t> – 0.06</a:t>
            </a:r>
          </a:p>
          <a:p>
            <a:pPr marL="457200" indent="-457200">
              <a:buAutoNum type="alphaUcPeriod"/>
            </a:pPr>
            <a:r>
              <a:rPr lang="en-US" sz="2400" i="1" dirty="0">
                <a:cs typeface="Times New Roman" panose="02020603050405020304" pitchFamily="18" charset="0"/>
              </a:rPr>
              <a:t>d</a:t>
            </a:r>
            <a:r>
              <a:rPr lang="en-US" sz="2400" dirty="0">
                <a:cs typeface="Times New Roman" panose="02020603050405020304" pitchFamily="18" charset="0"/>
              </a:rPr>
              <a:t> + 0.06</a:t>
            </a:r>
            <a:r>
              <a:rPr lang="en-US" sz="2400" i="1" dirty="0">
                <a:cs typeface="Times New Roman" panose="02020603050405020304" pitchFamily="18" charset="0"/>
              </a:rPr>
              <a:t>d</a:t>
            </a:r>
          </a:p>
          <a:p>
            <a:pPr marL="457200" indent="-457200">
              <a:buAutoNum type="alphaUcPeriod"/>
            </a:pPr>
            <a:r>
              <a:rPr lang="en-US" sz="2400" i="1" dirty="0">
                <a:cs typeface="Times New Roman" panose="02020603050405020304" pitchFamily="18" charset="0"/>
              </a:rPr>
              <a:t>d</a:t>
            </a:r>
            <a:r>
              <a:rPr lang="en-US" sz="2400" dirty="0">
                <a:cs typeface="Times New Roman" panose="02020603050405020304" pitchFamily="18" charset="0"/>
              </a:rPr>
              <a:t> – 0.06</a:t>
            </a:r>
            <a:r>
              <a:rPr lang="en-US" sz="2400" i="1" dirty="0">
                <a:cs typeface="Times New Roman" panose="02020603050405020304" pitchFamily="18" charset="0"/>
              </a:rPr>
              <a:t>d</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13</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Original file ‎ (SVG file, nominally 100 × 59 pixels, fil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0" y="3427374"/>
            <a:ext cx="2743200" cy="1618060"/>
          </a:xfrm>
          <a:prstGeom prst="rect">
            <a:avLst/>
          </a:prstGeom>
        </p:spPr>
      </p:pic>
      <p:sp>
        <p:nvSpPr>
          <p:cNvPr id="7" name="TextBox 6"/>
          <p:cNvSpPr txBox="1"/>
          <p:nvPr/>
        </p:nvSpPr>
        <p:spPr>
          <a:xfrm>
            <a:off x="3276600" y="3805517"/>
            <a:ext cx="4191000" cy="861774"/>
          </a:xfrm>
          <a:prstGeom prst="rect">
            <a:avLst/>
          </a:prstGeom>
          <a:noFill/>
          <a:ln w="19050">
            <a:solidFill>
              <a:schemeClr val="tx1"/>
            </a:solidFill>
          </a:ln>
        </p:spPr>
        <p:txBody>
          <a:bodyPr wrap="square" rtlCol="0">
            <a:spAutoFit/>
          </a:bodyPr>
          <a:lstStyle/>
          <a:p>
            <a:pPr algn="ctr"/>
            <a:r>
              <a:rPr lang="en-US" sz="2000" b="1" dirty="0"/>
              <a:t>Test Tip 12:</a:t>
            </a:r>
          </a:p>
          <a:p>
            <a:endParaRPr lang="en-US" sz="1000" b="1" dirty="0"/>
          </a:p>
          <a:p>
            <a:r>
              <a:rPr lang="en-US" sz="2000" b="1" dirty="0"/>
              <a:t>If necessary, make an educated guess.</a:t>
            </a:r>
          </a:p>
        </p:txBody>
      </p:sp>
    </p:spTree>
    <p:extLst>
      <p:ext uri="{BB962C8B-B14F-4D97-AF65-F5344CB8AC3E}">
        <p14:creationId xmlns:p14="http://schemas.microsoft.com/office/powerpoint/2010/main" val="413508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3"/>
            </a:pPr>
            <a:r>
              <a:rPr lang="en-US" sz="2400" dirty="0">
                <a:cs typeface="Times New Roman" panose="02020603050405020304" pitchFamily="18" charset="0"/>
              </a:rPr>
              <a:t>Which of these functions will produce the table of values shown below.</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f</a:t>
            </a:r>
            <a:r>
              <a:rPr lang="en-US" sz="2400" i="1" dirty="0">
                <a:cs typeface="Times New Roman" panose="02020603050405020304" pitchFamily="18" charset="0"/>
              </a:rPr>
              <a:t>(x) = x</a:t>
            </a:r>
          </a:p>
          <a:p>
            <a:pPr marL="457200" indent="-457200">
              <a:buAutoNum type="alphaUcPeriod"/>
            </a:pPr>
            <a:r>
              <a:rPr lang="en-US" sz="2400" dirty="0">
                <a:cs typeface="Times New Roman" panose="02020603050405020304" pitchFamily="18" charset="0"/>
              </a:rPr>
              <a:t>f</a:t>
            </a:r>
            <a:r>
              <a:rPr lang="en-US" sz="2400" i="1" dirty="0">
                <a:cs typeface="Times New Roman" panose="02020603050405020304" pitchFamily="18" charset="0"/>
              </a:rPr>
              <a:t>(x) = x </a:t>
            </a:r>
            <a:r>
              <a:rPr lang="en-US" sz="2400" dirty="0">
                <a:cs typeface="Times New Roman" panose="02020603050405020304" pitchFamily="18" charset="0"/>
              </a:rPr>
              <a:t>+ 2</a:t>
            </a:r>
          </a:p>
          <a:p>
            <a:pPr marL="457200" indent="-457200">
              <a:buAutoNum type="alphaUcPeriod"/>
            </a:pPr>
            <a:r>
              <a:rPr lang="en-US" sz="2400" dirty="0">
                <a:cs typeface="Times New Roman" panose="02020603050405020304" pitchFamily="18" charset="0"/>
              </a:rPr>
              <a:t>f</a:t>
            </a:r>
            <a:r>
              <a:rPr lang="en-US" sz="2400" i="1" dirty="0">
                <a:cs typeface="Times New Roman" panose="02020603050405020304" pitchFamily="18" charset="0"/>
              </a:rPr>
              <a:t>(x) = x </a:t>
            </a:r>
            <a:r>
              <a:rPr lang="en-US" sz="2400" dirty="0">
                <a:cs typeface="Times New Roman" panose="02020603050405020304" pitchFamily="18" charset="0"/>
              </a:rPr>
              <a:t>– 2</a:t>
            </a:r>
          </a:p>
          <a:p>
            <a:pPr marL="457200" indent="-457200">
              <a:buAutoNum type="alphaUcPeriod"/>
            </a:pPr>
            <a:r>
              <a:rPr lang="en-US" sz="2400" dirty="0">
                <a:cs typeface="Times New Roman" panose="02020603050405020304" pitchFamily="18" charset="0"/>
              </a:rPr>
              <a:t>f</a:t>
            </a:r>
            <a:r>
              <a:rPr lang="en-US" sz="2400" i="1" dirty="0">
                <a:cs typeface="Times New Roman" panose="02020603050405020304" pitchFamily="18" charset="0"/>
              </a:rPr>
              <a:t>(x) = </a:t>
            </a:r>
            <a:r>
              <a:rPr lang="en-US" sz="2400" dirty="0">
                <a:cs typeface="Times New Roman" panose="02020603050405020304" pitchFamily="18" charset="0"/>
              </a:rPr>
              <a:t>2</a:t>
            </a:r>
            <a:r>
              <a:rPr lang="en-US" sz="2400" i="1" dirty="0">
                <a:cs typeface="Times New Roman" panose="02020603050405020304" pitchFamily="18" charset="0"/>
              </a:rPr>
              <a:t>x </a:t>
            </a:r>
            <a:r>
              <a:rPr lang="en-US" sz="2400" dirty="0">
                <a:cs typeface="Times New Roman" panose="02020603050405020304" pitchFamily="18" charset="0"/>
              </a:rPr>
              <a:t>+ 1</a:t>
            </a:r>
          </a:p>
          <a:p>
            <a:pPr marL="457200" indent="-457200">
              <a:buFont typeface="Arial" panose="020B0604020202020204" pitchFamily="34" charset="0"/>
              <a:buAutoNum type="alphaUcPeriod"/>
            </a:pPr>
            <a:r>
              <a:rPr lang="en-US" sz="2400" dirty="0">
                <a:cs typeface="Times New Roman" panose="02020603050405020304" pitchFamily="18" charset="0"/>
              </a:rPr>
              <a:t>f</a:t>
            </a:r>
            <a:r>
              <a:rPr lang="en-US" sz="2400" i="1" dirty="0">
                <a:cs typeface="Times New Roman" panose="02020603050405020304" pitchFamily="18" charset="0"/>
              </a:rPr>
              <a:t>(x) = </a:t>
            </a:r>
            <a:r>
              <a:rPr lang="en-US" sz="2400" dirty="0">
                <a:cs typeface="Times New Roman" panose="02020603050405020304" pitchFamily="18" charset="0"/>
              </a:rPr>
              <a:t>2</a:t>
            </a:r>
            <a:r>
              <a:rPr lang="en-US" sz="2400" i="1" dirty="0">
                <a:cs typeface="Times New Roman" panose="02020603050405020304" pitchFamily="18" charset="0"/>
              </a:rPr>
              <a:t>x </a:t>
            </a:r>
            <a:r>
              <a:rPr lang="en-US" sz="2400" dirty="0">
                <a:cs typeface="Times New Roman" panose="02020603050405020304" pitchFamily="18" charset="0"/>
              </a:rPr>
              <a:t>– 1</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14</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nvGraphicFramePr>
        <p:xfrm>
          <a:off x="4533607" y="2492375"/>
          <a:ext cx="2209800" cy="2743200"/>
        </p:xfrm>
        <a:graphic>
          <a:graphicData uri="http://schemas.openxmlformats.org/drawingml/2006/table">
            <a:tbl>
              <a:tblPr firstRow="1" bandRow="1">
                <a:tableStyleId>{21E4AEA4-8DFA-4A89-87EB-49C32662AFE0}</a:tableStyleId>
              </a:tblPr>
              <a:tblGrid>
                <a:gridCol w="1104900">
                  <a:extLst>
                    <a:ext uri="{9D8B030D-6E8A-4147-A177-3AD203B41FA5}">
                      <a16:colId xmlns:a16="http://schemas.microsoft.com/office/drawing/2014/main" val="18158404"/>
                    </a:ext>
                  </a:extLst>
                </a:gridCol>
                <a:gridCol w="1104900">
                  <a:extLst>
                    <a:ext uri="{9D8B030D-6E8A-4147-A177-3AD203B41FA5}">
                      <a16:colId xmlns:a16="http://schemas.microsoft.com/office/drawing/2014/main" val="2579801425"/>
                    </a:ext>
                  </a:extLst>
                </a:gridCol>
              </a:tblGrid>
              <a:tr h="370840">
                <a:tc>
                  <a:txBody>
                    <a:bodyPr/>
                    <a:lstStyle/>
                    <a:p>
                      <a:pPr algn="ctr"/>
                      <a:r>
                        <a:rPr lang="en-US" sz="2400" b="1" i="1" dirty="0"/>
                        <a:t>x</a:t>
                      </a:r>
                    </a:p>
                  </a:txBody>
                  <a:tcPr/>
                </a:tc>
                <a:tc>
                  <a:txBody>
                    <a:bodyPr/>
                    <a:lstStyle/>
                    <a:p>
                      <a:pPr algn="ctr"/>
                      <a:r>
                        <a:rPr lang="en-US" sz="2400" b="1" i="1" dirty="0"/>
                        <a:t>f(x)</a:t>
                      </a:r>
                    </a:p>
                  </a:txBody>
                  <a:tcPr/>
                </a:tc>
                <a:extLst>
                  <a:ext uri="{0D108BD9-81ED-4DB2-BD59-A6C34878D82A}">
                    <a16:rowId xmlns:a16="http://schemas.microsoft.com/office/drawing/2014/main" val="2709509168"/>
                  </a:ext>
                </a:extLst>
              </a:tr>
              <a:tr h="370840">
                <a:tc>
                  <a:txBody>
                    <a:bodyPr/>
                    <a:lstStyle/>
                    <a:p>
                      <a:pPr algn="ctr"/>
                      <a:r>
                        <a:rPr lang="en-US" sz="2400" b="1" dirty="0"/>
                        <a:t>1</a:t>
                      </a:r>
                    </a:p>
                  </a:txBody>
                  <a:tcPr/>
                </a:tc>
                <a:tc>
                  <a:txBody>
                    <a:bodyPr/>
                    <a:lstStyle/>
                    <a:p>
                      <a:pPr algn="ctr"/>
                      <a:r>
                        <a:rPr lang="en-US" sz="2400" b="1" dirty="0"/>
                        <a:t>1</a:t>
                      </a:r>
                    </a:p>
                  </a:txBody>
                  <a:tcPr/>
                </a:tc>
                <a:extLst>
                  <a:ext uri="{0D108BD9-81ED-4DB2-BD59-A6C34878D82A}">
                    <a16:rowId xmlns:a16="http://schemas.microsoft.com/office/drawing/2014/main" val="993085651"/>
                  </a:ext>
                </a:extLst>
              </a:tr>
              <a:tr h="370840">
                <a:tc>
                  <a:txBody>
                    <a:bodyPr/>
                    <a:lstStyle/>
                    <a:p>
                      <a:pPr algn="ctr"/>
                      <a:r>
                        <a:rPr lang="en-US" sz="2400" b="1" dirty="0"/>
                        <a:t>2</a:t>
                      </a:r>
                    </a:p>
                  </a:txBody>
                  <a:tcPr/>
                </a:tc>
                <a:tc>
                  <a:txBody>
                    <a:bodyPr/>
                    <a:lstStyle/>
                    <a:p>
                      <a:pPr algn="ctr"/>
                      <a:r>
                        <a:rPr lang="en-US" sz="2400" b="1" dirty="0"/>
                        <a:t>3</a:t>
                      </a:r>
                    </a:p>
                  </a:txBody>
                  <a:tcPr/>
                </a:tc>
                <a:extLst>
                  <a:ext uri="{0D108BD9-81ED-4DB2-BD59-A6C34878D82A}">
                    <a16:rowId xmlns:a16="http://schemas.microsoft.com/office/drawing/2014/main" val="1273414972"/>
                  </a:ext>
                </a:extLst>
              </a:tr>
              <a:tr h="370840">
                <a:tc>
                  <a:txBody>
                    <a:bodyPr/>
                    <a:lstStyle/>
                    <a:p>
                      <a:pPr algn="ctr"/>
                      <a:r>
                        <a:rPr lang="en-US" sz="2400" b="1" dirty="0"/>
                        <a:t>3</a:t>
                      </a:r>
                    </a:p>
                  </a:txBody>
                  <a:tcPr/>
                </a:tc>
                <a:tc>
                  <a:txBody>
                    <a:bodyPr/>
                    <a:lstStyle/>
                    <a:p>
                      <a:pPr algn="ctr"/>
                      <a:r>
                        <a:rPr lang="en-US" sz="2400" b="1" dirty="0"/>
                        <a:t>5</a:t>
                      </a:r>
                    </a:p>
                  </a:txBody>
                  <a:tcPr/>
                </a:tc>
                <a:extLst>
                  <a:ext uri="{0D108BD9-81ED-4DB2-BD59-A6C34878D82A}">
                    <a16:rowId xmlns:a16="http://schemas.microsoft.com/office/drawing/2014/main" val="4038318128"/>
                  </a:ext>
                </a:extLst>
              </a:tr>
              <a:tr h="370840">
                <a:tc>
                  <a:txBody>
                    <a:bodyPr/>
                    <a:lstStyle/>
                    <a:p>
                      <a:pPr algn="ctr"/>
                      <a:r>
                        <a:rPr lang="en-US" sz="2400" b="1" dirty="0"/>
                        <a:t>4</a:t>
                      </a:r>
                    </a:p>
                  </a:txBody>
                  <a:tcPr/>
                </a:tc>
                <a:tc>
                  <a:txBody>
                    <a:bodyPr/>
                    <a:lstStyle/>
                    <a:p>
                      <a:pPr algn="ctr"/>
                      <a:r>
                        <a:rPr lang="en-US" sz="2400" b="1" dirty="0"/>
                        <a:t>7</a:t>
                      </a:r>
                    </a:p>
                  </a:txBody>
                  <a:tcPr/>
                </a:tc>
                <a:extLst>
                  <a:ext uri="{0D108BD9-81ED-4DB2-BD59-A6C34878D82A}">
                    <a16:rowId xmlns:a16="http://schemas.microsoft.com/office/drawing/2014/main" val="1109300257"/>
                  </a:ext>
                </a:extLst>
              </a:tr>
              <a:tr h="370840">
                <a:tc>
                  <a:txBody>
                    <a:bodyPr/>
                    <a:lstStyle/>
                    <a:p>
                      <a:pPr algn="ctr"/>
                      <a:r>
                        <a:rPr lang="en-US" sz="2400" b="1" dirty="0"/>
                        <a:t>5</a:t>
                      </a:r>
                    </a:p>
                  </a:txBody>
                  <a:tcPr/>
                </a:tc>
                <a:tc>
                  <a:txBody>
                    <a:bodyPr/>
                    <a:lstStyle/>
                    <a:p>
                      <a:pPr algn="ctr"/>
                      <a:r>
                        <a:rPr lang="en-US" sz="2400" b="1" dirty="0"/>
                        <a:t>9</a:t>
                      </a:r>
                    </a:p>
                  </a:txBody>
                  <a:tcPr/>
                </a:tc>
                <a:extLst>
                  <a:ext uri="{0D108BD9-81ED-4DB2-BD59-A6C34878D82A}">
                    <a16:rowId xmlns:a16="http://schemas.microsoft.com/office/drawing/2014/main" val="1068783167"/>
                  </a:ext>
                </a:extLst>
              </a:tr>
            </a:tbl>
          </a:graphicData>
        </a:graphic>
      </p:graphicFrame>
    </p:spTree>
    <p:extLst>
      <p:ext uri="{BB962C8B-B14F-4D97-AF65-F5344CB8AC3E}">
        <p14:creationId xmlns:p14="http://schemas.microsoft.com/office/powerpoint/2010/main" val="71844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4"/>
            </a:pPr>
            <a:r>
              <a:rPr lang="en-US" sz="2400" dirty="0">
                <a:cs typeface="Times New Roman" panose="02020603050405020304" pitchFamily="18" charset="0"/>
              </a:rPr>
              <a:t>Which of the following expressions is equivalent to </a:t>
            </a:r>
          </a:p>
          <a:p>
            <a:pPr marL="0" indent="0">
              <a:buNone/>
            </a:pPr>
            <a:r>
              <a:rPr lang="en-US" sz="2400" dirty="0">
                <a:cs typeface="Times New Roman" panose="02020603050405020304" pitchFamily="18" charset="0"/>
              </a:rPr>
              <a:t>			–3(</a:t>
            </a:r>
            <a:r>
              <a:rPr lang="en-US" sz="2400" i="1" dirty="0">
                <a:cs typeface="Times New Roman" panose="02020603050405020304" pitchFamily="18" charset="0"/>
              </a:rPr>
              <a:t>x</a:t>
            </a:r>
            <a:r>
              <a:rPr lang="en-US" sz="2400" dirty="0">
                <a:cs typeface="Times New Roman" panose="02020603050405020304" pitchFamily="18" charset="0"/>
              </a:rPr>
              <a:t> – 5) – (2 – </a:t>
            </a:r>
            <a:r>
              <a:rPr lang="en-US" sz="2400" i="1" dirty="0">
                <a:cs typeface="Times New Roman" panose="02020603050405020304" pitchFamily="18" charset="0"/>
              </a:rPr>
              <a:t>x</a:t>
            </a:r>
            <a:r>
              <a:rPr lang="en-US" sz="2400" dirty="0">
                <a:cs typeface="Times New Roman" panose="02020603050405020304" pitchFamily="18" charset="0"/>
              </a:rPr>
              <a:t>)?</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–4</a:t>
            </a:r>
            <a:r>
              <a:rPr lang="en-US" sz="2400" i="1" dirty="0">
                <a:cs typeface="Times New Roman" panose="02020603050405020304" pitchFamily="18" charset="0"/>
              </a:rPr>
              <a:t>x</a:t>
            </a:r>
            <a:r>
              <a:rPr lang="en-US" sz="2400" dirty="0">
                <a:cs typeface="Times New Roman" panose="02020603050405020304" pitchFamily="18" charset="0"/>
              </a:rPr>
              <a:t> – 17 </a:t>
            </a:r>
          </a:p>
          <a:p>
            <a:pPr marL="457200" indent="-457200">
              <a:buFont typeface="Arial" panose="020B0604020202020204" pitchFamily="34" charset="0"/>
              <a:buAutoNum type="alphaUcPeriod"/>
            </a:pPr>
            <a:r>
              <a:rPr lang="en-US" sz="2400" dirty="0">
                <a:cs typeface="Times New Roman" panose="02020603050405020304" pitchFamily="18" charset="0"/>
              </a:rPr>
              <a:t>–4</a:t>
            </a:r>
            <a:r>
              <a:rPr lang="en-US" sz="2400" i="1" dirty="0">
                <a:cs typeface="Times New Roman" panose="02020603050405020304" pitchFamily="18" charset="0"/>
              </a:rPr>
              <a:t>x</a:t>
            </a:r>
            <a:r>
              <a:rPr lang="en-US" sz="2400" dirty="0">
                <a:cs typeface="Times New Roman" panose="02020603050405020304" pitchFamily="18" charset="0"/>
              </a:rPr>
              <a:t> + 13</a:t>
            </a:r>
          </a:p>
          <a:p>
            <a:pPr marL="457200" indent="-457200">
              <a:buFont typeface="Arial" panose="020B0604020202020204" pitchFamily="34" charset="0"/>
              <a:buAutoNum type="alphaUcPeriod"/>
            </a:pPr>
            <a:r>
              <a:rPr lang="en-US" sz="2400" dirty="0">
                <a:cs typeface="Times New Roman" panose="02020603050405020304" pitchFamily="18" charset="0"/>
              </a:rPr>
              <a:t>–2</a:t>
            </a:r>
            <a:r>
              <a:rPr lang="en-US" sz="2400" i="1" dirty="0">
                <a:cs typeface="Times New Roman" panose="02020603050405020304" pitchFamily="18" charset="0"/>
              </a:rPr>
              <a:t>x</a:t>
            </a:r>
            <a:r>
              <a:rPr lang="en-US" sz="2400" dirty="0">
                <a:cs typeface="Times New Roman" panose="02020603050405020304" pitchFamily="18" charset="0"/>
              </a:rPr>
              <a:t> – 17 </a:t>
            </a:r>
          </a:p>
          <a:p>
            <a:pPr marL="457200" indent="-457200">
              <a:buFont typeface="Arial" panose="020B0604020202020204" pitchFamily="34" charset="0"/>
              <a:buAutoNum type="alphaUcPeriod"/>
            </a:pPr>
            <a:r>
              <a:rPr lang="en-US" sz="2400" dirty="0">
                <a:cs typeface="Times New Roman" panose="02020603050405020304" pitchFamily="18" charset="0"/>
              </a:rPr>
              <a:t>–2</a:t>
            </a:r>
            <a:r>
              <a:rPr lang="en-US" sz="2400" i="1" dirty="0">
                <a:cs typeface="Times New Roman" panose="02020603050405020304" pitchFamily="18" charset="0"/>
              </a:rPr>
              <a:t>x</a:t>
            </a:r>
            <a:r>
              <a:rPr lang="en-US" sz="2400" dirty="0">
                <a:cs typeface="Times New Roman" panose="02020603050405020304" pitchFamily="18" charset="0"/>
              </a:rPr>
              <a:t> + 13</a:t>
            </a:r>
          </a:p>
          <a:p>
            <a:pPr marL="457200" indent="-457200">
              <a:buFont typeface="Arial" panose="020B0604020202020204" pitchFamily="34" charset="0"/>
              <a:buAutoNum type="alphaUcPeriod"/>
            </a:pPr>
            <a:r>
              <a:rPr lang="en-US" sz="2400" dirty="0">
                <a:cs typeface="Times New Roman" panose="02020603050405020304" pitchFamily="18" charset="0"/>
              </a:rPr>
              <a:t>–3</a:t>
            </a:r>
            <a:r>
              <a:rPr lang="en-US" sz="2400" i="1" dirty="0">
                <a:cs typeface="Times New Roman" panose="02020603050405020304" pitchFamily="18" charset="0"/>
              </a:rPr>
              <a:t>x</a:t>
            </a:r>
            <a:r>
              <a:rPr lang="en-US" sz="2400" baseline="30000" dirty="0">
                <a:cs typeface="Times New Roman" panose="02020603050405020304" pitchFamily="18" charset="0"/>
              </a:rPr>
              <a:t>2</a:t>
            </a:r>
            <a:r>
              <a:rPr lang="en-US" sz="2400" dirty="0">
                <a:cs typeface="Times New Roman" panose="02020603050405020304" pitchFamily="18" charset="0"/>
              </a:rPr>
              <a:t> + 21</a:t>
            </a:r>
            <a:r>
              <a:rPr lang="en-US" sz="2400" i="1" dirty="0">
                <a:cs typeface="Times New Roman" panose="02020603050405020304" pitchFamily="18" charset="0"/>
              </a:rPr>
              <a:t>x</a:t>
            </a:r>
            <a:r>
              <a:rPr lang="en-US" sz="2400" dirty="0">
                <a:cs typeface="Times New Roman" panose="02020603050405020304" pitchFamily="18" charset="0"/>
              </a:rPr>
              <a:t> – 30 </a:t>
            </a:r>
            <a:endParaRPr lang="en-US" sz="2400" baseline="300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15</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75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5"/>
                </a:pPr>
                <a:r>
                  <a:rPr lang="en-US" sz="2400" dirty="0">
                    <a:cs typeface="Times New Roman" panose="02020603050405020304" pitchFamily="18" charset="0"/>
                  </a:rPr>
                  <a:t>If  </a:t>
                </a:r>
                <a14:m>
                  <m:oMath xmlns:m="http://schemas.openxmlformats.org/officeDocument/2006/math">
                    <m:f>
                      <m:fPr>
                        <m:ctrlPr>
                          <a:rPr lang="en-US" sz="2400" b="1" i="1" smtClean="0">
                            <a:latin typeface="Cambria Math" panose="02040503050406030204" pitchFamily="18" charset="0"/>
                            <a:cs typeface="Times New Roman" panose="02020603050405020304" pitchFamily="18" charset="0"/>
                          </a:rPr>
                        </m:ctrlPr>
                      </m:fPr>
                      <m:num>
                        <m:r>
                          <a:rPr lang="en-US" sz="2400" b="1" i="1" smtClean="0">
                            <a:latin typeface="Cambria Math" panose="02040503050406030204" pitchFamily="18" charset="0"/>
                            <a:cs typeface="Times New Roman" panose="02020603050405020304" pitchFamily="18" charset="0"/>
                          </a:rPr>
                          <m:t>𝟐</m:t>
                        </m:r>
                      </m:num>
                      <m:den>
                        <m:r>
                          <a:rPr lang="en-US" sz="2400" b="1" i="1" smtClean="0">
                            <a:latin typeface="Cambria Math" panose="02040503050406030204" pitchFamily="18" charset="0"/>
                            <a:cs typeface="Times New Roman" panose="02020603050405020304" pitchFamily="18" charset="0"/>
                          </a:rPr>
                          <m:t>𝟑</m:t>
                        </m:r>
                      </m:den>
                    </m:f>
                    <m:r>
                      <a:rPr lang="en-US" sz="2400" b="1" i="1" smtClean="0">
                        <a:latin typeface="Cambria Math" panose="02040503050406030204" pitchFamily="18" charset="0"/>
                        <a:cs typeface="Times New Roman" panose="02020603050405020304" pitchFamily="18" charset="0"/>
                      </a:rPr>
                      <m:t>𝒂</m:t>
                    </m:r>
                    <m:r>
                      <a:rPr lang="en-US" sz="2400" b="1" i="1" smtClean="0">
                        <a:latin typeface="Cambria Math" panose="02040503050406030204" pitchFamily="18" charset="0"/>
                        <a:cs typeface="Times New Roman" panose="02020603050405020304" pitchFamily="18" charset="0"/>
                      </a:rPr>
                      <m:t>−</m:t>
                    </m:r>
                    <m:r>
                      <a:rPr lang="en-US" sz="2400" b="1" i="1" smtClean="0">
                        <a:latin typeface="Cambria Math" panose="02040503050406030204" pitchFamily="18" charset="0"/>
                        <a:cs typeface="Times New Roman" panose="02020603050405020304" pitchFamily="18" charset="0"/>
                      </a:rPr>
                      <m:t>𝒃</m:t>
                    </m:r>
                    <m:r>
                      <a:rPr lang="en-US" sz="2400" b="1" i="1" smtClean="0">
                        <a:latin typeface="Cambria Math" panose="02040503050406030204" pitchFamily="18" charset="0"/>
                        <a:cs typeface="Times New Roman" panose="02020603050405020304" pitchFamily="18" charset="0"/>
                      </a:rPr>
                      <m:t>=</m:t>
                    </m:r>
                    <m:f>
                      <m:fPr>
                        <m:ctrlPr>
                          <a:rPr lang="en-US" sz="2400" b="1" i="1" smtClean="0">
                            <a:latin typeface="Cambria Math" panose="02040503050406030204" pitchFamily="18" charset="0"/>
                            <a:cs typeface="Times New Roman" panose="02020603050405020304" pitchFamily="18" charset="0"/>
                          </a:rPr>
                        </m:ctrlPr>
                      </m:fPr>
                      <m:num>
                        <m:r>
                          <a:rPr lang="en-US" sz="2400" b="1" i="1" smtClean="0">
                            <a:latin typeface="Cambria Math" panose="02040503050406030204" pitchFamily="18" charset="0"/>
                            <a:cs typeface="Times New Roman" panose="02020603050405020304" pitchFamily="18" charset="0"/>
                          </a:rPr>
                          <m:t>𝟏</m:t>
                        </m:r>
                      </m:num>
                      <m:den>
                        <m:r>
                          <a:rPr lang="en-US" sz="2400" b="1" i="1" smtClean="0">
                            <a:latin typeface="Cambria Math" panose="02040503050406030204" pitchFamily="18" charset="0"/>
                            <a:cs typeface="Times New Roman" panose="02020603050405020304" pitchFamily="18" charset="0"/>
                          </a:rPr>
                          <m:t>𝟒</m:t>
                        </m:r>
                      </m:den>
                    </m:f>
                    <m:r>
                      <a:rPr lang="en-US" sz="2400" b="1" i="1" smtClean="0">
                        <a:latin typeface="Cambria Math" panose="02040503050406030204" pitchFamily="18" charset="0"/>
                        <a:cs typeface="Times New Roman" panose="02020603050405020304" pitchFamily="18" charset="0"/>
                      </a:rPr>
                      <m:t>𝒄</m:t>
                    </m:r>
                  </m:oMath>
                </a14:m>
                <a:r>
                  <a:rPr lang="en-US" sz="2400" i="1" dirty="0">
                    <a:cs typeface="Times New Roman" panose="02020603050405020304" pitchFamily="18" charset="0"/>
                  </a:rPr>
                  <a:t>,  b</a:t>
                </a:r>
                <a:r>
                  <a:rPr lang="en-US" sz="2400" dirty="0">
                    <a:cs typeface="Times New Roman" panose="02020603050405020304" pitchFamily="18" charset="0"/>
                  </a:rPr>
                  <a:t> = –1, and </a:t>
                </a:r>
                <a:r>
                  <a:rPr lang="en-US" sz="2400" i="1" dirty="0">
                    <a:cs typeface="Times New Roman" panose="02020603050405020304" pitchFamily="18" charset="0"/>
                  </a:rPr>
                  <a:t>c</a:t>
                </a:r>
                <a:r>
                  <a:rPr lang="en-US" sz="2400" dirty="0">
                    <a:cs typeface="Times New Roman" panose="02020603050405020304" pitchFamily="18" charset="0"/>
                  </a:rPr>
                  <a:t> = 20, find </a:t>
                </a:r>
                <a:r>
                  <a:rPr lang="en-US" sz="2400" i="1" dirty="0">
                    <a:cs typeface="Times New Roman" panose="02020603050405020304" pitchFamily="18" charset="0"/>
                  </a:rPr>
                  <a:t>a</a:t>
                </a:r>
                <a:r>
                  <a:rPr lang="en-US" sz="2400" dirty="0">
                    <a:cs typeface="Times New Roman" panose="02020603050405020304" pitchFamily="18" charset="0"/>
                  </a:rPr>
                  <a:t>.</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a = 8/3</a:t>
                </a:r>
              </a:p>
              <a:p>
                <a:pPr marL="457200" indent="-457200">
                  <a:buAutoNum type="alphaUcPeriod"/>
                </a:pPr>
                <a:r>
                  <a:rPr lang="en-US" sz="2400" dirty="0">
                    <a:cs typeface="Times New Roman" panose="02020603050405020304" pitchFamily="18" charset="0"/>
                  </a:rPr>
                  <a:t>a = 4</a:t>
                </a:r>
              </a:p>
              <a:p>
                <a:pPr marL="457200" indent="-457200">
                  <a:buAutoNum type="alphaUcPeriod"/>
                </a:pPr>
                <a:r>
                  <a:rPr lang="en-US" sz="2400" dirty="0">
                    <a:cs typeface="Times New Roman" panose="02020603050405020304" pitchFamily="18" charset="0"/>
                  </a:rPr>
                  <a:t>a = 6</a:t>
                </a:r>
              </a:p>
              <a:p>
                <a:pPr marL="457200" indent="-457200">
                  <a:buAutoNum type="alphaUcPeriod"/>
                </a:pPr>
                <a:r>
                  <a:rPr lang="en-US" sz="2400" dirty="0">
                    <a:cs typeface="Times New Roman" panose="02020603050405020304" pitchFamily="18" charset="0"/>
                  </a:rPr>
                  <a:t>a = 9</a:t>
                </a:r>
              </a:p>
              <a:p>
                <a:pPr marL="457200" indent="-457200">
                  <a:buAutoNum type="alphaUcPeriod"/>
                </a:pPr>
                <a:r>
                  <a:rPr lang="en-US" sz="2400" dirty="0">
                    <a:cs typeface="Times New Roman" panose="02020603050405020304" pitchFamily="18" charset="0"/>
                  </a:rPr>
                  <a:t>a = 12</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16</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3493413"/>
            <a:ext cx="4495800" cy="861774"/>
          </a:xfrm>
          <a:prstGeom prst="rect">
            <a:avLst/>
          </a:prstGeom>
          <a:noFill/>
          <a:ln w="19050">
            <a:solidFill>
              <a:schemeClr val="tx1"/>
            </a:solidFill>
          </a:ln>
        </p:spPr>
        <p:txBody>
          <a:bodyPr wrap="square" rtlCol="0">
            <a:spAutoFit/>
          </a:bodyPr>
          <a:lstStyle/>
          <a:p>
            <a:pPr algn="ctr"/>
            <a:r>
              <a:rPr lang="en-US" sz="2000" b="1" dirty="0"/>
              <a:t>Test Tip 13:</a:t>
            </a:r>
          </a:p>
          <a:p>
            <a:endParaRPr lang="en-US" sz="1000" b="1" dirty="0"/>
          </a:p>
          <a:p>
            <a:r>
              <a:rPr lang="en-US" sz="2000" b="1" dirty="0"/>
              <a:t>Whenever possible, check your answers!</a:t>
            </a:r>
          </a:p>
        </p:txBody>
      </p:sp>
    </p:spTree>
    <p:extLst>
      <p:ext uri="{BB962C8B-B14F-4D97-AF65-F5344CB8AC3E}">
        <p14:creationId xmlns:p14="http://schemas.microsoft.com/office/powerpoint/2010/main" val="53103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6"/>
                </a:pPr>
                <a:r>
                  <a:rPr lang="en-US" sz="2400" dirty="0">
                    <a:cs typeface="Times New Roman" panose="02020603050405020304" pitchFamily="18" charset="0"/>
                  </a:rPr>
                  <a:t>Which of the following is the graph of the linear equation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+3</m:t>
                    </m:r>
                  </m:oMath>
                </a14:m>
                <a:r>
                  <a:rPr lang="en-US" sz="2400" dirty="0">
                    <a:cs typeface="Times New Roman" panose="02020603050405020304" pitchFamily="18" charset="0"/>
                  </a:rPr>
                  <a:t> ?</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t="-13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17</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730692" y="2615467"/>
            <a:ext cx="5629275" cy="4076700"/>
          </a:xfrm>
          <a:prstGeom prst="rect">
            <a:avLst/>
          </a:prstGeom>
        </p:spPr>
      </p:pic>
    </p:spTree>
    <p:extLst>
      <p:ext uri="{BB962C8B-B14F-4D97-AF65-F5344CB8AC3E}">
        <p14:creationId xmlns:p14="http://schemas.microsoft.com/office/powerpoint/2010/main" val="214236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7"/>
                </a:pPr>
                <a:r>
                  <a:rPr lang="en-US" sz="2400" dirty="0">
                    <a:cs typeface="Times New Roman" panose="02020603050405020304" pitchFamily="18" charset="0"/>
                  </a:rPr>
                  <a:t>Translate the following phrase into an algebraic expression: Five less than twice a number.</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5 – 2</a:t>
                </a:r>
                <a:r>
                  <a:rPr lang="en-US" sz="2400" i="1" dirty="0">
                    <a:cs typeface="Times New Roman" panose="02020603050405020304" pitchFamily="18" charset="0"/>
                  </a:rPr>
                  <a:t>n</a:t>
                </a:r>
              </a:p>
              <a:p>
                <a:pPr marL="457200" indent="-457200">
                  <a:buAutoNum type="alphaUcPeriod"/>
                </a:pPr>
                <a:r>
                  <a:rPr lang="en-US" sz="2400" dirty="0">
                    <a:cs typeface="Times New Roman" panose="02020603050405020304" pitchFamily="18" charset="0"/>
                  </a:rPr>
                  <a:t>2</a:t>
                </a:r>
                <a:r>
                  <a:rPr lang="en-US" sz="2400" i="1" dirty="0">
                    <a:cs typeface="Times New Roman" panose="02020603050405020304" pitchFamily="18" charset="0"/>
                  </a:rPr>
                  <a:t>n</a:t>
                </a:r>
                <a:r>
                  <a:rPr lang="en-US" sz="2400" dirty="0">
                    <a:cs typeface="Times New Roman" panose="02020603050405020304" pitchFamily="18" charset="0"/>
                  </a:rPr>
                  <a:t> – 5 </a:t>
                </a:r>
              </a:p>
              <a:p>
                <a:pPr marL="457200" indent="-457200">
                  <a:buAutoNum type="alphaUcPeriod"/>
                </a:pPr>
                <a:r>
                  <a:rPr lang="en-US" sz="2400" dirty="0">
                    <a:cs typeface="Times New Roman" panose="02020603050405020304" pitchFamily="18" charset="0"/>
                  </a:rPr>
                  <a:t>5 – (2 + </a:t>
                </a:r>
                <a:r>
                  <a:rPr lang="en-US" sz="2400" i="1" dirty="0">
                    <a:cs typeface="Times New Roman" panose="02020603050405020304" pitchFamily="18" charset="0"/>
                  </a:rPr>
                  <a:t>n</a:t>
                </a:r>
                <a:r>
                  <a:rPr lang="en-US" sz="2400" dirty="0">
                    <a:cs typeface="Times New Roman" panose="02020603050405020304" pitchFamily="18" charset="0"/>
                  </a:rPr>
                  <a:t>)</a:t>
                </a:r>
              </a:p>
              <a:p>
                <a:pPr marL="457200" indent="-457200">
                  <a:buAutoNum type="alphaUcPeriod"/>
                </a:pPr>
                <a:r>
                  <a:rPr lang="en-US" sz="2400" dirty="0">
                    <a:cs typeface="Times New Roman" panose="02020603050405020304" pitchFamily="18" charset="0"/>
                  </a:rPr>
                  <a:t>(2 + </a:t>
                </a:r>
                <a:r>
                  <a:rPr lang="en-US" sz="2400" i="1" dirty="0">
                    <a:cs typeface="Times New Roman" panose="02020603050405020304" pitchFamily="18" charset="0"/>
                  </a:rPr>
                  <a:t>n</a:t>
                </a:r>
                <a:r>
                  <a:rPr lang="en-US" sz="2400" dirty="0">
                    <a:cs typeface="Times New Roman" panose="02020603050405020304" pitchFamily="18" charset="0"/>
                  </a:rPr>
                  <a:t>) – 5</a:t>
                </a:r>
              </a:p>
              <a:p>
                <a:pPr marL="457200" indent="-457200">
                  <a:buAutoNum type="alphaUcPeriod"/>
                </a:pPr>
                <a:r>
                  <a:rPr lang="en-US" sz="2400" dirty="0">
                    <a:cs typeface="Times New Roman" panose="02020603050405020304" pitchFamily="18" charset="0"/>
                  </a:rPr>
                  <a:t>5 – </a:t>
                </a:r>
                <a14:m>
                  <m:oMath xmlns:m="http://schemas.openxmlformats.org/officeDocument/2006/math">
                    <m:f>
                      <m:fPr>
                        <m:ctrlPr>
                          <a:rPr lang="en-US" sz="300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num>
                      <m:den>
                        <m:r>
                          <a:rPr lang="en-US" sz="3000" b="0" i="1" smtClean="0">
                            <a:latin typeface="Cambria Math" panose="02040503050406030204" pitchFamily="18" charset="0"/>
                            <a:cs typeface="Times New Roman" panose="02020603050405020304" pitchFamily="18" charset="0"/>
                          </a:rPr>
                          <m:t>𝑛</m:t>
                        </m:r>
                      </m:den>
                    </m:f>
                  </m:oMath>
                </a14:m>
                <a:endParaRPr lang="en-US" sz="30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t="-13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18</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9000" y="3339524"/>
            <a:ext cx="4419600" cy="1169551"/>
          </a:xfrm>
          <a:prstGeom prst="rect">
            <a:avLst/>
          </a:prstGeom>
          <a:noFill/>
          <a:ln w="19050">
            <a:solidFill>
              <a:schemeClr val="tx1"/>
            </a:solidFill>
          </a:ln>
        </p:spPr>
        <p:txBody>
          <a:bodyPr wrap="square" rtlCol="0">
            <a:spAutoFit/>
          </a:bodyPr>
          <a:lstStyle/>
          <a:p>
            <a:pPr algn="ctr"/>
            <a:r>
              <a:rPr lang="en-US" sz="2000" b="1" dirty="0"/>
              <a:t>Test Tip 14:</a:t>
            </a:r>
          </a:p>
          <a:p>
            <a:pPr algn="ctr"/>
            <a:endParaRPr lang="en-US" sz="1000" b="1" dirty="0"/>
          </a:p>
          <a:p>
            <a:pPr algn="ctr"/>
            <a:r>
              <a:rPr lang="en-US" sz="2000" b="1" dirty="0"/>
              <a:t>Be skeptical of answers that are “too good to be true.”  Don’t fall into a trap!</a:t>
            </a:r>
          </a:p>
        </p:txBody>
      </p:sp>
    </p:spTree>
    <p:extLst>
      <p:ext uri="{BB962C8B-B14F-4D97-AF65-F5344CB8AC3E}">
        <p14:creationId xmlns:p14="http://schemas.microsoft.com/office/powerpoint/2010/main" val="62793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8"/>
            </a:pPr>
            <a:r>
              <a:rPr lang="en-US" sz="2400" dirty="0">
                <a:cs typeface="Times New Roman" panose="02020603050405020304" pitchFamily="18" charset="0"/>
              </a:rPr>
              <a:t>The relationship between </a:t>
            </a:r>
            <a:r>
              <a:rPr lang="en-US" sz="2400" i="1" dirty="0">
                <a:cs typeface="Times New Roman" panose="02020603050405020304" pitchFamily="18" charset="0"/>
              </a:rPr>
              <a:t>x</a:t>
            </a:r>
            <a:r>
              <a:rPr lang="en-US" sz="2400" dirty="0">
                <a:cs typeface="Times New Roman" panose="02020603050405020304" pitchFamily="18" charset="0"/>
              </a:rPr>
              <a:t> and </a:t>
            </a:r>
            <a:r>
              <a:rPr lang="en-US" sz="2400" i="1" dirty="0">
                <a:cs typeface="Times New Roman" panose="02020603050405020304" pitchFamily="18" charset="0"/>
              </a:rPr>
              <a:t>y</a:t>
            </a:r>
            <a:r>
              <a:rPr lang="en-US" sz="2400" dirty="0">
                <a:cs typeface="Times New Roman" panose="02020603050405020304" pitchFamily="18" charset="0"/>
              </a:rPr>
              <a:t> is given by the following equation: 3</a:t>
            </a:r>
            <a:r>
              <a:rPr lang="en-US" sz="2400" i="1" dirty="0">
                <a:cs typeface="Times New Roman" panose="02020603050405020304" pitchFamily="18" charset="0"/>
              </a:rPr>
              <a:t>x</a:t>
            </a:r>
            <a:r>
              <a:rPr lang="en-US" sz="2400" dirty="0">
                <a:cs typeface="Times New Roman" panose="02020603050405020304" pitchFamily="18" charset="0"/>
              </a:rPr>
              <a:t> + </a:t>
            </a:r>
            <a:r>
              <a:rPr lang="en-US" sz="2400" i="1" dirty="0">
                <a:cs typeface="Times New Roman" panose="02020603050405020304" pitchFamily="18" charset="0"/>
              </a:rPr>
              <a:t>y</a:t>
            </a:r>
            <a:r>
              <a:rPr lang="en-US" sz="2400" dirty="0">
                <a:cs typeface="Times New Roman" panose="02020603050405020304" pitchFamily="18" charset="0"/>
              </a:rPr>
              <a:t> = 7.  If </a:t>
            </a:r>
            <a:r>
              <a:rPr lang="en-US" sz="2400" i="1" dirty="0">
                <a:cs typeface="Times New Roman" panose="02020603050405020304" pitchFamily="18" charset="0"/>
              </a:rPr>
              <a:t>x</a:t>
            </a:r>
            <a:r>
              <a:rPr lang="en-US" sz="2400" dirty="0">
                <a:cs typeface="Times New Roman" panose="02020603050405020304" pitchFamily="18" charset="0"/>
              </a:rPr>
              <a:t> increases by 2, then </a:t>
            </a:r>
            <a:r>
              <a:rPr lang="en-US" sz="2400" i="1" dirty="0">
                <a:cs typeface="Times New Roman" panose="02020603050405020304" pitchFamily="18" charset="0"/>
              </a:rPr>
              <a:t>y</a:t>
            </a:r>
            <a:r>
              <a:rPr lang="en-US" sz="2400" dirty="0">
                <a:cs typeface="Times New Roman" panose="02020603050405020304" pitchFamily="18" charset="0"/>
              </a:rPr>
              <a:t>…</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Increases by 3.</a:t>
            </a:r>
          </a:p>
          <a:p>
            <a:pPr marL="457200" indent="-457200">
              <a:buAutoNum type="alphaUcPeriod"/>
            </a:pPr>
            <a:r>
              <a:rPr lang="en-US" sz="2400" dirty="0">
                <a:cs typeface="Times New Roman" panose="02020603050405020304" pitchFamily="18" charset="0"/>
              </a:rPr>
              <a:t>Increases by 6.</a:t>
            </a:r>
          </a:p>
          <a:p>
            <a:pPr marL="457200" indent="-457200">
              <a:buAutoNum type="alphaUcPeriod"/>
            </a:pPr>
            <a:r>
              <a:rPr lang="en-US" sz="2400" dirty="0">
                <a:cs typeface="Times New Roman" panose="02020603050405020304" pitchFamily="18" charset="0"/>
              </a:rPr>
              <a:t>Increases by 7.</a:t>
            </a:r>
          </a:p>
          <a:p>
            <a:pPr marL="457200" indent="-457200">
              <a:buAutoNum type="alphaUcPeriod"/>
            </a:pPr>
            <a:r>
              <a:rPr lang="en-US" sz="2400" dirty="0">
                <a:cs typeface="Times New Roman" panose="02020603050405020304" pitchFamily="18" charset="0"/>
              </a:rPr>
              <a:t>Decreases by 3.</a:t>
            </a:r>
          </a:p>
          <a:p>
            <a:pPr marL="457200" indent="-457200">
              <a:buAutoNum type="alphaUcPeriod"/>
            </a:pPr>
            <a:r>
              <a:rPr lang="en-US" sz="2400" dirty="0">
                <a:cs typeface="Times New Roman" panose="02020603050405020304" pitchFamily="18" charset="0"/>
              </a:rPr>
              <a:t>Decreases by 6.</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19</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2"/>
          <p:cNvSpPr/>
          <p:nvPr/>
        </p:nvSpPr>
        <p:spPr>
          <a:xfrm>
            <a:off x="4724400" y="2971800"/>
            <a:ext cx="914400" cy="15240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Down Arrow 4"/>
          <p:cNvSpPr/>
          <p:nvPr/>
        </p:nvSpPr>
        <p:spPr>
          <a:xfrm>
            <a:off x="6324600" y="3733800"/>
            <a:ext cx="9144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3581400" y="3451784"/>
            <a:ext cx="4648200" cy="1169551"/>
          </a:xfrm>
          <a:prstGeom prst="rect">
            <a:avLst/>
          </a:prstGeom>
          <a:noFill/>
          <a:ln w="19050">
            <a:solidFill>
              <a:schemeClr val="tx1"/>
            </a:solidFill>
          </a:ln>
        </p:spPr>
        <p:txBody>
          <a:bodyPr wrap="square" rtlCol="0">
            <a:spAutoFit/>
          </a:bodyPr>
          <a:lstStyle/>
          <a:p>
            <a:pPr algn="ctr"/>
            <a:r>
              <a:rPr lang="en-US" sz="2000" b="1" dirty="0"/>
              <a:t>Test Tip 15:</a:t>
            </a:r>
          </a:p>
          <a:p>
            <a:endParaRPr lang="en-US" sz="1000" b="1" dirty="0"/>
          </a:p>
          <a:p>
            <a:r>
              <a:rPr lang="en-US" sz="2000" b="1" dirty="0"/>
              <a:t>If a problem is too abstract, try plugging in some numbers to make it more concrete.</a:t>
            </a:r>
          </a:p>
        </p:txBody>
      </p:sp>
    </p:spTree>
    <p:extLst>
      <p:ext uri="{BB962C8B-B14F-4D97-AF65-F5344CB8AC3E}">
        <p14:creationId xmlns:p14="http://schemas.microsoft.com/office/powerpoint/2010/main" val="246492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Agenda</a:t>
            </a:r>
          </a:p>
        </p:txBody>
      </p:sp>
      <p:sp>
        <p:nvSpPr>
          <p:cNvPr id="97283" name="Rectangle 3"/>
          <p:cNvSpPr>
            <a:spLocks noGrp="1" noChangeArrowheads="1"/>
          </p:cNvSpPr>
          <p:nvPr>
            <p:ph idx="1"/>
          </p:nvPr>
        </p:nvSpPr>
        <p:spPr>
          <a:xfrm>
            <a:off x="457200" y="1600200"/>
            <a:ext cx="8229600" cy="4648200"/>
          </a:xfrm>
        </p:spPr>
        <p:txBody>
          <a:bodyPr>
            <a:normAutofit/>
          </a:bodyPr>
          <a:lstStyle/>
          <a:p>
            <a:endParaRPr lang="en-US" sz="1800" dirty="0">
              <a:cs typeface="Times New Roman" panose="02020603050405020304" pitchFamily="18" charset="0"/>
            </a:endParaRPr>
          </a:p>
          <a:p>
            <a:r>
              <a:rPr lang="en-US" sz="3600" dirty="0">
                <a:cs typeface="Times New Roman" panose="02020603050405020304" pitchFamily="18" charset="0"/>
              </a:rPr>
              <a:t>Exam Overview</a:t>
            </a:r>
          </a:p>
          <a:p>
            <a:r>
              <a:rPr lang="en-US" sz="3600" dirty="0">
                <a:cs typeface="Times New Roman" panose="02020603050405020304" pitchFamily="18" charset="0"/>
              </a:rPr>
              <a:t>Algebra/Functions</a:t>
            </a:r>
          </a:p>
          <a:p>
            <a:r>
              <a:rPr lang="en-US" sz="3600" dirty="0">
                <a:cs typeface="Times New Roman" panose="02020603050405020304" pitchFamily="18" charset="0"/>
              </a:rPr>
              <a:t>Geometry</a:t>
            </a:r>
          </a:p>
          <a:p>
            <a:r>
              <a:rPr lang="en-US" sz="3600" dirty="0">
                <a:cs typeface="Times New Roman" panose="02020603050405020304" pitchFamily="18" charset="0"/>
              </a:rPr>
              <a:t>Formulas to Know</a:t>
            </a:r>
          </a:p>
          <a:p>
            <a:r>
              <a:rPr lang="en-US" sz="3600" dirty="0">
                <a:cs typeface="Times New Roman" panose="02020603050405020304" pitchFamily="18" charset="0"/>
              </a:rPr>
              <a:t>“Homework”</a:t>
            </a:r>
          </a:p>
          <a:p>
            <a:r>
              <a:rPr lang="en-US" sz="3600" dirty="0">
                <a:cs typeface="Times New Roman" panose="02020603050405020304" pitchFamily="18" charset="0"/>
              </a:rPr>
              <a:t>Closing Thoughts</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4933950" y="1887850"/>
            <a:ext cx="2811153" cy="1889464"/>
          </a:xfrm>
          <a:prstGeom prst="rect">
            <a:avLst/>
          </a:prstGeom>
        </p:spPr>
      </p:pic>
      <p:pic>
        <p:nvPicPr>
          <p:cNvPr id="8" name="Picture 7"/>
          <p:cNvPicPr>
            <a:picLocks noChangeAspect="1"/>
          </p:cNvPicPr>
          <p:nvPr/>
        </p:nvPicPr>
        <p:blipFill>
          <a:blip r:embed="rId3"/>
          <a:stretch>
            <a:fillRect/>
          </a:stretch>
        </p:blipFill>
        <p:spPr>
          <a:xfrm>
            <a:off x="4996501" y="4064964"/>
            <a:ext cx="2686050" cy="1828800"/>
          </a:xfrm>
          <a:prstGeom prst="rect">
            <a:avLst/>
          </a:prstGeom>
        </p:spPr>
      </p:pic>
    </p:spTree>
    <p:extLst>
      <p:ext uri="{BB962C8B-B14F-4D97-AF65-F5344CB8AC3E}">
        <p14:creationId xmlns:p14="http://schemas.microsoft.com/office/powerpoint/2010/main" val="261289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9"/>
            </a:pPr>
            <a:r>
              <a:rPr lang="en-US" sz="2400" dirty="0">
                <a:cs typeface="Times New Roman" panose="02020603050405020304" pitchFamily="18" charset="0"/>
              </a:rPr>
              <a:t>There are 25 animals (chickens and goats) on a farm.  If these farm animals have a total of 66 legs, how many goats are on the farm?</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8 goats</a:t>
            </a:r>
          </a:p>
          <a:p>
            <a:pPr marL="457200" indent="-457200">
              <a:buAutoNum type="alphaUcPeriod"/>
            </a:pPr>
            <a:r>
              <a:rPr lang="en-US" sz="2400" dirty="0">
                <a:cs typeface="Times New Roman" panose="02020603050405020304" pitchFamily="18" charset="0"/>
              </a:rPr>
              <a:t>9 goats</a:t>
            </a:r>
          </a:p>
          <a:p>
            <a:pPr marL="457200" indent="-457200">
              <a:buAutoNum type="alphaUcPeriod"/>
            </a:pPr>
            <a:r>
              <a:rPr lang="en-US" sz="2400" dirty="0">
                <a:cs typeface="Times New Roman" panose="02020603050405020304" pitchFamily="18" charset="0"/>
              </a:rPr>
              <a:t>12 goats</a:t>
            </a:r>
          </a:p>
          <a:p>
            <a:pPr marL="457200" indent="-457200">
              <a:buAutoNum type="alphaUcPeriod"/>
            </a:pPr>
            <a:r>
              <a:rPr lang="en-US" sz="2400" dirty="0">
                <a:cs typeface="Times New Roman" panose="02020603050405020304" pitchFamily="18" charset="0"/>
              </a:rPr>
              <a:t>16 goats</a:t>
            </a:r>
          </a:p>
          <a:p>
            <a:pPr marL="457200" indent="-457200">
              <a:buAutoNum type="alphaUcPeriod"/>
            </a:pPr>
            <a:r>
              <a:rPr lang="en-US" sz="2400" dirty="0">
                <a:cs typeface="Times New Roman" panose="02020603050405020304" pitchFamily="18" charset="0"/>
              </a:rPr>
              <a:t>17 goats</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20</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山羊1 免费图片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2614956"/>
            <a:ext cx="1778508" cy="1597462"/>
          </a:xfrm>
          <a:prstGeom prst="rect">
            <a:avLst/>
          </a:prstGeom>
        </p:spPr>
      </p:pic>
      <p:pic>
        <p:nvPicPr>
          <p:cNvPr id="6" name="Picture 5" descr="&lt;strong&gt;Chicken&lt;/strong&gt; ITle calls out the end of Service Desk | The 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6831" y="4441018"/>
            <a:ext cx="1125094" cy="1393305"/>
          </a:xfrm>
          <a:prstGeom prst="rect">
            <a:avLst/>
          </a:prstGeom>
        </p:spPr>
      </p:pic>
      <p:sp>
        <p:nvSpPr>
          <p:cNvPr id="8" name="TextBox 7"/>
          <p:cNvSpPr txBox="1"/>
          <p:nvPr/>
        </p:nvSpPr>
        <p:spPr>
          <a:xfrm>
            <a:off x="2971800" y="3413687"/>
            <a:ext cx="4953000" cy="1477328"/>
          </a:xfrm>
          <a:prstGeom prst="rect">
            <a:avLst/>
          </a:prstGeom>
          <a:noFill/>
          <a:ln w="19050">
            <a:solidFill>
              <a:schemeClr val="tx1"/>
            </a:solidFill>
          </a:ln>
        </p:spPr>
        <p:txBody>
          <a:bodyPr wrap="square" rtlCol="0">
            <a:spAutoFit/>
          </a:bodyPr>
          <a:lstStyle/>
          <a:p>
            <a:pPr algn="ctr"/>
            <a:r>
              <a:rPr lang="en-US" sz="2000" b="1" dirty="0"/>
              <a:t>Test Tip 16:</a:t>
            </a:r>
          </a:p>
          <a:p>
            <a:endParaRPr lang="en-US" sz="1000" b="1" dirty="0"/>
          </a:p>
          <a:p>
            <a:r>
              <a:rPr lang="en-US" sz="2000" b="1" dirty="0"/>
              <a:t>You probably want to skip the “textbook approach” on some problems. Ideally, you want to use the fastest approach that works!</a:t>
            </a:r>
          </a:p>
        </p:txBody>
      </p:sp>
      <p:sp>
        <p:nvSpPr>
          <p:cNvPr id="9" name="TextBox 8"/>
          <p:cNvSpPr txBox="1"/>
          <p:nvPr/>
        </p:nvSpPr>
        <p:spPr>
          <a:xfrm>
            <a:off x="0" y="6356350"/>
            <a:ext cx="9144000" cy="369332"/>
          </a:xfrm>
          <a:prstGeom prst="rect">
            <a:avLst/>
          </a:prstGeom>
          <a:noFill/>
        </p:spPr>
        <p:txBody>
          <a:bodyPr wrap="square" rtlCol="0">
            <a:spAutoFit/>
          </a:bodyPr>
          <a:lstStyle/>
          <a:p>
            <a:pPr algn="ctr"/>
            <a:r>
              <a:rPr lang="en-US" dirty="0">
                <a:solidFill>
                  <a:schemeClr val="bg1">
                    <a:lumMod val="75000"/>
                  </a:schemeClr>
                </a:solidFill>
              </a:rPr>
              <a:t>Tip: Answer the Right Question</a:t>
            </a:r>
          </a:p>
        </p:txBody>
      </p:sp>
    </p:spTree>
    <p:extLst>
      <p:ext uri="{BB962C8B-B14F-4D97-AF65-F5344CB8AC3E}">
        <p14:creationId xmlns:p14="http://schemas.microsoft.com/office/powerpoint/2010/main" val="301863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10"/>
            </a:pPr>
            <a:r>
              <a:rPr lang="en-US" sz="2400" dirty="0">
                <a:cs typeface="Times New Roman" panose="02020603050405020304" pitchFamily="18" charset="0"/>
              </a:rPr>
              <a:t>Solve the following inequality: 2</a:t>
            </a:r>
            <a:r>
              <a:rPr lang="en-US" sz="2400" i="1" dirty="0">
                <a:cs typeface="Times New Roman" panose="02020603050405020304" pitchFamily="18" charset="0"/>
              </a:rPr>
              <a:t>x</a:t>
            </a:r>
            <a:r>
              <a:rPr lang="en-US" sz="2400" dirty="0">
                <a:cs typeface="Times New Roman" panose="02020603050405020304" pitchFamily="18" charset="0"/>
              </a:rPr>
              <a:t> + 1 &gt; 4</a:t>
            </a:r>
            <a:r>
              <a:rPr lang="en-US" sz="2400" i="1" dirty="0">
                <a:cs typeface="Times New Roman" panose="02020603050405020304" pitchFamily="18" charset="0"/>
              </a:rPr>
              <a:t>x</a:t>
            </a:r>
            <a:r>
              <a:rPr lang="en-US" sz="2400" dirty="0">
                <a:cs typeface="Times New Roman" panose="02020603050405020304" pitchFamily="18" charset="0"/>
              </a:rPr>
              <a:t> – 5.</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x &lt; –3</a:t>
            </a:r>
          </a:p>
          <a:p>
            <a:pPr marL="457200" indent="-457200">
              <a:buFont typeface="Arial" panose="020B0604020202020204" pitchFamily="34" charset="0"/>
              <a:buAutoNum type="alphaUcPeriod"/>
            </a:pPr>
            <a:r>
              <a:rPr lang="en-US" sz="2400" dirty="0">
                <a:cs typeface="Times New Roman" panose="02020603050405020304" pitchFamily="18" charset="0"/>
              </a:rPr>
              <a:t>x &gt; –3</a:t>
            </a:r>
          </a:p>
          <a:p>
            <a:pPr marL="457200" indent="-457200">
              <a:buFont typeface="Arial" panose="020B0604020202020204" pitchFamily="34" charset="0"/>
              <a:buAutoNum type="alphaUcPeriod"/>
            </a:pPr>
            <a:r>
              <a:rPr lang="en-US" sz="2400" dirty="0">
                <a:cs typeface="Times New Roman" panose="02020603050405020304" pitchFamily="18" charset="0"/>
              </a:rPr>
              <a:t>x &lt; 3</a:t>
            </a:r>
          </a:p>
          <a:p>
            <a:pPr marL="457200" indent="-457200">
              <a:buFont typeface="Arial" panose="020B0604020202020204" pitchFamily="34" charset="0"/>
              <a:buAutoNum type="alphaUcPeriod"/>
            </a:pPr>
            <a:r>
              <a:rPr lang="en-US" sz="2400" dirty="0">
                <a:cs typeface="Times New Roman" panose="02020603050405020304" pitchFamily="18" charset="0"/>
              </a:rPr>
              <a:t>x &gt; 3</a:t>
            </a:r>
          </a:p>
          <a:p>
            <a:pPr marL="457200" indent="-457200">
              <a:buFont typeface="Arial" panose="020B0604020202020204" pitchFamily="34" charset="0"/>
              <a:buAutoNum type="alphaUcPeriod"/>
            </a:pPr>
            <a:r>
              <a:rPr lang="en-US" sz="2400" dirty="0">
                <a:cs typeface="Times New Roman" panose="02020603050405020304" pitchFamily="18" charset="0"/>
              </a:rPr>
              <a:t>All real numbers</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21</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356350"/>
            <a:ext cx="9144000" cy="369332"/>
          </a:xfrm>
          <a:prstGeom prst="rect">
            <a:avLst/>
          </a:prstGeom>
          <a:noFill/>
        </p:spPr>
        <p:txBody>
          <a:bodyPr wrap="square" rtlCol="0">
            <a:spAutoFit/>
          </a:bodyPr>
          <a:lstStyle/>
          <a:p>
            <a:pPr algn="ctr"/>
            <a:r>
              <a:rPr lang="en-US" dirty="0">
                <a:solidFill>
                  <a:schemeClr val="bg1">
                    <a:lumMod val="75000"/>
                  </a:schemeClr>
                </a:solidFill>
              </a:rPr>
              <a:t>Tip: Check Your Answer</a:t>
            </a:r>
          </a:p>
        </p:txBody>
      </p:sp>
    </p:spTree>
    <p:extLst>
      <p:ext uri="{BB962C8B-B14F-4D97-AF65-F5344CB8AC3E}">
        <p14:creationId xmlns:p14="http://schemas.microsoft.com/office/powerpoint/2010/main" val="658438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11"/>
                </a:pPr>
                <a:r>
                  <a:rPr lang="en-US" sz="2400" dirty="0">
                    <a:cs typeface="Times New Roman" panose="02020603050405020304" pitchFamily="18" charset="0"/>
                  </a:rPr>
                  <a:t>The second angle of a triangle is twice as large as the first, and the third angle is 20</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cs typeface="Times New Roman" panose="02020603050405020304" pitchFamily="18" charset="0"/>
                  </a:rPr>
                  <a:t> less than the first angle.  Given that the sum of the measures of the interior angles of a triangle is 180</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cs typeface="Times New Roman" panose="02020603050405020304" pitchFamily="18" charset="0"/>
                  </a:rPr>
                  <a:t>, find the measure of the third angle.</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30</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50</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60</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80</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100</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t="-1312"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22</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375751">
            <a:off x="3267517" y="3633474"/>
            <a:ext cx="4513968" cy="1651193"/>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0" y="6356350"/>
            <a:ext cx="9144000" cy="369332"/>
          </a:xfrm>
          <a:prstGeom prst="rect">
            <a:avLst/>
          </a:prstGeom>
          <a:noFill/>
        </p:spPr>
        <p:txBody>
          <a:bodyPr wrap="square" rtlCol="0">
            <a:spAutoFit/>
          </a:bodyPr>
          <a:lstStyle/>
          <a:p>
            <a:pPr algn="ctr"/>
            <a:r>
              <a:rPr lang="en-US" dirty="0">
                <a:solidFill>
                  <a:schemeClr val="bg1">
                    <a:lumMod val="75000"/>
                  </a:schemeClr>
                </a:solidFill>
              </a:rPr>
              <a:t>Tip: Answer the Right Question</a:t>
            </a:r>
          </a:p>
        </p:txBody>
      </p:sp>
    </p:spTree>
    <p:extLst>
      <p:ext uri="{BB962C8B-B14F-4D97-AF65-F5344CB8AC3E}">
        <p14:creationId xmlns:p14="http://schemas.microsoft.com/office/powerpoint/2010/main" val="2954905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12"/>
            </a:pPr>
            <a:r>
              <a:rPr lang="en-US" sz="2400" dirty="0">
                <a:cs typeface="Times New Roman" panose="02020603050405020304" pitchFamily="18" charset="0"/>
              </a:rPr>
              <a:t>The cost of movie tickets for adults at Showbiz Cinema is shown in the graph below.  Based on this information, what is the cost of two movie tickets?</a:t>
            </a: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Font typeface="Arial" panose="020B0604020202020204" pitchFamily="34" charset="0"/>
              <a:buAutoNum type="alphaUcPeriod"/>
            </a:pPr>
            <a:r>
              <a:rPr lang="en-US" sz="2400" dirty="0">
                <a:cs typeface="Times New Roman" panose="02020603050405020304" pitchFamily="18" charset="0"/>
              </a:rPr>
              <a:t>$8</a:t>
            </a:r>
          </a:p>
          <a:p>
            <a:pPr marL="457200" indent="-457200">
              <a:buFont typeface="Arial" panose="020B0604020202020204" pitchFamily="34" charset="0"/>
              <a:buAutoNum type="alphaUcPeriod"/>
            </a:pPr>
            <a:r>
              <a:rPr lang="en-US" sz="2400" dirty="0">
                <a:cs typeface="Times New Roman" panose="02020603050405020304" pitchFamily="18" charset="0"/>
              </a:rPr>
              <a:t>$15</a:t>
            </a:r>
          </a:p>
          <a:p>
            <a:pPr marL="457200" indent="-457200">
              <a:buFont typeface="Arial" panose="020B0604020202020204" pitchFamily="34" charset="0"/>
              <a:buAutoNum type="alphaUcPeriod"/>
            </a:pPr>
            <a:r>
              <a:rPr lang="en-US" sz="2400" dirty="0">
                <a:cs typeface="Times New Roman" panose="02020603050405020304" pitchFamily="18" charset="0"/>
              </a:rPr>
              <a:t>$16</a:t>
            </a:r>
          </a:p>
          <a:p>
            <a:pPr marL="457200" indent="-457200">
              <a:buFont typeface="Arial" panose="020B0604020202020204" pitchFamily="34" charset="0"/>
              <a:buAutoNum type="alphaUcPeriod"/>
            </a:pPr>
            <a:r>
              <a:rPr lang="en-US" sz="2400" dirty="0">
                <a:cs typeface="Times New Roman" panose="02020603050405020304" pitchFamily="18" charset="0"/>
              </a:rPr>
              <a:t>$17</a:t>
            </a:r>
          </a:p>
          <a:p>
            <a:pPr marL="457200" indent="-457200">
              <a:buFont typeface="Arial" panose="020B0604020202020204" pitchFamily="34" charset="0"/>
              <a:buAutoNum type="alphaUcPeriod"/>
            </a:pPr>
            <a:r>
              <a:rPr lang="en-US" sz="2400" dirty="0">
                <a:cs typeface="Times New Roman" panose="02020603050405020304" pitchFamily="18" charset="0"/>
              </a:rPr>
              <a:t>$18</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23</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505200" y="2834315"/>
            <a:ext cx="4643438" cy="3522035"/>
          </a:xfrm>
          <a:prstGeom prst="rect">
            <a:avLst/>
          </a:prstGeom>
        </p:spPr>
      </p:pic>
      <p:sp>
        <p:nvSpPr>
          <p:cNvPr id="7" name="TextBox 6"/>
          <p:cNvSpPr txBox="1"/>
          <p:nvPr/>
        </p:nvSpPr>
        <p:spPr>
          <a:xfrm>
            <a:off x="0" y="6356350"/>
            <a:ext cx="9144000" cy="369332"/>
          </a:xfrm>
          <a:prstGeom prst="rect">
            <a:avLst/>
          </a:prstGeom>
          <a:noFill/>
        </p:spPr>
        <p:txBody>
          <a:bodyPr wrap="square" rtlCol="0">
            <a:spAutoFit/>
          </a:bodyPr>
          <a:lstStyle/>
          <a:p>
            <a:pPr algn="ctr"/>
            <a:r>
              <a:rPr lang="en-US" dirty="0">
                <a:solidFill>
                  <a:schemeClr val="bg1">
                    <a:lumMod val="75000"/>
                  </a:schemeClr>
                </a:solidFill>
              </a:rPr>
              <a:t>Tip: Answer the Right Question</a:t>
            </a:r>
          </a:p>
        </p:txBody>
      </p:sp>
    </p:spTree>
    <p:extLst>
      <p:ext uri="{BB962C8B-B14F-4D97-AF65-F5344CB8AC3E}">
        <p14:creationId xmlns:p14="http://schemas.microsoft.com/office/powerpoint/2010/main" val="447524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endParaRPr lang="en-US" sz="3600" b="1" dirty="0">
              <a:cs typeface="Times New Roman" panose="02020603050405020304" pitchFamily="18" charset="0"/>
            </a:endParaRPr>
          </a:p>
          <a:p>
            <a:pPr marL="0" indent="0" algn="ctr">
              <a:buNone/>
            </a:pPr>
            <a:r>
              <a:rPr lang="en-US" sz="7200" b="1" dirty="0">
                <a:cs typeface="Times New Roman" panose="02020603050405020304" pitchFamily="18" charset="0"/>
              </a:rPr>
              <a:t>Geometry                    Major Topics</a:t>
            </a:r>
          </a:p>
          <a:p>
            <a:pPr marL="0" indent="0" algn="ctr">
              <a:buNone/>
            </a:pPr>
            <a:r>
              <a:rPr lang="en-US" sz="3600" b="1" dirty="0">
                <a:cs typeface="Times New Roman" panose="02020603050405020304" pitchFamily="18" charset="0"/>
              </a:rPr>
              <a:t>(</a:t>
            </a:r>
            <a:r>
              <a:rPr lang="en-US" sz="3600" b="1" u="sng" dirty="0">
                <a:cs typeface="Times New Roman" panose="02020603050405020304" pitchFamily="18" charset="0"/>
              </a:rPr>
              <a:t>Not</a:t>
            </a:r>
            <a:r>
              <a:rPr lang="en-US" sz="3600" b="1" dirty="0">
                <a:cs typeface="Times New Roman" panose="02020603050405020304" pitchFamily="18" charset="0"/>
              </a:rPr>
              <a:t> an Exhaustive List!)</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24</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713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876800"/>
          </a:xfrm>
        </p:spPr>
        <p:txBody>
          <a:bodyPr>
            <a:normAutofit/>
          </a:bodyPr>
          <a:lstStyle/>
          <a:p>
            <a:r>
              <a:rPr lang="en-US" sz="2800" dirty="0">
                <a:cs typeface="Times New Roman" panose="02020603050405020304" pitchFamily="18" charset="0"/>
              </a:rPr>
              <a:t>Perimeter, area, and volume of various shapes</a:t>
            </a:r>
          </a:p>
          <a:p>
            <a:r>
              <a:rPr lang="en-US" sz="2800" dirty="0">
                <a:cs typeface="Times New Roman" panose="02020603050405020304" pitchFamily="18" charset="0"/>
              </a:rPr>
              <a:t>Transformations in the </a:t>
            </a:r>
            <a:r>
              <a:rPr lang="en-US" sz="2800" i="1" dirty="0" err="1">
                <a:cs typeface="Times New Roman" panose="02020603050405020304" pitchFamily="18" charset="0"/>
              </a:rPr>
              <a:t>xy</a:t>
            </a:r>
            <a:r>
              <a:rPr lang="en-US" sz="2800" dirty="0">
                <a:cs typeface="Times New Roman" panose="02020603050405020304" pitchFamily="18" charset="0"/>
              </a:rPr>
              <a:t>-plane (e.g., translations, rotations, reflections)</a:t>
            </a:r>
          </a:p>
          <a:p>
            <a:r>
              <a:rPr lang="en-US" sz="2800" dirty="0">
                <a:cs typeface="Times New Roman" panose="02020603050405020304" pitchFamily="18" charset="0"/>
              </a:rPr>
              <a:t>Classifying triangles and quadrilaterals</a:t>
            </a:r>
          </a:p>
          <a:p>
            <a:r>
              <a:rPr lang="en-US" sz="2800" dirty="0">
                <a:cs typeface="Times New Roman" panose="02020603050405020304" pitchFamily="18" charset="0"/>
              </a:rPr>
              <a:t>Triangle Inequality Theorem</a:t>
            </a:r>
          </a:p>
          <a:p>
            <a:r>
              <a:rPr lang="en-US" sz="2800" dirty="0">
                <a:cs typeface="Times New Roman" panose="02020603050405020304" pitchFamily="18" charset="0"/>
              </a:rPr>
              <a:t>Pythagorean Theorem</a:t>
            </a:r>
          </a:p>
          <a:p>
            <a:r>
              <a:rPr lang="en-US" sz="2800" dirty="0">
                <a:cs typeface="Times New Roman" panose="02020603050405020304" pitchFamily="18" charset="0"/>
              </a:rPr>
              <a:t>Parallel lines cut by a transversal (angle relationships)</a:t>
            </a:r>
          </a:p>
          <a:p>
            <a:r>
              <a:rPr lang="en-US" sz="2800" dirty="0">
                <a:cs typeface="Times New Roman" panose="02020603050405020304" pitchFamily="18" charset="0"/>
              </a:rPr>
              <a:t>Circles (Circumference, arc length, area, and sector area)</a:t>
            </a:r>
          </a:p>
          <a:p>
            <a:endParaRPr lang="en-US" sz="2800" dirty="0">
              <a:cs typeface="Times New Roman" panose="02020603050405020304" pitchFamily="18" charset="0"/>
            </a:endParaRPr>
          </a:p>
          <a:p>
            <a:endParaRPr lang="en-US" sz="2800" dirty="0">
              <a:cs typeface="Times New Roman" panose="02020603050405020304" pitchFamily="18" charset="0"/>
            </a:endParaRPr>
          </a:p>
          <a:p>
            <a:endParaRPr lang="en-US" sz="2800" dirty="0">
              <a:cs typeface="Times New Roman" panose="02020603050405020304" pitchFamily="18" charset="0"/>
            </a:endParaRPr>
          </a:p>
          <a:p>
            <a:endParaRPr lang="en-US" sz="2800" dirty="0">
              <a:cs typeface="Times New Roman" panose="02020603050405020304" pitchFamily="18" charset="0"/>
            </a:endParaRPr>
          </a:p>
          <a:p>
            <a:endParaRPr lang="en-US" sz="2800"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25</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52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endParaRPr lang="en-US" sz="2400" b="1" dirty="0">
              <a:cs typeface="Times New Roman" panose="02020603050405020304" pitchFamily="18" charset="0"/>
            </a:endParaRPr>
          </a:p>
          <a:p>
            <a:pPr marL="0" indent="0" algn="ctr">
              <a:buNone/>
            </a:pPr>
            <a:r>
              <a:rPr lang="en-US" sz="7200" b="1" dirty="0">
                <a:cs typeface="Times New Roman" panose="02020603050405020304" pitchFamily="18" charset="0"/>
              </a:rPr>
              <a:t>Geometry     Questions</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26</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479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a:pPr>
            <a:r>
              <a:rPr lang="en-US" sz="2400" dirty="0">
                <a:cs typeface="Times New Roman" panose="02020603050405020304" pitchFamily="18" charset="0"/>
              </a:rPr>
              <a:t>The dimensions of five rectangles are given below.  Which rectangle has an area of 12 in</a:t>
            </a:r>
            <a:r>
              <a:rPr lang="en-US" sz="2400" baseline="30000" dirty="0">
                <a:cs typeface="Times New Roman" panose="02020603050405020304" pitchFamily="18" charset="0"/>
              </a:rPr>
              <a:t>2</a:t>
            </a:r>
            <a:r>
              <a:rPr lang="en-US" sz="2400" dirty="0">
                <a:cs typeface="Times New Roman" panose="02020603050405020304" pitchFamily="18" charset="0"/>
              </a:rPr>
              <a:t> and a perimeter of 16 in?</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 × 12”</a:t>
            </a:r>
          </a:p>
          <a:p>
            <a:pPr marL="457200" indent="-457200">
              <a:buAutoNum type="alphaUcPeriod"/>
            </a:pPr>
            <a:r>
              <a:rPr lang="en-US" sz="2400" dirty="0">
                <a:cs typeface="Times New Roman" panose="02020603050405020304" pitchFamily="18" charset="0"/>
              </a:rPr>
              <a:t>2” × 6”</a:t>
            </a:r>
          </a:p>
          <a:p>
            <a:pPr marL="457200" indent="-457200">
              <a:buAutoNum type="alphaUcPeriod"/>
            </a:pPr>
            <a:r>
              <a:rPr lang="en-US" sz="2400" dirty="0">
                <a:cs typeface="Times New Roman" panose="02020603050405020304" pitchFamily="18" charset="0"/>
              </a:rPr>
              <a:t>3” × 4”</a:t>
            </a:r>
          </a:p>
          <a:p>
            <a:pPr marL="457200" indent="-457200">
              <a:buAutoNum type="alphaUcPeriod"/>
            </a:pPr>
            <a:r>
              <a:rPr lang="en-US" sz="2400" dirty="0">
                <a:cs typeface="Times New Roman" panose="02020603050405020304" pitchFamily="18" charset="0"/>
              </a:rPr>
              <a:t>4” × 8”</a:t>
            </a:r>
          </a:p>
          <a:p>
            <a:pPr marL="457200" indent="-457200">
              <a:buAutoNum type="alphaUcPeriod"/>
            </a:pPr>
            <a:r>
              <a:rPr lang="en-US" sz="2400" dirty="0">
                <a:cs typeface="Times New Roman" panose="02020603050405020304" pitchFamily="18" charset="0"/>
              </a:rPr>
              <a:t>6” × 6”</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27</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3009900" y="2987675"/>
            <a:ext cx="3124200" cy="12954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4055745" y="4969119"/>
            <a:ext cx="1664970" cy="72976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rot="5400000">
            <a:off x="6523892" y="3581400"/>
            <a:ext cx="1905000" cy="12954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0" y="6356350"/>
            <a:ext cx="9144000" cy="369332"/>
          </a:xfrm>
          <a:prstGeom prst="rect">
            <a:avLst/>
          </a:prstGeom>
          <a:noFill/>
        </p:spPr>
        <p:txBody>
          <a:bodyPr wrap="square" rtlCol="0">
            <a:spAutoFit/>
          </a:bodyPr>
          <a:lstStyle/>
          <a:p>
            <a:pPr algn="ctr"/>
            <a:r>
              <a:rPr lang="en-US" dirty="0">
                <a:solidFill>
                  <a:schemeClr val="bg1">
                    <a:lumMod val="75000"/>
                  </a:schemeClr>
                </a:solidFill>
              </a:rPr>
              <a:t>Tip: Formulas</a:t>
            </a:r>
          </a:p>
        </p:txBody>
      </p:sp>
    </p:spTree>
    <p:extLst>
      <p:ext uri="{BB962C8B-B14F-4D97-AF65-F5344CB8AC3E}">
        <p14:creationId xmlns:p14="http://schemas.microsoft.com/office/powerpoint/2010/main" val="1979465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485412"/>
            <a:ext cx="8229600" cy="4876800"/>
          </a:xfrm>
        </p:spPr>
        <p:txBody>
          <a:bodyPr>
            <a:normAutofit/>
          </a:bodyPr>
          <a:lstStyle/>
          <a:p>
            <a:pPr marL="457200" indent="-457200">
              <a:buFont typeface="+mj-lt"/>
              <a:buAutoNum type="arabicPeriod" startAt="2"/>
            </a:pPr>
            <a:r>
              <a:rPr lang="en-US" sz="2400" dirty="0">
                <a:cs typeface="Times New Roman" panose="02020603050405020304" pitchFamily="18" charset="0"/>
              </a:rPr>
              <a:t>Given that lines </a:t>
            </a:r>
            <a:r>
              <a:rPr lang="en-US" sz="2400" i="1" dirty="0">
                <a:cs typeface="Times New Roman" panose="02020603050405020304" pitchFamily="18" charset="0"/>
              </a:rPr>
              <a:t>q</a:t>
            </a:r>
            <a:r>
              <a:rPr lang="en-US" sz="2400" dirty="0">
                <a:cs typeface="Times New Roman" panose="02020603050405020304" pitchFamily="18" charset="0"/>
              </a:rPr>
              <a:t> and </a:t>
            </a:r>
            <a:r>
              <a:rPr lang="en-US" sz="2400" i="1" dirty="0">
                <a:cs typeface="Times New Roman" panose="02020603050405020304" pitchFamily="18" charset="0"/>
              </a:rPr>
              <a:t>m</a:t>
            </a:r>
            <a:r>
              <a:rPr lang="en-US" sz="2400" dirty="0">
                <a:cs typeface="Times New Roman" panose="02020603050405020304" pitchFamily="18" charset="0"/>
              </a:rPr>
              <a:t> are parallel, find the measure of</a:t>
            </a:r>
            <a:r>
              <a:rPr lang="en-US" dirty="0"/>
              <a:t> ∠</a:t>
            </a:r>
            <a:r>
              <a:rPr lang="en-US" sz="2400" dirty="0"/>
              <a:t>5</a:t>
            </a:r>
            <a:r>
              <a:rPr lang="en-US" sz="2400" dirty="0">
                <a:cs typeface="Times New Roman" panose="02020603050405020304" pitchFamily="18" charset="0"/>
              </a:rPr>
              <a:t>.</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35°</a:t>
            </a:r>
          </a:p>
          <a:p>
            <a:pPr marL="457200" indent="-457200">
              <a:buAutoNum type="alphaUcPeriod"/>
            </a:pPr>
            <a:r>
              <a:rPr lang="en-US" sz="2400" dirty="0">
                <a:cs typeface="Times New Roman" panose="02020603050405020304" pitchFamily="18" charset="0"/>
              </a:rPr>
              <a:t>45°</a:t>
            </a:r>
          </a:p>
          <a:p>
            <a:pPr marL="457200" indent="-457200">
              <a:buAutoNum type="alphaUcPeriod"/>
            </a:pPr>
            <a:r>
              <a:rPr lang="en-US" sz="2400" dirty="0">
                <a:cs typeface="Times New Roman" panose="02020603050405020304" pitchFamily="18" charset="0"/>
              </a:rPr>
              <a:t>65°</a:t>
            </a:r>
          </a:p>
          <a:p>
            <a:pPr marL="457200" indent="-457200">
              <a:buAutoNum type="alphaUcPeriod"/>
            </a:pPr>
            <a:r>
              <a:rPr lang="en-US" sz="2400" dirty="0">
                <a:cs typeface="Times New Roman" panose="02020603050405020304" pitchFamily="18" charset="0"/>
              </a:rPr>
              <a:t>70°</a:t>
            </a:r>
          </a:p>
          <a:p>
            <a:pPr marL="457200" indent="-457200">
              <a:buAutoNum type="alphaUcPeriod"/>
            </a:pPr>
            <a:r>
              <a:rPr lang="en-US" sz="2400" dirty="0">
                <a:cs typeface="Times New Roman" panose="02020603050405020304" pitchFamily="18" charset="0"/>
              </a:rPr>
              <a:t>110°</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28</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295650" y="2140864"/>
            <a:ext cx="5391150" cy="3566872"/>
          </a:xfrm>
          <a:prstGeom prst="rect">
            <a:avLst/>
          </a:prstGeom>
        </p:spPr>
      </p:pic>
    </p:spTree>
    <p:extLst>
      <p:ext uri="{BB962C8B-B14F-4D97-AF65-F5344CB8AC3E}">
        <p14:creationId xmlns:p14="http://schemas.microsoft.com/office/powerpoint/2010/main" val="701860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r>
              <a:rPr lang="en-US" b="1" dirty="0">
                <a:cs typeface="Times New Roman" panose="02020603050405020304" pitchFamily="18" charset="0"/>
              </a:rPr>
              <a:t>Parallel Lines Cut by a Transversal</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29</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819400"/>
            <a:ext cx="4672013" cy="2743200"/>
          </a:xfrm>
          <a:prstGeom prst="rect">
            <a:avLst/>
          </a:prstGeom>
        </p:spPr>
      </p:pic>
    </p:spTree>
    <p:extLst>
      <p:ext uri="{BB962C8B-B14F-4D97-AF65-F5344CB8AC3E}">
        <p14:creationId xmlns:p14="http://schemas.microsoft.com/office/powerpoint/2010/main" val="282993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Exam Overview – “Old” (5732)</a:t>
            </a:r>
          </a:p>
        </p:txBody>
      </p:sp>
      <p:sp>
        <p:nvSpPr>
          <p:cNvPr id="97283" name="Rectangle 3"/>
          <p:cNvSpPr>
            <a:spLocks noGrp="1" noChangeArrowheads="1"/>
          </p:cNvSpPr>
          <p:nvPr>
            <p:ph idx="1"/>
          </p:nvPr>
        </p:nvSpPr>
        <p:spPr>
          <a:xfrm>
            <a:off x="457200" y="1600200"/>
            <a:ext cx="8229600" cy="4648200"/>
          </a:xfrm>
        </p:spPr>
        <p:txBody>
          <a:bodyPr>
            <a:normAutofit/>
          </a:bodyPr>
          <a:lstStyle/>
          <a:p>
            <a:r>
              <a:rPr lang="en-US" sz="2800" dirty="0">
                <a:cs typeface="Times New Roman" panose="02020603050405020304" pitchFamily="18" charset="0"/>
              </a:rPr>
              <a:t>Core Academic Skills for Educators: Mathematics</a:t>
            </a:r>
          </a:p>
          <a:p>
            <a:r>
              <a:rPr lang="en-US" sz="2800" b="1" dirty="0">
                <a:cs typeface="Times New Roman" panose="02020603050405020304" pitchFamily="18" charset="0"/>
              </a:rPr>
              <a:t>85</a:t>
            </a:r>
            <a:r>
              <a:rPr lang="en-US" sz="2800" dirty="0">
                <a:cs typeface="Times New Roman" panose="02020603050405020304" pitchFamily="18" charset="0"/>
              </a:rPr>
              <a:t> minutes to complete </a:t>
            </a:r>
            <a:r>
              <a:rPr lang="en-US" sz="2800" b="1" dirty="0">
                <a:cs typeface="Times New Roman" panose="02020603050405020304" pitchFamily="18" charset="0"/>
              </a:rPr>
              <a:t>56</a:t>
            </a:r>
            <a:r>
              <a:rPr lang="en-US" sz="2800" dirty="0">
                <a:cs typeface="Times New Roman" panose="02020603050405020304" pitchFamily="18" charset="0"/>
              </a:rPr>
              <a:t> questions (about 1.5 minutes per question!)</a:t>
            </a:r>
          </a:p>
          <a:p>
            <a:r>
              <a:rPr lang="en-US" sz="2800" dirty="0">
                <a:cs typeface="Times New Roman" panose="02020603050405020304" pitchFamily="18" charset="0"/>
              </a:rPr>
              <a:t>Multiple-choice, selected-response </a:t>
            </a:r>
          </a:p>
          <a:p>
            <a:pPr marL="341313" indent="0">
              <a:buNone/>
            </a:pPr>
            <a:r>
              <a:rPr lang="en-US" sz="2800" dirty="0">
                <a:cs typeface="Times New Roman" panose="02020603050405020304" pitchFamily="18" charset="0"/>
              </a:rPr>
              <a:t>(with one or more answers), and </a:t>
            </a:r>
          </a:p>
          <a:p>
            <a:pPr marL="341313" indent="0">
              <a:buNone/>
            </a:pPr>
            <a:r>
              <a:rPr lang="en-US" sz="2800" dirty="0">
                <a:cs typeface="Times New Roman" panose="02020603050405020304" pitchFamily="18" charset="0"/>
              </a:rPr>
              <a:t>short-answer questions</a:t>
            </a:r>
          </a:p>
          <a:p>
            <a:r>
              <a:rPr lang="en-US" sz="2800" dirty="0">
                <a:cs typeface="Times New Roman" panose="02020603050405020304" pitchFamily="18" charset="0"/>
              </a:rPr>
              <a:t>On-screen calculator</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36CEE4-560F-407A-B2FE-629DF24EBC41}"/>
              </a:ext>
            </a:extLst>
          </p:cNvPr>
          <p:cNvPicPr>
            <a:picLocks noChangeAspect="1"/>
          </p:cNvPicPr>
          <p:nvPr/>
        </p:nvPicPr>
        <p:blipFill>
          <a:blip r:embed="rId2"/>
          <a:stretch>
            <a:fillRect/>
          </a:stretch>
        </p:blipFill>
        <p:spPr>
          <a:xfrm>
            <a:off x="6400800" y="3048000"/>
            <a:ext cx="1899122" cy="2790825"/>
          </a:xfrm>
          <a:prstGeom prst="rect">
            <a:avLst/>
          </a:prstGeom>
        </p:spPr>
      </p:pic>
    </p:spTree>
    <p:extLst>
      <p:ext uri="{BB962C8B-B14F-4D97-AF65-F5344CB8AC3E}">
        <p14:creationId xmlns:p14="http://schemas.microsoft.com/office/powerpoint/2010/main" val="252627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fade">
                                      <p:cBhvr>
                                        <p:cTn id="7" dur="500"/>
                                        <p:tgtEl>
                                          <p:spTgt spid="972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fade">
                                      <p:cBhvr>
                                        <p:cTn id="12" dur="500"/>
                                        <p:tgtEl>
                                          <p:spTgt spid="9728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7283">
                                            <p:txEl>
                                              <p:pRg st="3" end="3"/>
                                            </p:txEl>
                                          </p:spTgt>
                                        </p:tgtEl>
                                        <p:attrNameLst>
                                          <p:attrName>style.visibility</p:attrName>
                                        </p:attrNameLst>
                                      </p:cBhvr>
                                      <p:to>
                                        <p:strVal val="visible"/>
                                      </p:to>
                                    </p:set>
                                    <p:animEffect transition="in" filter="fade">
                                      <p:cBhvr>
                                        <p:cTn id="15" dur="500"/>
                                        <p:tgtEl>
                                          <p:spTgt spid="9728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7283">
                                            <p:txEl>
                                              <p:pRg st="4" end="4"/>
                                            </p:txEl>
                                          </p:spTgt>
                                        </p:tgtEl>
                                        <p:attrNameLst>
                                          <p:attrName>style.visibility</p:attrName>
                                        </p:attrNameLst>
                                      </p:cBhvr>
                                      <p:to>
                                        <p:strVal val="visible"/>
                                      </p:to>
                                    </p:set>
                                    <p:animEffect transition="in" filter="fade">
                                      <p:cBhvr>
                                        <p:cTn id="18" dur="500"/>
                                        <p:tgtEl>
                                          <p:spTgt spid="9728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7283">
                                            <p:txEl>
                                              <p:pRg st="5" end="5"/>
                                            </p:txEl>
                                          </p:spTgt>
                                        </p:tgtEl>
                                        <p:attrNameLst>
                                          <p:attrName>style.visibility</p:attrName>
                                        </p:attrNameLst>
                                      </p:cBhvr>
                                      <p:to>
                                        <p:strVal val="visible"/>
                                      </p:to>
                                    </p:set>
                                    <p:animEffect transition="in" filter="fade">
                                      <p:cBhvr>
                                        <p:cTn id="23" dur="500"/>
                                        <p:tgtEl>
                                          <p:spTgt spid="9728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3"/>
            </a:pPr>
            <a:r>
              <a:rPr lang="en-US" sz="2400" dirty="0">
                <a:cs typeface="Times New Roman" panose="02020603050405020304" pitchFamily="18" charset="0"/>
              </a:rPr>
              <a:t>Which geometric transformation is illustrated in the figure below?</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Translation</a:t>
            </a:r>
          </a:p>
          <a:p>
            <a:pPr marL="457200" indent="-457200">
              <a:buAutoNum type="alphaUcPeriod"/>
            </a:pPr>
            <a:r>
              <a:rPr lang="en-US" sz="2400" dirty="0">
                <a:cs typeface="Times New Roman" panose="02020603050405020304" pitchFamily="18" charset="0"/>
              </a:rPr>
              <a:t>Dilation</a:t>
            </a:r>
          </a:p>
          <a:p>
            <a:pPr marL="457200" indent="-457200">
              <a:buAutoNum type="alphaUcPeriod"/>
            </a:pPr>
            <a:r>
              <a:rPr lang="en-US" sz="2400" dirty="0">
                <a:cs typeface="Times New Roman" panose="02020603050405020304" pitchFamily="18" charset="0"/>
              </a:rPr>
              <a:t>Rotation</a:t>
            </a:r>
          </a:p>
          <a:p>
            <a:pPr marL="457200" indent="-457200">
              <a:buAutoNum type="alphaUcPeriod"/>
            </a:pPr>
            <a:r>
              <a:rPr lang="en-US" sz="2400" dirty="0">
                <a:cs typeface="Times New Roman" panose="02020603050405020304" pitchFamily="18" charset="0"/>
              </a:rPr>
              <a:t>Reflection</a:t>
            </a:r>
          </a:p>
          <a:p>
            <a:pPr marL="457200" indent="-457200">
              <a:buAutoNum type="alphaUcPeriod"/>
            </a:pPr>
            <a:r>
              <a:rPr lang="en-US" sz="2400" dirty="0">
                <a:cs typeface="Times New Roman" panose="02020603050405020304" pitchFamily="18" charset="0"/>
              </a:rPr>
              <a:t>None of these</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30</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3810000" y="2343150"/>
            <a:ext cx="3911802" cy="3905250"/>
          </a:xfrm>
          <a:prstGeom prst="rect">
            <a:avLst/>
          </a:prstGeom>
        </p:spPr>
      </p:pic>
      <p:sp>
        <p:nvSpPr>
          <p:cNvPr id="8" name="TextBox 7"/>
          <p:cNvSpPr txBox="1"/>
          <p:nvPr/>
        </p:nvSpPr>
        <p:spPr>
          <a:xfrm>
            <a:off x="0" y="6356350"/>
            <a:ext cx="9144000" cy="369332"/>
          </a:xfrm>
          <a:prstGeom prst="rect">
            <a:avLst/>
          </a:prstGeom>
          <a:noFill/>
        </p:spPr>
        <p:txBody>
          <a:bodyPr wrap="square" rtlCol="0">
            <a:spAutoFit/>
          </a:bodyPr>
          <a:lstStyle/>
          <a:p>
            <a:pPr algn="ctr"/>
            <a:r>
              <a:rPr lang="en-US" dirty="0">
                <a:solidFill>
                  <a:schemeClr val="bg1">
                    <a:lumMod val="75000"/>
                  </a:schemeClr>
                </a:solidFill>
              </a:rPr>
              <a:t>Tip: Terminology</a:t>
            </a:r>
          </a:p>
        </p:txBody>
      </p:sp>
    </p:spTree>
    <p:extLst>
      <p:ext uri="{BB962C8B-B14F-4D97-AF65-F5344CB8AC3E}">
        <p14:creationId xmlns:p14="http://schemas.microsoft.com/office/powerpoint/2010/main" val="1806603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4"/>
            </a:pPr>
            <a:r>
              <a:rPr lang="en-US" sz="2400" dirty="0">
                <a:cs typeface="Times New Roman" panose="02020603050405020304" pitchFamily="18" charset="0"/>
              </a:rPr>
              <a:t>Two sides of a triangle measure 5 cm and 7 cm.  Which of the following side lengths are possible for the third side?</a:t>
            </a:r>
          </a:p>
          <a:p>
            <a:pPr marL="0" indent="0">
              <a:buNone/>
            </a:pPr>
            <a:endParaRPr lang="en-US" sz="2400" dirty="0">
              <a:cs typeface="Times New Roman" panose="02020603050405020304" pitchFamily="18" charset="0"/>
            </a:endParaRPr>
          </a:p>
          <a:p>
            <a:pPr marL="514350" indent="-514350">
              <a:buAutoNum type="romanLcPeriod"/>
            </a:pPr>
            <a:r>
              <a:rPr lang="en-US" sz="2400" dirty="0">
                <a:cs typeface="Times New Roman" panose="02020603050405020304" pitchFamily="18" charset="0"/>
              </a:rPr>
              <a:t>1 cm		A. </a:t>
            </a:r>
            <a:r>
              <a:rPr lang="en-US" sz="2400" i="1" dirty="0">
                <a:cs typeface="Times New Roman" panose="02020603050405020304" pitchFamily="18" charset="0"/>
              </a:rPr>
              <a:t>i, ii, </a:t>
            </a:r>
            <a:r>
              <a:rPr lang="en-US" sz="2400" dirty="0">
                <a:cs typeface="Times New Roman" panose="02020603050405020304" pitchFamily="18" charset="0"/>
              </a:rPr>
              <a:t>and</a:t>
            </a:r>
            <a:r>
              <a:rPr lang="en-US" sz="2400" i="1" dirty="0">
                <a:cs typeface="Times New Roman" panose="02020603050405020304" pitchFamily="18" charset="0"/>
              </a:rPr>
              <a:t> iii</a:t>
            </a:r>
          </a:p>
          <a:p>
            <a:pPr marL="514350" indent="-514350">
              <a:buAutoNum type="romanLcPeriod"/>
            </a:pPr>
            <a:r>
              <a:rPr lang="en-US" sz="2400" dirty="0">
                <a:cs typeface="Times New Roman" panose="02020603050405020304" pitchFamily="18" charset="0"/>
              </a:rPr>
              <a:t>3 cm		B. </a:t>
            </a:r>
            <a:r>
              <a:rPr lang="en-US" sz="2400" i="1" dirty="0">
                <a:cs typeface="Times New Roman" panose="02020603050405020304" pitchFamily="18" charset="0"/>
              </a:rPr>
              <a:t>ii</a:t>
            </a:r>
            <a:r>
              <a:rPr lang="en-US" sz="2400" dirty="0">
                <a:cs typeface="Times New Roman" panose="02020603050405020304" pitchFamily="18" charset="0"/>
              </a:rPr>
              <a:t>, </a:t>
            </a:r>
            <a:r>
              <a:rPr lang="en-US" sz="2400" i="1" dirty="0">
                <a:cs typeface="Times New Roman" panose="02020603050405020304" pitchFamily="18" charset="0"/>
              </a:rPr>
              <a:t>iii</a:t>
            </a:r>
            <a:r>
              <a:rPr lang="en-US" sz="2400" dirty="0">
                <a:cs typeface="Times New Roman" panose="02020603050405020304" pitchFamily="18" charset="0"/>
              </a:rPr>
              <a:t>, and </a:t>
            </a:r>
            <a:r>
              <a:rPr lang="en-US" sz="2400" i="1" dirty="0">
                <a:cs typeface="Times New Roman" panose="02020603050405020304" pitchFamily="18" charset="0"/>
              </a:rPr>
              <a:t>iv</a:t>
            </a:r>
            <a:endParaRPr lang="en-US" sz="2400" dirty="0">
              <a:cs typeface="Times New Roman" panose="02020603050405020304" pitchFamily="18" charset="0"/>
            </a:endParaRPr>
          </a:p>
          <a:p>
            <a:pPr marL="514350" indent="-514350">
              <a:buAutoNum type="romanLcPeriod"/>
            </a:pPr>
            <a:r>
              <a:rPr lang="en-US" sz="2400" dirty="0">
                <a:cs typeface="Times New Roman" panose="02020603050405020304" pitchFamily="18" charset="0"/>
              </a:rPr>
              <a:t>7 cm		C. </a:t>
            </a:r>
            <a:r>
              <a:rPr lang="en-US" sz="2400" i="1" dirty="0">
                <a:cs typeface="Times New Roman" panose="02020603050405020304" pitchFamily="18" charset="0"/>
              </a:rPr>
              <a:t>iii, iv, and v</a:t>
            </a:r>
          </a:p>
          <a:p>
            <a:pPr marL="514350" indent="-514350">
              <a:buAutoNum type="romanLcPeriod"/>
            </a:pPr>
            <a:r>
              <a:rPr lang="en-US" sz="2400" dirty="0">
                <a:cs typeface="Times New Roman" panose="02020603050405020304" pitchFamily="18" charset="0"/>
              </a:rPr>
              <a:t>11 cm		D. </a:t>
            </a:r>
            <a:r>
              <a:rPr lang="en-US" sz="2400" i="1" dirty="0">
                <a:cs typeface="Times New Roman" panose="02020603050405020304" pitchFamily="18" charset="0"/>
              </a:rPr>
              <a:t>i, ii, iii and iv</a:t>
            </a:r>
          </a:p>
          <a:p>
            <a:pPr marL="514350" indent="-514350">
              <a:buAutoNum type="romanLcPeriod"/>
            </a:pPr>
            <a:r>
              <a:rPr lang="en-US" sz="2400" dirty="0">
                <a:cs typeface="Times New Roman" panose="02020603050405020304" pitchFamily="18" charset="0"/>
              </a:rPr>
              <a:t>13 cm		E. All of them</a:t>
            </a: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31</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a:stretch>
            <a:fillRect/>
          </a:stretch>
        </p:blipFill>
        <p:spPr>
          <a:xfrm>
            <a:off x="5854944" y="2701924"/>
            <a:ext cx="2374656" cy="3065693"/>
          </a:xfrm>
          <a:prstGeom prst="rect">
            <a:avLst/>
          </a:prstGeom>
        </p:spPr>
      </p:pic>
      <p:sp>
        <p:nvSpPr>
          <p:cNvPr id="8" name="TextBox 7"/>
          <p:cNvSpPr txBox="1"/>
          <p:nvPr/>
        </p:nvSpPr>
        <p:spPr>
          <a:xfrm>
            <a:off x="2754630" y="5336730"/>
            <a:ext cx="3581400" cy="861774"/>
          </a:xfrm>
          <a:prstGeom prst="rect">
            <a:avLst/>
          </a:prstGeom>
          <a:noFill/>
          <a:ln w="19050">
            <a:solidFill>
              <a:schemeClr val="tx1"/>
            </a:solidFill>
          </a:ln>
        </p:spPr>
        <p:txBody>
          <a:bodyPr wrap="square" rtlCol="0">
            <a:spAutoFit/>
          </a:bodyPr>
          <a:lstStyle/>
          <a:p>
            <a:pPr algn="ctr"/>
            <a:r>
              <a:rPr lang="en-US" sz="2000" b="1" dirty="0"/>
              <a:t>Test Tip 17:</a:t>
            </a:r>
          </a:p>
          <a:p>
            <a:endParaRPr lang="en-US" sz="1000" b="1" dirty="0"/>
          </a:p>
          <a:p>
            <a:r>
              <a:rPr lang="en-US" sz="2000" b="1" dirty="0"/>
              <a:t>It never hurts to draw a picture!</a:t>
            </a:r>
          </a:p>
        </p:txBody>
      </p:sp>
    </p:spTree>
    <p:extLst>
      <p:ext uri="{BB962C8B-B14F-4D97-AF65-F5344CB8AC3E}">
        <p14:creationId xmlns:p14="http://schemas.microsoft.com/office/powerpoint/2010/main" val="37581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r>
              <a:rPr lang="en-US" b="1" dirty="0">
                <a:cs typeface="Times New Roman" panose="02020603050405020304" pitchFamily="18" charset="0"/>
              </a:rPr>
              <a:t>Classifying Triangles</a:t>
            </a: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32</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964494" y="2895600"/>
            <a:ext cx="5161672" cy="2819400"/>
          </a:xfrm>
          <a:prstGeom prst="rect">
            <a:avLst/>
          </a:prstGeom>
        </p:spPr>
      </p:pic>
    </p:spTree>
    <p:extLst>
      <p:ext uri="{BB962C8B-B14F-4D97-AF65-F5344CB8AC3E}">
        <p14:creationId xmlns:p14="http://schemas.microsoft.com/office/powerpoint/2010/main" val="2189376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5"/>
            </a:pPr>
            <a:r>
              <a:rPr lang="en-US" sz="2400" dirty="0">
                <a:cs typeface="Times New Roman" panose="02020603050405020304" pitchFamily="18" charset="0"/>
              </a:rPr>
              <a:t>The volume of a package (in the shape of a rectangular prism) is 4,692 in</a:t>
            </a:r>
            <a:r>
              <a:rPr lang="en-US" sz="2400" baseline="30000" dirty="0">
                <a:cs typeface="Times New Roman" panose="02020603050405020304" pitchFamily="18" charset="0"/>
              </a:rPr>
              <a:t>3</a:t>
            </a:r>
            <a:r>
              <a:rPr lang="en-US" sz="2400" dirty="0">
                <a:cs typeface="Times New Roman" panose="02020603050405020304" pitchFamily="18" charset="0"/>
              </a:rPr>
              <a:t>.  If the length of the package is 23 in and the width is 17 in, what is the height of the package?</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12 in</a:t>
            </a:r>
          </a:p>
          <a:p>
            <a:pPr marL="457200" indent="-457200">
              <a:buAutoNum type="alphaUcPeriod"/>
            </a:pPr>
            <a:r>
              <a:rPr lang="en-US" sz="2400" dirty="0">
                <a:cs typeface="Times New Roman" panose="02020603050405020304" pitchFamily="18" charset="0"/>
              </a:rPr>
              <a:t>17 in</a:t>
            </a:r>
          </a:p>
          <a:p>
            <a:pPr marL="457200" indent="-457200">
              <a:buAutoNum type="alphaUcPeriod"/>
            </a:pPr>
            <a:r>
              <a:rPr lang="en-US" sz="2400" dirty="0">
                <a:cs typeface="Times New Roman" panose="02020603050405020304" pitchFamily="18" charset="0"/>
              </a:rPr>
              <a:t>23 in</a:t>
            </a:r>
          </a:p>
          <a:p>
            <a:pPr marL="457200" indent="-457200">
              <a:buAutoNum type="alphaUcPeriod"/>
            </a:pPr>
            <a:r>
              <a:rPr lang="en-US" sz="2400" dirty="0">
                <a:cs typeface="Times New Roman" panose="02020603050405020304" pitchFamily="18" charset="0"/>
              </a:rPr>
              <a:t>4,301 in</a:t>
            </a:r>
          </a:p>
          <a:p>
            <a:pPr marL="457200" indent="-457200">
              <a:buAutoNum type="alphaUcPeriod"/>
            </a:pPr>
            <a:r>
              <a:rPr lang="en-US" sz="2400" dirty="0">
                <a:cs typeface="Times New Roman" panose="02020603050405020304" pitchFamily="18" charset="0"/>
              </a:rPr>
              <a:t>4,652 in</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33</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515" r="5405" b="8108"/>
          <a:stretch/>
        </p:blipFill>
        <p:spPr>
          <a:xfrm>
            <a:off x="6019800" y="3505200"/>
            <a:ext cx="2286000" cy="2590800"/>
          </a:xfrm>
          <a:prstGeom prst="rect">
            <a:avLst/>
          </a:prstGeom>
        </p:spPr>
      </p:pic>
      <p:sp>
        <p:nvSpPr>
          <p:cNvPr id="7" name="TextBox 6"/>
          <p:cNvSpPr txBox="1"/>
          <p:nvPr/>
        </p:nvSpPr>
        <p:spPr>
          <a:xfrm>
            <a:off x="1981200" y="3468257"/>
            <a:ext cx="3810000" cy="861774"/>
          </a:xfrm>
          <a:prstGeom prst="rect">
            <a:avLst/>
          </a:prstGeom>
          <a:noFill/>
          <a:ln w="19050">
            <a:solidFill>
              <a:schemeClr val="tx1"/>
            </a:solidFill>
          </a:ln>
        </p:spPr>
        <p:txBody>
          <a:bodyPr wrap="square" rtlCol="0">
            <a:spAutoFit/>
          </a:bodyPr>
          <a:lstStyle/>
          <a:p>
            <a:pPr algn="ctr"/>
            <a:r>
              <a:rPr lang="en-US" sz="2000" b="1" dirty="0"/>
              <a:t>Test Tip 18:</a:t>
            </a:r>
          </a:p>
          <a:p>
            <a:endParaRPr lang="en-US" sz="1000" b="1" dirty="0"/>
          </a:p>
          <a:p>
            <a:r>
              <a:rPr lang="en-US" sz="2000" b="1" dirty="0"/>
              <a:t>Algebra is a powerful tool.  Use it!</a:t>
            </a:r>
          </a:p>
        </p:txBody>
      </p:sp>
    </p:spTree>
    <p:extLst>
      <p:ext uri="{BB962C8B-B14F-4D97-AF65-F5344CB8AC3E}">
        <p14:creationId xmlns:p14="http://schemas.microsoft.com/office/powerpoint/2010/main" val="168027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6"/>
            </a:pPr>
            <a:r>
              <a:rPr lang="en-US" sz="2400" dirty="0">
                <a:cs typeface="Times New Roman" panose="02020603050405020304" pitchFamily="18" charset="0"/>
              </a:rPr>
              <a:t>The second hand of a clock is 5 inches long.  Approximately how far does the tip of the hand travel in 45 seconds?</a:t>
            </a:r>
          </a:p>
          <a:p>
            <a:pPr marL="0" indent="0">
              <a:buNone/>
            </a:pPr>
            <a:endParaRPr lang="en-US" sz="2400" dirty="0">
              <a:cs typeface="Times New Roman" panose="02020603050405020304" pitchFamily="18" charset="0"/>
            </a:endParaRPr>
          </a:p>
          <a:p>
            <a:pPr marL="0" indent="0">
              <a:buNone/>
            </a:pPr>
            <a:endParaRPr lang="en-US" sz="12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3.9 in</a:t>
            </a:r>
          </a:p>
          <a:p>
            <a:pPr marL="457200" indent="-457200">
              <a:buAutoNum type="alphaUcPeriod"/>
            </a:pPr>
            <a:r>
              <a:rPr lang="en-US" sz="2400" dirty="0">
                <a:cs typeface="Times New Roman" panose="02020603050405020304" pitchFamily="18" charset="0"/>
              </a:rPr>
              <a:t>7.5 in</a:t>
            </a:r>
          </a:p>
          <a:p>
            <a:pPr marL="457200" indent="-457200">
              <a:buAutoNum type="alphaUcPeriod"/>
            </a:pPr>
            <a:r>
              <a:rPr lang="en-US" sz="2400" dirty="0">
                <a:cs typeface="Times New Roman" panose="02020603050405020304" pitchFamily="18" charset="0"/>
              </a:rPr>
              <a:t>11.8 in</a:t>
            </a:r>
          </a:p>
          <a:p>
            <a:pPr marL="457200" indent="-457200">
              <a:buAutoNum type="alphaUcPeriod"/>
            </a:pPr>
            <a:r>
              <a:rPr lang="en-US" sz="2400" dirty="0">
                <a:cs typeface="Times New Roman" panose="02020603050405020304" pitchFamily="18" charset="0"/>
              </a:rPr>
              <a:t>23.6 in</a:t>
            </a:r>
          </a:p>
          <a:p>
            <a:pPr marL="457200" indent="-457200">
              <a:buAutoNum type="alphaUcPeriod"/>
            </a:pPr>
            <a:r>
              <a:rPr lang="en-US" sz="2400" dirty="0">
                <a:cs typeface="Times New Roman" panose="02020603050405020304" pitchFamily="18" charset="0"/>
              </a:rPr>
              <a:t>31.4 in</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34</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4539468" y="2895600"/>
            <a:ext cx="2808363" cy="2681288"/>
          </a:xfrm>
          <a:prstGeom prst="rect">
            <a:avLst/>
          </a:prstGeom>
        </p:spPr>
      </p:pic>
      <p:sp>
        <p:nvSpPr>
          <p:cNvPr id="10" name="TextBox 9"/>
          <p:cNvSpPr txBox="1"/>
          <p:nvPr/>
        </p:nvSpPr>
        <p:spPr>
          <a:xfrm>
            <a:off x="3810049" y="3651468"/>
            <a:ext cx="4267200" cy="1169551"/>
          </a:xfrm>
          <a:prstGeom prst="rect">
            <a:avLst/>
          </a:prstGeom>
          <a:noFill/>
          <a:ln w="19050">
            <a:solidFill>
              <a:schemeClr val="tx1"/>
            </a:solidFill>
          </a:ln>
        </p:spPr>
        <p:txBody>
          <a:bodyPr wrap="square" rtlCol="0">
            <a:spAutoFit/>
          </a:bodyPr>
          <a:lstStyle/>
          <a:p>
            <a:pPr algn="ctr"/>
            <a:r>
              <a:rPr lang="en-US" sz="2000" b="1" dirty="0"/>
              <a:t>Test Tip 19:</a:t>
            </a:r>
          </a:p>
          <a:p>
            <a:pPr algn="ctr"/>
            <a:endParaRPr lang="en-US" sz="1000" b="1" dirty="0"/>
          </a:p>
          <a:p>
            <a:pPr algn="ctr"/>
            <a:r>
              <a:rPr lang="en-US" sz="2000" b="1" dirty="0"/>
              <a:t>Sometimes, you can use estimation to eliminate answer choices.</a:t>
            </a:r>
          </a:p>
        </p:txBody>
      </p:sp>
    </p:spTree>
    <p:extLst>
      <p:ext uri="{BB962C8B-B14F-4D97-AF65-F5344CB8AC3E}">
        <p14:creationId xmlns:p14="http://schemas.microsoft.com/office/powerpoint/2010/main" val="15683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7"/>
            </a:pPr>
            <a:r>
              <a:rPr lang="en-US" sz="2400" dirty="0">
                <a:cs typeface="Times New Roman" panose="02020603050405020304" pitchFamily="18" charset="0"/>
              </a:rPr>
              <a:t>A 26-foot ladder is leaned against a wall in such a way that the base of the ladder is 10 feet from the wall. At what height does the top of the latter touch the wall?   (If necessary, round your answer to the nearest foot.)</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16 </a:t>
            </a:r>
            <a:r>
              <a:rPr lang="en-US" sz="2400" dirty="0" err="1">
                <a:cs typeface="Times New Roman" panose="02020603050405020304" pitchFamily="18" charset="0"/>
              </a:rPr>
              <a:t>ft</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20 </a:t>
            </a:r>
            <a:r>
              <a:rPr lang="en-US" sz="2400" dirty="0" err="1">
                <a:cs typeface="Times New Roman" panose="02020603050405020304" pitchFamily="18" charset="0"/>
              </a:rPr>
              <a:t>ft</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24 </a:t>
            </a:r>
            <a:r>
              <a:rPr lang="en-US" sz="2400" dirty="0" err="1">
                <a:cs typeface="Times New Roman" panose="02020603050405020304" pitchFamily="18" charset="0"/>
              </a:rPr>
              <a:t>ft</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28 </a:t>
            </a:r>
            <a:r>
              <a:rPr lang="en-US" sz="2400" dirty="0" err="1">
                <a:cs typeface="Times New Roman" panose="02020603050405020304" pitchFamily="18" charset="0"/>
              </a:rPr>
              <a:t>ft</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36 </a:t>
            </a:r>
            <a:r>
              <a:rPr lang="en-US" sz="2400" dirty="0" err="1">
                <a:cs typeface="Times New Roman" panose="02020603050405020304" pitchFamily="18" charset="0"/>
              </a:rPr>
              <a:t>ft</a:t>
            </a: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35</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4191000" y="3350254"/>
            <a:ext cx="3200400" cy="3097438"/>
          </a:xfrm>
          <a:prstGeom prst="rect">
            <a:avLst/>
          </a:prstGeom>
        </p:spPr>
      </p:pic>
    </p:spTree>
    <p:extLst>
      <p:ext uri="{BB962C8B-B14F-4D97-AF65-F5344CB8AC3E}">
        <p14:creationId xmlns:p14="http://schemas.microsoft.com/office/powerpoint/2010/main" val="1123508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8"/>
            </a:pPr>
            <a:r>
              <a:rPr lang="en-US" sz="2400" dirty="0">
                <a:cs typeface="Times New Roman" panose="02020603050405020304" pitchFamily="18" charset="0"/>
              </a:rPr>
              <a:t>A circle with a radius of 5 cm is inscribed in a square. What is the area of the shaded region (in cm)?</a:t>
            </a:r>
          </a:p>
          <a:p>
            <a:pPr marL="0" indent="0">
              <a:buNone/>
            </a:pPr>
            <a:endParaRPr lang="en-US" sz="2400" dirty="0">
              <a:cs typeface="Times New Roman" panose="02020603050405020304" pitchFamily="18" charset="0"/>
            </a:endParaRPr>
          </a:p>
          <a:p>
            <a:pPr marL="457200" indent="-457200">
              <a:buFont typeface="Arial" panose="020B0604020202020204" pitchFamily="34" charset="0"/>
              <a:buAutoNum type="alphaUcPeriod"/>
            </a:pPr>
            <a:r>
              <a:rPr lang="en-US" sz="2400" dirty="0">
                <a:cs typeface="Times New Roman" panose="02020603050405020304" pitchFamily="18" charset="0"/>
              </a:rPr>
              <a:t>10</a:t>
            </a:r>
            <a:r>
              <a:rPr lang="el-GR" sz="2400" dirty="0">
                <a:cs typeface="Times New Roman" panose="02020603050405020304" pitchFamily="18" charset="0"/>
              </a:rPr>
              <a:t>π</a:t>
            </a:r>
            <a:r>
              <a:rPr lang="en-US" sz="2400" dirty="0">
                <a:cs typeface="Times New Roman" panose="02020603050405020304" pitchFamily="18" charset="0"/>
              </a:rPr>
              <a:t> – 25</a:t>
            </a:r>
          </a:p>
          <a:p>
            <a:pPr marL="457200" indent="-457200">
              <a:buAutoNum type="alphaUcPeriod"/>
            </a:pPr>
            <a:r>
              <a:rPr lang="en-US" sz="2400" dirty="0">
                <a:cs typeface="Times New Roman" panose="02020603050405020304" pitchFamily="18" charset="0"/>
              </a:rPr>
              <a:t>25 – 10</a:t>
            </a:r>
            <a:r>
              <a:rPr lang="el-GR" sz="2400" dirty="0">
                <a:cs typeface="Times New Roman" panose="02020603050405020304" pitchFamily="18" charset="0"/>
              </a:rPr>
              <a:t>π</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25</a:t>
            </a:r>
            <a:r>
              <a:rPr lang="el-GR" sz="2400" dirty="0">
                <a:cs typeface="Times New Roman" panose="02020603050405020304" pitchFamily="18" charset="0"/>
              </a:rPr>
              <a:t>π</a:t>
            </a:r>
            <a:r>
              <a:rPr lang="en-US" sz="2400" dirty="0">
                <a:cs typeface="Times New Roman" panose="02020603050405020304" pitchFamily="18" charset="0"/>
              </a:rPr>
              <a:t> – 25</a:t>
            </a:r>
          </a:p>
          <a:p>
            <a:pPr marL="457200" indent="-457200">
              <a:buAutoNum type="alphaUcPeriod"/>
            </a:pPr>
            <a:r>
              <a:rPr lang="en-US" sz="2400" dirty="0">
                <a:cs typeface="Times New Roman" panose="02020603050405020304" pitchFamily="18" charset="0"/>
              </a:rPr>
              <a:t>100 – 25</a:t>
            </a:r>
            <a:r>
              <a:rPr lang="el-GR" sz="2400" dirty="0">
                <a:cs typeface="Times New Roman" panose="02020603050405020304" pitchFamily="18" charset="0"/>
              </a:rPr>
              <a:t>π</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100 – 10</a:t>
            </a:r>
            <a:r>
              <a:rPr lang="el-GR" sz="2400" dirty="0">
                <a:cs typeface="Times New Roman" panose="02020603050405020304" pitchFamily="18" charset="0"/>
              </a:rPr>
              <a:t>π</a:t>
            </a:r>
            <a:r>
              <a:rPr lang="en-US" sz="2400" dirty="0">
                <a:cs typeface="Times New Roman" panose="02020603050405020304" pitchFamily="18" charset="0"/>
              </a:rPr>
              <a:t> </a:t>
            </a: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36</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4572000" y="2515441"/>
            <a:ext cx="2709863" cy="2817718"/>
          </a:xfrm>
          <a:prstGeom prst="rect">
            <a:avLst/>
          </a:prstGeom>
        </p:spPr>
      </p:pic>
    </p:spTree>
    <p:extLst>
      <p:ext uri="{BB962C8B-B14F-4D97-AF65-F5344CB8AC3E}">
        <p14:creationId xmlns:p14="http://schemas.microsoft.com/office/powerpoint/2010/main" val="2578923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Some Formulas to Know</a:t>
            </a:r>
          </a:p>
        </p:txBody>
      </p:sp>
      <p:sp>
        <p:nvSpPr>
          <p:cNvPr id="97283" name="Rectangle 3"/>
          <p:cNvSpPr>
            <a:spLocks noGrp="1" noChangeArrowheads="1"/>
          </p:cNvSpPr>
          <p:nvPr>
            <p:ph idx="1"/>
          </p:nvPr>
        </p:nvSpPr>
        <p:spPr>
          <a:xfrm>
            <a:off x="457200" y="1600200"/>
            <a:ext cx="8229600" cy="4648200"/>
          </a:xfrm>
        </p:spPr>
        <p:txBody>
          <a:bodyPr>
            <a:normAutofit/>
          </a:bodyPr>
          <a:lstStyle/>
          <a:p>
            <a:r>
              <a:rPr lang="en-US" sz="3600" dirty="0">
                <a:cs typeface="Times New Roman" panose="02020603050405020304" pitchFamily="18" charset="0"/>
              </a:rPr>
              <a:t>Percent increase/decrease</a:t>
            </a:r>
          </a:p>
          <a:p>
            <a:r>
              <a:rPr lang="en-US" sz="3600" dirty="0">
                <a:cs typeface="Times New Roman" panose="02020603050405020304" pitchFamily="18" charset="0"/>
              </a:rPr>
              <a:t>Slope-intercept form of a linear equation</a:t>
            </a:r>
          </a:p>
          <a:p>
            <a:r>
              <a:rPr lang="en-US" sz="3600" dirty="0">
                <a:cs typeface="Times New Roman" panose="02020603050405020304" pitchFamily="18" charset="0"/>
              </a:rPr>
              <a:t>Pythagorean Theorem</a:t>
            </a:r>
          </a:p>
          <a:p>
            <a:r>
              <a:rPr lang="en-US" sz="3600" dirty="0">
                <a:cs typeface="Times New Roman" panose="02020603050405020304" pitchFamily="18" charset="0"/>
              </a:rPr>
              <a:t>Area of a triangle and rectangle</a:t>
            </a:r>
          </a:p>
          <a:p>
            <a:r>
              <a:rPr lang="en-US" sz="3600" dirty="0">
                <a:cs typeface="Times New Roman" panose="02020603050405020304" pitchFamily="18" charset="0"/>
              </a:rPr>
              <a:t>Circumference and area of a circle</a:t>
            </a:r>
          </a:p>
          <a:p>
            <a:r>
              <a:rPr lang="en-US" sz="3600" dirty="0">
                <a:cs typeface="Times New Roman" panose="02020603050405020304" pitchFamily="18" charset="0"/>
              </a:rPr>
              <a:t>Volume of a rectangular prism/cylinder</a:t>
            </a:r>
          </a:p>
          <a:p>
            <a:r>
              <a:rPr lang="en-US" sz="3600" dirty="0">
                <a:cs typeface="Times New Roman" panose="02020603050405020304" pitchFamily="18" charset="0"/>
              </a:rPr>
              <a:t>Distance-rate-time formula</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37</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80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fade">
                                      <p:cBhvr>
                                        <p:cTn id="7" dur="500"/>
                                        <p:tgtEl>
                                          <p:spTgt spid="972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fade">
                                      <p:cBhvr>
                                        <p:cTn id="12" dur="500"/>
                                        <p:tgtEl>
                                          <p:spTgt spid="972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animEffect transition="in" filter="fade">
                                      <p:cBhvr>
                                        <p:cTn id="17" dur="500"/>
                                        <p:tgtEl>
                                          <p:spTgt spid="972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83">
                                            <p:txEl>
                                              <p:pRg st="4" end="4"/>
                                            </p:txEl>
                                          </p:spTgt>
                                        </p:tgtEl>
                                        <p:attrNameLst>
                                          <p:attrName>style.visibility</p:attrName>
                                        </p:attrNameLst>
                                      </p:cBhvr>
                                      <p:to>
                                        <p:strVal val="visible"/>
                                      </p:to>
                                    </p:set>
                                    <p:animEffect transition="in" filter="fade">
                                      <p:cBhvr>
                                        <p:cTn id="22" dur="500"/>
                                        <p:tgtEl>
                                          <p:spTgt spid="972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283">
                                            <p:txEl>
                                              <p:pRg st="5" end="5"/>
                                            </p:txEl>
                                          </p:spTgt>
                                        </p:tgtEl>
                                        <p:attrNameLst>
                                          <p:attrName>style.visibility</p:attrName>
                                        </p:attrNameLst>
                                      </p:cBhvr>
                                      <p:to>
                                        <p:strVal val="visible"/>
                                      </p:to>
                                    </p:set>
                                    <p:animEffect transition="in" filter="fade">
                                      <p:cBhvr>
                                        <p:cTn id="27" dur="500"/>
                                        <p:tgtEl>
                                          <p:spTgt spid="9728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283">
                                            <p:txEl>
                                              <p:pRg st="6" end="6"/>
                                            </p:txEl>
                                          </p:spTgt>
                                        </p:tgtEl>
                                        <p:attrNameLst>
                                          <p:attrName>style.visibility</p:attrName>
                                        </p:attrNameLst>
                                      </p:cBhvr>
                                      <p:to>
                                        <p:strVal val="visible"/>
                                      </p:to>
                                    </p:set>
                                    <p:animEffect transition="in" filter="fade">
                                      <p:cBhvr>
                                        <p:cTn id="32" dur="500"/>
                                        <p:tgtEl>
                                          <p:spTgt spid="97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Tips/Strategies from Week 1</a:t>
            </a:r>
          </a:p>
        </p:txBody>
      </p:sp>
      <p:sp>
        <p:nvSpPr>
          <p:cNvPr id="97283" name="Rectangle 3"/>
          <p:cNvSpPr>
            <a:spLocks noGrp="1" noChangeArrowheads="1"/>
          </p:cNvSpPr>
          <p:nvPr>
            <p:ph idx="1"/>
          </p:nvPr>
        </p:nvSpPr>
        <p:spPr>
          <a:xfrm>
            <a:off x="457200" y="1600200"/>
            <a:ext cx="8229600" cy="4648200"/>
          </a:xfrm>
        </p:spPr>
        <p:txBody>
          <a:bodyPr>
            <a:normAutofit/>
          </a:bodyPr>
          <a:lstStyle/>
          <a:p>
            <a:pPr marL="514350" indent="-514350">
              <a:buFont typeface="+mj-lt"/>
              <a:buAutoNum type="arabicPeriod"/>
            </a:pPr>
            <a:r>
              <a:rPr lang="en-US" sz="2800" dirty="0">
                <a:cs typeface="Times New Roman" panose="02020603050405020304" pitchFamily="18" charset="0"/>
              </a:rPr>
              <a:t>Review important mathematical terminology.</a:t>
            </a:r>
          </a:p>
          <a:p>
            <a:pPr marL="514350" indent="-514350">
              <a:buFont typeface="+mj-lt"/>
              <a:buAutoNum type="arabicPeriod"/>
            </a:pPr>
            <a:r>
              <a:rPr lang="en-US" sz="2800" dirty="0">
                <a:cs typeface="Times New Roman" panose="02020603050405020304" pitchFamily="18" charset="0"/>
              </a:rPr>
              <a:t>Memorize key formulas.  (See handout.)</a:t>
            </a:r>
          </a:p>
          <a:p>
            <a:pPr marL="514350" indent="-514350">
              <a:buFont typeface="+mj-lt"/>
              <a:buAutoNum type="arabicPeriod"/>
            </a:pPr>
            <a:r>
              <a:rPr lang="en-US" sz="2800" dirty="0">
                <a:cs typeface="Times New Roman" panose="02020603050405020304" pitchFamily="18" charset="0"/>
              </a:rPr>
              <a:t>Take time to understand the problem.</a:t>
            </a:r>
          </a:p>
          <a:p>
            <a:pPr marL="514350" indent="-514350">
              <a:buFont typeface="+mj-lt"/>
              <a:buAutoNum type="arabicPeriod"/>
            </a:pPr>
            <a:r>
              <a:rPr lang="en-US" sz="2800" dirty="0">
                <a:cs typeface="Times New Roman" panose="02020603050405020304" pitchFamily="18" charset="0"/>
              </a:rPr>
              <a:t>Read all of the questions very carefully, and be sure to answer the question that is being asked.</a:t>
            </a:r>
          </a:p>
          <a:p>
            <a:pPr marL="514350" indent="-514350">
              <a:buFont typeface="+mj-lt"/>
              <a:buAutoNum type="arabicPeriod"/>
            </a:pPr>
            <a:r>
              <a:rPr lang="en-US" sz="2800" dirty="0">
                <a:cs typeface="Times New Roman" panose="02020603050405020304" pitchFamily="18" charset="0"/>
              </a:rPr>
              <a:t>Read all of the choices before answering.</a:t>
            </a:r>
          </a:p>
          <a:p>
            <a:pPr marL="514350" indent="-514350">
              <a:buFont typeface="+mj-lt"/>
              <a:buAutoNum type="arabicPeriod"/>
            </a:pPr>
            <a:r>
              <a:rPr lang="en-US" sz="2800" dirty="0">
                <a:cs typeface="Times New Roman" panose="02020603050405020304" pitchFamily="18" charset="0"/>
              </a:rPr>
              <a:t>Pace yourself (≈ 1.5 minutes per question).</a:t>
            </a:r>
          </a:p>
          <a:p>
            <a:pPr marL="514350" indent="-514350">
              <a:buFont typeface="+mj-lt"/>
              <a:buAutoNum type="arabicPeriod"/>
            </a:pPr>
            <a:r>
              <a:rPr lang="en-US" sz="2800" dirty="0">
                <a:cs typeface="Times New Roman" panose="02020603050405020304" pitchFamily="18" charset="0"/>
              </a:rPr>
              <a:t>If you don’t know how to answer a question, skip it and return to it later.</a:t>
            </a:r>
          </a:p>
          <a:p>
            <a:pPr marL="514350" indent="-514350">
              <a:buFont typeface="+mj-lt"/>
              <a:buAutoNum type="arabicPeriod"/>
            </a:pPr>
            <a:endParaRPr lang="en-US" sz="2800"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38</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3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fade">
                                      <p:cBhvr>
                                        <p:cTn id="7" dur="500"/>
                                        <p:tgtEl>
                                          <p:spTgt spid="972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fade">
                                      <p:cBhvr>
                                        <p:cTn id="12" dur="500"/>
                                        <p:tgtEl>
                                          <p:spTgt spid="972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animEffect transition="in" filter="fade">
                                      <p:cBhvr>
                                        <p:cTn id="17" dur="500"/>
                                        <p:tgtEl>
                                          <p:spTgt spid="972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83">
                                            <p:txEl>
                                              <p:pRg st="4" end="4"/>
                                            </p:txEl>
                                          </p:spTgt>
                                        </p:tgtEl>
                                        <p:attrNameLst>
                                          <p:attrName>style.visibility</p:attrName>
                                        </p:attrNameLst>
                                      </p:cBhvr>
                                      <p:to>
                                        <p:strVal val="visible"/>
                                      </p:to>
                                    </p:set>
                                    <p:animEffect transition="in" filter="fade">
                                      <p:cBhvr>
                                        <p:cTn id="22" dur="500"/>
                                        <p:tgtEl>
                                          <p:spTgt spid="972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283">
                                            <p:txEl>
                                              <p:pRg st="5" end="5"/>
                                            </p:txEl>
                                          </p:spTgt>
                                        </p:tgtEl>
                                        <p:attrNameLst>
                                          <p:attrName>style.visibility</p:attrName>
                                        </p:attrNameLst>
                                      </p:cBhvr>
                                      <p:to>
                                        <p:strVal val="visible"/>
                                      </p:to>
                                    </p:set>
                                    <p:animEffect transition="in" filter="fade">
                                      <p:cBhvr>
                                        <p:cTn id="27" dur="500"/>
                                        <p:tgtEl>
                                          <p:spTgt spid="9728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283">
                                            <p:txEl>
                                              <p:pRg st="6" end="6"/>
                                            </p:txEl>
                                          </p:spTgt>
                                        </p:tgtEl>
                                        <p:attrNameLst>
                                          <p:attrName>style.visibility</p:attrName>
                                        </p:attrNameLst>
                                      </p:cBhvr>
                                      <p:to>
                                        <p:strVal val="visible"/>
                                      </p:to>
                                    </p:set>
                                    <p:animEffect transition="in" filter="fade">
                                      <p:cBhvr>
                                        <p:cTn id="32" dur="500"/>
                                        <p:tgtEl>
                                          <p:spTgt spid="97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Tips/Strategies from Week 1</a:t>
            </a:r>
          </a:p>
        </p:txBody>
      </p:sp>
      <p:sp>
        <p:nvSpPr>
          <p:cNvPr id="97283" name="Rectangle 3"/>
          <p:cNvSpPr>
            <a:spLocks noGrp="1" noChangeArrowheads="1"/>
          </p:cNvSpPr>
          <p:nvPr>
            <p:ph idx="1"/>
          </p:nvPr>
        </p:nvSpPr>
        <p:spPr>
          <a:xfrm>
            <a:off x="457200" y="1600200"/>
            <a:ext cx="8229600" cy="4648200"/>
          </a:xfrm>
        </p:spPr>
        <p:txBody>
          <a:bodyPr>
            <a:normAutofit/>
          </a:bodyPr>
          <a:lstStyle/>
          <a:p>
            <a:pPr marL="514350" indent="-514350">
              <a:buFont typeface="+mj-lt"/>
              <a:buAutoNum type="arabicPeriod" startAt="8"/>
            </a:pPr>
            <a:r>
              <a:rPr lang="en-US" sz="2800" dirty="0">
                <a:cs typeface="Times New Roman" panose="02020603050405020304" pitchFamily="18" charset="0"/>
              </a:rPr>
              <a:t>If you get stuck, try to work backwards.</a:t>
            </a:r>
          </a:p>
          <a:p>
            <a:pPr marL="514350" indent="-514350">
              <a:buFont typeface="+mj-lt"/>
              <a:buAutoNum type="arabicPeriod" startAt="8"/>
            </a:pPr>
            <a:r>
              <a:rPr lang="en-US" sz="2800" dirty="0">
                <a:cs typeface="Times New Roman" panose="02020603050405020304" pitchFamily="18" charset="0"/>
              </a:rPr>
              <a:t>To find the probability of two or more events, use the multiplication rule: </a:t>
            </a:r>
          </a:p>
          <a:p>
            <a:pPr marL="0" indent="0" algn="ctr">
              <a:buNone/>
            </a:pPr>
            <a:r>
              <a:rPr lang="en-US" sz="2800" dirty="0">
                <a:cs typeface="Times New Roman" panose="02020603050405020304" pitchFamily="18" charset="0"/>
              </a:rPr>
              <a:t>P(A and B) = P(A)×P(B given A).</a:t>
            </a:r>
          </a:p>
          <a:p>
            <a:pPr marL="514350" indent="-514350">
              <a:buFont typeface="+mj-lt"/>
              <a:buAutoNum type="arabicPeriod" startAt="10"/>
            </a:pPr>
            <a:r>
              <a:rPr lang="en-US" sz="2800" dirty="0">
                <a:cs typeface="Times New Roman" panose="02020603050405020304" pitchFamily="18" charset="0"/>
              </a:rPr>
              <a:t>Review the most common representations of data, including dot plots, scatterplots, box plots, and histograms.</a:t>
            </a:r>
          </a:p>
          <a:p>
            <a:pPr marL="514350" indent="-514350">
              <a:buFont typeface="+mj-lt"/>
              <a:buAutoNum type="arabicPeriod" startAt="10"/>
            </a:pPr>
            <a:r>
              <a:rPr lang="en-US" sz="2800" dirty="0">
                <a:cs typeface="Times New Roman" panose="02020603050405020304" pitchFamily="18" charset="0"/>
              </a:rPr>
              <a:t>Sometimes, creating an organized list or table can help you solve a problem.</a:t>
            </a:r>
          </a:p>
          <a:p>
            <a:pPr marL="514350" indent="-514350">
              <a:buFont typeface="+mj-lt"/>
              <a:buAutoNum type="arabicPeriod" startAt="8"/>
            </a:pPr>
            <a:endParaRPr lang="en-US" sz="2800"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39</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83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fade">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fade">
                                      <p:cBhvr>
                                        <p:cTn id="17" dur="500"/>
                                        <p:tgtEl>
                                          <p:spTgt spid="97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fade">
                                      <p:cBhvr>
                                        <p:cTn id="22" dur="500"/>
                                        <p:tgtEl>
                                          <p:spTgt spid="97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fade">
                                      <p:cBhvr>
                                        <p:cTn id="27"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C086953-5A37-4FB4-9BD2-E1B6C3459F53}"/>
              </a:ext>
            </a:extLst>
          </p:cNvPr>
          <p:cNvGraphicFramePr>
            <a:graphicFrameLocks/>
          </p:cNvGraphicFramePr>
          <p:nvPr/>
        </p:nvGraphicFramePr>
        <p:xfrm>
          <a:off x="2971800" y="1371600"/>
          <a:ext cx="6772274" cy="5095875"/>
        </p:xfrm>
        <a:graphic>
          <a:graphicData uri="http://schemas.openxmlformats.org/drawingml/2006/chart">
            <c:chart xmlns:c="http://schemas.openxmlformats.org/drawingml/2006/chart" xmlns:r="http://schemas.openxmlformats.org/officeDocument/2006/relationships" r:id="rId2"/>
          </a:graphicData>
        </a:graphic>
      </p:graphicFrame>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Exam Overview – “Old” (5732)</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buNone/>
            </a:pPr>
            <a:r>
              <a:rPr lang="en-US" sz="2800" b="1" dirty="0">
                <a:cs typeface="Times New Roman" panose="02020603050405020304" pitchFamily="18" charset="0"/>
              </a:rPr>
              <a:t>    CONTENT AREAS</a:t>
            </a:r>
          </a:p>
          <a:p>
            <a:r>
              <a:rPr lang="en-US" sz="2800" dirty="0">
                <a:cs typeface="Times New Roman" panose="02020603050405020304" pitchFamily="18" charset="0"/>
              </a:rPr>
              <a:t>Number &amp; Quantity</a:t>
            </a:r>
          </a:p>
          <a:p>
            <a:pPr marL="341313" indent="0">
              <a:buNone/>
            </a:pPr>
            <a:r>
              <a:rPr lang="en-US" sz="2800" dirty="0">
                <a:cs typeface="Times New Roman" panose="02020603050405020304" pitchFamily="18" charset="0"/>
              </a:rPr>
              <a:t>(17 questions)</a:t>
            </a:r>
          </a:p>
          <a:p>
            <a:r>
              <a:rPr lang="en-US" sz="2800" dirty="0">
                <a:cs typeface="Times New Roman" panose="02020603050405020304" pitchFamily="18" charset="0"/>
              </a:rPr>
              <a:t>Algebra &amp; Functions</a:t>
            </a:r>
          </a:p>
          <a:p>
            <a:pPr marL="341313" indent="0">
              <a:buNone/>
            </a:pPr>
            <a:r>
              <a:rPr lang="en-US" sz="2800" dirty="0">
                <a:cs typeface="Times New Roman" panose="02020603050405020304" pitchFamily="18" charset="0"/>
              </a:rPr>
              <a:t>(17 questions)</a:t>
            </a:r>
          </a:p>
          <a:p>
            <a:r>
              <a:rPr lang="en-US" sz="2800" dirty="0">
                <a:cs typeface="Times New Roman" panose="02020603050405020304" pitchFamily="18" charset="0"/>
              </a:rPr>
              <a:t>Geometry</a:t>
            </a:r>
          </a:p>
          <a:p>
            <a:pPr marL="341313" indent="0">
              <a:buNone/>
            </a:pPr>
            <a:r>
              <a:rPr lang="en-US" sz="2800" dirty="0">
                <a:cs typeface="Times New Roman" panose="02020603050405020304" pitchFamily="18" charset="0"/>
              </a:rPr>
              <a:t>(11 questions)</a:t>
            </a:r>
          </a:p>
          <a:p>
            <a:r>
              <a:rPr lang="en-US" sz="2800" dirty="0">
                <a:cs typeface="Times New Roman" panose="02020603050405020304" pitchFamily="18" charset="0"/>
              </a:rPr>
              <a:t>Statistics &amp; Probability</a:t>
            </a:r>
          </a:p>
          <a:p>
            <a:pPr marL="341313" indent="0">
              <a:buNone/>
            </a:pPr>
            <a:r>
              <a:rPr lang="en-US" sz="2800" dirty="0">
                <a:cs typeface="Times New Roman" panose="02020603050405020304" pitchFamily="18" charset="0"/>
              </a:rPr>
              <a:t>(11 questions)</a:t>
            </a:r>
          </a:p>
          <a:p>
            <a:endParaRPr lang="en-US" sz="2800"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868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Tips/Strategies from Week 2</a:t>
            </a:r>
          </a:p>
        </p:txBody>
      </p:sp>
      <p:sp>
        <p:nvSpPr>
          <p:cNvPr id="97283" name="Rectangle 3"/>
          <p:cNvSpPr>
            <a:spLocks noGrp="1" noChangeArrowheads="1"/>
          </p:cNvSpPr>
          <p:nvPr>
            <p:ph idx="1"/>
          </p:nvPr>
        </p:nvSpPr>
        <p:spPr>
          <a:xfrm>
            <a:off x="457200" y="1600200"/>
            <a:ext cx="8229600" cy="4648200"/>
          </a:xfrm>
        </p:spPr>
        <p:txBody>
          <a:bodyPr>
            <a:normAutofit/>
          </a:bodyPr>
          <a:lstStyle/>
          <a:p>
            <a:pPr marL="514350" indent="-514350">
              <a:buFont typeface="+mj-lt"/>
              <a:buAutoNum type="arabicPeriod" startAt="12"/>
            </a:pPr>
            <a:r>
              <a:rPr lang="en-US" sz="2800" dirty="0">
                <a:cs typeface="Times New Roman" panose="02020603050405020304" pitchFamily="18" charset="0"/>
              </a:rPr>
              <a:t>If necessary, make an educated guess.</a:t>
            </a:r>
          </a:p>
          <a:p>
            <a:pPr marL="514350" indent="-514350">
              <a:buFont typeface="+mj-lt"/>
              <a:buAutoNum type="arabicPeriod" startAt="12"/>
            </a:pPr>
            <a:r>
              <a:rPr lang="en-US" sz="2800" dirty="0">
                <a:cs typeface="Times New Roman" panose="02020603050405020304" pitchFamily="18" charset="0"/>
              </a:rPr>
              <a:t>Whenever possible, check your answers.</a:t>
            </a:r>
          </a:p>
          <a:p>
            <a:pPr marL="514350" indent="-514350">
              <a:buFont typeface="+mj-lt"/>
              <a:buAutoNum type="arabicPeriod" startAt="12"/>
            </a:pPr>
            <a:r>
              <a:rPr lang="en-US" sz="2800" dirty="0">
                <a:cs typeface="Times New Roman" panose="02020603050405020304" pitchFamily="18" charset="0"/>
              </a:rPr>
              <a:t>Be skeptical of answer choices that are “too good to be true.”  Don’t fall into a trap!</a:t>
            </a:r>
          </a:p>
          <a:p>
            <a:pPr marL="514350" indent="-514350">
              <a:buFont typeface="+mj-lt"/>
              <a:buAutoNum type="arabicPeriod" startAt="12"/>
            </a:pPr>
            <a:r>
              <a:rPr lang="en-US" sz="2800" dirty="0">
                <a:cs typeface="Times New Roman" panose="02020603050405020304" pitchFamily="18" charset="0"/>
              </a:rPr>
              <a:t>If a problem is too abstract, try plugging in some numbers to make it more concrete.</a:t>
            </a:r>
          </a:p>
          <a:p>
            <a:pPr marL="514350" indent="-514350">
              <a:buFont typeface="+mj-lt"/>
              <a:buAutoNum type="arabicPeriod" startAt="12"/>
            </a:pPr>
            <a:r>
              <a:rPr lang="en-US" sz="2800" dirty="0">
                <a:cs typeface="Times New Roman" panose="02020603050405020304" pitchFamily="18" charset="0"/>
              </a:rPr>
              <a:t>Skip the “textbook approach” on some problems. Ideally, you want to use the fastest approach that works!</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40</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465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Tips/Strategies from Week 2</a:t>
            </a:r>
          </a:p>
        </p:txBody>
      </p:sp>
      <p:sp>
        <p:nvSpPr>
          <p:cNvPr id="97283" name="Rectangle 3"/>
          <p:cNvSpPr>
            <a:spLocks noGrp="1" noChangeArrowheads="1"/>
          </p:cNvSpPr>
          <p:nvPr>
            <p:ph idx="1"/>
          </p:nvPr>
        </p:nvSpPr>
        <p:spPr>
          <a:xfrm>
            <a:off x="457200" y="1600200"/>
            <a:ext cx="8229600" cy="4648200"/>
          </a:xfrm>
        </p:spPr>
        <p:txBody>
          <a:bodyPr>
            <a:normAutofit/>
          </a:bodyPr>
          <a:lstStyle/>
          <a:p>
            <a:pPr marL="514350" indent="-514350">
              <a:buFont typeface="+mj-lt"/>
              <a:buAutoNum type="arabicPeriod" startAt="17"/>
            </a:pPr>
            <a:r>
              <a:rPr lang="en-US" sz="2800" dirty="0">
                <a:cs typeface="Times New Roman" panose="02020603050405020304" pitchFamily="18" charset="0"/>
              </a:rPr>
              <a:t>It never hurts to draw a picture.</a:t>
            </a:r>
          </a:p>
          <a:p>
            <a:pPr marL="514350" indent="-514350">
              <a:buFont typeface="+mj-lt"/>
              <a:buAutoNum type="arabicPeriod" startAt="17"/>
            </a:pPr>
            <a:r>
              <a:rPr lang="en-US" sz="2800" dirty="0">
                <a:cs typeface="Times New Roman" panose="02020603050405020304" pitchFamily="18" charset="0"/>
              </a:rPr>
              <a:t>Algebra is a powerful tool.  Use it!</a:t>
            </a:r>
          </a:p>
          <a:p>
            <a:pPr marL="514350" indent="-514350">
              <a:buFont typeface="+mj-lt"/>
              <a:buAutoNum type="arabicPeriod" startAt="17"/>
            </a:pPr>
            <a:r>
              <a:rPr lang="en-US" sz="2800" dirty="0">
                <a:cs typeface="Times New Roman" panose="02020603050405020304" pitchFamily="18" charset="0"/>
              </a:rPr>
              <a:t>Sometimes, you can use estimation to eliminate answer choices.</a:t>
            </a:r>
          </a:p>
          <a:p>
            <a:pPr marL="514350" indent="-514350">
              <a:buFont typeface="+mj-lt"/>
              <a:buAutoNum type="arabicPeriod" startAt="17"/>
            </a:pPr>
            <a:r>
              <a:rPr lang="en-US" sz="2800" dirty="0">
                <a:cs typeface="Times New Roman" panose="02020603050405020304" pitchFamily="18" charset="0"/>
              </a:rPr>
              <a:t>Sometimes, you may want to convert your answer choices to decimal numbers.  (See </a:t>
            </a:r>
            <a:r>
              <a:rPr lang="en-US" sz="2800">
                <a:cs typeface="Times New Roman" panose="02020603050405020304" pitchFamily="18" charset="0"/>
              </a:rPr>
              <a:t>Additional Problem # 10.)</a:t>
            </a:r>
            <a:endParaRPr lang="en-US" sz="2800" dirty="0">
              <a:cs typeface="Times New Roman" panose="02020603050405020304" pitchFamily="18" charset="0"/>
            </a:endParaRPr>
          </a:p>
          <a:p>
            <a:pPr marL="514350" indent="-514350">
              <a:buFont typeface="+mj-lt"/>
              <a:buAutoNum type="arabicPeriod" startAt="17"/>
            </a:pPr>
            <a:endParaRPr lang="en-US" sz="2800" dirty="0">
              <a:cs typeface="Times New Roman" panose="02020603050405020304" pitchFamily="18" charset="0"/>
            </a:endParaRPr>
          </a:p>
          <a:p>
            <a:pPr marL="514350" indent="-514350">
              <a:buFont typeface="+mj-lt"/>
              <a:buAutoNum type="arabicPeriod" startAt="17"/>
            </a:pPr>
            <a:endParaRPr lang="en-US" sz="2800"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41</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305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Homework</a:t>
            </a:r>
          </a:p>
        </p:txBody>
      </p:sp>
      <p:sp>
        <p:nvSpPr>
          <p:cNvPr id="97283" name="Rectangle 3"/>
          <p:cNvSpPr>
            <a:spLocks noGrp="1" noChangeArrowheads="1"/>
          </p:cNvSpPr>
          <p:nvPr>
            <p:ph idx="1"/>
          </p:nvPr>
        </p:nvSpPr>
        <p:spPr>
          <a:xfrm>
            <a:off x="457200" y="1600200"/>
            <a:ext cx="8229600" cy="4648200"/>
          </a:xfrm>
        </p:spPr>
        <p:txBody>
          <a:bodyPr>
            <a:normAutofit/>
          </a:bodyPr>
          <a:lstStyle/>
          <a:p>
            <a:r>
              <a:rPr lang="en-US" sz="3000" dirty="0">
                <a:cs typeface="Times New Roman" panose="02020603050405020304" pitchFamily="18" charset="0"/>
              </a:rPr>
              <a:t>Check out the great resources available from ETS!</a:t>
            </a:r>
          </a:p>
          <a:p>
            <a:pPr lvl="1"/>
            <a:r>
              <a:rPr lang="en-US" dirty="0">
                <a:cs typeface="Times New Roman" panose="02020603050405020304" pitchFamily="18" charset="0"/>
              </a:rPr>
              <a:t>Google: “Praxis Core Math”</a:t>
            </a:r>
          </a:p>
          <a:p>
            <a:pPr lvl="1"/>
            <a:r>
              <a:rPr lang="en-US" dirty="0">
                <a:cs typeface="Times New Roman" panose="02020603050405020304" pitchFamily="18" charset="0"/>
              </a:rPr>
              <a:t>Direct link: https://www.ets.org/praxis/ prepare/materials/5732 </a:t>
            </a:r>
          </a:p>
          <a:p>
            <a:pPr lvl="1"/>
            <a:r>
              <a:rPr lang="en-US" dirty="0">
                <a:cs typeface="Times New Roman" panose="02020603050405020304" pitchFamily="18" charset="0"/>
              </a:rPr>
              <a:t>Link to free Khan Academy prep course (NEW!)</a:t>
            </a:r>
          </a:p>
          <a:p>
            <a:r>
              <a:rPr lang="en-US" sz="3000" dirty="0">
                <a:cs typeface="Times New Roman" panose="02020603050405020304" pitchFamily="18" charset="0"/>
              </a:rPr>
              <a:t>Attempt the sample mathematics problems </a:t>
            </a:r>
            <a:r>
              <a:rPr lang="en-US" sz="3000" b="1" dirty="0">
                <a:cs typeface="Times New Roman" panose="02020603050405020304" pitchFamily="18" charset="0"/>
              </a:rPr>
              <a:t>in the handout </a:t>
            </a:r>
            <a:r>
              <a:rPr lang="en-US" sz="3000" dirty="0">
                <a:cs typeface="Times New Roman" panose="02020603050405020304" pitchFamily="18" charset="0"/>
              </a:rPr>
              <a:t>and from the </a:t>
            </a:r>
            <a:r>
              <a:rPr lang="en-US" sz="3000" i="1" dirty="0">
                <a:cs typeface="Times New Roman" panose="02020603050405020304" pitchFamily="18" charset="0"/>
              </a:rPr>
              <a:t>Praxis</a:t>
            </a:r>
            <a:r>
              <a:rPr lang="en-US" sz="3000" dirty="0">
                <a:cs typeface="Times New Roman" panose="02020603050405020304" pitchFamily="18" charset="0"/>
              </a:rPr>
              <a:t> Study Companion.</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42</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869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Homework</a:t>
            </a:r>
          </a:p>
        </p:txBody>
      </p:sp>
      <p:sp>
        <p:nvSpPr>
          <p:cNvPr id="97283" name="Rectangle 3"/>
          <p:cNvSpPr>
            <a:spLocks noGrp="1" noChangeArrowheads="1"/>
          </p:cNvSpPr>
          <p:nvPr>
            <p:ph idx="1"/>
          </p:nvPr>
        </p:nvSpPr>
        <p:spPr>
          <a:xfrm>
            <a:off x="2819400" y="2667000"/>
            <a:ext cx="4876800" cy="2971800"/>
          </a:xfrm>
        </p:spPr>
        <p:txBody>
          <a:bodyPr numCol="2">
            <a:noAutofit/>
          </a:bodyPr>
          <a:lstStyle/>
          <a:p>
            <a:pPr marL="514350" indent="-514350">
              <a:buAutoNum type="arabicPeriod"/>
            </a:pPr>
            <a:r>
              <a:rPr lang="en-US" sz="2800" dirty="0">
                <a:cs typeface="Times New Roman" panose="02020603050405020304" pitchFamily="18" charset="0"/>
              </a:rPr>
              <a:t>C</a:t>
            </a:r>
          </a:p>
          <a:p>
            <a:pPr marL="514350" indent="-514350">
              <a:buAutoNum type="arabicPeriod"/>
            </a:pPr>
            <a:r>
              <a:rPr lang="en-US" sz="2800" dirty="0">
                <a:cs typeface="Times New Roman" panose="02020603050405020304" pitchFamily="18" charset="0"/>
              </a:rPr>
              <a:t>C</a:t>
            </a:r>
          </a:p>
          <a:p>
            <a:pPr marL="514350" indent="-514350">
              <a:buAutoNum type="arabicPeriod"/>
            </a:pPr>
            <a:r>
              <a:rPr lang="en-US" sz="2800" dirty="0">
                <a:cs typeface="Times New Roman" panose="02020603050405020304" pitchFamily="18" charset="0"/>
              </a:rPr>
              <a:t>C</a:t>
            </a:r>
          </a:p>
          <a:p>
            <a:pPr marL="514350" indent="-514350">
              <a:buAutoNum type="arabicPeriod"/>
            </a:pPr>
            <a:r>
              <a:rPr lang="en-US" sz="2800" dirty="0">
                <a:cs typeface="Times New Roman" panose="02020603050405020304" pitchFamily="18" charset="0"/>
              </a:rPr>
              <a:t>E</a:t>
            </a:r>
          </a:p>
          <a:p>
            <a:pPr marL="514350" indent="-514350">
              <a:buAutoNum type="arabicPeriod"/>
            </a:pPr>
            <a:r>
              <a:rPr lang="en-US" sz="2800" dirty="0">
                <a:cs typeface="Times New Roman" panose="02020603050405020304" pitchFamily="18" charset="0"/>
              </a:rPr>
              <a:t>A</a:t>
            </a:r>
          </a:p>
          <a:p>
            <a:pPr marL="514350" indent="-514350">
              <a:buAutoNum type="arabicPeriod"/>
            </a:pPr>
            <a:r>
              <a:rPr lang="en-US" sz="2800" dirty="0">
                <a:cs typeface="Times New Roman" panose="02020603050405020304" pitchFamily="18" charset="0"/>
              </a:rPr>
              <a:t>E</a:t>
            </a:r>
          </a:p>
          <a:p>
            <a:pPr marL="514350" indent="-514350">
              <a:buAutoNum type="arabicPeriod"/>
            </a:pPr>
            <a:r>
              <a:rPr lang="en-US" sz="2800" dirty="0">
                <a:cs typeface="Times New Roman" panose="02020603050405020304" pitchFamily="18" charset="0"/>
              </a:rPr>
              <a:t>B</a:t>
            </a:r>
          </a:p>
          <a:p>
            <a:pPr marL="514350" indent="-514350">
              <a:buAutoNum type="arabicPeriod"/>
            </a:pPr>
            <a:r>
              <a:rPr lang="en-US" sz="2800" dirty="0">
                <a:cs typeface="Times New Roman" panose="02020603050405020304" pitchFamily="18" charset="0"/>
              </a:rPr>
              <a:t>E</a:t>
            </a:r>
          </a:p>
          <a:p>
            <a:pPr marL="514350" indent="-514350">
              <a:buAutoNum type="arabicPeriod"/>
            </a:pPr>
            <a:r>
              <a:rPr lang="en-US" sz="2800" dirty="0">
                <a:cs typeface="Times New Roman" panose="02020603050405020304" pitchFamily="18" charset="0"/>
              </a:rPr>
              <a:t>A</a:t>
            </a:r>
          </a:p>
          <a:p>
            <a:pPr marL="514350" indent="-514350">
              <a:buAutoNum type="arabicPeriod"/>
            </a:pPr>
            <a:r>
              <a:rPr lang="en-US" sz="2800" dirty="0">
                <a:cs typeface="Times New Roman" panose="02020603050405020304" pitchFamily="18" charset="0"/>
              </a:rPr>
              <a:t>E</a:t>
            </a:r>
          </a:p>
          <a:p>
            <a:pPr marL="514350" indent="-514350">
              <a:buAutoNum type="arabicPeriod"/>
            </a:pPr>
            <a:r>
              <a:rPr lang="en-US" sz="2800" dirty="0">
                <a:cs typeface="Times New Roman" panose="02020603050405020304" pitchFamily="18" charset="0"/>
              </a:rPr>
              <a:t>D</a:t>
            </a:r>
          </a:p>
          <a:p>
            <a:pPr marL="514350" indent="-514350">
              <a:buAutoNum type="arabicPeriod"/>
            </a:pPr>
            <a:r>
              <a:rPr lang="en-US" sz="2800" dirty="0">
                <a:cs typeface="Times New Roman" panose="02020603050405020304" pitchFamily="18" charset="0"/>
              </a:rPr>
              <a:t>E</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43</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txBox="1">
            <a:spLocks noChangeArrowheads="1"/>
          </p:cNvSpPr>
          <p:nvPr/>
        </p:nvSpPr>
        <p:spPr>
          <a:xfrm>
            <a:off x="457200" y="1600200"/>
            <a:ext cx="8229600" cy="990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cs typeface="Times New Roman" panose="02020603050405020304" pitchFamily="18" charset="0"/>
              </a:rPr>
              <a:t>Solutions to </a:t>
            </a:r>
            <a:r>
              <a:rPr lang="en-US" b="1" dirty="0">
                <a:cs typeface="Times New Roman" panose="02020603050405020304" pitchFamily="18" charset="0"/>
              </a:rPr>
              <a:t>last</a:t>
            </a:r>
            <a:r>
              <a:rPr lang="en-US" dirty="0">
                <a:cs typeface="Times New Roman" panose="02020603050405020304" pitchFamily="18" charset="0"/>
              </a:rPr>
              <a:t> week’s additional exercises</a:t>
            </a:r>
          </a:p>
          <a:p>
            <a:pPr marL="0" indent="0" algn="ctr">
              <a:buNone/>
            </a:pPr>
            <a:r>
              <a:rPr lang="en-US" dirty="0">
                <a:cs typeface="Times New Roman" panose="02020603050405020304" pitchFamily="18" charset="0"/>
              </a:rPr>
              <a:t>(Part I)</a:t>
            </a:r>
          </a:p>
        </p:txBody>
      </p:sp>
    </p:spTree>
    <p:extLst>
      <p:ext uri="{BB962C8B-B14F-4D97-AF65-F5344CB8AC3E}">
        <p14:creationId xmlns:p14="http://schemas.microsoft.com/office/powerpoint/2010/main" val="1173761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Homework</a:t>
            </a:r>
          </a:p>
        </p:txBody>
      </p:sp>
      <p:sp>
        <p:nvSpPr>
          <p:cNvPr id="97283" name="Rectangle 3"/>
          <p:cNvSpPr>
            <a:spLocks noGrp="1" noChangeArrowheads="1"/>
          </p:cNvSpPr>
          <p:nvPr>
            <p:ph idx="1"/>
          </p:nvPr>
        </p:nvSpPr>
        <p:spPr>
          <a:xfrm>
            <a:off x="2819400" y="2667000"/>
            <a:ext cx="4876800" cy="2971800"/>
          </a:xfrm>
        </p:spPr>
        <p:txBody>
          <a:bodyPr numCol="2">
            <a:noAutofit/>
          </a:bodyPr>
          <a:lstStyle/>
          <a:p>
            <a:pPr marL="514350" indent="-514350">
              <a:buAutoNum type="arabicPeriod"/>
            </a:pPr>
            <a:r>
              <a:rPr lang="en-US" sz="2800" dirty="0">
                <a:cs typeface="Times New Roman" panose="02020603050405020304" pitchFamily="18" charset="0"/>
              </a:rPr>
              <a:t>C</a:t>
            </a:r>
          </a:p>
          <a:p>
            <a:pPr marL="514350" indent="-514350">
              <a:buAutoNum type="arabicPeriod"/>
            </a:pPr>
            <a:r>
              <a:rPr lang="en-US" sz="2800" dirty="0">
                <a:cs typeface="Times New Roman" panose="02020603050405020304" pitchFamily="18" charset="0"/>
              </a:rPr>
              <a:t>B</a:t>
            </a:r>
          </a:p>
          <a:p>
            <a:pPr marL="514350" indent="-514350">
              <a:buAutoNum type="arabicPeriod"/>
            </a:pPr>
            <a:r>
              <a:rPr lang="en-US" sz="2800" dirty="0">
                <a:cs typeface="Times New Roman" panose="02020603050405020304" pitchFamily="18" charset="0"/>
              </a:rPr>
              <a:t>D</a:t>
            </a:r>
          </a:p>
          <a:p>
            <a:pPr marL="514350" indent="-514350">
              <a:buAutoNum type="arabicPeriod"/>
            </a:pPr>
            <a:r>
              <a:rPr lang="en-US" sz="2800" dirty="0">
                <a:cs typeface="Times New Roman" panose="02020603050405020304" pitchFamily="18" charset="0"/>
              </a:rPr>
              <a:t>A</a:t>
            </a:r>
          </a:p>
          <a:p>
            <a:pPr marL="514350" indent="-514350">
              <a:buAutoNum type="arabicPeriod"/>
            </a:pPr>
            <a:r>
              <a:rPr lang="en-US" sz="2800" dirty="0">
                <a:cs typeface="Times New Roman" panose="02020603050405020304" pitchFamily="18" charset="0"/>
              </a:rPr>
              <a:t>D</a:t>
            </a:r>
          </a:p>
          <a:p>
            <a:pPr marL="514350" indent="-514350">
              <a:buAutoNum type="arabicPeriod"/>
            </a:pPr>
            <a:r>
              <a:rPr lang="en-US" sz="2800" dirty="0">
                <a:cs typeface="Times New Roman" panose="02020603050405020304" pitchFamily="18" charset="0"/>
              </a:rPr>
              <a:t>D</a:t>
            </a:r>
          </a:p>
          <a:p>
            <a:pPr marL="514350" indent="-514350">
              <a:buAutoNum type="arabicPeriod"/>
            </a:pPr>
            <a:r>
              <a:rPr lang="en-US" sz="2800" dirty="0">
                <a:cs typeface="Times New Roman" panose="02020603050405020304" pitchFamily="18" charset="0"/>
              </a:rPr>
              <a:t>A</a:t>
            </a:r>
          </a:p>
          <a:p>
            <a:pPr marL="514350" indent="-514350">
              <a:buAutoNum type="arabicPeriod"/>
            </a:pPr>
            <a:r>
              <a:rPr lang="en-US" sz="2800" dirty="0">
                <a:cs typeface="Times New Roman" panose="02020603050405020304" pitchFamily="18" charset="0"/>
              </a:rPr>
              <a:t>D</a:t>
            </a:r>
          </a:p>
          <a:p>
            <a:pPr marL="514350" indent="-514350">
              <a:buAutoNum type="arabicPeriod"/>
            </a:pPr>
            <a:r>
              <a:rPr lang="en-US" sz="2800" dirty="0">
                <a:cs typeface="Times New Roman" panose="02020603050405020304" pitchFamily="18" charset="0"/>
              </a:rPr>
              <a:t>A</a:t>
            </a:r>
          </a:p>
          <a:p>
            <a:pPr marL="514350" indent="-514350">
              <a:buAutoNum type="arabicPeriod"/>
            </a:pPr>
            <a:r>
              <a:rPr lang="en-US" sz="2800" dirty="0">
                <a:cs typeface="Times New Roman" panose="02020603050405020304" pitchFamily="18" charset="0"/>
              </a:rPr>
              <a:t>C</a:t>
            </a:r>
          </a:p>
          <a:p>
            <a:pPr marL="514350" indent="-514350">
              <a:buAutoNum type="arabicPeriod"/>
            </a:pPr>
            <a:r>
              <a:rPr lang="en-US" sz="2800" dirty="0">
                <a:cs typeface="Times New Roman" panose="02020603050405020304" pitchFamily="18" charset="0"/>
              </a:rPr>
              <a:t>C</a:t>
            </a:r>
          </a:p>
          <a:p>
            <a:pPr marL="514350" indent="-514350">
              <a:buAutoNum type="arabicPeriod"/>
            </a:pPr>
            <a:r>
              <a:rPr lang="en-US" sz="2800" dirty="0">
                <a:cs typeface="Times New Roman" panose="02020603050405020304" pitchFamily="18" charset="0"/>
              </a:rPr>
              <a:t>Answers will vary</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44</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txBox="1">
            <a:spLocks noChangeArrowheads="1"/>
          </p:cNvSpPr>
          <p:nvPr/>
        </p:nvSpPr>
        <p:spPr>
          <a:xfrm>
            <a:off x="457200" y="1600200"/>
            <a:ext cx="8229600" cy="990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cs typeface="Times New Roman" panose="02020603050405020304" pitchFamily="18" charset="0"/>
              </a:rPr>
              <a:t>Solutions to </a:t>
            </a:r>
            <a:r>
              <a:rPr lang="en-US" b="1" dirty="0">
                <a:cs typeface="Times New Roman" panose="02020603050405020304" pitchFamily="18" charset="0"/>
              </a:rPr>
              <a:t>this</a:t>
            </a:r>
            <a:r>
              <a:rPr lang="en-US" dirty="0">
                <a:cs typeface="Times New Roman" panose="02020603050405020304" pitchFamily="18" charset="0"/>
              </a:rPr>
              <a:t> week’s additional exercises</a:t>
            </a:r>
          </a:p>
          <a:p>
            <a:pPr marL="0" indent="0" algn="ctr">
              <a:buNone/>
            </a:pPr>
            <a:r>
              <a:rPr lang="en-US" dirty="0">
                <a:cs typeface="Times New Roman" panose="02020603050405020304" pitchFamily="18" charset="0"/>
              </a:rPr>
              <a:t>(Part II)</a:t>
            </a:r>
          </a:p>
        </p:txBody>
      </p:sp>
    </p:spTree>
    <p:extLst>
      <p:ext uri="{BB962C8B-B14F-4D97-AF65-F5344CB8AC3E}">
        <p14:creationId xmlns:p14="http://schemas.microsoft.com/office/powerpoint/2010/main" val="1530639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Math Resource Center</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r>
              <a:rPr lang="en-US" sz="2400" b="1" dirty="0" err="1">
                <a:cs typeface="Times New Roman" panose="02020603050405020304" pitchFamily="18" charset="0"/>
              </a:rPr>
              <a:t>UofL</a:t>
            </a:r>
            <a:r>
              <a:rPr lang="en-US" sz="2400" b="1" dirty="0">
                <a:cs typeface="Times New Roman" panose="02020603050405020304" pitchFamily="18" charset="0"/>
              </a:rPr>
              <a:t> student? Need additional help?</a:t>
            </a:r>
          </a:p>
          <a:p>
            <a:pPr marL="0" indent="0" algn="ctr">
              <a:buNone/>
            </a:pPr>
            <a:endParaRPr lang="en-US" sz="2400" dirty="0">
              <a:cs typeface="Times New Roman" panose="02020603050405020304" pitchFamily="18" charset="0"/>
            </a:endParaRPr>
          </a:p>
          <a:p>
            <a:pPr marL="0" indent="0" algn="ctr">
              <a:buNone/>
            </a:pPr>
            <a:r>
              <a:rPr lang="en-US" sz="2400" dirty="0">
                <a:cs typeface="Times New Roman" panose="02020603050405020304" pitchFamily="18" charset="0"/>
              </a:rPr>
              <a:t>Visit the REACH Math Resource Center!</a:t>
            </a:r>
          </a:p>
          <a:p>
            <a:pPr marL="0" indent="0">
              <a:buNone/>
            </a:pPr>
            <a:endParaRPr lang="en-US" sz="2400" dirty="0">
              <a:cs typeface="Times New Roman" panose="02020603050405020304" pitchFamily="18" charset="0"/>
            </a:endParaRPr>
          </a:p>
          <a:p>
            <a:pPr marL="0" indent="0" algn="ctr">
              <a:buNone/>
            </a:pPr>
            <a:r>
              <a:rPr lang="en-US" sz="2400" dirty="0">
                <a:hlinkClick r:id="rId2"/>
              </a:rPr>
              <a:t>https://reach.louisville.edu/tutoring/</a:t>
            </a:r>
            <a:endParaRPr lang="en-US" sz="2400" dirty="0"/>
          </a:p>
          <a:p>
            <a:pPr marL="0" indent="0" algn="ctr">
              <a:buNone/>
            </a:pPr>
            <a:endParaRPr lang="en-US" sz="2400" dirty="0">
              <a:cs typeface="Times New Roman" panose="02020603050405020304" pitchFamily="18" charset="0"/>
            </a:endParaRPr>
          </a:p>
          <a:p>
            <a:pPr marL="0" indent="0" algn="ctr">
              <a:buNone/>
            </a:pPr>
            <a:r>
              <a:rPr lang="en-US" sz="2400" dirty="0">
                <a:cs typeface="Times New Roman" panose="02020603050405020304" pitchFamily="18" charset="0"/>
              </a:rPr>
              <a:t>Belknap Academic Building, Room 241</a:t>
            </a: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45</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882853" y="5105400"/>
            <a:ext cx="3378294" cy="886802"/>
          </a:xfrm>
          <a:prstGeom prst="rect">
            <a:avLst/>
          </a:prstGeom>
        </p:spPr>
      </p:pic>
    </p:spTree>
    <p:extLst>
      <p:ext uri="{BB962C8B-B14F-4D97-AF65-F5344CB8AC3E}">
        <p14:creationId xmlns:p14="http://schemas.microsoft.com/office/powerpoint/2010/main" val="1250928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Closing Thoughts</a:t>
            </a:r>
          </a:p>
        </p:txBody>
      </p:sp>
      <p:sp>
        <p:nvSpPr>
          <p:cNvPr id="97283" name="Rectangle 3"/>
          <p:cNvSpPr>
            <a:spLocks noGrp="1" noChangeArrowheads="1"/>
          </p:cNvSpPr>
          <p:nvPr>
            <p:ph idx="1"/>
          </p:nvPr>
        </p:nvSpPr>
        <p:spPr>
          <a:xfrm>
            <a:off x="457200" y="1600200"/>
            <a:ext cx="8229600" cy="4648200"/>
          </a:xfrm>
        </p:spPr>
        <p:txBody>
          <a:bodyPr>
            <a:normAutofit/>
          </a:bodyPr>
          <a:lstStyle/>
          <a:p>
            <a:r>
              <a:rPr lang="en-US" sz="2800" dirty="0">
                <a:cs typeface="Times New Roman" panose="02020603050405020304" pitchFamily="18" charset="0"/>
              </a:rPr>
              <a:t>You can pass the Praxis Core in Math!  Stay positive.</a:t>
            </a:r>
          </a:p>
          <a:p>
            <a:r>
              <a:rPr lang="en-US" sz="2800" dirty="0">
                <a:cs typeface="Times New Roman" panose="02020603050405020304" pitchFamily="18" charset="0"/>
              </a:rPr>
              <a:t>Practice, practice, practice!  (Rework all of the problems that we have discussed.)</a:t>
            </a:r>
          </a:p>
          <a:p>
            <a:r>
              <a:rPr lang="en-US" sz="2800" dirty="0">
                <a:cs typeface="Times New Roman" panose="02020603050405020304" pitchFamily="18" charset="0"/>
              </a:rPr>
              <a:t>Use the free resources that are available on the ETS website!  (Google </a:t>
            </a:r>
            <a:r>
              <a:rPr lang="en-US" sz="2800" i="1" dirty="0">
                <a:cs typeface="Times New Roman" panose="02020603050405020304" pitchFamily="18" charset="0"/>
              </a:rPr>
              <a:t>Praxis CASE Math</a:t>
            </a:r>
            <a:r>
              <a:rPr lang="en-US" sz="2800" dirty="0">
                <a:cs typeface="Times New Roman" panose="02020603050405020304" pitchFamily="18" charset="0"/>
              </a:rPr>
              <a:t>.)</a:t>
            </a:r>
          </a:p>
          <a:p>
            <a:r>
              <a:rPr lang="en-US" sz="2800" dirty="0">
                <a:cs typeface="Times New Roman" panose="02020603050405020304" pitchFamily="18" charset="0"/>
              </a:rPr>
              <a:t>Find other good resources online.</a:t>
            </a:r>
          </a:p>
          <a:p>
            <a:r>
              <a:rPr lang="en-US" sz="2800" dirty="0">
                <a:cs typeface="Times New Roman" panose="02020603050405020304" pitchFamily="18" charset="0"/>
              </a:rPr>
              <a:t>Use the REACH Math Resource</a:t>
            </a:r>
          </a:p>
          <a:p>
            <a:pPr marL="341313" indent="0">
              <a:buNone/>
            </a:pPr>
            <a:r>
              <a:rPr lang="en-US" sz="2800" dirty="0">
                <a:cs typeface="Times New Roman" panose="02020603050405020304" pitchFamily="18" charset="0"/>
              </a:rPr>
              <a:t>Center.  (We’re on MS Teams!)</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46</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4 Tips Para Optimizar la Página Quiénes Somos o About U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962400"/>
            <a:ext cx="3077328" cy="1995100"/>
          </a:xfrm>
          <a:prstGeom prst="rect">
            <a:avLst/>
          </a:prstGeom>
        </p:spPr>
      </p:pic>
    </p:spTree>
    <p:extLst>
      <p:ext uri="{BB962C8B-B14F-4D97-AF65-F5344CB8AC3E}">
        <p14:creationId xmlns:p14="http://schemas.microsoft.com/office/powerpoint/2010/main" val="116250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fade">
                                      <p:cBhvr>
                                        <p:cTn id="7" dur="500"/>
                                        <p:tgtEl>
                                          <p:spTgt spid="972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fade">
                                      <p:cBhvr>
                                        <p:cTn id="12" dur="500"/>
                                        <p:tgtEl>
                                          <p:spTgt spid="972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animEffect transition="in" filter="fade">
                                      <p:cBhvr>
                                        <p:cTn id="17" dur="500"/>
                                        <p:tgtEl>
                                          <p:spTgt spid="972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83">
                                            <p:txEl>
                                              <p:pRg st="4" end="4"/>
                                            </p:txEl>
                                          </p:spTgt>
                                        </p:tgtEl>
                                        <p:attrNameLst>
                                          <p:attrName>style.visibility</p:attrName>
                                        </p:attrNameLst>
                                      </p:cBhvr>
                                      <p:to>
                                        <p:strVal val="visible"/>
                                      </p:to>
                                    </p:set>
                                    <p:animEffect transition="in" filter="fade">
                                      <p:cBhvr>
                                        <p:cTn id="22" dur="500"/>
                                        <p:tgtEl>
                                          <p:spTgt spid="9728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7283">
                                            <p:txEl>
                                              <p:pRg st="5" end="5"/>
                                            </p:txEl>
                                          </p:spTgt>
                                        </p:tgtEl>
                                        <p:attrNameLst>
                                          <p:attrName>style.visibility</p:attrName>
                                        </p:attrNameLst>
                                      </p:cBhvr>
                                      <p:to>
                                        <p:strVal val="visible"/>
                                      </p:to>
                                    </p:set>
                                    <p:animEffect transition="in" filter="fade">
                                      <p:cBhvr>
                                        <p:cTn id="25" dur="500"/>
                                        <p:tgtEl>
                                          <p:spTgt spid="97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Additional Practice</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r>
              <a:rPr lang="en-US" sz="2800" dirty="0">
                <a:cs typeface="Times New Roman" panose="02020603050405020304" pitchFamily="18" charset="0"/>
              </a:rPr>
              <a:t>Here are some additional practice problems related to </a:t>
            </a:r>
            <a:r>
              <a:rPr lang="en-US" sz="2800" b="1" dirty="0">
                <a:cs typeface="Times New Roman" panose="02020603050405020304" pitchFamily="18" charset="0"/>
              </a:rPr>
              <a:t>Algebra &amp; Functions </a:t>
            </a:r>
            <a:r>
              <a:rPr lang="en-US" sz="2800" dirty="0">
                <a:cs typeface="Times New Roman" panose="02020603050405020304" pitchFamily="18" charset="0"/>
              </a:rPr>
              <a:t>and </a:t>
            </a:r>
            <a:r>
              <a:rPr lang="en-US" sz="2800" b="1" dirty="0">
                <a:cs typeface="Times New Roman" panose="02020603050405020304" pitchFamily="18" charset="0"/>
              </a:rPr>
              <a:t>Geometry</a:t>
            </a:r>
            <a:r>
              <a:rPr lang="en-US" sz="2800" dirty="0">
                <a:cs typeface="Times New Roman" panose="02020603050405020304" pitchFamily="18" charset="0"/>
              </a:rPr>
              <a:t>!</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47</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ho Invented &lt;strong&gt;Algebra&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429000"/>
            <a:ext cx="3003847" cy="2142744"/>
          </a:xfrm>
          <a:prstGeom prst="rect">
            <a:avLst/>
          </a:prstGeom>
        </p:spPr>
      </p:pic>
      <p:pic>
        <p:nvPicPr>
          <p:cNvPr id="9" name="Picture 8" descr="&lt;strong&gt;Geometry&lt;/strong&gt; 2015-2016 - Mr. Hummel's RHS Cours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276600"/>
            <a:ext cx="2392117" cy="2181225"/>
          </a:xfrm>
          <a:prstGeom prst="rect">
            <a:avLst/>
          </a:prstGeom>
        </p:spPr>
      </p:pic>
    </p:spTree>
    <p:extLst>
      <p:ext uri="{BB962C8B-B14F-4D97-AF65-F5344CB8AC3E}">
        <p14:creationId xmlns:p14="http://schemas.microsoft.com/office/powerpoint/2010/main" val="1660773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lnSpcReduction="10000"/>
          </a:bodyPr>
          <a:lstStyle/>
          <a:p>
            <a:pPr marL="457200" indent="-457200">
              <a:buFont typeface="+mj-lt"/>
              <a:buAutoNum type="arabicPeriod"/>
            </a:pPr>
            <a:r>
              <a:rPr lang="en-US" sz="2400" dirty="0">
                <a:cs typeface="Times New Roman" panose="02020603050405020304" pitchFamily="18" charset="0"/>
              </a:rPr>
              <a:t>Horizon Wireless charges a flat monthly fee of $20 per month and an additional 8 cents ($0.08) per minute to make cell-phone calls using its service.  If </a:t>
            </a:r>
            <a:r>
              <a:rPr lang="en-US" sz="2400" i="1" dirty="0">
                <a:cs typeface="Times New Roman" panose="02020603050405020304" pitchFamily="18" charset="0"/>
              </a:rPr>
              <a:t>m</a:t>
            </a:r>
            <a:r>
              <a:rPr lang="en-US" sz="2400" dirty="0">
                <a:cs typeface="Times New Roman" panose="02020603050405020304" pitchFamily="18" charset="0"/>
              </a:rPr>
              <a:t> is the total number of minutes a customer used his/her phone during a particular monthly billing cycle, which of the following expressions represents the total cost of the customer’s bill?</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(20 + 0.08)</a:t>
            </a:r>
            <a:r>
              <a:rPr lang="en-US" sz="2400" i="1" dirty="0">
                <a:cs typeface="Times New Roman" panose="02020603050405020304" pitchFamily="18" charset="0"/>
              </a:rPr>
              <a:t>m</a:t>
            </a:r>
          </a:p>
          <a:p>
            <a:pPr marL="457200" indent="-457200">
              <a:buAutoNum type="alphaUcPeriod"/>
            </a:pPr>
            <a:r>
              <a:rPr lang="en-US" sz="2400" dirty="0">
                <a:cs typeface="Times New Roman" panose="02020603050405020304" pitchFamily="18" charset="0"/>
              </a:rPr>
              <a:t>20</a:t>
            </a:r>
            <a:r>
              <a:rPr lang="en-US" sz="2400" i="1" dirty="0">
                <a:cs typeface="Times New Roman" panose="02020603050405020304" pitchFamily="18" charset="0"/>
              </a:rPr>
              <a:t>m</a:t>
            </a:r>
            <a:r>
              <a:rPr lang="en-US" sz="2400" dirty="0">
                <a:cs typeface="Times New Roman" panose="02020603050405020304" pitchFamily="18" charset="0"/>
              </a:rPr>
              <a:t> + 0.08</a:t>
            </a:r>
          </a:p>
          <a:p>
            <a:pPr marL="457200" indent="-457200">
              <a:buAutoNum type="alphaUcPeriod"/>
            </a:pPr>
            <a:r>
              <a:rPr lang="en-US" sz="2400" dirty="0">
                <a:cs typeface="Times New Roman" panose="02020603050405020304" pitchFamily="18" charset="0"/>
              </a:rPr>
              <a:t>20 + 0.08</a:t>
            </a:r>
            <a:r>
              <a:rPr lang="en-US" sz="2400" i="1" dirty="0">
                <a:cs typeface="Times New Roman" panose="02020603050405020304" pitchFamily="18" charset="0"/>
              </a:rPr>
              <a:t>m</a:t>
            </a:r>
          </a:p>
          <a:p>
            <a:pPr marL="457200" indent="-457200">
              <a:buAutoNum type="alphaUcPeriod"/>
            </a:pPr>
            <a:r>
              <a:rPr lang="en-US" sz="2400" dirty="0">
                <a:cs typeface="Times New Roman" panose="02020603050405020304" pitchFamily="18" charset="0"/>
              </a:rPr>
              <a:t>20 + 0.08 + </a:t>
            </a:r>
            <a:r>
              <a:rPr lang="en-US" sz="2400" i="1" dirty="0">
                <a:cs typeface="Times New Roman" panose="02020603050405020304" pitchFamily="18" charset="0"/>
              </a:rPr>
              <a:t>m</a:t>
            </a:r>
          </a:p>
          <a:p>
            <a:pPr marL="457200" indent="-457200">
              <a:buAutoNum type="alphaUcPeriod"/>
            </a:pPr>
            <a:r>
              <a:rPr lang="en-US" sz="2400" dirty="0">
                <a:cs typeface="Times New Roman" panose="02020603050405020304" pitchFamily="18" charset="0"/>
              </a:rPr>
              <a:t>None of these</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48</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301 Moved Permanent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9292" y="4210416"/>
            <a:ext cx="3581400" cy="2014538"/>
          </a:xfrm>
          <a:prstGeom prst="rect">
            <a:avLst/>
          </a:prstGeom>
        </p:spPr>
      </p:pic>
    </p:spTree>
    <p:extLst>
      <p:ext uri="{BB962C8B-B14F-4D97-AF65-F5344CB8AC3E}">
        <p14:creationId xmlns:p14="http://schemas.microsoft.com/office/powerpoint/2010/main" val="2160481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2"/>
            </a:pPr>
            <a:r>
              <a:rPr lang="en-US" sz="2400" dirty="0">
                <a:cs typeface="Times New Roman" panose="02020603050405020304" pitchFamily="18" charset="0"/>
              </a:rPr>
              <a:t>Which of the following statements about the linear equation </a:t>
            </a:r>
            <a:r>
              <a:rPr lang="en-US" sz="2400" i="1" dirty="0">
                <a:cs typeface="Times New Roman" panose="02020603050405020304" pitchFamily="18" charset="0"/>
              </a:rPr>
              <a:t>y</a:t>
            </a:r>
            <a:r>
              <a:rPr lang="en-US" sz="2400" dirty="0">
                <a:cs typeface="Times New Roman" panose="02020603050405020304" pitchFamily="18" charset="0"/>
              </a:rPr>
              <a:t> = 4</a:t>
            </a:r>
            <a:r>
              <a:rPr lang="en-US" sz="2400" i="1" dirty="0">
                <a:cs typeface="Times New Roman" panose="02020603050405020304" pitchFamily="18" charset="0"/>
              </a:rPr>
              <a:t>x</a:t>
            </a:r>
            <a:r>
              <a:rPr lang="en-US" sz="2400" dirty="0">
                <a:cs typeface="Times New Roman" panose="02020603050405020304" pitchFamily="18" charset="0"/>
              </a:rPr>
              <a:t> – 1 is </a:t>
            </a:r>
            <a:r>
              <a:rPr lang="en-US" sz="2400" b="1" dirty="0">
                <a:cs typeface="Times New Roman" panose="02020603050405020304" pitchFamily="18" charset="0"/>
              </a:rPr>
              <a:t>false</a:t>
            </a:r>
            <a:r>
              <a:rPr lang="en-US" sz="2400" dirty="0">
                <a:cs typeface="Times New Roman" panose="02020603050405020304" pitchFamily="18" charset="0"/>
              </a:rPr>
              <a:t>?</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The slope (</a:t>
            </a:r>
            <a:r>
              <a:rPr lang="en-US" sz="2400" i="1" dirty="0">
                <a:cs typeface="Times New Roman" panose="02020603050405020304" pitchFamily="18" charset="0"/>
              </a:rPr>
              <a:t>m</a:t>
            </a:r>
            <a:r>
              <a:rPr lang="en-US" sz="2400" dirty="0">
                <a:cs typeface="Times New Roman" panose="02020603050405020304" pitchFamily="18" charset="0"/>
              </a:rPr>
              <a:t>) of the line is 4.</a:t>
            </a:r>
          </a:p>
          <a:p>
            <a:pPr marL="457200" indent="-457200">
              <a:buAutoNum type="alphaUcPeriod"/>
            </a:pPr>
            <a:r>
              <a:rPr lang="en-US" sz="2400" dirty="0">
                <a:cs typeface="Times New Roman" panose="02020603050405020304" pitchFamily="18" charset="0"/>
              </a:rPr>
              <a:t>The </a:t>
            </a:r>
            <a:r>
              <a:rPr lang="en-US" sz="2400" i="1" dirty="0">
                <a:cs typeface="Times New Roman" panose="02020603050405020304" pitchFamily="18" charset="0"/>
              </a:rPr>
              <a:t>x</a:t>
            </a:r>
            <a:r>
              <a:rPr lang="en-US" sz="2400" dirty="0">
                <a:cs typeface="Times New Roman" panose="02020603050405020304" pitchFamily="18" charset="0"/>
              </a:rPr>
              <a:t>-intercept of the line is –1.</a:t>
            </a:r>
          </a:p>
          <a:p>
            <a:pPr marL="457200" indent="-457200">
              <a:buAutoNum type="alphaUcPeriod"/>
            </a:pPr>
            <a:r>
              <a:rPr lang="en-US" sz="2400" dirty="0">
                <a:cs typeface="Times New Roman" panose="02020603050405020304" pitchFamily="18" charset="0"/>
              </a:rPr>
              <a:t>The point (2, 7) is on the line.</a:t>
            </a:r>
          </a:p>
          <a:p>
            <a:pPr marL="457200" indent="-457200">
              <a:buAutoNum type="alphaUcPeriod"/>
            </a:pPr>
            <a:r>
              <a:rPr lang="en-US" sz="2400" dirty="0">
                <a:cs typeface="Times New Roman" panose="02020603050405020304" pitchFamily="18" charset="0"/>
              </a:rPr>
              <a:t>The point (–1, 2) is above the line.</a:t>
            </a:r>
          </a:p>
          <a:p>
            <a:pPr marL="457200" indent="-457200">
              <a:buAutoNum type="alphaUcPeriod"/>
            </a:pPr>
            <a:r>
              <a:rPr lang="en-US" sz="2400" dirty="0">
                <a:cs typeface="Times New Roman" panose="02020603050405020304" pitchFamily="18" charset="0"/>
              </a:rPr>
              <a:t>The point (3, 0) is below the line.</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49</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0" y="6356350"/>
            <a:ext cx="9144000" cy="369332"/>
          </a:xfrm>
          <a:prstGeom prst="rect">
            <a:avLst/>
          </a:prstGeom>
          <a:noFill/>
        </p:spPr>
        <p:txBody>
          <a:bodyPr wrap="square" rtlCol="0">
            <a:spAutoFit/>
          </a:bodyPr>
          <a:lstStyle/>
          <a:p>
            <a:pPr algn="ctr"/>
            <a:r>
              <a:rPr lang="en-US" dirty="0">
                <a:solidFill>
                  <a:schemeClr val="bg1">
                    <a:lumMod val="75000"/>
                  </a:schemeClr>
                </a:solidFill>
              </a:rPr>
              <a:t>Tip: Terminology</a:t>
            </a:r>
          </a:p>
        </p:txBody>
      </p:sp>
    </p:spTree>
    <p:extLst>
      <p:ext uri="{BB962C8B-B14F-4D97-AF65-F5344CB8AC3E}">
        <p14:creationId xmlns:p14="http://schemas.microsoft.com/office/powerpoint/2010/main" val="356830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Exam Overview – “New” (5733)</a:t>
            </a:r>
          </a:p>
        </p:txBody>
      </p:sp>
      <p:sp>
        <p:nvSpPr>
          <p:cNvPr id="97283" name="Rectangle 3"/>
          <p:cNvSpPr>
            <a:spLocks noGrp="1" noChangeArrowheads="1"/>
          </p:cNvSpPr>
          <p:nvPr>
            <p:ph idx="1"/>
          </p:nvPr>
        </p:nvSpPr>
        <p:spPr>
          <a:xfrm>
            <a:off x="457200" y="1600200"/>
            <a:ext cx="8229600" cy="4648200"/>
          </a:xfrm>
        </p:spPr>
        <p:txBody>
          <a:bodyPr>
            <a:normAutofit/>
          </a:bodyPr>
          <a:lstStyle/>
          <a:p>
            <a:r>
              <a:rPr lang="en-US" sz="2800" dirty="0">
                <a:cs typeface="Times New Roman" panose="02020603050405020304" pitchFamily="18" charset="0"/>
              </a:rPr>
              <a:t>Core Academic Skills for Educators: Mathematics</a:t>
            </a:r>
          </a:p>
          <a:p>
            <a:r>
              <a:rPr lang="en-US" sz="2800" b="1" dirty="0">
                <a:solidFill>
                  <a:srgbClr val="FF0000"/>
                </a:solidFill>
                <a:cs typeface="Times New Roman" panose="02020603050405020304" pitchFamily="18" charset="0"/>
              </a:rPr>
              <a:t>90</a:t>
            </a:r>
            <a:r>
              <a:rPr lang="en-US" sz="2800" dirty="0">
                <a:cs typeface="Times New Roman" panose="02020603050405020304" pitchFamily="18" charset="0"/>
              </a:rPr>
              <a:t> minutes to complete </a:t>
            </a:r>
            <a:r>
              <a:rPr lang="en-US" sz="2800" b="1" dirty="0">
                <a:cs typeface="Times New Roman" panose="02020603050405020304" pitchFamily="18" charset="0"/>
              </a:rPr>
              <a:t>56</a:t>
            </a:r>
            <a:r>
              <a:rPr lang="en-US" sz="2800" dirty="0">
                <a:cs typeface="Times New Roman" panose="02020603050405020304" pitchFamily="18" charset="0"/>
              </a:rPr>
              <a:t> questions (about 1.6 minutes per question!)</a:t>
            </a:r>
          </a:p>
          <a:p>
            <a:r>
              <a:rPr lang="en-US" sz="2800" dirty="0">
                <a:cs typeface="Times New Roman" panose="02020603050405020304" pitchFamily="18" charset="0"/>
              </a:rPr>
              <a:t>Multiple-choice, selected-response </a:t>
            </a:r>
          </a:p>
          <a:p>
            <a:pPr marL="341313" indent="0">
              <a:buNone/>
            </a:pPr>
            <a:r>
              <a:rPr lang="en-US" sz="2800" dirty="0">
                <a:cs typeface="Times New Roman" panose="02020603050405020304" pitchFamily="18" charset="0"/>
              </a:rPr>
              <a:t>(with one or more answers), and </a:t>
            </a:r>
          </a:p>
          <a:p>
            <a:pPr marL="341313" indent="0">
              <a:buNone/>
            </a:pPr>
            <a:r>
              <a:rPr lang="en-US" sz="2800" dirty="0">
                <a:cs typeface="Times New Roman" panose="02020603050405020304" pitchFamily="18" charset="0"/>
              </a:rPr>
              <a:t>short-answer questions</a:t>
            </a:r>
          </a:p>
          <a:p>
            <a:r>
              <a:rPr lang="en-US" sz="2800" dirty="0">
                <a:cs typeface="Times New Roman" panose="02020603050405020304" pitchFamily="18" charset="0"/>
              </a:rPr>
              <a:t>On-screen calculator</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36CEE4-560F-407A-B2FE-629DF24EBC41}"/>
              </a:ext>
            </a:extLst>
          </p:cNvPr>
          <p:cNvPicPr>
            <a:picLocks noChangeAspect="1"/>
          </p:cNvPicPr>
          <p:nvPr/>
        </p:nvPicPr>
        <p:blipFill>
          <a:blip r:embed="rId2"/>
          <a:stretch>
            <a:fillRect/>
          </a:stretch>
        </p:blipFill>
        <p:spPr>
          <a:xfrm>
            <a:off x="6400800" y="3048000"/>
            <a:ext cx="1899122" cy="2790825"/>
          </a:xfrm>
          <a:prstGeom prst="rect">
            <a:avLst/>
          </a:prstGeom>
        </p:spPr>
      </p:pic>
    </p:spTree>
    <p:extLst>
      <p:ext uri="{BB962C8B-B14F-4D97-AF65-F5344CB8AC3E}">
        <p14:creationId xmlns:p14="http://schemas.microsoft.com/office/powerpoint/2010/main" val="3920646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3"/>
            </a:pPr>
            <a:r>
              <a:rPr lang="en-US" sz="2400" dirty="0">
                <a:cs typeface="Times New Roman" panose="02020603050405020304" pitchFamily="18" charset="0"/>
              </a:rPr>
              <a:t>The graph </a:t>
            </a:r>
            <a:r>
              <a:rPr lang="en-US" sz="2400" i="1" dirty="0">
                <a:cs typeface="Times New Roman" panose="02020603050405020304" pitchFamily="18" charset="0"/>
              </a:rPr>
              <a:t>y</a:t>
            </a:r>
            <a:r>
              <a:rPr lang="en-US" sz="2400" dirty="0">
                <a:cs typeface="Times New Roman" panose="02020603050405020304" pitchFamily="18" charset="0"/>
              </a:rPr>
              <a:t> = </a:t>
            </a:r>
            <a:r>
              <a:rPr lang="en-US" sz="2400" i="1" dirty="0">
                <a:cs typeface="Times New Roman" panose="02020603050405020304" pitchFamily="18" charset="0"/>
              </a:rPr>
              <a:t>f</a:t>
            </a:r>
            <a:r>
              <a:rPr lang="en-US" sz="2400" dirty="0">
                <a:cs typeface="Times New Roman" panose="02020603050405020304" pitchFamily="18" charset="0"/>
              </a:rPr>
              <a:t>(</a:t>
            </a:r>
            <a:r>
              <a:rPr lang="en-US" sz="2400" i="1" dirty="0">
                <a:cs typeface="Times New Roman" panose="02020603050405020304" pitchFamily="18" charset="0"/>
              </a:rPr>
              <a:t>x</a:t>
            </a:r>
            <a:r>
              <a:rPr lang="en-US" sz="2400" dirty="0">
                <a:cs typeface="Times New Roman" panose="02020603050405020304" pitchFamily="18" charset="0"/>
              </a:rPr>
              <a:t>) is given below.  For which value(s) of </a:t>
            </a:r>
            <a:r>
              <a:rPr lang="en-US" sz="2400" i="1" dirty="0">
                <a:cs typeface="Times New Roman" panose="02020603050405020304" pitchFamily="18" charset="0"/>
              </a:rPr>
              <a:t>x</a:t>
            </a:r>
            <a:r>
              <a:rPr lang="en-US" sz="2400" dirty="0">
                <a:cs typeface="Times New Roman" panose="02020603050405020304" pitchFamily="18" charset="0"/>
              </a:rPr>
              <a:t> is/are </a:t>
            </a:r>
            <a:r>
              <a:rPr lang="en-US" sz="2400" i="1" dirty="0">
                <a:cs typeface="Times New Roman" panose="02020603050405020304" pitchFamily="18" charset="0"/>
              </a:rPr>
              <a:t>f</a:t>
            </a:r>
            <a:r>
              <a:rPr lang="en-US" sz="2400" dirty="0">
                <a:cs typeface="Times New Roman" panose="02020603050405020304" pitchFamily="18" charset="0"/>
              </a:rPr>
              <a:t>(</a:t>
            </a:r>
            <a:r>
              <a:rPr lang="en-US" sz="2400" i="1" dirty="0">
                <a:cs typeface="Times New Roman" panose="02020603050405020304" pitchFamily="18" charset="0"/>
              </a:rPr>
              <a:t>x</a:t>
            </a:r>
            <a:r>
              <a:rPr lang="en-US" sz="2400" dirty="0">
                <a:cs typeface="Times New Roman" panose="02020603050405020304" pitchFamily="18" charset="0"/>
              </a:rPr>
              <a:t>) = 2?</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–2</a:t>
            </a:r>
          </a:p>
          <a:p>
            <a:pPr marL="457200" indent="-457200">
              <a:buAutoNum type="alphaUcPeriod"/>
            </a:pPr>
            <a:r>
              <a:rPr lang="en-US" sz="2400" dirty="0">
                <a:cs typeface="Times New Roman" panose="02020603050405020304" pitchFamily="18" charset="0"/>
              </a:rPr>
              <a:t>1</a:t>
            </a:r>
          </a:p>
          <a:p>
            <a:pPr marL="457200" indent="-457200">
              <a:buAutoNum type="alphaUcPeriod"/>
            </a:pPr>
            <a:r>
              <a:rPr lang="en-US" sz="2400" dirty="0">
                <a:cs typeface="Times New Roman" panose="02020603050405020304" pitchFamily="18" charset="0"/>
              </a:rPr>
              <a:t>2</a:t>
            </a:r>
          </a:p>
          <a:p>
            <a:pPr marL="457200" indent="-457200">
              <a:buFont typeface="Arial" panose="020B0604020202020204" pitchFamily="34" charset="0"/>
              <a:buAutoNum type="alphaUcPeriod"/>
            </a:pPr>
            <a:r>
              <a:rPr lang="en-US" sz="2400" dirty="0">
                <a:cs typeface="Times New Roman" panose="02020603050405020304" pitchFamily="18" charset="0"/>
              </a:rPr>
              <a:t>–2 and 1</a:t>
            </a:r>
          </a:p>
          <a:p>
            <a:pPr marL="457200" indent="-457200">
              <a:buFont typeface="Arial" panose="020B0604020202020204" pitchFamily="34" charset="0"/>
              <a:buAutoNum type="alphaUcPeriod"/>
            </a:pPr>
            <a:r>
              <a:rPr lang="en-US" sz="2400" dirty="0">
                <a:cs typeface="Times New Roman" panose="02020603050405020304" pitchFamily="18" charset="0"/>
              </a:rPr>
              <a:t>–2 and 2</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50</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result for function graph">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62200"/>
            <a:ext cx="4638675" cy="3505200"/>
          </a:xfrm>
          <a:prstGeom prst="rect">
            <a:avLst/>
          </a:prstGeom>
          <a:noFill/>
          <a:ln>
            <a:noFill/>
          </a:ln>
        </p:spPr>
      </p:pic>
    </p:spTree>
    <p:extLst>
      <p:ext uri="{BB962C8B-B14F-4D97-AF65-F5344CB8AC3E}">
        <p14:creationId xmlns:p14="http://schemas.microsoft.com/office/powerpoint/2010/main" val="2616406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4"/>
                </a:pPr>
                <a:r>
                  <a:rPr lang="en-US" sz="2400" dirty="0">
                    <a:cs typeface="Times New Roman" panose="02020603050405020304" pitchFamily="18" charset="0"/>
                  </a:rPr>
                  <a:t>The perimeter (</a:t>
                </a:r>
                <a:r>
                  <a:rPr lang="en-US" sz="2400" i="1" dirty="0">
                    <a:cs typeface="Times New Roman" panose="02020603050405020304" pitchFamily="18" charset="0"/>
                  </a:rPr>
                  <a:t>P</a:t>
                </a:r>
                <a:r>
                  <a:rPr lang="en-US" sz="2400" dirty="0">
                    <a:cs typeface="Times New Roman" panose="02020603050405020304" pitchFamily="18" charset="0"/>
                  </a:rPr>
                  <a:t>) of a rectangle is given by the following formula: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𝑃</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𝑙</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𝑤</m:t>
                    </m:r>
                  </m:oMath>
                </a14:m>
                <a:r>
                  <a:rPr lang="en-US" sz="2400" dirty="0">
                    <a:cs typeface="Times New Roman" panose="02020603050405020304" pitchFamily="18" charset="0"/>
                  </a:rPr>
                  <a:t>.  Which of the following gives the length (</a:t>
                </a:r>
                <a:r>
                  <a:rPr lang="en-US" sz="2400" i="1" dirty="0">
                    <a:cs typeface="Times New Roman" panose="02020603050405020304" pitchFamily="18" charset="0"/>
                  </a:rPr>
                  <a:t>l</a:t>
                </a:r>
                <a:r>
                  <a:rPr lang="en-US" sz="2400" dirty="0">
                    <a:cs typeface="Times New Roman" panose="02020603050405020304" pitchFamily="18" charset="0"/>
                  </a:rPr>
                  <a:t>) of a rectangle in terms in its perimeter and width (</a:t>
                </a:r>
                <a:r>
                  <a:rPr lang="en-US" sz="2400" i="1" dirty="0">
                    <a:cs typeface="Times New Roman" panose="02020603050405020304" pitchFamily="18" charset="0"/>
                  </a:rPr>
                  <a:t>w</a:t>
                </a:r>
                <a:r>
                  <a:rPr lang="en-US" sz="2400" dirty="0">
                    <a:cs typeface="Times New Roman" panose="02020603050405020304" pitchFamily="18" charset="0"/>
                  </a:rPr>
                  <a:t>)?</a:t>
                </a:r>
              </a:p>
              <a:p>
                <a:pPr marL="0" indent="0">
                  <a:buNone/>
                </a:pPr>
                <a:endParaRPr lang="en-US" sz="2400" dirty="0">
                  <a:cs typeface="Times New Roman" panose="02020603050405020304" pitchFamily="18" charset="0"/>
                </a:endParaRPr>
              </a:p>
              <a:p>
                <a:pPr marL="457200" indent="-457200">
                  <a:buAutoNum type="alphaUcPeriod"/>
                </a:pP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𝑃</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𝑤</m:t>
                        </m:r>
                      </m:num>
                      <m:den>
                        <m:r>
                          <a:rPr lang="en-US" sz="2400" b="0" i="1" smtClean="0">
                            <a:latin typeface="Cambria Math" panose="02040503050406030204" pitchFamily="18" charset="0"/>
                            <a:cs typeface="Times New Roman" panose="02020603050405020304" pitchFamily="18" charset="0"/>
                          </a:rPr>
                          <m:t>2</m:t>
                        </m:r>
                      </m:den>
                    </m:f>
                  </m:oMath>
                </a14:m>
                <a:endParaRPr lang="en-US" sz="2400" dirty="0">
                  <a:cs typeface="Times New Roman" panose="02020603050405020304" pitchFamily="18" charset="0"/>
                </a:endParaRPr>
              </a:p>
              <a:p>
                <a:pPr marL="457200" indent="-457200">
                  <a:buAutoNum type="alphaUcPeriod"/>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𝑃</m:t>
                        </m:r>
                        <m:r>
                          <a:rPr lang="en-US" sz="2400" b="0" i="1" smtClean="0">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𝑤</m:t>
                        </m:r>
                      </m:num>
                      <m:den>
                        <m:r>
                          <a:rPr lang="en-US" sz="2400" i="1">
                            <a:latin typeface="Cambria Math" panose="02040503050406030204" pitchFamily="18" charset="0"/>
                            <a:cs typeface="Times New Roman" panose="02020603050405020304" pitchFamily="18" charset="0"/>
                          </a:rPr>
                          <m:t>2</m:t>
                        </m:r>
                      </m:den>
                    </m:f>
                  </m:oMath>
                </a14:m>
                <a:endParaRPr lang="en-US" sz="2400" dirty="0">
                  <a:cs typeface="Times New Roman" panose="02020603050405020304" pitchFamily="18" charset="0"/>
                </a:endParaRPr>
              </a:p>
              <a:p>
                <a:pPr marL="457200" indent="-457200">
                  <a:buAutoNum type="alphaUcPeriod"/>
                </a:pPr>
                <a14:m>
                  <m:oMath xmlns:m="http://schemas.openxmlformats.org/officeDocument/2006/math">
                    <m:r>
                      <a:rPr lang="en-US" sz="2400" b="0" i="1" smtClean="0">
                        <a:latin typeface="Cambria Math" panose="02040503050406030204" pitchFamily="18" charset="0"/>
                        <a:cs typeface="Times New Roman" panose="02020603050405020304" pitchFamily="18" charset="0"/>
                      </a:rPr>
                      <m:t>𝑃</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𝑤</m:t>
                    </m:r>
                  </m:oMath>
                </a14:m>
                <a:endParaRPr lang="en-US" sz="2400" dirty="0">
                  <a:cs typeface="Times New Roman" panose="02020603050405020304" pitchFamily="18" charset="0"/>
                </a:endParaRPr>
              </a:p>
              <a:p>
                <a:pPr marL="457200" indent="-457200">
                  <a:buFont typeface="Arial" panose="020B0604020202020204" pitchFamily="34" charset="0"/>
                  <a:buAutoNum type="alphaUcPeriod"/>
                </a:pPr>
                <a14:m>
                  <m:oMath xmlns:m="http://schemas.openxmlformats.org/officeDocument/2006/math">
                    <m:r>
                      <a:rPr lang="en-US" sz="2400" i="1">
                        <a:latin typeface="Cambria Math" panose="02040503050406030204" pitchFamily="18" charset="0"/>
                        <a:cs typeface="Times New Roman" panose="02020603050405020304" pitchFamily="18" charset="0"/>
                      </a:rPr>
                      <m:t>𝑃</m:t>
                    </m:r>
                    <m:r>
                      <a:rPr lang="en-US" sz="2400" b="0" i="1" smtClean="0">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𝑤</m:t>
                    </m:r>
                  </m:oMath>
                </a14:m>
                <a:endParaRPr lang="en-US" sz="2400" dirty="0">
                  <a:cs typeface="Times New Roman" panose="02020603050405020304" pitchFamily="18" charset="0"/>
                </a:endParaRPr>
              </a:p>
              <a:p>
                <a:pPr marL="457200" indent="-457200">
                  <a:buFont typeface="Arial" panose="020B0604020202020204" pitchFamily="34" charset="0"/>
                  <a:buAutoNum type="alphaUcPeriod"/>
                </a:pPr>
                <a14:m>
                  <m:oMath xmlns:m="http://schemas.openxmlformats.org/officeDocument/2006/math">
                    <m:r>
                      <a:rPr lang="en-US" sz="2400" b="0" i="1" smtClean="0">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𝑃</m:t>
                    </m:r>
                    <m:r>
                      <a:rPr lang="en-US" sz="2400" b="0" i="1" smtClean="0">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𝑤</m:t>
                    </m:r>
                    <m:r>
                      <a:rPr lang="en-US" sz="2400" b="0" i="1" smtClean="0">
                        <a:latin typeface="Cambria Math" panose="02040503050406030204" pitchFamily="18" charset="0"/>
                        <a:cs typeface="Times New Roman" panose="02020603050405020304" pitchFamily="18" charset="0"/>
                      </a:rPr>
                      <m:t>)</m:t>
                    </m:r>
                  </m:oMath>
                </a14:m>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t="-1312" b="-6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51</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640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5"/>
            </a:pPr>
            <a:r>
              <a:rPr lang="en-US" sz="2400" dirty="0">
                <a:cs typeface="Times New Roman" panose="02020603050405020304" pitchFamily="18" charset="0"/>
              </a:rPr>
              <a:t>Which of the following quadrilaterals has </a:t>
            </a:r>
            <a:r>
              <a:rPr lang="en-US" sz="2400" b="1" dirty="0">
                <a:cs typeface="Times New Roman" panose="02020603050405020304" pitchFamily="18" charset="0"/>
              </a:rPr>
              <a:t>at least </a:t>
            </a:r>
            <a:r>
              <a:rPr lang="en-US" sz="2400" dirty="0">
                <a:cs typeface="Times New Roman" panose="02020603050405020304" pitchFamily="18" charset="0"/>
              </a:rPr>
              <a:t>one pair of opposite sides that are parallel?</a:t>
            </a:r>
          </a:p>
          <a:p>
            <a:pPr marL="0" indent="0">
              <a:buNone/>
            </a:pPr>
            <a:endParaRPr lang="en-US" sz="2400" dirty="0">
              <a:cs typeface="Times New Roman" panose="02020603050405020304" pitchFamily="18" charset="0"/>
            </a:endParaRPr>
          </a:p>
          <a:p>
            <a:pPr marL="514350" indent="-514350">
              <a:buAutoNum type="romanLcPeriod"/>
            </a:pPr>
            <a:r>
              <a:rPr lang="en-US" sz="2400" dirty="0">
                <a:cs typeface="Times New Roman" panose="02020603050405020304" pitchFamily="18" charset="0"/>
              </a:rPr>
              <a:t>Rectangle			A. </a:t>
            </a:r>
            <a:r>
              <a:rPr lang="en-US" sz="2400" i="1" dirty="0">
                <a:cs typeface="Times New Roman" panose="02020603050405020304" pitchFamily="18" charset="0"/>
              </a:rPr>
              <a:t>i</a:t>
            </a:r>
            <a:r>
              <a:rPr lang="en-US" sz="2400" dirty="0">
                <a:cs typeface="Times New Roman" panose="02020603050405020304" pitchFamily="18" charset="0"/>
              </a:rPr>
              <a:t> and </a:t>
            </a:r>
            <a:r>
              <a:rPr lang="en-US" sz="2400" i="1" dirty="0">
                <a:cs typeface="Times New Roman" panose="02020603050405020304" pitchFamily="18" charset="0"/>
              </a:rPr>
              <a:t>iii</a:t>
            </a:r>
          </a:p>
          <a:p>
            <a:pPr marL="514350" indent="-514350">
              <a:buAutoNum type="romanLcPeriod"/>
            </a:pPr>
            <a:r>
              <a:rPr lang="en-US" sz="2400" dirty="0">
                <a:cs typeface="Times New Roman" panose="02020603050405020304" pitchFamily="18" charset="0"/>
              </a:rPr>
              <a:t>Rhombus			B. </a:t>
            </a:r>
            <a:r>
              <a:rPr lang="en-US" sz="2400" i="1" dirty="0">
                <a:cs typeface="Times New Roman" panose="02020603050405020304" pitchFamily="18" charset="0"/>
              </a:rPr>
              <a:t>ii</a:t>
            </a:r>
            <a:r>
              <a:rPr lang="en-US" sz="2400" dirty="0">
                <a:cs typeface="Times New Roman" panose="02020603050405020304" pitchFamily="18" charset="0"/>
              </a:rPr>
              <a:t> and</a:t>
            </a:r>
            <a:r>
              <a:rPr lang="en-US" sz="2400" i="1" dirty="0">
                <a:cs typeface="Times New Roman" panose="02020603050405020304" pitchFamily="18" charset="0"/>
              </a:rPr>
              <a:t> iv</a:t>
            </a:r>
            <a:endParaRPr lang="en-US" sz="2400" dirty="0">
              <a:cs typeface="Times New Roman" panose="02020603050405020304" pitchFamily="18" charset="0"/>
            </a:endParaRPr>
          </a:p>
          <a:p>
            <a:pPr marL="514350" indent="-514350">
              <a:buAutoNum type="romanLcPeriod"/>
            </a:pPr>
            <a:r>
              <a:rPr lang="en-US" sz="2400" dirty="0">
                <a:cs typeface="Times New Roman" panose="02020603050405020304" pitchFamily="18" charset="0"/>
              </a:rPr>
              <a:t>Parallelogram		C. </a:t>
            </a:r>
            <a:r>
              <a:rPr lang="en-US" sz="2400" i="1" dirty="0">
                <a:cs typeface="Times New Roman" panose="02020603050405020304" pitchFamily="18" charset="0"/>
              </a:rPr>
              <a:t>ii, iii, and iv</a:t>
            </a:r>
          </a:p>
          <a:p>
            <a:pPr marL="514350" indent="-514350">
              <a:buAutoNum type="romanLcPeriod"/>
            </a:pPr>
            <a:r>
              <a:rPr lang="en-US" sz="2400" dirty="0">
                <a:cs typeface="Times New Roman" panose="02020603050405020304" pitchFamily="18" charset="0"/>
              </a:rPr>
              <a:t>Trapezoid			D. </a:t>
            </a:r>
            <a:r>
              <a:rPr lang="en-US" sz="2400" i="1" dirty="0">
                <a:cs typeface="Times New Roman" panose="02020603050405020304" pitchFamily="18" charset="0"/>
              </a:rPr>
              <a:t>i, ii, iii and iv</a:t>
            </a:r>
          </a:p>
          <a:p>
            <a:pPr marL="514350" indent="-514350">
              <a:buAutoNum type="romanLcPeriod"/>
            </a:pPr>
            <a:r>
              <a:rPr lang="en-US" sz="2400" dirty="0">
                <a:cs typeface="Times New Roman" panose="02020603050405020304" pitchFamily="18" charset="0"/>
              </a:rPr>
              <a:t>Kite			E. </a:t>
            </a:r>
            <a:r>
              <a:rPr lang="en-US" sz="2400" i="1" dirty="0">
                <a:cs typeface="Times New Roman" panose="02020603050405020304" pitchFamily="18" charset="0"/>
              </a:rPr>
              <a:t>i, ii, iii and v</a:t>
            </a: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52</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356350"/>
            <a:ext cx="9144000" cy="369332"/>
          </a:xfrm>
          <a:prstGeom prst="rect">
            <a:avLst/>
          </a:prstGeom>
          <a:noFill/>
        </p:spPr>
        <p:txBody>
          <a:bodyPr wrap="square" rtlCol="0">
            <a:spAutoFit/>
          </a:bodyPr>
          <a:lstStyle/>
          <a:p>
            <a:pPr algn="ctr"/>
            <a:r>
              <a:rPr lang="en-US" dirty="0">
                <a:solidFill>
                  <a:schemeClr val="bg1">
                    <a:lumMod val="75000"/>
                  </a:schemeClr>
                </a:solidFill>
              </a:rPr>
              <a:t>Tip: Terminology</a:t>
            </a:r>
          </a:p>
        </p:txBody>
      </p:sp>
    </p:spTree>
    <p:extLst>
      <p:ext uri="{BB962C8B-B14F-4D97-AF65-F5344CB8AC3E}">
        <p14:creationId xmlns:p14="http://schemas.microsoft.com/office/powerpoint/2010/main" val="488870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6"/>
            </a:pPr>
            <a:r>
              <a:rPr lang="en-US" sz="2400" dirty="0">
                <a:cs typeface="Times New Roman" panose="02020603050405020304" pitchFamily="18" charset="0"/>
              </a:rPr>
              <a:t>The vertices of triangle LQU are as follows: L(5, 1), Q(1, 3), and U(0, –1).  If triangle LQU is reflected about the x-axis, what is the image of the point Q?  </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Q’(1, 3)</a:t>
            </a:r>
          </a:p>
          <a:p>
            <a:pPr marL="457200" indent="-457200">
              <a:buFont typeface="Arial" panose="020B0604020202020204" pitchFamily="34" charset="0"/>
              <a:buAutoNum type="alphaUcPeriod"/>
            </a:pPr>
            <a:r>
              <a:rPr lang="en-US" sz="2400" dirty="0">
                <a:cs typeface="Times New Roman" panose="02020603050405020304" pitchFamily="18" charset="0"/>
              </a:rPr>
              <a:t>Q’(–1, –3)</a:t>
            </a:r>
          </a:p>
          <a:p>
            <a:pPr marL="457200" indent="-457200">
              <a:buAutoNum type="alphaUcPeriod"/>
            </a:pPr>
            <a:r>
              <a:rPr lang="en-US" sz="2400" dirty="0">
                <a:cs typeface="Times New Roman" panose="02020603050405020304" pitchFamily="18" charset="0"/>
              </a:rPr>
              <a:t>Q’(–1, 3)</a:t>
            </a:r>
          </a:p>
          <a:p>
            <a:pPr marL="457200" indent="-457200">
              <a:buAutoNum type="alphaUcPeriod"/>
            </a:pPr>
            <a:r>
              <a:rPr lang="en-US" sz="2400" dirty="0">
                <a:cs typeface="Times New Roman" panose="02020603050405020304" pitchFamily="18" charset="0"/>
              </a:rPr>
              <a:t>Q’(1, –3)</a:t>
            </a:r>
          </a:p>
          <a:p>
            <a:pPr marL="457200" indent="-457200">
              <a:buAutoNum type="alphaUcPeriod"/>
            </a:pPr>
            <a:r>
              <a:rPr lang="en-US" sz="2400" dirty="0">
                <a:cs typeface="Times New Roman" panose="02020603050405020304" pitchFamily="18" charset="0"/>
              </a:rPr>
              <a:t>None of these</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53</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4800600" y="2743200"/>
            <a:ext cx="3183761" cy="3105150"/>
          </a:xfrm>
          <a:prstGeom prst="rect">
            <a:avLst/>
          </a:prstGeom>
        </p:spPr>
      </p:pic>
    </p:spTree>
    <p:extLst>
      <p:ext uri="{BB962C8B-B14F-4D97-AF65-F5344CB8AC3E}">
        <p14:creationId xmlns:p14="http://schemas.microsoft.com/office/powerpoint/2010/main" val="386815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876800"/>
              </a:xfrm>
            </p:spPr>
            <p:txBody>
              <a:bodyPr>
                <a:normAutofit/>
              </a:bodyPr>
              <a:lstStyle/>
              <a:p>
                <a:pPr marL="457200" indent="-457200">
                  <a:buFont typeface="+mj-lt"/>
                  <a:buAutoNum type="arabicPeriod" startAt="7"/>
                </a:pPr>
                <a:r>
                  <a:rPr lang="en-US" sz="2400" dirty="0">
                    <a:cs typeface="Times New Roman" panose="02020603050405020304" pitchFamily="18" charset="0"/>
                  </a:rPr>
                  <a:t>Which of the following statements about circles is </a:t>
                </a:r>
                <a:r>
                  <a:rPr lang="en-US" sz="2400" b="1" dirty="0">
                    <a:cs typeface="Times New Roman" panose="02020603050405020304" pitchFamily="18" charset="0"/>
                  </a:rPr>
                  <a:t>false</a:t>
                </a:r>
                <a:r>
                  <a:rPr lang="en-US" sz="2400" dirty="0">
                    <a:cs typeface="Times New Roman" panose="02020603050405020304" pitchFamily="18" charset="0"/>
                  </a:rPr>
                  <a:t>?</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The relationship between the diameter (</a:t>
                </a:r>
                <a:r>
                  <a:rPr lang="en-US" sz="2400" i="1" dirty="0">
                    <a:cs typeface="Times New Roman" panose="02020603050405020304" pitchFamily="18" charset="0"/>
                  </a:rPr>
                  <a:t>d</a:t>
                </a:r>
                <a:r>
                  <a:rPr lang="en-US" sz="2400" dirty="0">
                    <a:cs typeface="Times New Roman" panose="02020603050405020304" pitchFamily="18" charset="0"/>
                  </a:rPr>
                  <a:t>) and radius (</a:t>
                </a:r>
                <a:r>
                  <a:rPr lang="en-US" sz="2400" i="1" dirty="0">
                    <a:cs typeface="Times New Roman" panose="02020603050405020304" pitchFamily="18" charset="0"/>
                  </a:rPr>
                  <a:t>r</a:t>
                </a:r>
                <a:r>
                  <a:rPr lang="en-US" sz="2400" dirty="0">
                    <a:cs typeface="Times New Roman" panose="02020603050405020304" pitchFamily="18" charset="0"/>
                  </a:rPr>
                  <a:t>) of a circle is given by </a:t>
                </a:r>
                <a:r>
                  <a:rPr lang="en-US" sz="2400" i="1" dirty="0">
                    <a:cs typeface="Times New Roman" panose="02020603050405020304" pitchFamily="18" charset="0"/>
                  </a:rPr>
                  <a:t>r</a:t>
                </a:r>
                <a:r>
                  <a:rPr lang="en-US" sz="2400" dirty="0">
                    <a:cs typeface="Times New Roman" panose="02020603050405020304" pitchFamily="18" charset="0"/>
                  </a:rPr>
                  <a:t> = 2</a:t>
                </a:r>
                <a:r>
                  <a:rPr lang="en-US" sz="2400" i="1" dirty="0">
                    <a:cs typeface="Times New Roman" panose="02020603050405020304" pitchFamily="18" charset="0"/>
                  </a:rPr>
                  <a:t>d</a:t>
                </a:r>
                <a:r>
                  <a:rPr lang="en-US" sz="2400" dirty="0">
                    <a:cs typeface="Times New Roman" panose="02020603050405020304" pitchFamily="18" charset="0"/>
                  </a:rPr>
                  <a:t>.</a:t>
                </a:r>
              </a:p>
              <a:p>
                <a:pPr marL="457200" indent="-457200">
                  <a:buAutoNum type="alphaUcPeriod"/>
                </a:pPr>
                <a:r>
                  <a:rPr lang="en-US" sz="2400" dirty="0">
                    <a:cs typeface="Times New Roman" panose="02020603050405020304" pitchFamily="18" charset="0"/>
                  </a:rPr>
                  <a:t>The area of a circle is given by </a:t>
                </a:r>
                <a:r>
                  <a:rPr lang="en-US" sz="2400" i="1" dirty="0">
                    <a:cs typeface="Times New Roman" panose="02020603050405020304" pitchFamily="18" charset="0"/>
                  </a:rPr>
                  <a:t>A</a:t>
                </a:r>
                <a:r>
                  <a:rPr lang="en-US" sz="2400" dirty="0">
                    <a:cs typeface="Times New Roman" panose="02020603050405020304" pitchFamily="18" charset="0"/>
                  </a:rPr>
                  <a:t> = </a:t>
                </a:r>
                <a:r>
                  <a:rPr lang="el-GR" sz="2400" dirty="0">
                    <a:cs typeface="Times New Roman" panose="02020603050405020304" pitchFamily="18" charset="0"/>
                  </a:rPr>
                  <a:t>π</a:t>
                </a:r>
                <a:r>
                  <a:rPr lang="en-US" sz="2400" i="1" dirty="0">
                    <a:cs typeface="Times New Roman" panose="02020603050405020304" pitchFamily="18" charset="0"/>
                  </a:rPr>
                  <a:t>r</a:t>
                </a:r>
                <a:r>
                  <a:rPr lang="en-US" sz="2400" baseline="30000" dirty="0">
                    <a:cs typeface="Times New Roman" panose="02020603050405020304" pitchFamily="18" charset="0"/>
                  </a:rPr>
                  <a:t>2</a:t>
                </a:r>
                <a:r>
                  <a:rPr lang="en-US" sz="2400" dirty="0">
                    <a:cs typeface="Times New Roman" panose="02020603050405020304" pitchFamily="18" charset="0"/>
                  </a:rPr>
                  <a:t>.</a:t>
                </a:r>
              </a:p>
              <a:p>
                <a:pPr marL="457200" indent="-457200">
                  <a:buAutoNum type="alphaUcPeriod"/>
                </a:pPr>
                <a:r>
                  <a:rPr lang="en-US" sz="2400" dirty="0">
                    <a:cs typeface="Times New Roman" panose="02020603050405020304" pitchFamily="18" charset="0"/>
                  </a:rPr>
                  <a:t>The circumference of a circle is given by </a:t>
                </a:r>
                <a:r>
                  <a:rPr lang="en-US" sz="2400" i="1" dirty="0">
                    <a:cs typeface="Times New Roman" panose="02020603050405020304" pitchFamily="18" charset="0"/>
                  </a:rPr>
                  <a:t>C</a:t>
                </a:r>
                <a:r>
                  <a:rPr lang="en-US" sz="2400" dirty="0">
                    <a:cs typeface="Times New Roman" panose="02020603050405020304" pitchFamily="18" charset="0"/>
                  </a:rPr>
                  <a:t> = 2</a:t>
                </a:r>
                <a:r>
                  <a:rPr lang="el-GR" sz="2400" dirty="0">
                    <a:cs typeface="Times New Roman" panose="02020603050405020304" pitchFamily="18" charset="0"/>
                  </a:rPr>
                  <a:t>π</a:t>
                </a:r>
                <a:r>
                  <a:rPr lang="en-US" sz="2400" i="1" dirty="0">
                    <a:cs typeface="Times New Roman" panose="02020603050405020304" pitchFamily="18" charset="0"/>
                  </a:rPr>
                  <a:t>r.</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The area of a sector is given by </a:t>
                </a:r>
                <a:r>
                  <a:rPr lang="en-US" sz="2400" i="1" dirty="0">
                    <a:cs typeface="Times New Roman" panose="02020603050405020304" pitchFamily="18" charset="0"/>
                  </a:rPr>
                  <a:t>A</a:t>
                </a:r>
                <a:r>
                  <a:rPr lang="en-US" sz="2400" dirty="0">
                    <a:cs typeface="Times New Roman" panose="02020603050405020304" pitchFamily="18" charset="0"/>
                  </a:rPr>
                  <a:t>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Ɵ</m:t>
                        </m:r>
                      </m:num>
                      <m:den>
                        <m:r>
                          <a:rPr lang="en-US" sz="2400" b="0" i="1" smtClean="0">
                            <a:latin typeface="Cambria Math" panose="02040503050406030204" pitchFamily="18" charset="0"/>
                            <a:cs typeface="Times New Roman" panose="02020603050405020304" pitchFamily="18" charset="0"/>
                          </a:rPr>
                          <m:t>360</m:t>
                        </m:r>
                      </m:den>
                    </m:f>
                  </m:oMath>
                </a14:m>
                <a:r>
                  <a:rPr lang="el-GR" sz="2400" dirty="0">
                    <a:cs typeface="Times New Roman" panose="02020603050405020304" pitchFamily="18" charset="0"/>
                  </a:rPr>
                  <a:t>π</a:t>
                </a:r>
                <a:r>
                  <a:rPr lang="en-US" sz="2400" i="1" dirty="0">
                    <a:cs typeface="Times New Roman" panose="02020603050405020304" pitchFamily="18" charset="0"/>
                  </a:rPr>
                  <a:t>r</a:t>
                </a:r>
                <a:r>
                  <a:rPr lang="en-US" sz="2400" baseline="30000" dirty="0">
                    <a:cs typeface="Times New Roman" panose="02020603050405020304" pitchFamily="18" charset="0"/>
                  </a:rPr>
                  <a:t>2</a:t>
                </a:r>
                <a:r>
                  <a:rPr lang="en-US" sz="2400" dirty="0">
                    <a:cs typeface="Times New Roman" panose="02020603050405020304" pitchFamily="18" charset="0"/>
                  </a:rPr>
                  <a:t>, where</a:t>
                </a:r>
              </a:p>
              <a:p>
                <a:pPr marL="457200" indent="0">
                  <a:buNone/>
                </a:pPr>
                <a14:m>
                  <m:oMath xmlns:m="http://schemas.openxmlformats.org/officeDocument/2006/math">
                    <m:r>
                      <a:rPr lang="en-US" sz="2400" i="1">
                        <a:latin typeface="Cambria Math" panose="02040503050406030204" pitchFamily="18" charset="0"/>
                        <a:cs typeface="Times New Roman" panose="02020603050405020304" pitchFamily="18" charset="0"/>
                      </a:rPr>
                      <m:t>Ɵ</m:t>
                    </m:r>
                  </m:oMath>
                </a14:m>
                <a:r>
                  <a:rPr lang="en-US" sz="2400" dirty="0">
                    <a:cs typeface="Times New Roman" panose="02020603050405020304" pitchFamily="18" charset="0"/>
                  </a:rPr>
                  <a:t> is the measure of the central angle in degrees.</a:t>
                </a:r>
              </a:p>
              <a:p>
                <a:pPr marL="457200" indent="-457200">
                  <a:buFont typeface="+mj-lt"/>
                  <a:buAutoNum type="alphaUcPeriod" startAt="5"/>
                </a:pPr>
                <a:r>
                  <a:rPr lang="en-US" sz="2400" dirty="0">
                    <a:cs typeface="Times New Roman" panose="02020603050405020304" pitchFamily="18" charset="0"/>
                  </a:rPr>
                  <a:t>Arc length is given by </a:t>
                </a:r>
                <a:r>
                  <a:rPr lang="en-US" sz="2400" i="1" dirty="0">
                    <a:cs typeface="Times New Roman" panose="02020603050405020304" pitchFamily="18" charset="0"/>
                  </a:rPr>
                  <a:t>s</a:t>
                </a:r>
                <a:r>
                  <a:rPr lang="en-US" sz="2400" dirty="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Ɵ</m:t>
                        </m:r>
                      </m:num>
                      <m:den>
                        <m:r>
                          <a:rPr lang="en-US" sz="2400" b="0" i="1" smtClean="0">
                            <a:latin typeface="Cambria Math" panose="02040503050406030204" pitchFamily="18" charset="0"/>
                            <a:cs typeface="Times New Roman" panose="02020603050405020304" pitchFamily="18" charset="0"/>
                          </a:rPr>
                          <m:t>180</m:t>
                        </m:r>
                      </m:den>
                    </m:f>
                  </m:oMath>
                </a14:m>
                <a:r>
                  <a:rPr lang="el-GR" sz="2400" dirty="0">
                    <a:cs typeface="Times New Roman" panose="02020603050405020304" pitchFamily="18" charset="0"/>
                  </a:rPr>
                  <a:t>π</a:t>
                </a:r>
                <a:r>
                  <a:rPr lang="en-US" sz="2400" i="1" dirty="0">
                    <a:cs typeface="Times New Roman" panose="02020603050405020304" pitchFamily="18" charset="0"/>
                  </a:rPr>
                  <a:t>r</a:t>
                </a:r>
                <a:r>
                  <a:rPr lang="en-US" sz="2400" dirty="0">
                    <a:cs typeface="Times New Roman" panose="02020603050405020304" pitchFamily="18" charset="0"/>
                  </a:rPr>
                  <a:t>, where </a:t>
                </a:r>
                <a14:m>
                  <m:oMath xmlns:m="http://schemas.openxmlformats.org/officeDocument/2006/math">
                    <m:r>
                      <a:rPr lang="en-US" sz="2400" i="1">
                        <a:latin typeface="Cambria Math" panose="02040503050406030204" pitchFamily="18" charset="0"/>
                        <a:cs typeface="Times New Roman" panose="02020603050405020304" pitchFamily="18" charset="0"/>
                      </a:rPr>
                      <m:t>Ɵ</m:t>
                    </m:r>
                  </m:oMath>
                </a14:m>
                <a:r>
                  <a:rPr lang="en-US" sz="2400" dirty="0">
                    <a:cs typeface="Times New Roman" panose="02020603050405020304" pitchFamily="18" charset="0"/>
                  </a:rPr>
                  <a:t> is the measure of the central angle in degrees.</a:t>
                </a:r>
              </a:p>
              <a:p>
                <a:pPr marL="457200" indent="-457200">
                  <a:buAutoNum type="alphaUcPeriod" startAt="5"/>
                </a:pPr>
                <a:endParaRPr lang="en-US" sz="2400" dirty="0">
                  <a:cs typeface="Times New Roman" panose="02020603050405020304" pitchFamily="18" charset="0"/>
                </a:endParaRPr>
              </a:p>
              <a:p>
                <a:pPr marL="457200" indent="-457200">
                  <a:buAutoNum type="alphaUcPeriod" startAt="5"/>
                </a:pPr>
                <a:endParaRPr lang="en-US" sz="2400" dirty="0">
                  <a:cs typeface="Times New Roman" panose="02020603050405020304" pitchFamily="18" charset="0"/>
                </a:endParaRPr>
              </a:p>
              <a:p>
                <a:pPr marL="457200" indent="-457200">
                  <a:buAutoNum type="alphaUcPeriod" startAt="5"/>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876800"/>
              </a:xfrm>
              <a:blipFill>
                <a:blip r:embed="rId2"/>
                <a:stretch>
                  <a:fillRect l="-1185" t="-1250" r="-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54</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200400"/>
            <a:ext cx="1861457" cy="1828800"/>
          </a:xfrm>
          <a:prstGeom prst="rect">
            <a:avLst/>
          </a:prstGeom>
        </p:spPr>
      </p:pic>
    </p:spTree>
    <p:extLst>
      <p:ext uri="{BB962C8B-B14F-4D97-AF65-F5344CB8AC3E}">
        <p14:creationId xmlns:p14="http://schemas.microsoft.com/office/powerpoint/2010/main" val="947439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8"/>
                </a:pPr>
                <a:r>
                  <a:rPr lang="en-US" sz="2400" dirty="0">
                    <a:cs typeface="Times New Roman" panose="02020603050405020304" pitchFamily="18" charset="0"/>
                  </a:rPr>
                  <a:t>The side view of a truss bridge is shown below.  If the legs of the isosceles triangles in the design are 12 feet long, what is the area of this portion of the bridge?  Note: The area of a trapezoid with bases </a:t>
                </a:r>
                <a:r>
                  <a:rPr lang="en-US" sz="2400" i="1" dirty="0">
                    <a:cs typeface="Times New Roman" panose="02020603050405020304" pitchFamily="18" charset="0"/>
                  </a:rPr>
                  <a:t>b</a:t>
                </a:r>
                <a:r>
                  <a:rPr lang="en-US" sz="2400" baseline="-25000" dirty="0">
                    <a:cs typeface="Times New Roman" panose="02020603050405020304" pitchFamily="18" charset="0"/>
                  </a:rPr>
                  <a:t>1</a:t>
                </a:r>
                <a:r>
                  <a:rPr lang="en-US" sz="2400" dirty="0">
                    <a:cs typeface="Times New Roman" panose="02020603050405020304" pitchFamily="18" charset="0"/>
                  </a:rPr>
                  <a:t> and </a:t>
                </a:r>
                <a:r>
                  <a:rPr lang="en-US" sz="2400" i="1" dirty="0">
                    <a:cs typeface="Times New Roman" panose="02020603050405020304" pitchFamily="18" charset="0"/>
                  </a:rPr>
                  <a:t>b</a:t>
                </a:r>
                <a:r>
                  <a:rPr lang="en-US" sz="2400" baseline="-25000" dirty="0">
                    <a:cs typeface="Times New Roman" panose="02020603050405020304" pitchFamily="18" charset="0"/>
                  </a:rPr>
                  <a:t>2</a:t>
                </a:r>
                <a:r>
                  <a:rPr lang="en-US" sz="2400" dirty="0">
                    <a:cs typeface="Times New Roman" panose="02020603050405020304" pitchFamily="18" charset="0"/>
                  </a:rPr>
                  <a:t> is given by </a:t>
                </a:r>
                <a14:m>
                  <m:oMath xmlns:m="http://schemas.openxmlformats.org/officeDocument/2006/math">
                    <m:r>
                      <m:rPr>
                        <m:sty m:val="p"/>
                      </m:rPr>
                      <a:rPr lang="en-US" sz="2400" b="0" i="0" smtClean="0">
                        <a:latin typeface="Cambria Math" panose="02040503050406030204" pitchFamily="18" charset="0"/>
                        <a:cs typeface="Times New Roman" panose="02020603050405020304" pitchFamily="18" charset="0"/>
                      </a:rPr>
                      <m:t>A</m:t>
                    </m:r>
                    <m:r>
                      <a:rPr lang="en-US" sz="2400" b="0" i="0" smtClean="0">
                        <a:latin typeface="Cambria Math" panose="02040503050406030204" pitchFamily="18" charset="0"/>
                        <a:cs typeface="Times New Roman" panose="02020603050405020304" pitchFamily="18" charset="0"/>
                      </a:rPr>
                      <m:t>=</m:t>
                    </m:r>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d>
                      <m:dPr>
                        <m:ctrlPr>
                          <a:rPr lang="en-US" sz="2400" i="1" smtClean="0">
                            <a:latin typeface="Cambria Math" panose="02040503050406030204" pitchFamily="18" charset="0"/>
                            <a:cs typeface="Times New Roman" panose="02020603050405020304" pitchFamily="18" charset="0"/>
                          </a:rPr>
                        </m:ctrlPr>
                      </m:dPr>
                      <m:e>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𝑏</m:t>
                            </m:r>
                          </m:e>
                          <m:sub>
                            <m:r>
                              <a:rPr lang="en-US" sz="2400" b="0" i="1" smtClean="0">
                                <a:latin typeface="Cambria Math" panose="02040503050406030204" pitchFamily="18" charset="0"/>
                                <a:cs typeface="Times New Roman" panose="02020603050405020304" pitchFamily="18" charset="0"/>
                              </a:rPr>
                              <m:t>1</m:t>
                            </m:r>
                          </m:sub>
                        </m:sSub>
                        <m:r>
                          <a:rPr lang="en-US" sz="2400" b="0" i="1" smtClean="0">
                            <a:latin typeface="Cambria Math" panose="02040503050406030204" pitchFamily="18" charset="0"/>
                            <a:cs typeface="Times New Roman" panose="02020603050405020304" pitchFamily="18" charset="0"/>
                          </a:rPr>
                          <m:t>+</m:t>
                        </m:r>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𝑏</m:t>
                            </m:r>
                          </m:e>
                          <m:sub>
                            <m:r>
                              <a:rPr lang="en-US" sz="2400" b="0" i="1" smtClean="0">
                                <a:latin typeface="Cambria Math" panose="02040503050406030204" pitchFamily="18" charset="0"/>
                                <a:cs typeface="Times New Roman" panose="02020603050405020304" pitchFamily="18" charset="0"/>
                              </a:rPr>
                              <m:t>2</m:t>
                            </m:r>
                          </m:sub>
                        </m:sSub>
                      </m:e>
                    </m:d>
                    <m:r>
                      <a:rPr lang="en-US" sz="2400" b="0" i="1" smtClean="0">
                        <a:latin typeface="Cambria Math" panose="02040503050406030204" pitchFamily="18" charset="0"/>
                        <a:cs typeface="Times New Roman" panose="02020603050405020304" pitchFamily="18" charset="0"/>
                      </a:rPr>
                      <m:t>h</m:t>
                    </m:r>
                  </m:oMath>
                </a14:m>
                <a:r>
                  <a:rPr lang="en-US" sz="2400" dirty="0">
                    <a:cs typeface="Times New Roman" panose="02020603050405020304" pitchFamily="18" charset="0"/>
                  </a:rPr>
                  <a:t>.</a:t>
                </a:r>
              </a:p>
              <a:p>
                <a:pPr marL="0" indent="0">
                  <a:buNone/>
                </a:pPr>
                <a:endParaRPr lang="en-US" sz="12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60 ft</a:t>
                </a:r>
                <a:r>
                  <a:rPr lang="en-US" sz="2400" baseline="30000" dirty="0">
                    <a:cs typeface="Times New Roman" panose="02020603050405020304" pitchFamily="18" charset="0"/>
                  </a:rPr>
                  <a:t>2</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72 ft</a:t>
                </a:r>
                <a:r>
                  <a:rPr lang="en-US" sz="2400" baseline="30000" dirty="0">
                    <a:cs typeface="Times New Roman" panose="02020603050405020304" pitchFamily="18" charset="0"/>
                  </a:rPr>
                  <a:t>2</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144 ft</a:t>
                </a:r>
                <a:r>
                  <a:rPr lang="en-US" sz="2400" baseline="30000" dirty="0">
                    <a:cs typeface="Times New Roman" panose="02020603050405020304" pitchFamily="18" charset="0"/>
                  </a:rPr>
                  <a:t>2</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720 ft</a:t>
                </a:r>
                <a:r>
                  <a:rPr lang="en-US" sz="2400" baseline="30000" dirty="0">
                    <a:cs typeface="Times New Roman" panose="02020603050405020304" pitchFamily="18" charset="0"/>
                  </a:rPr>
                  <a:t>2</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1,440 ft</a:t>
                </a:r>
                <a:r>
                  <a:rPr lang="en-US" sz="2400" baseline="30000" dirty="0">
                    <a:cs typeface="Times New Roman" panose="02020603050405020304" pitchFamily="18" charset="0"/>
                  </a:rPr>
                  <a:t>2</a:t>
                </a: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t="-1312" r="-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55</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438400" y="3657600"/>
            <a:ext cx="5981700" cy="1485900"/>
          </a:xfrm>
          <a:prstGeom prst="rect">
            <a:avLst/>
          </a:prstGeom>
        </p:spPr>
      </p:pic>
      <p:cxnSp>
        <p:nvCxnSpPr>
          <p:cNvPr id="7" name="Straight Connector 6"/>
          <p:cNvCxnSpPr/>
          <p:nvPr/>
        </p:nvCxnSpPr>
        <p:spPr>
          <a:xfrm>
            <a:off x="3505200" y="4495800"/>
            <a:ext cx="0" cy="22860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733800" y="4191000"/>
            <a:ext cx="228600" cy="0"/>
          </a:xfrm>
          <a:prstGeom prst="line">
            <a:avLst/>
          </a:prstGeom>
          <a:ln w="3810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192454" y="4680384"/>
            <a:ext cx="625492" cy="369332"/>
          </a:xfrm>
          <a:prstGeom prst="rect">
            <a:avLst/>
          </a:prstGeom>
          <a:noFill/>
        </p:spPr>
        <p:txBody>
          <a:bodyPr wrap="none" rtlCol="0">
            <a:spAutoFit/>
          </a:bodyPr>
          <a:lstStyle/>
          <a:p>
            <a:r>
              <a:rPr lang="en-US" b="1" dirty="0"/>
              <a:t>12 </a:t>
            </a:r>
            <a:r>
              <a:rPr lang="en-US" b="1" dirty="0" err="1"/>
              <a:t>ft</a:t>
            </a:r>
            <a:endParaRPr lang="en-US" b="1" dirty="0"/>
          </a:p>
        </p:txBody>
      </p:sp>
      <p:sp>
        <p:nvSpPr>
          <p:cNvPr id="16" name="TextBox 15"/>
          <p:cNvSpPr txBox="1"/>
          <p:nvPr/>
        </p:nvSpPr>
        <p:spPr>
          <a:xfrm>
            <a:off x="0" y="6356350"/>
            <a:ext cx="9144000" cy="369332"/>
          </a:xfrm>
          <a:prstGeom prst="rect">
            <a:avLst/>
          </a:prstGeom>
          <a:noFill/>
        </p:spPr>
        <p:txBody>
          <a:bodyPr wrap="square" rtlCol="0">
            <a:spAutoFit/>
          </a:bodyPr>
          <a:lstStyle/>
          <a:p>
            <a:pPr algn="ctr"/>
            <a:r>
              <a:rPr lang="en-US" dirty="0">
                <a:solidFill>
                  <a:schemeClr val="bg1">
                    <a:lumMod val="75000"/>
                  </a:schemeClr>
                </a:solidFill>
              </a:rPr>
              <a:t>Tip: Fastest method</a:t>
            </a:r>
          </a:p>
        </p:txBody>
      </p:sp>
    </p:spTree>
    <p:extLst>
      <p:ext uri="{BB962C8B-B14F-4D97-AF65-F5344CB8AC3E}">
        <p14:creationId xmlns:p14="http://schemas.microsoft.com/office/powerpoint/2010/main" val="314657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544638"/>
                <a:ext cx="8229600" cy="4648200"/>
              </a:xfrm>
            </p:spPr>
            <p:txBody>
              <a:bodyPr>
                <a:normAutofit/>
              </a:bodyPr>
              <a:lstStyle/>
              <a:p>
                <a:pPr marL="457200" indent="-457200">
                  <a:buFont typeface="+mj-lt"/>
                  <a:buAutoNum type="arabicPeriod" startAt="9"/>
                </a:pPr>
                <a:r>
                  <a:rPr lang="en-US" sz="2400" dirty="0">
                    <a:cs typeface="Times New Roman" panose="02020603050405020304" pitchFamily="18" charset="0"/>
                  </a:rPr>
                  <a:t>The volume of a sphere is given by the formula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𝑉</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3</m:t>
                        </m:r>
                      </m:den>
                    </m:f>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en-US" sz="2400" dirty="0">
                    <a:cs typeface="Times New Roman" panose="02020603050405020304" pitchFamily="18" charset="0"/>
                  </a:rPr>
                  <a:t>.  What is the volume of a hemisphere with a diameter of 6 in?</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6</a:t>
                </a:r>
                <a:r>
                  <a:rPr lang="el-GR" sz="2400" dirty="0">
                    <a:cs typeface="Times New Roman" panose="02020603050405020304" pitchFamily="18" charset="0"/>
                  </a:rPr>
                  <a:t>π</a:t>
                </a:r>
                <a:r>
                  <a:rPr lang="en-US" sz="2400" dirty="0">
                    <a:cs typeface="Times New Roman" panose="02020603050405020304" pitchFamily="18" charset="0"/>
                  </a:rPr>
                  <a:t> in</a:t>
                </a:r>
                <a:r>
                  <a:rPr lang="en-US" sz="2400" baseline="30000" dirty="0">
                    <a:cs typeface="Times New Roman" panose="02020603050405020304" pitchFamily="18" charset="0"/>
                  </a:rPr>
                  <a:t>3</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12</a:t>
                </a:r>
                <a:r>
                  <a:rPr lang="el-GR" sz="2400" dirty="0">
                    <a:cs typeface="Times New Roman" panose="02020603050405020304" pitchFamily="18" charset="0"/>
                  </a:rPr>
                  <a:t>π</a:t>
                </a:r>
                <a:r>
                  <a:rPr lang="en-US" sz="2400" dirty="0">
                    <a:cs typeface="Times New Roman" panose="02020603050405020304" pitchFamily="18" charset="0"/>
                  </a:rPr>
                  <a:t> in</a:t>
                </a:r>
                <a:r>
                  <a:rPr lang="en-US" sz="2400" baseline="30000" dirty="0">
                    <a:cs typeface="Times New Roman" panose="02020603050405020304" pitchFamily="18" charset="0"/>
                  </a:rPr>
                  <a:t>3</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24</a:t>
                </a:r>
                <a:r>
                  <a:rPr lang="el-GR" sz="2400" dirty="0">
                    <a:cs typeface="Times New Roman" panose="02020603050405020304" pitchFamily="18" charset="0"/>
                  </a:rPr>
                  <a:t>π</a:t>
                </a:r>
                <a:r>
                  <a:rPr lang="en-US" sz="2400" dirty="0">
                    <a:cs typeface="Times New Roman" panose="02020603050405020304" pitchFamily="18" charset="0"/>
                  </a:rPr>
                  <a:t> in</a:t>
                </a:r>
                <a:r>
                  <a:rPr lang="en-US" sz="2400" baseline="30000" dirty="0">
                    <a:cs typeface="Times New Roman" panose="02020603050405020304" pitchFamily="18" charset="0"/>
                  </a:rPr>
                  <a:t>3</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36</a:t>
                </a:r>
                <a:r>
                  <a:rPr lang="el-GR" sz="2400" dirty="0">
                    <a:cs typeface="Times New Roman" panose="02020603050405020304" pitchFamily="18" charset="0"/>
                  </a:rPr>
                  <a:t>π</a:t>
                </a:r>
                <a:r>
                  <a:rPr lang="en-US" sz="2400" dirty="0">
                    <a:cs typeface="Times New Roman" panose="02020603050405020304" pitchFamily="18" charset="0"/>
                  </a:rPr>
                  <a:t> in</a:t>
                </a:r>
                <a:r>
                  <a:rPr lang="en-US" sz="2400" baseline="30000" dirty="0">
                    <a:cs typeface="Times New Roman" panose="02020603050405020304" pitchFamily="18" charset="0"/>
                  </a:rPr>
                  <a:t>3</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48</a:t>
                </a:r>
                <a:r>
                  <a:rPr lang="el-GR" sz="2400" dirty="0">
                    <a:cs typeface="Times New Roman" panose="02020603050405020304" pitchFamily="18" charset="0"/>
                  </a:rPr>
                  <a:t>π</a:t>
                </a:r>
                <a:r>
                  <a:rPr lang="en-US" sz="2400" dirty="0">
                    <a:cs typeface="Times New Roman" panose="02020603050405020304" pitchFamily="18" charset="0"/>
                  </a:rPr>
                  <a:t> in</a:t>
                </a:r>
                <a:r>
                  <a:rPr lang="en-US" sz="2400" baseline="30000" dirty="0">
                    <a:cs typeface="Times New Roman" panose="02020603050405020304" pitchFamily="18" charset="0"/>
                  </a:rPr>
                  <a:t>3</a:t>
                </a: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544638"/>
                <a:ext cx="8229600" cy="4648200"/>
              </a:xfrm>
              <a:blipFill>
                <a:blip r:embed="rId2"/>
                <a:stretch>
                  <a:fillRect l="-11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56</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545330" y="3200400"/>
            <a:ext cx="3762375" cy="2828925"/>
          </a:xfrm>
          <a:prstGeom prst="rect">
            <a:avLst/>
          </a:prstGeom>
        </p:spPr>
      </p:pic>
      <p:sp>
        <p:nvSpPr>
          <p:cNvPr id="7" name="TextBox 6"/>
          <p:cNvSpPr txBox="1"/>
          <p:nvPr/>
        </p:nvSpPr>
        <p:spPr>
          <a:xfrm>
            <a:off x="0" y="6356350"/>
            <a:ext cx="9144000" cy="369332"/>
          </a:xfrm>
          <a:prstGeom prst="rect">
            <a:avLst/>
          </a:prstGeom>
          <a:noFill/>
        </p:spPr>
        <p:txBody>
          <a:bodyPr wrap="square" rtlCol="0">
            <a:spAutoFit/>
          </a:bodyPr>
          <a:lstStyle/>
          <a:p>
            <a:pPr algn="ctr"/>
            <a:r>
              <a:rPr lang="en-US" dirty="0">
                <a:solidFill>
                  <a:schemeClr val="bg1">
                    <a:lumMod val="75000"/>
                  </a:schemeClr>
                </a:solidFill>
              </a:rPr>
              <a:t>Tip: Answer the Right Question</a:t>
            </a:r>
          </a:p>
        </p:txBody>
      </p:sp>
    </p:spTree>
    <p:extLst>
      <p:ext uri="{BB962C8B-B14F-4D97-AF65-F5344CB8AC3E}">
        <p14:creationId xmlns:p14="http://schemas.microsoft.com/office/powerpoint/2010/main" val="4283511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10"/>
                </a:pPr>
                <a:r>
                  <a:rPr lang="en-US" sz="2400" dirty="0">
                    <a:cs typeface="Times New Roman" panose="02020603050405020304" pitchFamily="18" charset="0"/>
                  </a:rPr>
                  <a:t>What is the length of a diagonal of a square with a side length of 8 centimeters?</a:t>
                </a:r>
              </a:p>
              <a:p>
                <a:pPr marL="0" indent="0">
                  <a:buNone/>
                </a:pPr>
                <a:endParaRPr lang="en-US" sz="2400" dirty="0">
                  <a:cs typeface="Times New Roman" panose="02020603050405020304" pitchFamily="18" charset="0"/>
                </a:endParaRPr>
              </a:p>
              <a:p>
                <a:pPr marL="457200" indent="-457200">
                  <a:buFont typeface="Arial" panose="020B0604020202020204" pitchFamily="34" charset="0"/>
                  <a:buAutoNum type="alphaUcPeriod"/>
                </a:pPr>
                <a14:m>
                  <m:oMath xmlns:m="http://schemas.openxmlformats.org/officeDocument/2006/math">
                    <m:r>
                      <a:rPr lang="en-US" sz="2400" b="0" i="1" smtClean="0">
                        <a:latin typeface="Cambria Math" panose="02040503050406030204" pitchFamily="18" charset="0"/>
                        <a:cs typeface="Times New Roman" panose="02020603050405020304" pitchFamily="18" charset="0"/>
                      </a:rPr>
                      <m:t>4</m:t>
                    </m:r>
                  </m:oMath>
                </a14:m>
                <a:r>
                  <a:rPr lang="en-US" sz="2400" dirty="0">
                    <a:cs typeface="Times New Roman" panose="02020603050405020304" pitchFamily="18" charset="0"/>
                  </a:rPr>
                  <a:t> cm</a:t>
                </a:r>
              </a:p>
              <a:p>
                <a:pPr marL="457200" indent="-457200">
                  <a:buAutoNum type="alphaUcPeriod"/>
                </a:pPr>
                <a14:m>
                  <m:oMath xmlns:m="http://schemas.openxmlformats.org/officeDocument/2006/math">
                    <m:r>
                      <a:rPr lang="en-US" sz="2400" i="1">
                        <a:latin typeface="Cambria Math" panose="02040503050406030204" pitchFamily="18" charset="0"/>
                        <a:cs typeface="Times New Roman" panose="02020603050405020304" pitchFamily="18" charset="0"/>
                      </a:rPr>
                      <m:t>8</m:t>
                    </m:r>
                  </m:oMath>
                </a14:m>
                <a:r>
                  <a:rPr lang="en-US" sz="2400" dirty="0">
                    <a:cs typeface="Times New Roman" panose="02020603050405020304" pitchFamily="18" charset="0"/>
                  </a:rPr>
                  <a:t> cm</a:t>
                </a:r>
              </a:p>
              <a:p>
                <a:pPr marL="457200" indent="-457200">
                  <a:buAutoNum type="alphaUcPeriod"/>
                </a:pPr>
                <a14:m>
                  <m:oMath xmlns:m="http://schemas.openxmlformats.org/officeDocument/2006/math">
                    <m:r>
                      <a:rPr lang="en-US" sz="2400" b="0" i="1" smtClean="0">
                        <a:latin typeface="Cambria Math" panose="02040503050406030204" pitchFamily="18" charset="0"/>
                        <a:cs typeface="Times New Roman" panose="02020603050405020304" pitchFamily="18" charset="0"/>
                      </a:rPr>
                      <m:t>8</m:t>
                    </m:r>
                    <m:rad>
                      <m:radPr>
                        <m:degHide m:val="on"/>
                        <m:ctrlPr>
                          <a:rPr lang="en-US" sz="2400" b="0" i="1" smtClean="0">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2</m:t>
                        </m:r>
                      </m:e>
                    </m:rad>
                  </m:oMath>
                </a14:m>
                <a:r>
                  <a:rPr lang="en-US" sz="2400" dirty="0">
                    <a:cs typeface="Times New Roman" panose="02020603050405020304" pitchFamily="18" charset="0"/>
                  </a:rPr>
                  <a:t> cm</a:t>
                </a:r>
              </a:p>
              <a:p>
                <a:pPr marL="457200" indent="-457200">
                  <a:buAutoNum type="alphaUcPeriod"/>
                </a:pPr>
                <a14:m>
                  <m:oMath xmlns:m="http://schemas.openxmlformats.org/officeDocument/2006/math">
                    <m:r>
                      <a:rPr lang="en-US" sz="2400" i="1">
                        <a:latin typeface="Cambria Math" panose="02040503050406030204" pitchFamily="18" charset="0"/>
                        <a:cs typeface="Times New Roman" panose="02020603050405020304" pitchFamily="18" charset="0"/>
                      </a:rPr>
                      <m:t>8</m:t>
                    </m:r>
                    <m:rad>
                      <m:radPr>
                        <m:degHide m:val="on"/>
                        <m:ctrlPr>
                          <a:rPr lang="en-US" sz="2400" i="1">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3</m:t>
                        </m:r>
                      </m:e>
                    </m:rad>
                  </m:oMath>
                </a14:m>
                <a:r>
                  <a:rPr lang="en-US" sz="2400" dirty="0">
                    <a:cs typeface="Times New Roman" panose="02020603050405020304" pitchFamily="18" charset="0"/>
                  </a:rPr>
                  <a:t> cm</a:t>
                </a:r>
              </a:p>
              <a:p>
                <a:pPr marL="457200" indent="-457200">
                  <a:buAutoNum type="alphaUcPeriod"/>
                </a:pPr>
                <a14:m>
                  <m:oMath xmlns:m="http://schemas.openxmlformats.org/officeDocument/2006/math">
                    <m:r>
                      <a:rPr lang="en-US" sz="2400" b="0" i="1" smtClean="0">
                        <a:latin typeface="Cambria Math" panose="02040503050406030204" pitchFamily="18" charset="0"/>
                        <a:cs typeface="Times New Roman" panose="02020603050405020304" pitchFamily="18" charset="0"/>
                      </a:rPr>
                      <m:t>64</m:t>
                    </m:r>
                  </m:oMath>
                </a14:m>
                <a:r>
                  <a:rPr lang="en-US" sz="2400" dirty="0">
                    <a:cs typeface="Times New Roman" panose="02020603050405020304" pitchFamily="18" charset="0"/>
                  </a:rPr>
                  <a:t> cm</a:t>
                </a: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t="-13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57</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t="14215" r="23810" b="14712"/>
          <a:stretch/>
        </p:blipFill>
        <p:spPr>
          <a:xfrm>
            <a:off x="4114800" y="2971799"/>
            <a:ext cx="2590800" cy="1905000"/>
          </a:xfrm>
          <a:prstGeom prst="rect">
            <a:avLst/>
          </a:prstGeom>
        </p:spPr>
      </p:pic>
    </p:spTree>
    <p:extLst>
      <p:ext uri="{BB962C8B-B14F-4D97-AF65-F5344CB8AC3E}">
        <p14:creationId xmlns:p14="http://schemas.microsoft.com/office/powerpoint/2010/main" val="1294757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Geometry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11"/>
                </a:pPr>
                <a:r>
                  <a:rPr lang="en-US" sz="2400" dirty="0">
                    <a:cs typeface="Times New Roman" panose="02020603050405020304" pitchFamily="18" charset="0"/>
                  </a:rPr>
                  <a:t>A right circular cone has a height of 6 inches and a radius of 3 inches.  If a second right circular cone has the same height but </a:t>
                </a:r>
                <a:r>
                  <a:rPr lang="en-US" sz="2400" b="1" dirty="0">
                    <a:cs typeface="Times New Roman" panose="02020603050405020304" pitchFamily="18" charset="0"/>
                  </a:rPr>
                  <a:t>twice</a:t>
                </a:r>
                <a:r>
                  <a:rPr lang="en-US" sz="2400" dirty="0">
                    <a:cs typeface="Times New Roman" panose="02020603050405020304" pitchFamily="18" charset="0"/>
                  </a:rPr>
                  <a:t> the volume of the first cone, what is the radius of the second cone? </a:t>
                </a:r>
              </a:p>
              <a:p>
                <a:pPr marL="0" indent="0">
                  <a:buNone/>
                </a:pPr>
                <a:endParaRPr lang="en-US" sz="2400" dirty="0">
                  <a:cs typeface="Times New Roman" panose="02020603050405020304" pitchFamily="18" charset="0"/>
                </a:endParaRPr>
              </a:p>
              <a:p>
                <a:pPr marL="457200" indent="-457200">
                  <a:buFont typeface="Arial" panose="020B0604020202020204" pitchFamily="34" charset="0"/>
                  <a:buAutoNum type="alphaUcPeriod"/>
                </a:pPr>
                <a14:m>
                  <m:oMath xmlns:m="http://schemas.openxmlformats.org/officeDocument/2006/math">
                    <m:rad>
                      <m:radPr>
                        <m:degHide m:val="on"/>
                        <m:ctrlPr>
                          <a:rPr lang="en-US" sz="2400" b="0" i="1" smtClean="0">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3</m:t>
                        </m:r>
                      </m:e>
                    </m:rad>
                  </m:oMath>
                </a14:m>
                <a:r>
                  <a:rPr lang="en-US" sz="2400" dirty="0">
                    <a:cs typeface="Times New Roman" panose="02020603050405020304" pitchFamily="18" charset="0"/>
                  </a:rPr>
                  <a:t> in</a:t>
                </a:r>
              </a:p>
              <a:p>
                <a:pPr marL="457200" indent="-457200">
                  <a:buAutoNum type="alphaUcPeriod"/>
                </a:pPr>
                <a14:m>
                  <m:oMath xmlns:m="http://schemas.openxmlformats.org/officeDocument/2006/math">
                    <m:r>
                      <a:rPr lang="en-US" sz="2400" b="0" i="1" smtClean="0">
                        <a:latin typeface="Cambria Math" panose="02040503050406030204" pitchFamily="18" charset="0"/>
                        <a:cs typeface="Times New Roman" panose="02020603050405020304" pitchFamily="18" charset="0"/>
                      </a:rPr>
                      <m:t>3</m:t>
                    </m:r>
                  </m:oMath>
                </a14:m>
                <a:r>
                  <a:rPr lang="en-US" sz="2400" dirty="0">
                    <a:cs typeface="Times New Roman" panose="02020603050405020304" pitchFamily="18" charset="0"/>
                  </a:rPr>
                  <a:t> in</a:t>
                </a:r>
              </a:p>
              <a:p>
                <a:pPr marL="457200" indent="-457200">
                  <a:buAutoNum type="alphaUcPeriod"/>
                </a:pPr>
                <a14:m>
                  <m:oMath xmlns:m="http://schemas.openxmlformats.org/officeDocument/2006/math">
                    <m:r>
                      <a:rPr lang="en-US" sz="2400" b="0" i="1" smtClean="0">
                        <a:latin typeface="Cambria Math" panose="02040503050406030204" pitchFamily="18" charset="0"/>
                        <a:cs typeface="Times New Roman" panose="02020603050405020304" pitchFamily="18" charset="0"/>
                      </a:rPr>
                      <m:t>3</m:t>
                    </m:r>
                    <m:rad>
                      <m:radPr>
                        <m:degHide m:val="on"/>
                        <m:ctrlPr>
                          <a:rPr lang="en-US" sz="2400" b="0" i="1" smtClean="0">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2</m:t>
                        </m:r>
                      </m:e>
                    </m:rad>
                  </m:oMath>
                </a14:m>
                <a:r>
                  <a:rPr lang="en-US" sz="2400" dirty="0">
                    <a:cs typeface="Times New Roman" panose="02020603050405020304" pitchFamily="18" charset="0"/>
                  </a:rPr>
                  <a:t> in</a:t>
                </a:r>
              </a:p>
              <a:p>
                <a:pPr marL="457200" indent="-457200">
                  <a:buAutoNum type="alphaUcPeriod"/>
                </a:pPr>
                <a14:m>
                  <m:oMath xmlns:m="http://schemas.openxmlformats.org/officeDocument/2006/math">
                    <m:r>
                      <a:rPr lang="en-US" sz="2400" b="0" i="1" smtClean="0">
                        <a:latin typeface="Cambria Math" panose="02040503050406030204" pitchFamily="18" charset="0"/>
                        <a:cs typeface="Times New Roman" panose="02020603050405020304" pitchFamily="18" charset="0"/>
                      </a:rPr>
                      <m:t>6</m:t>
                    </m:r>
                  </m:oMath>
                </a14:m>
                <a:r>
                  <a:rPr lang="en-US" sz="2400" dirty="0">
                    <a:cs typeface="Times New Roman" panose="02020603050405020304" pitchFamily="18" charset="0"/>
                  </a:rPr>
                  <a:t> in</a:t>
                </a:r>
              </a:p>
              <a:p>
                <a:pPr marL="457200" indent="-457200">
                  <a:buAutoNum type="alphaUcPeriod"/>
                </a:pPr>
                <a14:m>
                  <m:oMath xmlns:m="http://schemas.openxmlformats.org/officeDocument/2006/math">
                    <m:r>
                      <a:rPr lang="en-US" sz="2400" b="0" i="1" smtClean="0">
                        <a:latin typeface="Cambria Math" panose="02040503050406030204" pitchFamily="18" charset="0"/>
                        <a:cs typeface="Times New Roman" panose="02020603050405020304" pitchFamily="18" charset="0"/>
                      </a:rPr>
                      <m:t>9</m:t>
                    </m:r>
                  </m:oMath>
                </a14:m>
                <a:r>
                  <a:rPr lang="en-US" sz="2400" dirty="0">
                    <a:cs typeface="Times New Roman" panose="02020603050405020304" pitchFamily="18" charset="0"/>
                  </a:rPr>
                  <a:t> in</a:t>
                </a: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t="-1312" r="-14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58</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505200" y="3505200"/>
            <a:ext cx="4619625" cy="2317917"/>
          </a:xfrm>
          <a:prstGeom prst="rect">
            <a:avLst/>
          </a:prstGeom>
        </p:spPr>
      </p:pic>
      <p:sp>
        <p:nvSpPr>
          <p:cNvPr id="6" name="Rectangle 5"/>
          <p:cNvSpPr/>
          <p:nvPr/>
        </p:nvSpPr>
        <p:spPr>
          <a:xfrm>
            <a:off x="5105400" y="3505200"/>
            <a:ext cx="3019425"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91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Bonus Problem!</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12"/>
            </a:pPr>
            <a:r>
              <a:rPr lang="en-US" sz="2400" dirty="0">
                <a:cs typeface="Times New Roman" panose="02020603050405020304" pitchFamily="18" charset="0"/>
              </a:rPr>
              <a:t>BONUS: Data from Erika’s jogging workout are shown in the graph below.  The y-axis gives Erika’s </a:t>
            </a:r>
            <a:r>
              <a:rPr lang="en-US" sz="2400" b="1" dirty="0">
                <a:cs typeface="Times New Roman" panose="02020603050405020304" pitchFamily="18" charset="0"/>
              </a:rPr>
              <a:t>distance from the starting point</a:t>
            </a:r>
            <a:r>
              <a:rPr lang="en-US" sz="2400" dirty="0">
                <a:cs typeface="Times New Roman" panose="02020603050405020304" pitchFamily="18" charset="0"/>
              </a:rPr>
              <a:t> in miles. What does this graph tell us?</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59</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600200" y="2949799"/>
            <a:ext cx="5934392" cy="3527201"/>
          </a:xfrm>
          <a:prstGeom prst="rect">
            <a:avLst/>
          </a:prstGeom>
        </p:spPr>
      </p:pic>
    </p:spTree>
    <p:extLst>
      <p:ext uri="{BB962C8B-B14F-4D97-AF65-F5344CB8AC3E}">
        <p14:creationId xmlns:p14="http://schemas.microsoft.com/office/powerpoint/2010/main" val="127727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Exam Overview – “New” (5733)</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buNone/>
            </a:pPr>
            <a:r>
              <a:rPr lang="en-US" sz="2800" b="1" dirty="0">
                <a:cs typeface="Times New Roman" panose="02020603050405020304" pitchFamily="18" charset="0"/>
              </a:rPr>
              <a:t>    CONTENT AREAS</a:t>
            </a:r>
          </a:p>
          <a:p>
            <a:pPr marL="0" indent="0">
              <a:buNone/>
            </a:pPr>
            <a:r>
              <a:rPr lang="en-US" sz="2800" dirty="0">
                <a:cs typeface="Times New Roman" panose="02020603050405020304" pitchFamily="18" charset="0"/>
              </a:rPr>
              <a:t>I. Number &amp; Quantity: </a:t>
            </a:r>
            <a:r>
              <a:rPr lang="en-US" sz="2800" dirty="0">
                <a:solidFill>
                  <a:srgbClr val="00B050"/>
                </a:solidFill>
                <a:cs typeface="Times New Roman" panose="02020603050405020304" pitchFamily="18" charset="0"/>
              </a:rPr>
              <a:t>+3</a:t>
            </a:r>
          </a:p>
          <a:p>
            <a:pPr marL="0" indent="0">
              <a:buNone/>
            </a:pPr>
            <a:r>
              <a:rPr lang="en-US" sz="2800" dirty="0">
                <a:cs typeface="Times New Roman" panose="02020603050405020304" pitchFamily="18" charset="0"/>
              </a:rPr>
              <a:t>(20 questions)</a:t>
            </a:r>
          </a:p>
          <a:p>
            <a:pPr marL="0" indent="0">
              <a:buNone/>
            </a:pPr>
            <a:endParaRPr lang="en-US" sz="1400" dirty="0">
              <a:cs typeface="Times New Roman" panose="02020603050405020304" pitchFamily="18" charset="0"/>
            </a:endParaRPr>
          </a:p>
          <a:p>
            <a:pPr marL="0" indent="0">
              <a:buNone/>
            </a:pPr>
            <a:r>
              <a:rPr lang="en-US" sz="2800" dirty="0">
                <a:cs typeface="Times New Roman" panose="02020603050405020304" pitchFamily="18" charset="0"/>
              </a:rPr>
              <a:t>II. Data, Statistics, &amp; Probability: </a:t>
            </a:r>
            <a:r>
              <a:rPr lang="en-US" sz="2800" dirty="0">
                <a:solidFill>
                  <a:srgbClr val="00B050"/>
                </a:solidFill>
                <a:cs typeface="Times New Roman" panose="02020603050405020304" pitchFamily="18" charset="0"/>
              </a:rPr>
              <a:t>+7</a:t>
            </a:r>
          </a:p>
          <a:p>
            <a:pPr marL="0" indent="0">
              <a:buNone/>
            </a:pPr>
            <a:r>
              <a:rPr lang="en-US" sz="2800" dirty="0">
                <a:cs typeface="Times New Roman" panose="02020603050405020304" pitchFamily="18" charset="0"/>
              </a:rPr>
              <a:t>(18 questions)</a:t>
            </a:r>
          </a:p>
          <a:p>
            <a:pPr marL="0" indent="0">
              <a:buNone/>
            </a:pPr>
            <a:endParaRPr lang="en-US" sz="1400" dirty="0">
              <a:cs typeface="Times New Roman" panose="02020603050405020304" pitchFamily="18" charset="0"/>
            </a:endParaRPr>
          </a:p>
          <a:p>
            <a:pPr marL="0" indent="0">
              <a:buNone/>
            </a:pPr>
            <a:r>
              <a:rPr lang="en-US" sz="2800" dirty="0">
                <a:cs typeface="Times New Roman" panose="02020603050405020304" pitchFamily="18" charset="0"/>
              </a:rPr>
              <a:t>III. Algebra &amp; Geometry: </a:t>
            </a:r>
            <a:r>
              <a:rPr lang="en-US" sz="2800" dirty="0">
                <a:solidFill>
                  <a:srgbClr val="FF0000"/>
                </a:solidFill>
                <a:cs typeface="Times New Roman" panose="02020603050405020304" pitchFamily="18" charset="0"/>
              </a:rPr>
              <a:t>–10</a:t>
            </a:r>
          </a:p>
          <a:p>
            <a:pPr marL="0" indent="0">
              <a:buNone/>
            </a:pPr>
            <a:r>
              <a:rPr lang="en-US" sz="2800" dirty="0">
                <a:cs typeface="Times New Roman" panose="02020603050405020304" pitchFamily="18" charset="0"/>
              </a:rPr>
              <a:t>(18 questions)</a:t>
            </a:r>
          </a:p>
          <a:p>
            <a:endParaRPr lang="en-US" sz="2800"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6</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4139FB-11A6-4FB0-BE47-E5F1668E2B22}"/>
              </a:ext>
            </a:extLst>
          </p:cNvPr>
          <p:cNvPicPr>
            <a:picLocks noChangeAspect="1"/>
          </p:cNvPicPr>
          <p:nvPr/>
        </p:nvPicPr>
        <p:blipFill>
          <a:blip r:embed="rId2"/>
          <a:stretch>
            <a:fillRect/>
          </a:stretch>
        </p:blipFill>
        <p:spPr>
          <a:xfrm>
            <a:off x="5943600" y="2675731"/>
            <a:ext cx="2409825" cy="2497138"/>
          </a:xfrm>
          <a:prstGeom prst="rect">
            <a:avLst/>
          </a:prstGeom>
        </p:spPr>
      </p:pic>
    </p:spTree>
    <p:extLst>
      <p:ext uri="{BB962C8B-B14F-4D97-AF65-F5344CB8AC3E}">
        <p14:creationId xmlns:p14="http://schemas.microsoft.com/office/powerpoint/2010/main" val="173614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Exam Overview</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buNone/>
            </a:pPr>
            <a:r>
              <a:rPr lang="en-US" sz="2800" dirty="0">
                <a:cs typeface="Times New Roman" panose="02020603050405020304" pitchFamily="18" charset="0"/>
              </a:rPr>
              <a:t>LAST WEEK (</a:t>
            </a:r>
            <a:r>
              <a:rPr lang="en-US" sz="2800" dirty="0">
                <a:solidFill>
                  <a:srgbClr val="FF0000"/>
                </a:solidFill>
                <a:cs typeface="Times New Roman" panose="02020603050405020304" pitchFamily="18" charset="0"/>
              </a:rPr>
              <a:t>Recording available</a:t>
            </a:r>
            <a:r>
              <a:rPr lang="en-US" sz="2800" dirty="0">
                <a:cs typeface="Times New Roman" panose="02020603050405020304" pitchFamily="18" charset="0"/>
              </a:rPr>
              <a:t>)  </a:t>
            </a:r>
          </a:p>
          <a:p>
            <a:r>
              <a:rPr lang="en-US" sz="2800" dirty="0">
                <a:cs typeface="Times New Roman" panose="02020603050405020304" pitchFamily="18" charset="0"/>
              </a:rPr>
              <a:t>Number &amp; Quantity</a:t>
            </a:r>
          </a:p>
          <a:p>
            <a:r>
              <a:rPr lang="en-US" sz="2800" dirty="0">
                <a:cs typeface="Times New Roman" panose="02020603050405020304" pitchFamily="18" charset="0"/>
              </a:rPr>
              <a:t>Statistics &amp; Probability (&amp; Data)</a:t>
            </a:r>
          </a:p>
          <a:p>
            <a:endParaRPr lang="en-US" sz="1400" dirty="0">
              <a:cs typeface="Times New Roman" panose="02020603050405020304" pitchFamily="18" charset="0"/>
            </a:endParaRPr>
          </a:p>
          <a:p>
            <a:pPr marL="0" indent="0">
              <a:buNone/>
            </a:pPr>
            <a:r>
              <a:rPr lang="en-US" sz="2800" b="1" dirty="0">
                <a:cs typeface="Times New Roman" panose="02020603050405020304" pitchFamily="18" charset="0"/>
              </a:rPr>
              <a:t>THIS WEEK</a:t>
            </a:r>
          </a:p>
          <a:p>
            <a:r>
              <a:rPr lang="en-US" sz="2800" b="1" dirty="0">
                <a:cs typeface="Times New Roman" panose="02020603050405020304" pitchFamily="18" charset="0"/>
              </a:rPr>
              <a:t>Algebra &amp; Functions</a:t>
            </a:r>
          </a:p>
          <a:p>
            <a:r>
              <a:rPr lang="en-US" sz="2800" b="1" dirty="0">
                <a:cs typeface="Times New Roman" panose="02020603050405020304" pitchFamily="18" charset="0"/>
              </a:rPr>
              <a:t>Geometry</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7</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erry hegstrom | ETMOOC Blog Hu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2667000"/>
            <a:ext cx="2476500" cy="2128720"/>
          </a:xfrm>
          <a:prstGeom prst="rect">
            <a:avLst/>
          </a:prstGeom>
        </p:spPr>
      </p:pic>
    </p:spTree>
    <p:extLst>
      <p:ext uri="{BB962C8B-B14F-4D97-AF65-F5344CB8AC3E}">
        <p14:creationId xmlns:p14="http://schemas.microsoft.com/office/powerpoint/2010/main" val="388183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Exam Overview</a:t>
            </a:r>
          </a:p>
        </p:txBody>
      </p:sp>
      <p:sp>
        <p:nvSpPr>
          <p:cNvPr id="97283" name="Rectangle 3"/>
          <p:cNvSpPr>
            <a:spLocks noGrp="1" noChangeArrowheads="1"/>
          </p:cNvSpPr>
          <p:nvPr>
            <p:ph idx="1"/>
          </p:nvPr>
        </p:nvSpPr>
        <p:spPr>
          <a:xfrm>
            <a:off x="457200" y="1600200"/>
            <a:ext cx="8229600" cy="4648200"/>
          </a:xfrm>
        </p:spPr>
        <p:txBody>
          <a:bodyPr>
            <a:normAutofit/>
          </a:bodyPr>
          <a:lstStyle/>
          <a:p>
            <a:r>
              <a:rPr lang="en-US" sz="2800" dirty="0">
                <a:cs typeface="Times New Roman" panose="02020603050405020304" pitchFamily="18" charset="0"/>
              </a:rPr>
              <a:t>Questions so far?</a:t>
            </a:r>
          </a:p>
          <a:p>
            <a:r>
              <a:rPr lang="en-US" sz="2800" dirty="0">
                <a:cs typeface="Times New Roman" panose="02020603050405020304" pitchFamily="18" charset="0"/>
              </a:rPr>
              <a:t>Now, let’s get started!  =)</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8</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7431CA-A429-4485-B3F0-25002747A76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14550" y="3176587"/>
            <a:ext cx="4914900" cy="3071813"/>
          </a:xfrm>
          <a:prstGeom prst="rect">
            <a:avLst/>
          </a:prstGeom>
        </p:spPr>
      </p:pic>
    </p:spTree>
    <p:extLst>
      <p:ext uri="{BB962C8B-B14F-4D97-AF65-F5344CB8AC3E}">
        <p14:creationId xmlns:p14="http://schemas.microsoft.com/office/powerpoint/2010/main" val="134466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fade">
                                      <p:cBhvr>
                                        <p:cTn id="7" dur="500"/>
                                        <p:tgtEl>
                                          <p:spTgt spid="97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Algebra &amp; Functions</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endParaRPr lang="en-US" sz="3600" b="1" dirty="0">
              <a:cs typeface="Times New Roman" panose="02020603050405020304" pitchFamily="18" charset="0"/>
            </a:endParaRPr>
          </a:p>
          <a:p>
            <a:pPr marL="0" indent="0" algn="ctr">
              <a:buNone/>
            </a:pPr>
            <a:r>
              <a:rPr lang="en-US" sz="7200" b="1" dirty="0">
                <a:cs typeface="Times New Roman" panose="02020603050405020304" pitchFamily="18" charset="0"/>
              </a:rPr>
              <a:t>Algebra &amp; Functions Major Topics</a:t>
            </a:r>
          </a:p>
          <a:p>
            <a:pPr marL="0" indent="0" algn="ctr">
              <a:buNone/>
            </a:pPr>
            <a:r>
              <a:rPr lang="en-US" sz="3600" b="1" dirty="0">
                <a:cs typeface="Times New Roman" panose="02020603050405020304" pitchFamily="18" charset="0"/>
              </a:rPr>
              <a:t>(</a:t>
            </a:r>
            <a:r>
              <a:rPr lang="en-US" sz="3600" b="1" u="sng" dirty="0">
                <a:cs typeface="Times New Roman" panose="02020603050405020304" pitchFamily="18" charset="0"/>
              </a:rPr>
              <a:t>Not</a:t>
            </a:r>
            <a:r>
              <a:rPr lang="en-US" sz="3600" b="1" dirty="0">
                <a:cs typeface="Times New Roman" panose="02020603050405020304" pitchFamily="18" charset="0"/>
              </a:rPr>
              <a:t> an Exhaustive List!)</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9</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374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5361</TotalTime>
  <Words>2940</Words>
  <Application>Microsoft Office PowerPoint</Application>
  <PresentationFormat>On-screen Show (4:3)</PresentationFormat>
  <Paragraphs>661</Paragraphs>
  <Slides>59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Cambria Math</vt:lpstr>
      <vt:lpstr>Helvetica 75 Bold</vt:lpstr>
      <vt:lpstr>Office Theme</vt:lpstr>
      <vt:lpstr>PowerPoint Presentation</vt:lpstr>
      <vt:lpstr>Agenda</vt:lpstr>
      <vt:lpstr>Exam Overview – “Old” (5732)</vt:lpstr>
      <vt:lpstr>Exam Overview – “Old” (5732)</vt:lpstr>
      <vt:lpstr>Exam Overview – “New” (5733)</vt:lpstr>
      <vt:lpstr>Exam Overview – “New” (5733)</vt:lpstr>
      <vt:lpstr>Exam Overview</vt:lpstr>
      <vt:lpstr>Exam Overview</vt:lpstr>
      <vt:lpstr>Algebra &amp; Functions</vt:lpstr>
      <vt:lpstr>Algebra &amp; Functions</vt:lpstr>
      <vt:lpstr>Algebra &amp; Functions</vt:lpstr>
      <vt:lpstr>Algebra &amp; Functions</vt:lpstr>
      <vt:lpstr>Algebra &amp; Functions</vt:lpstr>
      <vt:lpstr>Algebra &amp; Functions</vt:lpstr>
      <vt:lpstr>Algebra &amp; Functions</vt:lpstr>
      <vt:lpstr>Algebra &amp; Functions</vt:lpstr>
      <vt:lpstr>Algebra &amp; Functions</vt:lpstr>
      <vt:lpstr>Algebra &amp; Functions</vt:lpstr>
      <vt:lpstr>Algebra &amp; Functions</vt:lpstr>
      <vt:lpstr>Algebra &amp; Functions</vt:lpstr>
      <vt:lpstr>Algebra &amp; Functions</vt:lpstr>
      <vt:lpstr>Algebra &amp; Functions</vt:lpstr>
      <vt:lpstr>Algebra &amp; Functions</vt:lpstr>
      <vt:lpstr>Geometry</vt:lpstr>
      <vt:lpstr>Geometry</vt:lpstr>
      <vt:lpstr>Geometry</vt:lpstr>
      <vt:lpstr>Geometry</vt:lpstr>
      <vt:lpstr>Geometry</vt:lpstr>
      <vt:lpstr>Geometry</vt:lpstr>
      <vt:lpstr>Geometry</vt:lpstr>
      <vt:lpstr>Geometry</vt:lpstr>
      <vt:lpstr>Geometry</vt:lpstr>
      <vt:lpstr>Geometry</vt:lpstr>
      <vt:lpstr>Geometry</vt:lpstr>
      <vt:lpstr>Geometry</vt:lpstr>
      <vt:lpstr>Geometry</vt:lpstr>
      <vt:lpstr>Some Formulas to Know</vt:lpstr>
      <vt:lpstr>Tips/Strategies from Week 1</vt:lpstr>
      <vt:lpstr>Tips/Strategies from Week 1</vt:lpstr>
      <vt:lpstr>Tips/Strategies from Week 2</vt:lpstr>
      <vt:lpstr>Tips/Strategies from Week 2</vt:lpstr>
      <vt:lpstr>Homework</vt:lpstr>
      <vt:lpstr>Homework</vt:lpstr>
      <vt:lpstr>Homework</vt:lpstr>
      <vt:lpstr>Math Resource Center</vt:lpstr>
      <vt:lpstr>Closing Thoughts</vt:lpstr>
      <vt:lpstr>Additional Practice</vt:lpstr>
      <vt:lpstr>Algebra &amp; Functions</vt:lpstr>
      <vt:lpstr>Algebra &amp; Functions</vt:lpstr>
      <vt:lpstr>Algebra &amp; Functions</vt:lpstr>
      <vt:lpstr>Algebra &amp; Functions</vt:lpstr>
      <vt:lpstr>Geometry</vt:lpstr>
      <vt:lpstr>Geometry</vt:lpstr>
      <vt:lpstr>Geometry</vt:lpstr>
      <vt:lpstr>Geometry</vt:lpstr>
      <vt:lpstr>Geometry</vt:lpstr>
      <vt:lpstr>Geometry</vt:lpstr>
      <vt:lpstr>Geometry</vt:lpstr>
      <vt:lpstr>Bonus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Watkins,Jonathan D</dc:creator>
  <cp:lastModifiedBy>Jonathan Watkins</cp:lastModifiedBy>
  <cp:revision>369</cp:revision>
  <dcterms:created xsi:type="dcterms:W3CDTF">2013-08-23T16:46:32Z</dcterms:created>
  <dcterms:modified xsi:type="dcterms:W3CDTF">2020-06-24T16:54:38Z</dcterms:modified>
</cp:coreProperties>
</file>