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381" r:id="rId3"/>
    <p:sldId id="396" r:id="rId4"/>
    <p:sldId id="399" r:id="rId5"/>
    <p:sldId id="400" r:id="rId6"/>
    <p:sldId id="468" r:id="rId7"/>
    <p:sldId id="469" r:id="rId8"/>
    <p:sldId id="426" r:id="rId9"/>
    <p:sldId id="401" r:id="rId10"/>
    <p:sldId id="428" r:id="rId11"/>
    <p:sldId id="429" r:id="rId12"/>
    <p:sldId id="402" r:id="rId13"/>
    <p:sldId id="423" r:id="rId14"/>
    <p:sldId id="389" r:id="rId15"/>
    <p:sldId id="421" r:id="rId16"/>
    <p:sldId id="391" r:id="rId17"/>
    <p:sldId id="417" r:id="rId18"/>
    <p:sldId id="390" r:id="rId19"/>
    <p:sldId id="422" r:id="rId20"/>
    <p:sldId id="384" r:id="rId21"/>
    <p:sldId id="419" r:id="rId22"/>
    <p:sldId id="431" r:id="rId23"/>
    <p:sldId id="432" r:id="rId24"/>
    <p:sldId id="433" r:id="rId25"/>
    <p:sldId id="435" r:id="rId26"/>
    <p:sldId id="436" r:id="rId27"/>
    <p:sldId id="437" r:id="rId28"/>
    <p:sldId id="439" r:id="rId29"/>
    <p:sldId id="440" r:id="rId30"/>
    <p:sldId id="441" r:id="rId31"/>
    <p:sldId id="442" r:id="rId32"/>
    <p:sldId id="446" r:id="rId33"/>
    <p:sldId id="447" r:id="rId34"/>
    <p:sldId id="451" r:id="rId35"/>
    <p:sldId id="415" r:id="rId36"/>
    <p:sldId id="467" r:id="rId37"/>
    <p:sldId id="427" r:id="rId38"/>
    <p:sldId id="453" r:id="rId39"/>
    <p:sldId id="454" r:id="rId40"/>
    <p:sldId id="455" r:id="rId41"/>
    <p:sldId id="456" r:id="rId42"/>
    <p:sldId id="457" r:id="rId43"/>
    <p:sldId id="458" r:id="rId44"/>
    <p:sldId id="459" r:id="rId45"/>
    <p:sldId id="461" r:id="rId46"/>
    <p:sldId id="462" r:id="rId47"/>
    <p:sldId id="463" r:id="rId48"/>
    <p:sldId id="464" r:id="rId49"/>
    <p:sldId id="465" r:id="rId50"/>
    <p:sldId id="46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 d="1"/>
        <a:sy n="1" d="1"/>
      </p:scale>
      <p:origin x="0" y="0"/>
    </p:cViewPr>
  </p:notesTextViewPr>
  <p:sorterViewPr>
    <p:cViewPr>
      <p:scale>
        <a:sx n="100" d="100"/>
        <a:sy n="100" d="100"/>
      </p:scale>
      <p:origin x="0" y="54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5"/>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41D-430C-9EE9-5AE22F3FA8D2}"/>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41D-430C-9EE9-5AE22F3FA8D2}"/>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41D-430C-9EE9-5AE22F3FA8D2}"/>
              </c:ext>
            </c:extLst>
          </c:dPt>
          <c:dPt>
            <c:idx val="3"/>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41D-430C-9EE9-5AE22F3FA8D2}"/>
              </c:ext>
            </c:extLst>
          </c:dPt>
          <c:dLbls>
            <c:dLbl>
              <c:idx val="0"/>
              <c:layout>
                <c:manualLayout>
                  <c:x val="-0.22328615174164548"/>
                  <c:y val="0.1726106900188878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424295591111642"/>
                      <c:h val="0.1352523364485981"/>
                    </c:manualLayout>
                  </c15:layout>
                </c:ext>
                <c:ext xmlns:c16="http://schemas.microsoft.com/office/drawing/2014/chart" uri="{C3380CC4-5D6E-409C-BE32-E72D297353CC}">
                  <c16:uniqueId val="{00000001-541D-430C-9EE9-5AE22F3FA8D2}"/>
                </c:ext>
              </c:extLst>
            </c:dLbl>
            <c:dLbl>
              <c:idx val="1"/>
              <c:layout>
                <c:manualLayout>
                  <c:x val="-0.15814525519788478"/>
                  <c:y val="-0.17024250006132421"/>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448674994543929"/>
                      <c:h val="0.1352523364485981"/>
                    </c:manualLayout>
                  </c15:layout>
                </c:ext>
                <c:ext xmlns:c16="http://schemas.microsoft.com/office/drawing/2014/chart" uri="{C3380CC4-5D6E-409C-BE32-E72D297353CC}">
                  <c16:uniqueId val="{00000003-541D-430C-9EE9-5AE22F3FA8D2}"/>
                </c:ext>
              </c:extLst>
            </c:dLbl>
            <c:dLbl>
              <c:idx val="2"/>
              <c:layout>
                <c:manualLayout>
                  <c:x val="0.21173493570992546"/>
                  <c:y val="-6.57755537567149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41D-430C-9EE9-5AE22F3FA8D2}"/>
                </c:ext>
              </c:extLst>
            </c:dLbl>
            <c:dLbl>
              <c:idx val="3"/>
              <c:layout>
                <c:manualLayout>
                  <c:x val="0.20464603174650051"/>
                  <c:y val="0.1669581769568523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730382438749527"/>
                      <c:h val="0.20165938136237643"/>
                    </c:manualLayout>
                  </c15:layout>
                </c:ext>
                <c:ext xmlns:c16="http://schemas.microsoft.com/office/drawing/2014/chart" uri="{C3380CC4-5D6E-409C-BE32-E72D297353CC}">
                  <c16:uniqueId val="{00000007-541D-430C-9EE9-5AE22F3FA8D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Sheet1!$A$1:$A$4</c:f>
              <c:strCache>
                <c:ptCount val="4"/>
                <c:pt idx="0">
                  <c:v>Number/Quantity</c:v>
                </c:pt>
                <c:pt idx="1">
                  <c:v>Algebra/Functions</c:v>
                </c:pt>
                <c:pt idx="2">
                  <c:v>Geometry</c:v>
                </c:pt>
                <c:pt idx="3">
                  <c:v>Statistics/Probability</c:v>
                </c:pt>
              </c:strCache>
            </c:strRef>
          </c:cat>
          <c:val>
            <c:numRef>
              <c:f>Sheet1!$B$1:$B$4</c:f>
              <c:numCache>
                <c:formatCode>General</c:formatCode>
                <c:ptCount val="4"/>
                <c:pt idx="0">
                  <c:v>17</c:v>
                </c:pt>
                <c:pt idx="1">
                  <c:v>17</c:v>
                </c:pt>
                <c:pt idx="2">
                  <c:v>11</c:v>
                </c:pt>
                <c:pt idx="3">
                  <c:v>11</c:v>
                </c:pt>
              </c:numCache>
            </c:numRef>
          </c:val>
          <c:extLst>
            <c:ext xmlns:c16="http://schemas.microsoft.com/office/drawing/2014/chart" uri="{C3380CC4-5D6E-409C-BE32-E72D297353CC}">
              <c16:uniqueId val="{00000008-541D-430C-9EE9-5AE22F3FA8D2}"/>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solidFill>
                  <a:sysClr val="windowText" lastClr="000000"/>
                </a:solidFill>
              </a:rPr>
              <a:t>Favorite Food</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E1-4FD2-9E5A-B6332B27CF1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AE1-4FD2-9E5A-B6332B27CF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AE1-4FD2-9E5A-B6332B27CF1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AE1-4FD2-9E5A-B6332B27CF13}"/>
              </c:ext>
            </c:extLst>
          </c:dPt>
          <c:dLbls>
            <c:dLbl>
              <c:idx val="0"/>
              <c:layout>
                <c:manualLayout>
                  <c:x val="-0.18887627190345779"/>
                  <c:y val="0.1303255322251384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AE1-4FD2-9E5A-B6332B27CF13}"/>
                </c:ext>
              </c:extLst>
            </c:dLbl>
            <c:dLbl>
              <c:idx val="1"/>
              <c:layout>
                <c:manualLayout>
                  <c:x val="0.20351953409547821"/>
                  <c:y val="-9.858420313739851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602333362129738"/>
                      <c:h val="0.31441860465116278"/>
                    </c:manualLayout>
                  </c15:layout>
                </c:ext>
                <c:ext xmlns:c16="http://schemas.microsoft.com/office/drawing/2014/chart" uri="{C3380CC4-5D6E-409C-BE32-E72D297353CC}">
                  <c16:uniqueId val="{00000003-5AE1-4FD2-9E5A-B6332B27CF13}"/>
                </c:ext>
              </c:extLst>
            </c:dLbl>
            <c:dLbl>
              <c:idx val="2"/>
              <c:layout>
                <c:manualLayout>
                  <c:x val="8.8252536339942816E-2"/>
                  <c:y val="0.16843648904352071"/>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6540026767800465"/>
                      <c:h val="0.18340296004666085"/>
                    </c:manualLayout>
                  </c15:layout>
                </c:ext>
                <c:ext xmlns:c16="http://schemas.microsoft.com/office/drawing/2014/chart" uri="{C3380CC4-5D6E-409C-BE32-E72D297353CC}">
                  <c16:uniqueId val="{00000005-5AE1-4FD2-9E5A-B6332B27CF1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Sheet1!$A$1:$A$4</c:f>
              <c:strCache>
                <c:ptCount val="4"/>
                <c:pt idx="0">
                  <c:v>Pizza</c:v>
                </c:pt>
                <c:pt idx="1">
                  <c:v>Chicken Nuggets</c:v>
                </c:pt>
                <c:pt idx="2">
                  <c:v>Cheeseburgers</c:v>
                </c:pt>
                <c:pt idx="3">
                  <c:v>Other</c:v>
                </c:pt>
              </c:strCache>
            </c:strRef>
          </c:cat>
          <c:val>
            <c:numRef>
              <c:f>Sheet1!$B$1:$B$4</c:f>
              <c:numCache>
                <c:formatCode>General</c:formatCode>
                <c:ptCount val="4"/>
                <c:pt idx="0">
                  <c:v>32</c:v>
                </c:pt>
                <c:pt idx="1">
                  <c:v>46</c:v>
                </c:pt>
                <c:pt idx="2">
                  <c:v>14</c:v>
                </c:pt>
                <c:pt idx="3">
                  <c:v>8</c:v>
                </c:pt>
              </c:numCache>
            </c:numRef>
          </c:val>
          <c:extLst>
            <c:ext xmlns:c16="http://schemas.microsoft.com/office/drawing/2014/chart" uri="{C3380CC4-5D6E-409C-BE32-E72D297353CC}">
              <c16:uniqueId val="{00000008-5AE1-4FD2-9E5A-B6332B27CF13}"/>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a:solidFill>
                  <a:schemeClr val="tx1"/>
                </a:solidFill>
              </a:rPr>
              <a:t>Household Water Consumption</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Sheet1!$A$1:$A$4</c:f>
              <c:strCache>
                <c:ptCount val="4"/>
                <c:pt idx="0">
                  <c:v>May</c:v>
                </c:pt>
                <c:pt idx="1">
                  <c:v>June</c:v>
                </c:pt>
                <c:pt idx="2">
                  <c:v>July</c:v>
                </c:pt>
                <c:pt idx="3">
                  <c:v>August</c:v>
                </c:pt>
              </c:strCache>
            </c:strRef>
          </c:cat>
          <c:val>
            <c:numRef>
              <c:f>Sheet1!$B$1:$B$4</c:f>
              <c:numCache>
                <c:formatCode>General</c:formatCode>
                <c:ptCount val="4"/>
                <c:pt idx="0">
                  <c:v>4</c:v>
                </c:pt>
                <c:pt idx="1">
                  <c:v>3</c:v>
                </c:pt>
                <c:pt idx="2">
                  <c:v>4</c:v>
                </c:pt>
                <c:pt idx="3">
                  <c:v>5</c:v>
                </c:pt>
              </c:numCache>
            </c:numRef>
          </c:val>
          <c:extLst>
            <c:ext xmlns:c16="http://schemas.microsoft.com/office/drawing/2014/chart" uri="{C3380CC4-5D6E-409C-BE32-E72D297353CC}">
              <c16:uniqueId val="{00000000-9B05-469B-A392-5A67C3B3B02E}"/>
            </c:ext>
          </c:extLst>
        </c:ser>
        <c:dLbls>
          <c:showLegendKey val="0"/>
          <c:showVal val="0"/>
          <c:showCatName val="0"/>
          <c:showSerName val="0"/>
          <c:showPercent val="0"/>
          <c:showBubbleSize val="0"/>
        </c:dLbls>
        <c:gapWidth val="100"/>
        <c:overlap val="-24"/>
        <c:axId val="413476640"/>
        <c:axId val="413474672"/>
      </c:barChart>
      <c:catAx>
        <c:axId val="41347664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a:solidFill>
                      <a:schemeClr val="tx1"/>
                    </a:solidFill>
                  </a:rPr>
                  <a:t>Month</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13474672"/>
        <c:crosses val="autoZero"/>
        <c:auto val="1"/>
        <c:lblAlgn val="ctr"/>
        <c:lblOffset val="100"/>
        <c:noMultiLvlLbl val="0"/>
      </c:catAx>
      <c:valAx>
        <c:axId val="413474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a:solidFill>
                      <a:schemeClr val="tx1"/>
                    </a:solidFill>
                  </a:rPr>
                  <a:t>Water Consumption</a:t>
                </a:r>
              </a:p>
              <a:p>
                <a:pPr>
                  <a:defRPr sz="1400" b="1">
                    <a:solidFill>
                      <a:schemeClr val="tx1"/>
                    </a:solidFill>
                  </a:defRPr>
                </a:pPr>
                <a:r>
                  <a:rPr lang="en-US" sz="1400" b="1">
                    <a:solidFill>
                      <a:schemeClr val="tx1"/>
                    </a:solidFill>
                  </a:rPr>
                  <a:t> (in Thousands of Gallons)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13476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C5A73-CBC3-463E-800A-1EFC04DCEEA9}" type="datetimeFigureOut">
              <a:rPr lang="en-US" smtClean="0"/>
              <a:t>6/19/2020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D08745-02DF-4860-BE72-31692BB4C364}" type="slidenum">
              <a:rPr lang="en-US" smtClean="0"/>
              <a:t>‹#›</a:t>
            </a:fld>
            <a:endParaRPr lang="en-US"/>
          </a:p>
        </p:txBody>
      </p:sp>
    </p:spTree>
    <p:extLst>
      <p:ext uri="{BB962C8B-B14F-4D97-AF65-F5344CB8AC3E}">
        <p14:creationId xmlns:p14="http://schemas.microsoft.com/office/powerpoint/2010/main" val="2254545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8F57B1-5ABC-DF47-8983-9DE3ACC60AE9}" type="slidenum">
              <a:rPr lang="en-US" smtClean="0"/>
              <a:pPr/>
              <a:t>1</a:t>
            </a:fld>
            <a:endParaRPr lang="en-US"/>
          </a:p>
        </p:txBody>
      </p:sp>
    </p:spTree>
    <p:extLst>
      <p:ext uri="{BB962C8B-B14F-4D97-AF65-F5344CB8AC3E}">
        <p14:creationId xmlns:p14="http://schemas.microsoft.com/office/powerpoint/2010/main" val="98735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08745-02DF-4860-BE72-31692BB4C364}" type="slidenum">
              <a:rPr lang="en-US" smtClean="0"/>
              <a:t>43</a:t>
            </a:fld>
            <a:endParaRPr lang="en-US"/>
          </a:p>
        </p:txBody>
      </p:sp>
    </p:spTree>
    <p:extLst>
      <p:ext uri="{BB962C8B-B14F-4D97-AF65-F5344CB8AC3E}">
        <p14:creationId xmlns:p14="http://schemas.microsoft.com/office/powerpoint/2010/main" val="56955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CAEF5F-27A0-46CC-9802-A411C7F2230D}"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274116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CAEF5F-27A0-46CC-9802-A411C7F2230D}"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265881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CAEF5F-27A0-46CC-9802-A411C7F2230D}"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533594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CAEF5F-27A0-46CC-9802-A411C7F2230D}"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178511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CAEF5F-27A0-46CC-9802-A411C7F2230D}"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227950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CAEF5F-27A0-46CC-9802-A411C7F2230D}"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267158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CAEF5F-27A0-46CC-9802-A411C7F2230D}" type="datetimeFigureOut">
              <a:rPr lang="en-US" smtClean="0"/>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56550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CAEF5F-27A0-46CC-9802-A411C7F2230D}" type="datetimeFigureOut">
              <a:rPr lang="en-US" smtClean="0"/>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376118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AEF5F-27A0-46CC-9802-A411C7F2230D}" type="datetimeFigureOut">
              <a:rPr lang="en-US" smtClean="0"/>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356927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CAEF5F-27A0-46CC-9802-A411C7F2230D}"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181000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CAEF5F-27A0-46CC-9802-A411C7F2230D}"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E83A3-7065-4A06-9ABF-EF24309AB546}" type="slidenum">
              <a:rPr lang="en-US" smtClean="0"/>
              <a:t>‹#›</a:t>
            </a:fld>
            <a:endParaRPr lang="en-US"/>
          </a:p>
        </p:txBody>
      </p:sp>
    </p:spTree>
    <p:extLst>
      <p:ext uri="{BB962C8B-B14F-4D97-AF65-F5344CB8AC3E}">
        <p14:creationId xmlns:p14="http://schemas.microsoft.com/office/powerpoint/2010/main" val="181694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AEF5F-27A0-46CC-9802-A411C7F2230D}" type="datetimeFigureOut">
              <a:rPr lang="en-US" smtClean="0"/>
              <a:t>6/19/2020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E83A3-7065-4A06-9ABF-EF24309AB546}" type="slidenum">
              <a:rPr lang="en-US" smtClean="0"/>
              <a:t>‹#›</a:t>
            </a:fld>
            <a:endParaRPr lang="en-US"/>
          </a:p>
        </p:txBody>
      </p:sp>
    </p:spTree>
    <p:extLst>
      <p:ext uri="{BB962C8B-B14F-4D97-AF65-F5344CB8AC3E}">
        <p14:creationId xmlns:p14="http://schemas.microsoft.com/office/powerpoint/2010/main" val="4121600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versity.org/wiki/Scatterplot"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reach.louisville.edu/tutorin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oletinboces.wordpress.com/2015/03/09/el-auge-de-las-matematicas-entre-la-poblacion-no-es-una-moda-pasajera/"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0" y="2895600"/>
            <a:ext cx="9144000" cy="1447800"/>
          </a:xfrm>
          <a:prstGeom prst="rect">
            <a:avLst/>
          </a:prstGeom>
          <a:noFill/>
          <a:ln w="9525">
            <a:noFill/>
            <a:miter lim="800000"/>
            <a:headEnd/>
            <a:tailEnd/>
          </a:ln>
        </p:spPr>
        <p:txBody>
          <a:bodyPr wrap="none"/>
          <a:lstStyle/>
          <a:p>
            <a:pPr algn="ctr">
              <a:spcBef>
                <a:spcPct val="50000"/>
              </a:spcBef>
            </a:pPr>
            <a:endParaRPr lang="en-US" sz="6000" dirty="0">
              <a:solidFill>
                <a:schemeClr val="bg1"/>
              </a:solidFill>
              <a:latin typeface="Helvetica 75 Bold" pitchFamily="1" charset="0"/>
            </a:endParaRPr>
          </a:p>
        </p:txBody>
      </p:sp>
      <p:sp>
        <p:nvSpPr>
          <p:cNvPr id="6" name="Rectangle 5"/>
          <p:cNvSpPr/>
          <p:nvPr/>
        </p:nvSpPr>
        <p:spPr>
          <a:xfrm>
            <a:off x="381000" y="5181600"/>
            <a:ext cx="8305800" cy="830997"/>
          </a:xfrm>
          <a:prstGeom prst="rect">
            <a:avLst/>
          </a:prstGeom>
        </p:spPr>
        <p:txBody>
          <a:bodyPr wrap="square">
            <a:spAutoFit/>
          </a:bodyPr>
          <a:lstStyle/>
          <a:p>
            <a:pPr algn="ctr"/>
            <a:endParaRPr lang="en-US" dirty="0"/>
          </a:p>
          <a:p>
            <a:pPr algn="ctr"/>
            <a:endParaRPr lang="en-US" dirty="0"/>
          </a:p>
        </p:txBody>
      </p:sp>
      <p:sp>
        <p:nvSpPr>
          <p:cNvPr id="12" name="TextBox 11"/>
          <p:cNvSpPr txBox="1"/>
          <p:nvPr/>
        </p:nvSpPr>
        <p:spPr>
          <a:xfrm>
            <a:off x="-38100" y="402104"/>
            <a:ext cx="9144000" cy="1938992"/>
          </a:xfrm>
          <a:prstGeom prst="rect">
            <a:avLst/>
          </a:prstGeom>
          <a:noFill/>
        </p:spPr>
        <p:txBody>
          <a:bodyPr wrap="square" rtlCol="0">
            <a:spAutoFit/>
          </a:bodyPr>
          <a:lstStyle/>
          <a:p>
            <a:pPr algn="ctr"/>
            <a:r>
              <a:rPr lang="en-US" sz="4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Virtual</a:t>
            </a:r>
            <a:r>
              <a:rPr lang="en-US" sz="4000" b="1" dirty="0">
                <a:latin typeface="+mj-lt"/>
                <a:cs typeface="Times New Roman" panose="02020603050405020304" pitchFamily="18" charset="0"/>
              </a:rPr>
              <a:t> Praxis Review Workshop:</a:t>
            </a:r>
          </a:p>
          <a:p>
            <a:pPr algn="ctr"/>
            <a:r>
              <a:rPr lang="en-US" sz="4000" b="1" dirty="0">
                <a:latin typeface="+mj-lt"/>
                <a:cs typeface="Times New Roman" panose="02020603050405020304" pitchFamily="18" charset="0"/>
              </a:rPr>
              <a:t>Core Mathematics Exam</a:t>
            </a:r>
          </a:p>
          <a:p>
            <a:pPr algn="ctr"/>
            <a:r>
              <a:rPr lang="en-US" sz="4000" b="1" dirty="0">
                <a:latin typeface="+mj-lt"/>
                <a:cs typeface="Times New Roman" panose="02020603050405020304" pitchFamily="18" charset="0"/>
              </a:rPr>
              <a:t>Part I</a:t>
            </a:r>
          </a:p>
        </p:txBody>
      </p:sp>
      <p:sp>
        <p:nvSpPr>
          <p:cNvPr id="2" name="Rectangle 1"/>
          <p:cNvSpPr/>
          <p:nvPr/>
        </p:nvSpPr>
        <p:spPr>
          <a:xfrm>
            <a:off x="-38100" y="2743200"/>
            <a:ext cx="9182100" cy="1600200"/>
          </a:xfrm>
          <a:prstGeom prst="rect">
            <a:avLst/>
          </a:prstGeom>
          <a:solidFill>
            <a:srgbClr val="C0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Jonathan D. Watkins, Ph.D.</a:t>
            </a:r>
          </a:p>
          <a:p>
            <a:pPr algn="ctr"/>
            <a:r>
              <a:rPr lang="en-US" sz="2800" dirty="0"/>
              <a:t>REACH Math Resources</a:t>
            </a:r>
          </a:p>
        </p:txBody>
      </p:sp>
      <p:pic>
        <p:nvPicPr>
          <p:cNvPr id="4" name="Picture 3"/>
          <p:cNvPicPr>
            <a:picLocks noChangeAspect="1"/>
          </p:cNvPicPr>
          <p:nvPr/>
        </p:nvPicPr>
        <p:blipFill>
          <a:blip r:embed="rId3"/>
          <a:stretch>
            <a:fillRect/>
          </a:stretch>
        </p:blipFill>
        <p:spPr>
          <a:xfrm>
            <a:off x="6019800" y="5181600"/>
            <a:ext cx="2322286" cy="609600"/>
          </a:xfrm>
          <a:prstGeom prst="rect">
            <a:avLst/>
          </a:prstGeom>
        </p:spPr>
      </p:pic>
      <p:pic>
        <p:nvPicPr>
          <p:cNvPr id="5" name="Picture 4"/>
          <p:cNvPicPr>
            <a:picLocks noChangeAspect="1"/>
          </p:cNvPicPr>
          <p:nvPr/>
        </p:nvPicPr>
        <p:blipFill>
          <a:blip r:embed="rId4"/>
          <a:stretch>
            <a:fillRect/>
          </a:stretch>
        </p:blipFill>
        <p:spPr>
          <a:xfrm>
            <a:off x="609600" y="5065542"/>
            <a:ext cx="4033838" cy="851989"/>
          </a:xfrm>
          <a:prstGeom prst="rect">
            <a:avLst/>
          </a:prstGeom>
        </p:spPr>
      </p:pic>
    </p:spTree>
    <p:extLst>
      <p:ext uri="{BB962C8B-B14F-4D97-AF65-F5344CB8AC3E}">
        <p14:creationId xmlns:p14="http://schemas.microsoft.com/office/powerpoint/2010/main" val="908930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lgn="ctr">
              <a:buNone/>
            </a:pPr>
            <a:endParaRPr lang="en-US" sz="3600" b="1" dirty="0">
              <a:cs typeface="Times New Roman" panose="02020603050405020304" pitchFamily="18" charset="0"/>
            </a:endParaRPr>
          </a:p>
          <a:p>
            <a:pPr marL="0" indent="0" algn="ctr">
              <a:buNone/>
            </a:pPr>
            <a:r>
              <a:rPr lang="en-US" sz="7200" b="1" dirty="0">
                <a:cs typeface="Times New Roman" panose="02020603050405020304" pitchFamily="18" charset="0"/>
              </a:rPr>
              <a:t>Number &amp; Quantity Major Topics</a:t>
            </a:r>
          </a:p>
          <a:p>
            <a:pPr marL="0" indent="0" algn="ctr">
              <a:buNone/>
            </a:pPr>
            <a:r>
              <a:rPr lang="en-US" sz="3600" b="1" dirty="0">
                <a:cs typeface="Times New Roman" panose="02020603050405020304" pitchFamily="18" charset="0"/>
              </a:rPr>
              <a:t>(</a:t>
            </a:r>
            <a:r>
              <a:rPr lang="en-US" sz="3600" b="1" u="sng" dirty="0">
                <a:cs typeface="Times New Roman" panose="02020603050405020304" pitchFamily="18" charset="0"/>
              </a:rPr>
              <a:t>Not</a:t>
            </a:r>
            <a:r>
              <a:rPr lang="en-US" sz="3600" b="1" dirty="0">
                <a:cs typeface="Times New Roman" panose="02020603050405020304" pitchFamily="18" charset="0"/>
              </a:rPr>
              <a:t> an Exhaustive List!)</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10</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117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p:sp>
        <p:nvSpPr>
          <p:cNvPr id="97283" name="Rectangle 3"/>
          <p:cNvSpPr>
            <a:spLocks noGrp="1" noChangeArrowheads="1"/>
          </p:cNvSpPr>
          <p:nvPr>
            <p:ph idx="1"/>
          </p:nvPr>
        </p:nvSpPr>
        <p:spPr>
          <a:xfrm>
            <a:off x="457200" y="1600200"/>
            <a:ext cx="8229600" cy="4876800"/>
          </a:xfrm>
        </p:spPr>
        <p:txBody>
          <a:bodyPr>
            <a:normAutofit fontScale="85000" lnSpcReduction="20000"/>
          </a:bodyPr>
          <a:lstStyle/>
          <a:p>
            <a:r>
              <a:rPr lang="en-US" sz="2800" dirty="0">
                <a:cs typeface="Times New Roman" panose="02020603050405020304" pitchFamily="18" charset="0"/>
              </a:rPr>
              <a:t>Order of operations</a:t>
            </a:r>
          </a:p>
          <a:p>
            <a:r>
              <a:rPr lang="en-US" sz="2800" dirty="0">
                <a:cs typeface="Times New Roman" panose="02020603050405020304" pitchFamily="18" charset="0"/>
              </a:rPr>
              <a:t>Fractions (e.g., ordering)</a:t>
            </a:r>
          </a:p>
          <a:p>
            <a:r>
              <a:rPr lang="en-US" sz="2800" dirty="0">
                <a:cs typeface="Times New Roman" panose="02020603050405020304" pitchFamily="18" charset="0"/>
              </a:rPr>
              <a:t>Operations involving integers</a:t>
            </a:r>
          </a:p>
          <a:p>
            <a:r>
              <a:rPr lang="en-US" sz="2800" dirty="0">
                <a:cs typeface="Times New Roman" panose="02020603050405020304" pitchFamily="18" charset="0"/>
              </a:rPr>
              <a:t>Operations involving fractions, decimals, and </a:t>
            </a:r>
            <a:r>
              <a:rPr lang="en-US" sz="2800" dirty="0" err="1">
                <a:cs typeface="Times New Roman" panose="02020603050405020304" pitchFamily="18" charset="0"/>
              </a:rPr>
              <a:t>percents</a:t>
            </a:r>
            <a:endParaRPr lang="en-US" sz="2800" dirty="0">
              <a:cs typeface="Times New Roman" panose="02020603050405020304" pitchFamily="18" charset="0"/>
            </a:endParaRPr>
          </a:p>
          <a:p>
            <a:r>
              <a:rPr lang="en-US" sz="2800" dirty="0">
                <a:cs typeface="Times New Roman" panose="02020603050405020304" pitchFamily="18" charset="0"/>
              </a:rPr>
              <a:t>Ratios/proportions</a:t>
            </a:r>
          </a:p>
          <a:p>
            <a:r>
              <a:rPr lang="en-US" sz="2800" dirty="0" err="1">
                <a:cs typeface="Times New Roman" panose="02020603050405020304" pitchFamily="18" charset="0"/>
              </a:rPr>
              <a:t>Percents</a:t>
            </a:r>
            <a:r>
              <a:rPr lang="en-US" sz="2800" dirty="0">
                <a:cs typeface="Times New Roman" panose="02020603050405020304" pitchFamily="18" charset="0"/>
              </a:rPr>
              <a:t> (including percent </a:t>
            </a:r>
            <a:r>
              <a:rPr lang="en-US" sz="2800" dirty="0" err="1">
                <a:cs typeface="Times New Roman" panose="02020603050405020304" pitchFamily="18" charset="0"/>
              </a:rPr>
              <a:t>inc</a:t>
            </a:r>
            <a:r>
              <a:rPr lang="en-US" sz="2800" dirty="0">
                <a:cs typeface="Times New Roman" panose="02020603050405020304" pitchFamily="18" charset="0"/>
              </a:rPr>
              <a:t>/</a:t>
            </a:r>
            <a:r>
              <a:rPr lang="en-US" sz="2800" dirty="0" err="1">
                <a:cs typeface="Times New Roman" panose="02020603050405020304" pitchFamily="18" charset="0"/>
              </a:rPr>
              <a:t>dec</a:t>
            </a:r>
            <a:r>
              <a:rPr lang="en-US" sz="2800" dirty="0">
                <a:cs typeface="Times New Roman" panose="02020603050405020304" pitchFamily="18" charset="0"/>
              </a:rPr>
              <a:t>)</a:t>
            </a:r>
          </a:p>
          <a:p>
            <a:r>
              <a:rPr lang="en-US" sz="2800" dirty="0">
                <a:cs typeface="Times New Roman" panose="02020603050405020304" pitchFamily="18" charset="0"/>
              </a:rPr>
              <a:t>Basic number theory (e.g., factors)</a:t>
            </a:r>
          </a:p>
          <a:p>
            <a:r>
              <a:rPr lang="en-US" sz="2800" dirty="0">
                <a:cs typeface="Times New Roman" panose="02020603050405020304" pitchFamily="18" charset="0"/>
              </a:rPr>
              <a:t>Interpreting charts and graphs</a:t>
            </a:r>
          </a:p>
          <a:p>
            <a:r>
              <a:rPr lang="en-US" sz="2800" dirty="0">
                <a:cs typeface="Times New Roman" panose="02020603050405020304" pitchFamily="18" charset="0"/>
              </a:rPr>
              <a:t>Area models, etc.</a:t>
            </a:r>
          </a:p>
          <a:p>
            <a:r>
              <a:rPr lang="en-US" sz="2800" dirty="0">
                <a:cs typeface="Times New Roman" panose="02020603050405020304" pitchFamily="18" charset="0"/>
              </a:rPr>
              <a:t>Unit conversions</a:t>
            </a:r>
          </a:p>
          <a:p>
            <a:r>
              <a:rPr lang="en-US" sz="2800" dirty="0">
                <a:cs typeface="Times New Roman" panose="02020603050405020304" pitchFamily="18" charset="0"/>
              </a:rPr>
              <a:t>Scientific notation</a:t>
            </a:r>
          </a:p>
          <a:p>
            <a:r>
              <a:rPr lang="en-US" sz="2800" dirty="0">
                <a:cs typeface="Times New Roman" panose="02020603050405020304" pitchFamily="18" charset="0"/>
              </a:rPr>
              <a:t>Powers and roots (e.g., square roots)</a:t>
            </a:r>
          </a:p>
          <a:p>
            <a:r>
              <a:rPr lang="en-US" sz="2800" dirty="0">
                <a:cs typeface="Times New Roman" panose="02020603050405020304" pitchFamily="18" charset="0"/>
              </a:rPr>
              <a:t>Estimation</a:t>
            </a:r>
          </a:p>
          <a:p>
            <a:endParaRPr lang="en-US" sz="2800" dirty="0">
              <a:cs typeface="Times New Roman" panose="02020603050405020304" pitchFamily="18" charset="0"/>
            </a:endParaRPr>
          </a:p>
          <a:p>
            <a:endParaRPr lang="en-US" sz="2800"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11</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devito1 - Introduction to Frac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627438"/>
            <a:ext cx="1981200" cy="1981200"/>
          </a:xfrm>
          <a:prstGeom prst="rect">
            <a:avLst/>
          </a:prstGeom>
        </p:spPr>
      </p:pic>
      <p:sp>
        <p:nvSpPr>
          <p:cNvPr id="6" name="TextBox 5"/>
          <p:cNvSpPr txBox="1"/>
          <p:nvPr/>
        </p:nvSpPr>
        <p:spPr>
          <a:xfrm>
            <a:off x="6400800" y="3810000"/>
            <a:ext cx="776175" cy="646331"/>
          </a:xfrm>
          <a:prstGeom prst="rect">
            <a:avLst/>
          </a:prstGeom>
          <a:noFill/>
        </p:spPr>
        <p:txBody>
          <a:bodyPr wrap="none" rtlCol="0">
            <a:spAutoFit/>
          </a:bodyPr>
          <a:lstStyle/>
          <a:p>
            <a:r>
              <a:rPr lang="en-US" sz="3600" b="1" dirty="0"/>
              <a:t>0.5</a:t>
            </a:r>
          </a:p>
        </p:txBody>
      </p:sp>
    </p:spTree>
    <p:extLst>
      <p:ext uri="{BB962C8B-B14F-4D97-AF65-F5344CB8AC3E}">
        <p14:creationId xmlns:p14="http://schemas.microsoft.com/office/powerpoint/2010/main" val="1223277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lgn="ctr">
              <a:buNone/>
            </a:pPr>
            <a:endParaRPr lang="en-US" sz="3600" b="1" dirty="0">
              <a:cs typeface="Times New Roman" panose="02020603050405020304" pitchFamily="18" charset="0"/>
            </a:endParaRPr>
          </a:p>
          <a:p>
            <a:pPr marL="0" indent="0" algn="ctr">
              <a:buNone/>
            </a:pPr>
            <a:r>
              <a:rPr lang="en-US" sz="7200" b="1" dirty="0">
                <a:cs typeface="Times New Roman" panose="02020603050405020304" pitchFamily="18" charset="0"/>
              </a:rPr>
              <a:t>Number &amp; Quantity Questions</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12</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65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a:pPr>
                <a:r>
                  <a:rPr lang="en-US" sz="2400" dirty="0">
                    <a:cs typeface="Times New Roman" panose="02020603050405020304" pitchFamily="18" charset="0"/>
                  </a:rPr>
                  <a:t>What is the least common denominator of the following fractions: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m:t>
                        </m:r>
                      </m:num>
                      <m:den>
                        <m:r>
                          <a:rPr lang="en-US" sz="2400" b="0" i="1" smtClean="0">
                            <a:latin typeface="Cambria Math" panose="02040503050406030204" pitchFamily="18" charset="0"/>
                            <a:cs typeface="Times New Roman" panose="02020603050405020304" pitchFamily="18" charset="0"/>
                          </a:rPr>
                          <m:t>3</m:t>
                        </m:r>
                      </m:den>
                    </m:f>
                    <m:r>
                      <a:rPr lang="en-US" sz="2400" b="0" i="1" smtClean="0">
                        <a:latin typeface="Cambria Math" panose="02040503050406030204" pitchFamily="18" charset="0"/>
                        <a:cs typeface="Times New Roman" panose="02020603050405020304" pitchFamily="18" charset="0"/>
                      </a:rPr>
                      <m:t>,  </m:t>
                    </m:r>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3</m:t>
                        </m:r>
                      </m:num>
                      <m:den>
                        <m:r>
                          <a:rPr lang="en-US" sz="2400" b="0" i="1" smtClean="0">
                            <a:latin typeface="Cambria Math" panose="02040503050406030204" pitchFamily="18" charset="0"/>
                            <a:cs typeface="Times New Roman" panose="02020603050405020304" pitchFamily="18" charset="0"/>
                          </a:rPr>
                          <m:t>4</m:t>
                        </m:r>
                      </m:den>
                    </m:f>
                    <m:r>
                      <a:rPr lang="en-US" sz="2400" b="0" i="1" smtClean="0">
                        <a:latin typeface="Cambria Math" panose="02040503050406030204" pitchFamily="18" charset="0"/>
                        <a:cs typeface="Times New Roman" panose="02020603050405020304" pitchFamily="18" charset="0"/>
                      </a:rPr>
                      <m:t>,  </m:t>
                    </m:r>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5</m:t>
                        </m:r>
                      </m:num>
                      <m:den>
                        <m:r>
                          <a:rPr lang="en-US" sz="2400" b="0" i="1" smtClean="0">
                            <a:latin typeface="Cambria Math" panose="02040503050406030204" pitchFamily="18" charset="0"/>
                            <a:cs typeface="Times New Roman" panose="02020603050405020304" pitchFamily="18" charset="0"/>
                          </a:rPr>
                          <m:t>6</m:t>
                        </m:r>
                      </m:den>
                    </m:f>
                    <m:r>
                      <a:rPr lang="en-US" sz="2400" b="0" i="0" smtClean="0">
                        <a:latin typeface="Cambria Math" panose="02040503050406030204" pitchFamily="18" charset="0"/>
                        <a:cs typeface="Times New Roman" panose="02020603050405020304" pitchFamily="18" charset="0"/>
                      </a:rPr>
                      <m:t>?</m:t>
                    </m:r>
                  </m:oMath>
                </a14:m>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6</a:t>
                </a:r>
                <a:endParaRPr lang="en-US" sz="2400" baseline="300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12</a:t>
                </a:r>
              </a:p>
              <a:p>
                <a:pPr marL="457200" indent="-457200">
                  <a:buAutoNum type="alphaUcPeriod"/>
                </a:pPr>
                <a:r>
                  <a:rPr lang="en-US" sz="2400" dirty="0">
                    <a:cs typeface="Times New Roman" panose="02020603050405020304" pitchFamily="18" charset="0"/>
                  </a:rPr>
                  <a:t>24</a:t>
                </a:r>
              </a:p>
              <a:p>
                <a:pPr marL="457200" indent="-457200">
                  <a:buAutoNum type="alphaUcPeriod"/>
                </a:pPr>
                <a:r>
                  <a:rPr lang="en-US" sz="2400" dirty="0">
                    <a:cs typeface="Times New Roman" panose="02020603050405020304" pitchFamily="18" charset="0"/>
                  </a:rPr>
                  <a:t>30</a:t>
                </a:r>
              </a:p>
              <a:p>
                <a:pPr marL="457200" indent="-457200">
                  <a:buAutoNum type="alphaUcPeriod"/>
                </a:pPr>
                <a:r>
                  <a:rPr lang="en-US" sz="2400" dirty="0">
                    <a:cs typeface="Times New Roman" panose="02020603050405020304" pitchFamily="18" charset="0"/>
                  </a:rPr>
                  <a:t>62</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600200"/>
                <a:ext cx="8229600" cy="4648200"/>
              </a:xfrm>
              <a:blipFill>
                <a:blip r:embed="rId2"/>
                <a:stretch>
                  <a:fillRect l="-1185" t="-13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13</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52800" y="3200400"/>
            <a:ext cx="4572000" cy="2246769"/>
          </a:xfrm>
          <a:prstGeom prst="rect">
            <a:avLst/>
          </a:prstGeom>
          <a:noFill/>
          <a:ln w="19050">
            <a:solidFill>
              <a:schemeClr val="tx1"/>
            </a:solidFill>
          </a:ln>
        </p:spPr>
        <p:txBody>
          <a:bodyPr wrap="square" rtlCol="0">
            <a:spAutoFit/>
          </a:bodyPr>
          <a:lstStyle/>
          <a:p>
            <a:pPr algn="ctr"/>
            <a:r>
              <a:rPr lang="en-US" sz="2000" b="1" dirty="0"/>
              <a:t>Test Tip 1:</a:t>
            </a:r>
          </a:p>
          <a:p>
            <a:endParaRPr lang="en-US" sz="2000" b="1" dirty="0"/>
          </a:p>
          <a:p>
            <a:r>
              <a:rPr lang="en-US" sz="2000" b="1" dirty="0"/>
              <a:t>Be sure to know important mathematical terminology, such as LCD.</a:t>
            </a:r>
          </a:p>
          <a:p>
            <a:endParaRPr lang="en-US" sz="2000" b="1" dirty="0"/>
          </a:p>
          <a:p>
            <a:r>
              <a:rPr lang="en-US" sz="2000" b="1" dirty="0"/>
              <a:t>These terms are listed in the </a:t>
            </a:r>
            <a:r>
              <a:rPr lang="en-US" sz="2000" b="1" i="1" dirty="0"/>
              <a:t>Praxis Study Companion</a:t>
            </a:r>
            <a:r>
              <a:rPr lang="en-US" sz="2000" b="1" dirty="0"/>
              <a:t> for the CASE Math test!</a:t>
            </a:r>
          </a:p>
        </p:txBody>
      </p:sp>
    </p:spTree>
    <p:extLst>
      <p:ext uri="{BB962C8B-B14F-4D97-AF65-F5344CB8AC3E}">
        <p14:creationId xmlns:p14="http://schemas.microsoft.com/office/powerpoint/2010/main" val="89473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2"/>
            </a:pPr>
            <a:r>
              <a:rPr lang="en-US" sz="2400" dirty="0">
                <a:cs typeface="Times New Roman" panose="02020603050405020304" pitchFamily="18" charset="0"/>
              </a:rPr>
              <a:t>Some kindergarten students were asked to give their favorite food.  The results for 350 students are shown below.  How many more students chose chicken nuggets than pizza?</a:t>
            </a:r>
          </a:p>
          <a:p>
            <a:pPr marL="0" indent="0">
              <a:buNone/>
            </a:pPr>
            <a:endParaRPr lang="en-US" sz="2400" dirty="0">
              <a:cs typeface="Times New Roman" panose="02020603050405020304" pitchFamily="18" charset="0"/>
            </a:endParaRPr>
          </a:p>
          <a:p>
            <a:pPr marL="0" indent="0">
              <a:buNone/>
            </a:pPr>
            <a:endParaRPr lang="en-US" sz="12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14</a:t>
            </a:r>
          </a:p>
          <a:p>
            <a:pPr marL="457200" indent="-457200">
              <a:buAutoNum type="alphaUcPeriod"/>
            </a:pPr>
            <a:r>
              <a:rPr lang="en-US" sz="2400" dirty="0">
                <a:cs typeface="Times New Roman" panose="02020603050405020304" pitchFamily="18" charset="0"/>
              </a:rPr>
              <a:t>25</a:t>
            </a:r>
          </a:p>
          <a:p>
            <a:pPr marL="457200" indent="-457200">
              <a:buAutoNum type="alphaUcPeriod"/>
            </a:pPr>
            <a:r>
              <a:rPr lang="en-US" sz="2400" dirty="0">
                <a:cs typeface="Times New Roman" panose="02020603050405020304" pitchFamily="18" charset="0"/>
              </a:rPr>
              <a:t>49</a:t>
            </a:r>
          </a:p>
          <a:p>
            <a:pPr marL="457200" indent="-457200">
              <a:buAutoNum type="alphaUcPeriod"/>
            </a:pPr>
            <a:r>
              <a:rPr lang="en-US" sz="2400" dirty="0">
                <a:cs typeface="Times New Roman" panose="02020603050405020304" pitchFamily="18" charset="0"/>
              </a:rPr>
              <a:t>56</a:t>
            </a:r>
          </a:p>
          <a:p>
            <a:pPr marL="457200" indent="-457200">
              <a:buAutoNum type="alphaUcPeriod"/>
            </a:pPr>
            <a:r>
              <a:rPr lang="en-US" sz="2400" dirty="0">
                <a:cs typeface="Times New Roman" panose="02020603050405020304" pitchFamily="18" charset="0"/>
              </a:rPr>
              <a:t>140</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14</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p:cNvGraphicFramePr>
            <a:graphicFrameLocks/>
          </p:cNvGraphicFramePr>
          <p:nvPr/>
        </p:nvGraphicFramePr>
        <p:xfrm>
          <a:off x="3505200" y="2948354"/>
          <a:ext cx="3902868"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2068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3"/>
                </a:pPr>
                <a:r>
                  <a:rPr lang="en-US" sz="2400" dirty="0">
                    <a:cs typeface="Times New Roman" panose="02020603050405020304" pitchFamily="18" charset="0"/>
                  </a:rPr>
                  <a:t>What is the distance between </a:t>
                </a:r>
                <a14:m>
                  <m:oMath xmlns:m="http://schemas.openxmlformats.org/officeDocument/2006/math">
                    <m:r>
                      <a:rPr lang="en-US" sz="2400" b="0" i="0" smtClean="0">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US" sz="2400" b="0" i="0" smtClean="0">
                            <a:latin typeface="Cambria Math" panose="02040503050406030204" pitchFamily="18" charset="0"/>
                            <a:cs typeface="Times New Roman" panose="02020603050405020304" pitchFamily="18" charset="0"/>
                          </a:rPr>
                          <m:t>2</m:t>
                        </m:r>
                      </m:num>
                      <m:den>
                        <m:r>
                          <a:rPr lang="en-US" sz="2400" b="0" i="0" smtClean="0">
                            <a:latin typeface="Cambria Math" panose="02040503050406030204" pitchFamily="18" charset="0"/>
                            <a:cs typeface="Times New Roman" panose="02020603050405020304" pitchFamily="18" charset="0"/>
                          </a:rPr>
                          <m:t>3</m:t>
                        </m:r>
                      </m:den>
                    </m:f>
                  </m:oMath>
                </a14:m>
                <a:r>
                  <a:rPr lang="en-US" sz="2400" dirty="0">
                    <a:cs typeface="Times New Roman" panose="02020603050405020304" pitchFamily="18" charset="0"/>
                  </a:rPr>
                  <a:t> and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b="0" i="0" smtClean="0">
                            <a:latin typeface="Cambria Math" panose="02040503050406030204" pitchFamily="18" charset="0"/>
                            <a:cs typeface="Times New Roman" panose="02020603050405020304" pitchFamily="18" charset="0"/>
                          </a:rPr>
                          <m:t>3</m:t>
                        </m:r>
                      </m:num>
                      <m:den>
                        <m:r>
                          <a:rPr lang="en-US" sz="2400" b="0" i="0" smtClean="0">
                            <a:latin typeface="Cambria Math" panose="02040503050406030204" pitchFamily="18" charset="0"/>
                            <a:cs typeface="Times New Roman" panose="02020603050405020304" pitchFamily="18" charset="0"/>
                          </a:rPr>
                          <m:t>4</m:t>
                        </m:r>
                      </m:den>
                    </m:f>
                  </m:oMath>
                </a14:m>
                <a:r>
                  <a:rPr lang="en-US" sz="2400" dirty="0">
                    <a:cs typeface="Times New Roman" panose="02020603050405020304" pitchFamily="18" charset="0"/>
                  </a:rPr>
                  <a:t> on the number line?</a:t>
                </a:r>
              </a:p>
              <a:p>
                <a:pPr marL="0" indent="0">
                  <a:buNone/>
                </a:pPr>
                <a:endParaRPr lang="en-US" sz="2400" dirty="0">
                  <a:cs typeface="Times New Roman" panose="02020603050405020304" pitchFamily="18" charset="0"/>
                </a:endParaRPr>
              </a:p>
              <a:p>
                <a:pPr marL="457200" indent="-457200">
                  <a:buAutoNum type="alphaUcPeriod"/>
                </a:pPr>
                <a14:m>
                  <m:oMath xmlns:m="http://schemas.openxmlformats.org/officeDocument/2006/math">
                    <m:r>
                      <a:rPr lang="en-US" sz="2400" b="0" i="0" smtClean="0">
                        <a:latin typeface="Cambria Math" panose="02040503050406030204" pitchFamily="18" charset="0"/>
                        <a:cs typeface="Times New Roman" panose="02020603050405020304" pitchFamily="18" charset="0"/>
                      </a:rPr>
                      <m:t>−</m:t>
                    </m:r>
                    <m:f>
                      <m:fPr>
                        <m:ctrlPr>
                          <a:rPr lang="en-US" sz="2400" i="1" smtClean="0">
                            <a:latin typeface="Cambria Math" panose="02040503050406030204" pitchFamily="18" charset="0"/>
                            <a:cs typeface="Times New Roman" panose="02020603050405020304" pitchFamily="18" charset="0"/>
                          </a:rPr>
                        </m:ctrlPr>
                      </m:fPr>
                      <m:num>
                        <m:r>
                          <a:rPr lang="en-US" sz="2400" b="0" i="0" smtClean="0">
                            <a:latin typeface="Cambria Math" panose="02040503050406030204" pitchFamily="18" charset="0"/>
                            <a:cs typeface="Times New Roman" panose="02020603050405020304" pitchFamily="18" charset="0"/>
                          </a:rPr>
                          <m:t>1</m:t>
                        </m:r>
                      </m:num>
                      <m:den>
                        <m:r>
                          <a:rPr lang="en-US" sz="2400" b="0" i="0" smtClean="0">
                            <a:latin typeface="Cambria Math" panose="02040503050406030204" pitchFamily="18" charset="0"/>
                            <a:cs typeface="Times New Roman" panose="02020603050405020304" pitchFamily="18" charset="0"/>
                          </a:rPr>
                          <m:t>2</m:t>
                        </m:r>
                      </m:den>
                    </m:f>
                  </m:oMath>
                </a14:m>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b="0" i="0" smtClean="0">
                            <a:latin typeface="Cambria Math" panose="02040503050406030204" pitchFamily="18" charset="0"/>
                            <a:cs typeface="Times New Roman" panose="02020603050405020304" pitchFamily="18" charset="0"/>
                          </a:rPr>
                          <m:t>1</m:t>
                        </m:r>
                      </m:num>
                      <m:den>
                        <m:r>
                          <a:rPr lang="en-US" sz="2400" b="0" i="0" smtClean="0">
                            <a:latin typeface="Cambria Math" panose="02040503050406030204" pitchFamily="18" charset="0"/>
                            <a:cs typeface="Times New Roman" panose="02020603050405020304" pitchFamily="18" charset="0"/>
                          </a:rPr>
                          <m:t>12</m:t>
                        </m:r>
                      </m:den>
                    </m:f>
                  </m:oMath>
                </a14:m>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b="0" i="0" smtClean="0">
                            <a:latin typeface="Cambria Math" panose="02040503050406030204" pitchFamily="18" charset="0"/>
                            <a:cs typeface="Times New Roman" panose="02020603050405020304" pitchFamily="18" charset="0"/>
                          </a:rPr>
                          <m:t>6</m:t>
                        </m:r>
                      </m:num>
                      <m:den>
                        <m:r>
                          <a:rPr lang="en-US" sz="2400" b="0" i="0" smtClean="0">
                            <a:latin typeface="Cambria Math" panose="02040503050406030204" pitchFamily="18" charset="0"/>
                            <a:cs typeface="Times New Roman" panose="02020603050405020304" pitchFamily="18" charset="0"/>
                          </a:rPr>
                          <m:t>7</m:t>
                        </m:r>
                      </m:den>
                    </m:f>
                  </m:oMath>
                </a14:m>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b="0" i="0" smtClean="0">
                            <a:latin typeface="Cambria Math" panose="02040503050406030204" pitchFamily="18" charset="0"/>
                            <a:cs typeface="Times New Roman" panose="02020603050405020304" pitchFamily="18" charset="0"/>
                          </a:rPr>
                          <m:t>17</m:t>
                        </m:r>
                      </m:num>
                      <m:den>
                        <m:r>
                          <a:rPr lang="en-US" sz="2400" b="0" i="0" smtClean="0">
                            <a:latin typeface="Cambria Math" panose="02040503050406030204" pitchFamily="18" charset="0"/>
                            <a:cs typeface="Times New Roman" panose="02020603050405020304" pitchFamily="18" charset="0"/>
                          </a:rPr>
                          <m:t>12</m:t>
                        </m:r>
                      </m:den>
                    </m:f>
                  </m:oMath>
                </a14:m>
                <a:r>
                  <a:rPr lang="en-US" sz="2400" dirty="0">
                    <a:cs typeface="Times New Roman" panose="02020603050405020304" pitchFamily="18" charset="0"/>
                  </a:rPr>
                  <a:t> </a:t>
                </a:r>
              </a:p>
              <a:p>
                <a:pPr marL="457200" indent="-457200">
                  <a:buAutoNum type="alphaUcPeriod"/>
                </a:pPr>
                <a:r>
                  <a:rPr lang="en-US" sz="2400" dirty="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b="0" i="0" smtClean="0">
                            <a:latin typeface="Cambria Math" panose="02040503050406030204" pitchFamily="18" charset="0"/>
                            <a:cs typeface="Times New Roman" panose="02020603050405020304" pitchFamily="18" charset="0"/>
                          </a:rPr>
                          <m:t>12</m:t>
                        </m:r>
                      </m:num>
                      <m:den>
                        <m:r>
                          <a:rPr lang="en-US" sz="2400" b="0" i="0" smtClean="0">
                            <a:latin typeface="Cambria Math" panose="02040503050406030204" pitchFamily="18" charset="0"/>
                            <a:cs typeface="Times New Roman" panose="02020603050405020304" pitchFamily="18" charset="0"/>
                          </a:rPr>
                          <m:t>7</m:t>
                        </m:r>
                      </m:den>
                    </m:f>
                  </m:oMath>
                </a14:m>
                <a:r>
                  <a:rPr lang="en-US" sz="2400" dirty="0">
                    <a:cs typeface="Times New Roman" panose="02020603050405020304" pitchFamily="18" charset="0"/>
                  </a:rPr>
                  <a:t> </a:t>
                </a: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600200"/>
                <a:ext cx="8229600" cy="4648200"/>
              </a:xfrm>
              <a:blipFill>
                <a:blip r:embed="rId2"/>
                <a:stretch>
                  <a:fillRect l="-118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15</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oft question - Is 10 closer to infinity than 1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352800"/>
            <a:ext cx="4171950" cy="1447800"/>
          </a:xfrm>
          <a:prstGeom prst="rect">
            <a:avLst/>
          </a:prstGeom>
        </p:spPr>
      </p:pic>
      <p:sp>
        <p:nvSpPr>
          <p:cNvPr id="7" name="TextBox 6"/>
          <p:cNvSpPr txBox="1"/>
          <p:nvPr/>
        </p:nvSpPr>
        <p:spPr>
          <a:xfrm>
            <a:off x="3038475" y="3124200"/>
            <a:ext cx="4343400" cy="2246769"/>
          </a:xfrm>
          <a:prstGeom prst="rect">
            <a:avLst/>
          </a:prstGeom>
          <a:noFill/>
          <a:ln w="19050">
            <a:solidFill>
              <a:schemeClr val="tx1"/>
            </a:solidFill>
          </a:ln>
        </p:spPr>
        <p:txBody>
          <a:bodyPr wrap="square" rtlCol="0">
            <a:spAutoFit/>
          </a:bodyPr>
          <a:lstStyle/>
          <a:p>
            <a:pPr algn="ctr"/>
            <a:r>
              <a:rPr lang="en-US" sz="2000" b="1" dirty="0"/>
              <a:t>Test Tip 2:</a:t>
            </a:r>
          </a:p>
          <a:p>
            <a:endParaRPr lang="en-US" sz="2000" b="1" dirty="0"/>
          </a:p>
          <a:p>
            <a:r>
              <a:rPr lang="en-US" sz="2000" b="1" dirty="0"/>
              <a:t>Take time to understand the problem!</a:t>
            </a:r>
          </a:p>
          <a:p>
            <a:endParaRPr lang="en-US" sz="2000" b="1" dirty="0"/>
          </a:p>
          <a:p>
            <a:r>
              <a:rPr lang="en-US" sz="2000" b="1" dirty="0"/>
              <a:t>Many problems on the Praxis Core test are worded differently than problems you have seen in the past.</a:t>
            </a:r>
          </a:p>
        </p:txBody>
      </p:sp>
    </p:spTree>
    <p:extLst>
      <p:ext uri="{BB962C8B-B14F-4D97-AF65-F5344CB8AC3E}">
        <p14:creationId xmlns:p14="http://schemas.microsoft.com/office/powerpoint/2010/main" val="391841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4"/>
            </a:pPr>
            <a:r>
              <a:rPr lang="en-US" sz="2400" dirty="0">
                <a:cs typeface="Times New Roman" panose="02020603050405020304" pitchFamily="18" charset="0"/>
              </a:rPr>
              <a:t>Two buses arrive at Grand Central Station at 11:30 a.m.  The first bus arrives at the station every 45 minutes, while the second bus arrives at the station every 20 minutes.  When is the next time that both buses will arrive at this station at the same time?</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1:00 p.m.</a:t>
            </a:r>
          </a:p>
          <a:p>
            <a:pPr marL="457200" indent="-457200">
              <a:buAutoNum type="alphaUcPeriod"/>
            </a:pPr>
            <a:r>
              <a:rPr lang="en-US" sz="2400" dirty="0">
                <a:cs typeface="Times New Roman" panose="02020603050405020304" pitchFamily="18" charset="0"/>
              </a:rPr>
              <a:t>2:30 p.m.</a:t>
            </a:r>
          </a:p>
          <a:p>
            <a:pPr marL="457200" indent="-457200">
              <a:buAutoNum type="alphaUcPeriod"/>
            </a:pPr>
            <a:r>
              <a:rPr lang="en-US" sz="2400" dirty="0">
                <a:cs typeface="Times New Roman" panose="02020603050405020304" pitchFamily="18" charset="0"/>
              </a:rPr>
              <a:t>3:30 p.m.</a:t>
            </a:r>
          </a:p>
          <a:p>
            <a:pPr marL="457200" indent="-457200">
              <a:buAutoNum type="alphaUcPeriod"/>
            </a:pPr>
            <a:r>
              <a:rPr lang="en-US" sz="2400" dirty="0">
                <a:cs typeface="Times New Roman" panose="02020603050405020304" pitchFamily="18" charset="0"/>
              </a:rPr>
              <a:t>4:00 p.m.</a:t>
            </a:r>
          </a:p>
          <a:p>
            <a:pPr marL="457200" indent="-457200">
              <a:buAutoNum type="alphaUcPeriod"/>
            </a:pPr>
            <a:r>
              <a:rPr lang="en-US" sz="2400" dirty="0">
                <a:cs typeface="Times New Roman" panose="02020603050405020304" pitchFamily="18" charset="0"/>
              </a:rPr>
              <a:t>5:30 p.m.</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16</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05200" y="3924300"/>
            <a:ext cx="4495800" cy="2246769"/>
          </a:xfrm>
          <a:prstGeom prst="rect">
            <a:avLst/>
          </a:prstGeom>
          <a:noFill/>
          <a:ln w="19050">
            <a:solidFill>
              <a:schemeClr val="tx1"/>
            </a:solidFill>
          </a:ln>
        </p:spPr>
        <p:txBody>
          <a:bodyPr wrap="square" rtlCol="0">
            <a:spAutoFit/>
          </a:bodyPr>
          <a:lstStyle/>
          <a:p>
            <a:pPr algn="ctr"/>
            <a:r>
              <a:rPr lang="en-US" sz="2000" b="1" dirty="0"/>
              <a:t>Test Tip 3:</a:t>
            </a:r>
          </a:p>
          <a:p>
            <a:endParaRPr lang="en-US" sz="2000" b="1" dirty="0"/>
          </a:p>
          <a:p>
            <a:r>
              <a:rPr lang="en-US" sz="2000" b="1" dirty="0"/>
              <a:t>Pace yourself!  You can’t afford to spend too much time on any given problem.</a:t>
            </a:r>
          </a:p>
          <a:p>
            <a:endParaRPr lang="en-US" sz="2000" b="1" dirty="0"/>
          </a:p>
          <a:p>
            <a:r>
              <a:rPr lang="en-US" sz="2000" b="1" dirty="0"/>
              <a:t>Keep in mind that you only have about 1.5 minutes per question.</a:t>
            </a:r>
          </a:p>
        </p:txBody>
      </p:sp>
    </p:spTree>
    <p:extLst>
      <p:ext uri="{BB962C8B-B14F-4D97-AF65-F5344CB8AC3E}">
        <p14:creationId xmlns:p14="http://schemas.microsoft.com/office/powerpoint/2010/main" val="226811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5"/>
                </a:pPr>
                <a:r>
                  <a:rPr lang="en-US" sz="2400" dirty="0">
                    <a:cs typeface="Times New Roman" panose="02020603050405020304" pitchFamily="18" charset="0"/>
                  </a:rPr>
                  <a:t>Which of the following problems can be solved using the area model below?</a:t>
                </a:r>
              </a:p>
              <a:p>
                <a:pPr marL="0" indent="0">
                  <a:buNone/>
                </a:pPr>
                <a:endParaRPr lang="en-US" sz="2400" dirty="0">
                  <a:cs typeface="Times New Roman" panose="02020603050405020304" pitchFamily="18" charset="0"/>
                </a:endParaRPr>
              </a:p>
              <a:p>
                <a:pPr marL="457200" indent="-457200">
                  <a:buAutoNum type="alphaUcPeriod"/>
                </a:pP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0">
                            <a:latin typeface="Cambria Math" panose="02040503050406030204" pitchFamily="18" charset="0"/>
                            <a:cs typeface="Times New Roman" panose="02020603050405020304" pitchFamily="18" charset="0"/>
                          </a:rPr>
                          <m:t>2</m:t>
                        </m:r>
                      </m:num>
                      <m:den>
                        <m:r>
                          <a:rPr lang="en-US" sz="2400" i="0">
                            <a:latin typeface="Cambria Math" panose="02040503050406030204" pitchFamily="18" charset="0"/>
                            <a:cs typeface="Times New Roman" panose="02020603050405020304" pitchFamily="18" charset="0"/>
                          </a:rPr>
                          <m:t>3</m:t>
                        </m:r>
                      </m:den>
                    </m:f>
                    <m:r>
                      <a:rPr lang="en-US" sz="240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US" sz="2400" i="0">
                            <a:latin typeface="Cambria Math" panose="02040503050406030204" pitchFamily="18" charset="0"/>
                            <a:cs typeface="Times New Roman" panose="02020603050405020304" pitchFamily="18" charset="0"/>
                          </a:rPr>
                          <m:t>1</m:t>
                        </m:r>
                      </m:num>
                      <m:den>
                        <m:r>
                          <a:rPr lang="en-US" sz="2400" i="0">
                            <a:latin typeface="Cambria Math" panose="02040503050406030204" pitchFamily="18" charset="0"/>
                            <a:cs typeface="Times New Roman" panose="02020603050405020304" pitchFamily="18" charset="0"/>
                          </a:rPr>
                          <m:t>6</m:t>
                        </m:r>
                      </m:den>
                    </m:f>
                    <m:r>
                      <a:rPr lang="en-US" sz="2400" i="0">
                        <a:latin typeface="Cambria Math" panose="02040503050406030204" pitchFamily="18" charset="0"/>
                        <a:cs typeface="Times New Roman" panose="02020603050405020304" pitchFamily="18" charset="0"/>
                      </a:rPr>
                      <m:t> </m:t>
                    </m:r>
                  </m:oMath>
                </a14:m>
                <a:endParaRPr lang="en-US" sz="2400" dirty="0">
                  <a:cs typeface="Times New Roman" panose="02020603050405020304" pitchFamily="18" charset="0"/>
                </a:endParaRPr>
              </a:p>
              <a:p>
                <a:pPr marL="457200" indent="-457200">
                  <a:buAutoNum type="alphaUcPeriod"/>
                </a:pP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0">
                            <a:latin typeface="Cambria Math" panose="02040503050406030204" pitchFamily="18" charset="0"/>
                            <a:cs typeface="Times New Roman" panose="02020603050405020304" pitchFamily="18" charset="0"/>
                          </a:rPr>
                          <m:t>2</m:t>
                        </m:r>
                      </m:num>
                      <m:den>
                        <m:r>
                          <a:rPr lang="en-US" sz="2400" i="0">
                            <a:latin typeface="Cambria Math" panose="02040503050406030204" pitchFamily="18" charset="0"/>
                            <a:cs typeface="Times New Roman" panose="02020603050405020304" pitchFamily="18" charset="0"/>
                          </a:rPr>
                          <m:t>3</m:t>
                        </m:r>
                      </m:den>
                    </m:f>
                    <m:r>
                      <a:rPr lang="en-US" sz="240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US" sz="2400" i="0">
                            <a:latin typeface="Cambria Math" panose="02040503050406030204" pitchFamily="18" charset="0"/>
                            <a:cs typeface="Times New Roman" panose="02020603050405020304" pitchFamily="18" charset="0"/>
                          </a:rPr>
                          <m:t>1</m:t>
                        </m:r>
                      </m:num>
                      <m:den>
                        <m:r>
                          <a:rPr lang="en-US" sz="2400" i="0">
                            <a:latin typeface="Cambria Math" panose="02040503050406030204" pitchFamily="18" charset="0"/>
                            <a:cs typeface="Times New Roman" panose="02020603050405020304" pitchFamily="18" charset="0"/>
                          </a:rPr>
                          <m:t>6</m:t>
                        </m:r>
                      </m:den>
                    </m:f>
                  </m:oMath>
                </a14:m>
                <a:endParaRPr lang="en-US" sz="2400" dirty="0">
                  <a:cs typeface="Times New Roman" panose="02020603050405020304" pitchFamily="18" charset="0"/>
                </a:endParaRPr>
              </a:p>
              <a:p>
                <a:pPr marL="457200" indent="-457200">
                  <a:buAutoNum type="alphaUcPeriod"/>
                </a:pP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0">
                            <a:latin typeface="Cambria Math" panose="02040503050406030204" pitchFamily="18" charset="0"/>
                            <a:cs typeface="Times New Roman" panose="02020603050405020304" pitchFamily="18" charset="0"/>
                          </a:rPr>
                          <m:t>2</m:t>
                        </m:r>
                      </m:num>
                      <m:den>
                        <m:r>
                          <a:rPr lang="en-US" sz="2400" i="0">
                            <a:latin typeface="Cambria Math" panose="02040503050406030204" pitchFamily="18" charset="0"/>
                            <a:cs typeface="Times New Roman" panose="02020603050405020304" pitchFamily="18" charset="0"/>
                          </a:rPr>
                          <m:t>3</m:t>
                        </m:r>
                      </m:den>
                    </m:f>
                    <m:r>
                      <a:rPr lang="en-US" sz="2400" i="0">
                        <a:latin typeface="Cambria Math" panose="02040503050406030204" pitchFamily="18" charset="0"/>
                        <a:ea typeface="Cambria Math" panose="02040503050406030204" pitchFamily="18" charset="0"/>
                        <a:cs typeface="Times New Roman" panose="02020603050405020304" pitchFamily="18" charset="0"/>
                      </a:rPr>
                      <m:t>×</m:t>
                    </m:r>
                    <m:r>
                      <a:rPr lang="en-US" sz="2400" b="0" i="0" smtClean="0">
                        <a:latin typeface="Cambria Math" panose="02040503050406030204" pitchFamily="18" charset="0"/>
                        <a:cs typeface="Times New Roman" panose="02020603050405020304" pitchFamily="18" charset="0"/>
                      </a:rPr>
                      <m:t>4</m:t>
                    </m:r>
                  </m:oMath>
                </a14:m>
                <a:endParaRPr lang="en-US" sz="2400" dirty="0">
                  <a:cs typeface="Times New Roman" panose="02020603050405020304" pitchFamily="18" charset="0"/>
                </a:endParaRPr>
              </a:p>
              <a:p>
                <a:pPr marL="457200" indent="-457200">
                  <a:buAutoNum type="alphaUcPeriod"/>
                </a:pP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0">
                            <a:latin typeface="Cambria Math" panose="02040503050406030204" pitchFamily="18" charset="0"/>
                            <a:cs typeface="Times New Roman" panose="02020603050405020304" pitchFamily="18" charset="0"/>
                          </a:rPr>
                          <m:t>2</m:t>
                        </m:r>
                      </m:num>
                      <m:den>
                        <m:r>
                          <a:rPr lang="en-US" sz="2400" i="0">
                            <a:latin typeface="Cambria Math" panose="02040503050406030204" pitchFamily="18" charset="0"/>
                            <a:cs typeface="Times New Roman" panose="02020603050405020304" pitchFamily="18" charset="0"/>
                          </a:rPr>
                          <m:t>3</m:t>
                        </m:r>
                      </m:den>
                    </m:f>
                    <m:r>
                      <a:rPr lang="en-US" sz="2400" i="0">
                        <a:latin typeface="Cambria Math" panose="02040503050406030204" pitchFamily="18" charset="0"/>
                        <a:ea typeface="Cambria Math" panose="02040503050406030204" pitchFamily="18" charset="0"/>
                        <a:cs typeface="Times New Roman" panose="02020603050405020304" pitchFamily="18" charset="0"/>
                      </a:rPr>
                      <m:t>÷</m:t>
                    </m:r>
                    <m:r>
                      <a:rPr lang="en-US" sz="2400" b="0" i="0" smtClean="0">
                        <a:latin typeface="Cambria Math" panose="02040503050406030204" pitchFamily="18" charset="0"/>
                        <a:cs typeface="Times New Roman" panose="02020603050405020304" pitchFamily="18" charset="0"/>
                      </a:rPr>
                      <m:t>6</m:t>
                    </m:r>
                  </m:oMath>
                </a14:m>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None of these</a:t>
                </a: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600200"/>
                <a:ext cx="8229600" cy="4648200"/>
              </a:xfrm>
              <a:blipFill>
                <a:blip r:embed="rId2"/>
                <a:stretch>
                  <a:fillRect l="-1185" t="-13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17</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621FEA-B865-41C0-A0F8-054A815C46A9}"/>
              </a:ext>
            </a:extLst>
          </p:cNvPr>
          <p:cNvPicPr>
            <a:picLocks noChangeAspect="1"/>
          </p:cNvPicPr>
          <p:nvPr/>
        </p:nvPicPr>
        <p:blipFill>
          <a:blip r:embed="rId3"/>
          <a:stretch>
            <a:fillRect/>
          </a:stretch>
        </p:blipFill>
        <p:spPr>
          <a:xfrm>
            <a:off x="3810000" y="3248025"/>
            <a:ext cx="3600450" cy="2390775"/>
          </a:xfrm>
          <a:prstGeom prst="rect">
            <a:avLst/>
          </a:prstGeom>
        </p:spPr>
      </p:pic>
      <p:sp>
        <p:nvSpPr>
          <p:cNvPr id="7" name="TextBox 6"/>
          <p:cNvSpPr txBox="1"/>
          <p:nvPr/>
        </p:nvSpPr>
        <p:spPr>
          <a:xfrm>
            <a:off x="3657600" y="3320027"/>
            <a:ext cx="4191000" cy="2246769"/>
          </a:xfrm>
          <a:prstGeom prst="rect">
            <a:avLst/>
          </a:prstGeom>
          <a:noFill/>
          <a:ln w="19050">
            <a:solidFill>
              <a:schemeClr val="tx1"/>
            </a:solidFill>
          </a:ln>
        </p:spPr>
        <p:txBody>
          <a:bodyPr wrap="square" rtlCol="0">
            <a:spAutoFit/>
          </a:bodyPr>
          <a:lstStyle/>
          <a:p>
            <a:pPr algn="ctr"/>
            <a:r>
              <a:rPr lang="en-US" sz="2000" b="1" dirty="0"/>
              <a:t>Test Tip 4:</a:t>
            </a:r>
          </a:p>
          <a:p>
            <a:endParaRPr lang="en-US" sz="2000" b="1" dirty="0"/>
          </a:p>
          <a:p>
            <a:r>
              <a:rPr lang="en-US" sz="2000" b="1" dirty="0"/>
              <a:t>If you don’t know how to answer a question, skip it and return to it later.</a:t>
            </a:r>
          </a:p>
          <a:p>
            <a:endParaRPr lang="en-US" sz="2000" b="1" dirty="0"/>
          </a:p>
          <a:p>
            <a:r>
              <a:rPr lang="en-US" sz="2000" b="1" dirty="0"/>
              <a:t>But be sure to answer all of the questions before your time is up!</a:t>
            </a:r>
          </a:p>
        </p:txBody>
      </p:sp>
    </p:spTree>
    <p:extLst>
      <p:ext uri="{BB962C8B-B14F-4D97-AF65-F5344CB8AC3E}">
        <p14:creationId xmlns:p14="http://schemas.microsoft.com/office/powerpoint/2010/main" val="18520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6"/>
                </a:pPr>
                <a:r>
                  <a:rPr lang="en-US" sz="2400" dirty="0">
                    <a:cs typeface="Times New Roman" panose="02020603050405020304" pitchFamily="18" charset="0"/>
                  </a:rPr>
                  <a:t>Using the table, determine how many cups are in </a:t>
                </a:r>
                <a14:m>
                  <m:oMath xmlns:m="http://schemas.openxmlformats.org/officeDocument/2006/math">
                    <m:r>
                      <a:rPr lang="en-US" sz="2400" i="1">
                        <a:latin typeface="Cambria Math" panose="02040503050406030204" pitchFamily="18" charset="0"/>
                        <a:cs typeface="Times New Roman" panose="02020603050405020304" pitchFamily="18" charset="0"/>
                      </a:rPr>
                      <m:t>3</m:t>
                    </m:r>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oMath>
                </a14:m>
                <a:r>
                  <a:rPr lang="en-US" sz="2400" dirty="0">
                    <a:cs typeface="Times New Roman" panose="02020603050405020304" pitchFamily="18" charset="0"/>
                  </a:rPr>
                  <a:t> gallons?</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3.5 cups</a:t>
                </a:r>
              </a:p>
              <a:p>
                <a:pPr marL="457200" indent="-457200">
                  <a:buAutoNum type="alphaUcPeriod"/>
                </a:pPr>
                <a:r>
                  <a:rPr lang="en-US" sz="2400" dirty="0">
                    <a:cs typeface="Times New Roman" panose="02020603050405020304" pitchFamily="18" charset="0"/>
                  </a:rPr>
                  <a:t>14 cups</a:t>
                </a:r>
              </a:p>
              <a:p>
                <a:pPr marL="457200" indent="-457200">
                  <a:buAutoNum type="alphaUcPeriod"/>
                </a:pPr>
                <a:r>
                  <a:rPr lang="en-US" sz="2400" dirty="0">
                    <a:cs typeface="Times New Roman" panose="02020603050405020304" pitchFamily="18" charset="0"/>
                  </a:rPr>
                  <a:t>28 cups</a:t>
                </a:r>
              </a:p>
              <a:p>
                <a:pPr marL="457200" indent="-457200">
                  <a:buAutoNum type="alphaUcPeriod"/>
                </a:pPr>
                <a:r>
                  <a:rPr lang="en-US" sz="2400" dirty="0">
                    <a:cs typeface="Times New Roman" panose="02020603050405020304" pitchFamily="18" charset="0"/>
                  </a:rPr>
                  <a:t>42 cups</a:t>
                </a:r>
              </a:p>
              <a:p>
                <a:pPr marL="457200" indent="-457200">
                  <a:buAutoNum type="alphaUcPeriod"/>
                </a:pPr>
                <a:r>
                  <a:rPr lang="en-US" sz="2400" dirty="0">
                    <a:cs typeface="Times New Roman" panose="02020603050405020304" pitchFamily="18" charset="0"/>
                  </a:rPr>
                  <a:t>56 cups</a:t>
                </a: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600200"/>
                <a:ext cx="8229600" cy="4648200"/>
              </a:xfrm>
              <a:blipFill>
                <a:blip r:embed="rId2"/>
                <a:stretch>
                  <a:fillRect l="-1185" r="-5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18</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3886200" y="3124200"/>
                <a:ext cx="1981200" cy="12836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1 cup =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1</m:t>
                        </m:r>
                      </m:num>
                      <m:den>
                        <m:r>
                          <a:rPr lang="en-US" i="1">
                            <a:latin typeface="Cambria Math" panose="02040503050406030204" pitchFamily="18" charset="0"/>
                            <a:cs typeface="Times New Roman" panose="02020603050405020304" pitchFamily="18" charset="0"/>
                          </a:rPr>
                          <m:t>2</m:t>
                        </m:r>
                      </m:den>
                    </m:f>
                  </m:oMath>
                </a14:m>
                <a:r>
                  <a:rPr lang="en-US" dirty="0"/>
                  <a:t> pint</a:t>
                </a:r>
              </a:p>
              <a:p>
                <a:pPr algn="ctr"/>
                <a:endParaRPr lang="en-US" sz="800" dirty="0"/>
              </a:p>
              <a:p>
                <a:pPr algn="ctr"/>
                <a:r>
                  <a:rPr lang="en-US" dirty="0"/>
                  <a:t>2 pints = 1 quart</a:t>
                </a:r>
              </a:p>
              <a:p>
                <a:pPr algn="ctr"/>
                <a:endParaRPr lang="en-US" sz="800" dirty="0"/>
              </a:p>
              <a:p>
                <a:pPr algn="ctr"/>
                <a:r>
                  <a:rPr lang="en-US" dirty="0"/>
                  <a:t>4 quarts = 1 gallon</a:t>
                </a:r>
              </a:p>
            </p:txBody>
          </p:sp>
        </mc:Choice>
        <mc:Fallback xmlns="">
          <p:sp>
            <p:nvSpPr>
              <p:cNvPr id="3" name="TextBox 2"/>
              <p:cNvSpPr txBox="1">
                <a:spLocks noRot="1" noChangeAspect="1" noMove="1" noResize="1" noEditPoints="1" noAdjustHandles="1" noChangeArrowheads="1" noChangeShapeType="1" noTextEdit="1"/>
              </p:cNvSpPr>
              <p:nvPr/>
            </p:nvSpPr>
            <p:spPr>
              <a:xfrm>
                <a:off x="3886200" y="3124200"/>
                <a:ext cx="1981200" cy="1283685"/>
              </a:xfrm>
              <a:prstGeom prst="rect">
                <a:avLst/>
              </a:prstGeom>
              <a:blipFill>
                <a:blip r:embed="rId3"/>
                <a:stretch>
                  <a:fillRect l="-304" b="-5607"/>
                </a:stretch>
              </a:blipFill>
            </p:spPr>
            <p:txBody>
              <a:bodyPr/>
              <a:lstStyle/>
              <a:p>
                <a:r>
                  <a:rPr lang="en-US">
                    <a:noFill/>
                  </a:rPr>
                  <a:t> </a:t>
                </a:r>
              </a:p>
            </p:txBody>
          </p:sp>
        </mc:Fallback>
      </mc:AlternateContent>
    </p:spTree>
    <p:extLst>
      <p:ext uri="{BB962C8B-B14F-4D97-AF65-F5344CB8AC3E}">
        <p14:creationId xmlns:p14="http://schemas.microsoft.com/office/powerpoint/2010/main" val="88049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7"/>
            </a:pPr>
            <a:r>
              <a:rPr lang="en-US" sz="2400" dirty="0">
                <a:cs typeface="Times New Roman" panose="02020603050405020304" pitchFamily="18" charset="0"/>
              </a:rPr>
              <a:t>One family’s water consumption (in thousands of gallons) over several months is shown in the bar graph below. What was the percent increase in water consumption from June to August?</a:t>
            </a:r>
          </a:p>
          <a:p>
            <a:pPr marL="0" indent="0">
              <a:buNone/>
            </a:pPr>
            <a:endParaRPr lang="en-US" sz="2400" dirty="0">
              <a:cs typeface="Times New Roman" panose="02020603050405020304" pitchFamily="18" charset="0"/>
            </a:endParaRPr>
          </a:p>
          <a:p>
            <a:pPr marL="0" indent="0">
              <a:buNone/>
            </a:pPr>
            <a:endParaRPr lang="en-US" sz="12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2 %</a:t>
            </a:r>
          </a:p>
          <a:p>
            <a:pPr marL="457200" indent="-457200">
              <a:buAutoNum type="alphaUcPeriod"/>
            </a:pPr>
            <a:r>
              <a:rPr lang="en-US" sz="2400" dirty="0">
                <a:cs typeface="Times New Roman" panose="02020603050405020304" pitchFamily="18" charset="0"/>
              </a:rPr>
              <a:t>20 %</a:t>
            </a:r>
          </a:p>
          <a:p>
            <a:pPr marL="457200" indent="-457200">
              <a:buAutoNum type="alphaUcPeriod"/>
            </a:pPr>
            <a:r>
              <a:rPr lang="en-US" sz="2400" dirty="0">
                <a:cs typeface="Times New Roman" panose="02020603050405020304" pitchFamily="18" charset="0"/>
              </a:rPr>
              <a:t>40 %</a:t>
            </a:r>
          </a:p>
          <a:p>
            <a:pPr marL="457200" indent="-457200">
              <a:buAutoNum type="alphaUcPeriod"/>
            </a:pPr>
            <a:r>
              <a:rPr lang="en-US" sz="2400" dirty="0">
                <a:cs typeface="Times New Roman" panose="02020603050405020304" pitchFamily="18" charset="0"/>
              </a:rPr>
              <a:t>66.7 %</a:t>
            </a:r>
          </a:p>
          <a:p>
            <a:pPr marL="457200" indent="-457200">
              <a:buAutoNum type="alphaUcPeriod"/>
            </a:pPr>
            <a:r>
              <a:rPr lang="en-US" sz="2400" dirty="0">
                <a:cs typeface="Times New Roman" panose="02020603050405020304" pitchFamily="18" charset="0"/>
              </a:rPr>
              <a:t>100 %</a:t>
            </a: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19</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p:cNvGraphicFramePr>
            <a:graphicFrameLocks/>
          </p:cNvGraphicFramePr>
          <p:nvPr/>
        </p:nvGraphicFramePr>
        <p:xfrm>
          <a:off x="2667000" y="2895600"/>
          <a:ext cx="5486400" cy="34607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657600" y="3320027"/>
            <a:ext cx="4191000" cy="2246769"/>
          </a:xfrm>
          <a:prstGeom prst="rect">
            <a:avLst/>
          </a:prstGeom>
          <a:noFill/>
          <a:ln w="19050">
            <a:solidFill>
              <a:schemeClr val="tx1"/>
            </a:solidFill>
          </a:ln>
        </p:spPr>
        <p:txBody>
          <a:bodyPr wrap="square" rtlCol="0">
            <a:spAutoFit/>
          </a:bodyPr>
          <a:lstStyle/>
          <a:p>
            <a:pPr algn="ctr"/>
            <a:r>
              <a:rPr lang="en-US" sz="2000" b="1" dirty="0"/>
              <a:t>Test Tip 5:</a:t>
            </a:r>
          </a:p>
          <a:p>
            <a:endParaRPr lang="en-US" sz="2000" b="1" dirty="0"/>
          </a:p>
          <a:p>
            <a:r>
              <a:rPr lang="en-US" sz="2000" b="1" dirty="0"/>
              <a:t>There are several formulas that you are expected to know for this test.</a:t>
            </a:r>
          </a:p>
          <a:p>
            <a:endParaRPr lang="en-US" sz="2000" b="1" dirty="0"/>
          </a:p>
          <a:p>
            <a:r>
              <a:rPr lang="en-US" sz="2000" b="1" dirty="0"/>
              <a:t>So be sure to review and practice using them before test day!</a:t>
            </a:r>
          </a:p>
        </p:txBody>
      </p:sp>
    </p:spTree>
    <p:extLst>
      <p:ext uri="{BB962C8B-B14F-4D97-AF65-F5344CB8AC3E}">
        <p14:creationId xmlns:p14="http://schemas.microsoft.com/office/powerpoint/2010/main" val="6916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Agenda</a:t>
            </a:r>
          </a:p>
        </p:txBody>
      </p:sp>
      <p:sp>
        <p:nvSpPr>
          <p:cNvPr id="97283" name="Rectangle 3"/>
          <p:cNvSpPr>
            <a:spLocks noGrp="1" noChangeArrowheads="1"/>
          </p:cNvSpPr>
          <p:nvPr>
            <p:ph idx="1"/>
          </p:nvPr>
        </p:nvSpPr>
        <p:spPr>
          <a:xfrm>
            <a:off x="457200" y="1600200"/>
            <a:ext cx="8229600" cy="4648200"/>
          </a:xfrm>
        </p:spPr>
        <p:txBody>
          <a:bodyPr>
            <a:normAutofit/>
          </a:bodyPr>
          <a:lstStyle/>
          <a:p>
            <a:endParaRPr lang="en-US" sz="1800" dirty="0">
              <a:cs typeface="Times New Roman" panose="02020603050405020304" pitchFamily="18" charset="0"/>
            </a:endParaRPr>
          </a:p>
          <a:p>
            <a:r>
              <a:rPr lang="en-US" sz="3600" dirty="0">
                <a:cs typeface="Times New Roman" panose="02020603050405020304" pitchFamily="18" charset="0"/>
              </a:rPr>
              <a:t>Introductions</a:t>
            </a:r>
          </a:p>
          <a:p>
            <a:r>
              <a:rPr lang="en-US" sz="3600" dirty="0">
                <a:cs typeface="Times New Roman" panose="02020603050405020304" pitchFamily="18" charset="0"/>
              </a:rPr>
              <a:t>Exam Overview</a:t>
            </a:r>
          </a:p>
          <a:p>
            <a:r>
              <a:rPr lang="en-US" sz="3600" dirty="0">
                <a:cs typeface="Times New Roman" panose="02020603050405020304" pitchFamily="18" charset="0"/>
              </a:rPr>
              <a:t>Number &amp; Quantity</a:t>
            </a:r>
          </a:p>
          <a:p>
            <a:r>
              <a:rPr lang="en-US" sz="3600" dirty="0">
                <a:cs typeface="Times New Roman" panose="02020603050405020304" pitchFamily="18" charset="0"/>
              </a:rPr>
              <a:t>Data, Prob, &amp; Stats</a:t>
            </a:r>
          </a:p>
          <a:p>
            <a:r>
              <a:rPr lang="en-US" sz="3600" dirty="0">
                <a:cs typeface="Times New Roman" panose="02020603050405020304" pitchFamily="18" charset="0"/>
              </a:rPr>
              <a:t>“Homework”</a:t>
            </a:r>
          </a:p>
          <a:p>
            <a:r>
              <a:rPr lang="en-US" sz="3600" dirty="0">
                <a:cs typeface="Times New Roman" panose="02020603050405020304" pitchFamily="18" charset="0"/>
              </a:rPr>
              <a:t>Looking Ahead</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5AA0647-AD66-4686-8DB4-B59D3863D2E6}"/>
              </a:ext>
            </a:extLst>
          </p:cNvPr>
          <p:cNvPicPr>
            <a:picLocks noChangeAspect="1"/>
          </p:cNvPicPr>
          <p:nvPr/>
        </p:nvPicPr>
        <p:blipFill>
          <a:blip r:embed="rId2"/>
          <a:stretch>
            <a:fillRect/>
          </a:stretch>
        </p:blipFill>
        <p:spPr>
          <a:xfrm rot="5400000">
            <a:off x="4458144" y="2243867"/>
            <a:ext cx="4575589" cy="3433476"/>
          </a:xfrm>
          <a:prstGeom prst="rect">
            <a:avLst/>
          </a:prstGeom>
        </p:spPr>
      </p:pic>
    </p:spTree>
    <p:extLst>
      <p:ext uri="{BB962C8B-B14F-4D97-AF65-F5344CB8AC3E}">
        <p14:creationId xmlns:p14="http://schemas.microsoft.com/office/powerpoint/2010/main" val="2612890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8"/>
                </a:pPr>
                <a:r>
                  <a:rPr lang="en-US" sz="2400" dirty="0">
                    <a:cs typeface="Times New Roman" panose="02020603050405020304" pitchFamily="18" charset="0"/>
                  </a:rPr>
                  <a:t>Which of the following numbers are greater than 3?</a:t>
                </a:r>
              </a:p>
              <a:p>
                <a:pPr marL="0" indent="0">
                  <a:buNone/>
                </a:pPr>
                <a:endParaRPr lang="en-US" sz="2400" dirty="0">
                  <a:cs typeface="Times New Roman" panose="02020603050405020304" pitchFamily="18" charset="0"/>
                </a:endParaRPr>
              </a:p>
              <a:p>
                <a:pPr marL="514350" indent="-514350">
                  <a:buAutoNum type="romanLcPeriod"/>
                </a:pPr>
                <a14:m>
                  <m:oMath xmlns:m="http://schemas.openxmlformats.org/officeDocument/2006/math">
                    <m:rad>
                      <m:radPr>
                        <m:degHide m:val="on"/>
                        <m:ctrlPr>
                          <a:rPr lang="en-US" sz="2400" i="1" smtClean="0">
                            <a:latin typeface="Cambria Math" panose="02040503050406030204" pitchFamily="18" charset="0"/>
                            <a:cs typeface="Times New Roman" panose="02020603050405020304" pitchFamily="18" charset="0"/>
                          </a:rPr>
                        </m:ctrlPr>
                      </m:radPr>
                      <m:deg/>
                      <m:e>
                        <m:r>
                          <a:rPr lang="en-US" sz="2400" b="0" i="1" smtClean="0">
                            <a:latin typeface="Cambria Math" panose="02040503050406030204" pitchFamily="18" charset="0"/>
                            <a:cs typeface="Times New Roman" panose="02020603050405020304" pitchFamily="18" charset="0"/>
                          </a:rPr>
                          <m:t>2</m:t>
                        </m:r>
                      </m:e>
                    </m:rad>
                  </m:oMath>
                </a14:m>
                <a:r>
                  <a:rPr lang="en-US" sz="2400" dirty="0">
                    <a:cs typeface="Times New Roman" panose="02020603050405020304" pitchFamily="18" charset="0"/>
                  </a:rPr>
                  <a:t>				A. </a:t>
                </a:r>
                <a:r>
                  <a:rPr lang="en-US" sz="2400" i="1" dirty="0">
                    <a:cs typeface="Times New Roman" panose="02020603050405020304" pitchFamily="18" charset="0"/>
                  </a:rPr>
                  <a:t>i</a:t>
                </a:r>
                <a:r>
                  <a:rPr lang="en-US" sz="2400" dirty="0">
                    <a:cs typeface="Times New Roman" panose="02020603050405020304" pitchFamily="18" charset="0"/>
                  </a:rPr>
                  <a:t> and </a:t>
                </a:r>
                <a:r>
                  <a:rPr lang="en-US" sz="2400" i="1" dirty="0">
                    <a:cs typeface="Times New Roman" panose="02020603050405020304" pitchFamily="18" charset="0"/>
                  </a:rPr>
                  <a:t>ii</a:t>
                </a:r>
              </a:p>
              <a:p>
                <a:pPr marL="514350" indent="-514350">
                  <a:buAutoNum type="romanLcPeriod"/>
                </a:pPr>
                <a14:m>
                  <m:oMath xmlns:m="http://schemas.openxmlformats.org/officeDocument/2006/math">
                    <m:rad>
                      <m:radPr>
                        <m:degHide m:val="on"/>
                        <m:ctrlPr>
                          <a:rPr lang="en-US" sz="2400" i="1">
                            <a:latin typeface="Cambria Math" panose="02040503050406030204" pitchFamily="18" charset="0"/>
                            <a:cs typeface="Times New Roman" panose="02020603050405020304" pitchFamily="18" charset="0"/>
                          </a:rPr>
                        </m:ctrlPr>
                      </m:radPr>
                      <m:deg/>
                      <m:e>
                        <m:r>
                          <a:rPr lang="en-US" sz="2400" b="0" i="1" smtClean="0">
                            <a:latin typeface="Cambria Math" panose="02040503050406030204" pitchFamily="18" charset="0"/>
                            <a:cs typeface="Times New Roman" panose="02020603050405020304" pitchFamily="18" charset="0"/>
                          </a:rPr>
                          <m:t>3</m:t>
                        </m:r>
                      </m:e>
                    </m:rad>
                  </m:oMath>
                </a14:m>
                <a:r>
                  <a:rPr lang="en-US" sz="2400" dirty="0">
                    <a:cs typeface="Times New Roman" panose="02020603050405020304" pitchFamily="18" charset="0"/>
                  </a:rPr>
                  <a:t>				B. </a:t>
                </a:r>
                <a:r>
                  <a:rPr lang="en-US" sz="2400" i="1" dirty="0" err="1">
                    <a:cs typeface="Times New Roman" panose="02020603050405020304" pitchFamily="18" charset="0"/>
                  </a:rPr>
                  <a:t>i</a:t>
                </a:r>
                <a:r>
                  <a:rPr lang="en-US" sz="2400" dirty="0">
                    <a:cs typeface="Times New Roman" panose="02020603050405020304" pitchFamily="18" charset="0"/>
                  </a:rPr>
                  <a:t>, </a:t>
                </a:r>
                <a:r>
                  <a:rPr lang="en-US" sz="2400" i="1" dirty="0">
                    <a:cs typeface="Times New Roman" panose="02020603050405020304" pitchFamily="18" charset="0"/>
                  </a:rPr>
                  <a:t>ii, </a:t>
                </a:r>
                <a:r>
                  <a:rPr lang="en-US" sz="2400" dirty="0">
                    <a:cs typeface="Times New Roman" panose="02020603050405020304" pitchFamily="18" charset="0"/>
                  </a:rPr>
                  <a:t>and</a:t>
                </a:r>
                <a:r>
                  <a:rPr lang="en-US" sz="2400" i="1" dirty="0">
                    <a:cs typeface="Times New Roman" panose="02020603050405020304" pitchFamily="18" charset="0"/>
                  </a:rPr>
                  <a:t> iii</a:t>
                </a:r>
                <a:endParaRPr lang="en-US" sz="2400" dirty="0">
                  <a:cs typeface="Times New Roman" panose="02020603050405020304" pitchFamily="18" charset="0"/>
                </a:endParaRPr>
              </a:p>
              <a:p>
                <a:pPr marL="514350" indent="-514350">
                  <a:buAutoNum type="romanLcPeriod"/>
                </a:pPr>
                <a14:m>
                  <m:oMath xmlns:m="http://schemas.openxmlformats.org/officeDocument/2006/math">
                    <m:rad>
                      <m:radPr>
                        <m:degHide m:val="on"/>
                        <m:ctrlPr>
                          <a:rPr lang="en-US" sz="2400" i="1">
                            <a:latin typeface="Cambria Math" panose="02040503050406030204" pitchFamily="18" charset="0"/>
                            <a:cs typeface="Times New Roman" panose="02020603050405020304" pitchFamily="18" charset="0"/>
                          </a:rPr>
                        </m:ctrlPr>
                      </m:radPr>
                      <m:deg/>
                      <m:e>
                        <m:r>
                          <a:rPr lang="en-US" sz="2400" b="0" i="1" smtClean="0">
                            <a:latin typeface="Cambria Math" panose="02040503050406030204" pitchFamily="18" charset="0"/>
                            <a:cs typeface="Times New Roman" panose="02020603050405020304" pitchFamily="18" charset="0"/>
                          </a:rPr>
                          <m:t>9</m:t>
                        </m:r>
                      </m:e>
                    </m:rad>
                  </m:oMath>
                </a14:m>
                <a:r>
                  <a:rPr lang="en-US" sz="2400" dirty="0">
                    <a:cs typeface="Times New Roman" panose="02020603050405020304" pitchFamily="18" charset="0"/>
                  </a:rPr>
                  <a:t>				C. </a:t>
                </a:r>
                <a:r>
                  <a:rPr lang="en-US" sz="2400" i="1" dirty="0">
                    <a:cs typeface="Times New Roman" panose="02020603050405020304" pitchFamily="18" charset="0"/>
                  </a:rPr>
                  <a:t>iii</a:t>
                </a:r>
                <a:r>
                  <a:rPr lang="en-US" sz="2400" dirty="0">
                    <a:cs typeface="Times New Roman" panose="02020603050405020304" pitchFamily="18" charset="0"/>
                  </a:rPr>
                  <a:t>, </a:t>
                </a:r>
                <a:r>
                  <a:rPr lang="en-US" sz="2400" i="1" dirty="0">
                    <a:cs typeface="Times New Roman" panose="02020603050405020304" pitchFamily="18" charset="0"/>
                  </a:rPr>
                  <a:t>iv, </a:t>
                </a:r>
                <a:r>
                  <a:rPr lang="en-US" sz="2400" dirty="0">
                    <a:cs typeface="Times New Roman" panose="02020603050405020304" pitchFamily="18" charset="0"/>
                  </a:rPr>
                  <a:t>and</a:t>
                </a:r>
                <a:r>
                  <a:rPr lang="en-US" sz="2400" i="1" dirty="0">
                    <a:cs typeface="Times New Roman" panose="02020603050405020304" pitchFamily="18" charset="0"/>
                  </a:rPr>
                  <a:t> v</a:t>
                </a:r>
              </a:p>
              <a:p>
                <a:pPr marL="514350" indent="-514350">
                  <a:buAutoNum type="romanLcPeriod"/>
                </a:pPr>
                <a14:m>
                  <m:oMath xmlns:m="http://schemas.openxmlformats.org/officeDocument/2006/math">
                    <m:rad>
                      <m:radPr>
                        <m:degHide m:val="on"/>
                        <m:ctrlPr>
                          <a:rPr lang="en-US" sz="2400" i="1">
                            <a:latin typeface="Cambria Math" panose="02040503050406030204" pitchFamily="18" charset="0"/>
                            <a:cs typeface="Times New Roman" panose="02020603050405020304" pitchFamily="18" charset="0"/>
                          </a:rPr>
                        </m:ctrlPr>
                      </m:radPr>
                      <m:deg/>
                      <m:e>
                        <m:r>
                          <a:rPr lang="en-US" sz="2400" b="0" i="1" smtClean="0">
                            <a:latin typeface="Cambria Math" panose="02040503050406030204" pitchFamily="18" charset="0"/>
                            <a:cs typeface="Times New Roman" panose="02020603050405020304" pitchFamily="18" charset="0"/>
                          </a:rPr>
                          <m:t>10</m:t>
                        </m:r>
                      </m:e>
                    </m:rad>
                  </m:oMath>
                </a14:m>
                <a:r>
                  <a:rPr lang="en-US" sz="2400" dirty="0">
                    <a:cs typeface="Times New Roman" panose="02020603050405020304" pitchFamily="18" charset="0"/>
                  </a:rPr>
                  <a:t>			D. </a:t>
                </a:r>
                <a:r>
                  <a:rPr lang="en-US" sz="2400" i="1" dirty="0">
                    <a:cs typeface="Times New Roman" panose="02020603050405020304" pitchFamily="18" charset="0"/>
                  </a:rPr>
                  <a:t>iv</a:t>
                </a:r>
                <a:r>
                  <a:rPr lang="en-US" sz="2400" dirty="0">
                    <a:cs typeface="Times New Roman" panose="02020603050405020304" pitchFamily="18" charset="0"/>
                  </a:rPr>
                  <a:t> and </a:t>
                </a:r>
                <a:r>
                  <a:rPr lang="en-US" sz="2400" i="1" dirty="0">
                    <a:cs typeface="Times New Roman" panose="02020603050405020304" pitchFamily="18" charset="0"/>
                  </a:rPr>
                  <a:t>v</a:t>
                </a:r>
              </a:p>
              <a:p>
                <a:pPr marL="514350" indent="-514350">
                  <a:buAutoNum type="romanLcPeriod"/>
                </a:pP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𝜋</m:t>
                    </m:r>
                  </m:oMath>
                </a14:m>
                <a:r>
                  <a:rPr lang="en-US" sz="2400" dirty="0">
                    <a:cs typeface="Times New Roman" panose="02020603050405020304" pitchFamily="18" charset="0"/>
                  </a:rPr>
                  <a:t>				E. None of them</a:t>
                </a: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600200"/>
                <a:ext cx="8229600" cy="4648200"/>
              </a:xfrm>
              <a:blipFill>
                <a:blip r:embed="rId2"/>
                <a:stretch>
                  <a:fillRect l="-1185" t="-13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20</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71800" y="2365727"/>
            <a:ext cx="4191000" cy="2554545"/>
          </a:xfrm>
          <a:prstGeom prst="rect">
            <a:avLst/>
          </a:prstGeom>
          <a:solidFill>
            <a:schemeClr val="bg1"/>
          </a:solidFill>
          <a:ln w="19050">
            <a:solidFill>
              <a:schemeClr val="tx1"/>
            </a:solidFill>
          </a:ln>
        </p:spPr>
        <p:txBody>
          <a:bodyPr wrap="square" rtlCol="0">
            <a:spAutoFit/>
          </a:bodyPr>
          <a:lstStyle/>
          <a:p>
            <a:pPr algn="ctr"/>
            <a:r>
              <a:rPr lang="en-US" sz="2000" b="1" dirty="0"/>
              <a:t>Test Tip 6:</a:t>
            </a:r>
          </a:p>
          <a:p>
            <a:endParaRPr lang="en-US" sz="2000" b="1" dirty="0"/>
          </a:p>
          <a:p>
            <a:r>
              <a:rPr lang="en-US" sz="2000" b="1" dirty="0"/>
              <a:t>Read all of the answer choices before selecting an answer.</a:t>
            </a:r>
          </a:p>
          <a:p>
            <a:endParaRPr lang="en-US" sz="2000" b="1" dirty="0"/>
          </a:p>
          <a:p>
            <a:r>
              <a:rPr lang="en-US" sz="2000" b="1" dirty="0"/>
              <a:t>This is especially important on questions that have more than one possible answer.</a:t>
            </a:r>
          </a:p>
        </p:txBody>
      </p:sp>
    </p:spTree>
    <p:extLst>
      <p:ext uri="{BB962C8B-B14F-4D97-AF65-F5344CB8AC3E}">
        <p14:creationId xmlns:p14="http://schemas.microsoft.com/office/powerpoint/2010/main" val="66590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9"/>
            </a:pPr>
            <a:r>
              <a:rPr lang="en-US" sz="2400" dirty="0">
                <a:cs typeface="Times New Roman" panose="02020603050405020304" pitchFamily="18" charset="0"/>
              </a:rPr>
              <a:t>The ratio of female to male students in a class is 7:2. If there are 12 males in the class, what is the total enrollment?</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17 students</a:t>
            </a:r>
          </a:p>
          <a:p>
            <a:pPr marL="457200" indent="-457200">
              <a:buAutoNum type="alphaUcPeriod"/>
            </a:pPr>
            <a:r>
              <a:rPr lang="en-US" sz="2400" dirty="0">
                <a:cs typeface="Times New Roman" panose="02020603050405020304" pitchFamily="18" charset="0"/>
              </a:rPr>
              <a:t>29 students</a:t>
            </a:r>
          </a:p>
          <a:p>
            <a:pPr marL="457200" indent="-457200">
              <a:buAutoNum type="alphaUcPeriod"/>
            </a:pPr>
            <a:r>
              <a:rPr lang="en-US" sz="2400" dirty="0">
                <a:cs typeface="Times New Roman" panose="02020603050405020304" pitchFamily="18" charset="0"/>
              </a:rPr>
              <a:t>42 students</a:t>
            </a:r>
          </a:p>
          <a:p>
            <a:pPr marL="457200" indent="-457200">
              <a:buAutoNum type="alphaUcPeriod"/>
            </a:pPr>
            <a:r>
              <a:rPr lang="en-US" sz="2400" dirty="0">
                <a:cs typeface="Times New Roman" panose="02020603050405020304" pitchFamily="18" charset="0"/>
              </a:rPr>
              <a:t>54 students</a:t>
            </a:r>
          </a:p>
          <a:p>
            <a:pPr marL="457200" indent="-457200">
              <a:buAutoNum type="alphaUcPeriod"/>
            </a:pPr>
            <a:r>
              <a:rPr lang="en-US" sz="2400" dirty="0">
                <a:cs typeface="Times New Roman" panose="02020603050405020304" pitchFamily="18" charset="0"/>
              </a:rPr>
              <a:t>84 students</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21</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9000" y="2954804"/>
            <a:ext cx="4191000" cy="1938992"/>
          </a:xfrm>
          <a:prstGeom prst="rect">
            <a:avLst/>
          </a:prstGeom>
          <a:noFill/>
          <a:ln w="19050">
            <a:solidFill>
              <a:schemeClr val="tx1"/>
            </a:solidFill>
          </a:ln>
        </p:spPr>
        <p:txBody>
          <a:bodyPr wrap="square" rtlCol="0">
            <a:spAutoFit/>
          </a:bodyPr>
          <a:lstStyle/>
          <a:p>
            <a:pPr algn="ctr"/>
            <a:r>
              <a:rPr lang="en-US" sz="2000" b="1" dirty="0"/>
              <a:t>Test Tip 7:</a:t>
            </a:r>
          </a:p>
          <a:p>
            <a:endParaRPr lang="en-US" sz="2000" b="1" dirty="0"/>
          </a:p>
          <a:p>
            <a:r>
              <a:rPr lang="en-US" sz="2000" b="1" dirty="0"/>
              <a:t>Read all questions very carefully!</a:t>
            </a:r>
          </a:p>
          <a:p>
            <a:endParaRPr lang="en-US" sz="2000" b="1" dirty="0"/>
          </a:p>
          <a:p>
            <a:r>
              <a:rPr lang="en-US" sz="2000" b="1" dirty="0"/>
              <a:t>Be sure that you answer the question that is being asked.</a:t>
            </a:r>
          </a:p>
        </p:txBody>
      </p:sp>
    </p:spTree>
    <p:extLst>
      <p:ext uri="{BB962C8B-B14F-4D97-AF65-F5344CB8AC3E}">
        <p14:creationId xmlns:p14="http://schemas.microsoft.com/office/powerpoint/2010/main" val="410670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lgn="ctr">
              <a:buNone/>
            </a:pPr>
            <a:endParaRPr lang="en-US" sz="3600" b="1" dirty="0">
              <a:cs typeface="Times New Roman" panose="02020603050405020304" pitchFamily="18" charset="0"/>
            </a:endParaRPr>
          </a:p>
          <a:p>
            <a:pPr marL="0" indent="0" algn="ctr">
              <a:buNone/>
            </a:pPr>
            <a:r>
              <a:rPr lang="en-US" sz="7200" b="1" dirty="0">
                <a:cs typeface="Times New Roman" panose="02020603050405020304" pitchFamily="18" charset="0"/>
              </a:rPr>
              <a:t>Stats &amp; Probability Major Topics</a:t>
            </a:r>
          </a:p>
          <a:p>
            <a:pPr marL="0" indent="0" algn="ctr">
              <a:buNone/>
            </a:pPr>
            <a:r>
              <a:rPr lang="en-US" sz="3600" b="1" dirty="0">
                <a:cs typeface="Times New Roman" panose="02020603050405020304" pitchFamily="18" charset="0"/>
              </a:rPr>
              <a:t>(</a:t>
            </a:r>
            <a:r>
              <a:rPr lang="en-US" sz="3600" b="1" u="sng" dirty="0">
                <a:cs typeface="Times New Roman" panose="02020603050405020304" pitchFamily="18" charset="0"/>
              </a:rPr>
              <a:t>Not</a:t>
            </a:r>
            <a:r>
              <a:rPr lang="en-US" sz="3600" b="1" dirty="0">
                <a:cs typeface="Times New Roman" panose="02020603050405020304" pitchFamily="18" charset="0"/>
              </a:rPr>
              <a:t> an Exhaustive List!)</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22</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752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876800"/>
          </a:xfrm>
        </p:spPr>
        <p:txBody>
          <a:bodyPr>
            <a:normAutofit lnSpcReduction="10000"/>
          </a:bodyPr>
          <a:lstStyle/>
          <a:p>
            <a:r>
              <a:rPr lang="en-US" sz="2800" dirty="0">
                <a:cs typeface="Times New Roman" panose="02020603050405020304" pitchFamily="18" charset="0"/>
              </a:rPr>
              <a:t>Statistical questions</a:t>
            </a:r>
          </a:p>
          <a:p>
            <a:r>
              <a:rPr lang="en-US" sz="2800" dirty="0">
                <a:cs typeface="Times New Roman" panose="02020603050405020304" pitchFamily="18" charset="0"/>
              </a:rPr>
              <a:t>Random sampling</a:t>
            </a:r>
          </a:p>
          <a:p>
            <a:r>
              <a:rPr lang="en-US" sz="2800" dirty="0">
                <a:cs typeface="Times New Roman" panose="02020603050405020304" pitchFamily="18" charset="0"/>
              </a:rPr>
              <a:t>Measures of center (mean, median, mode)</a:t>
            </a:r>
          </a:p>
          <a:p>
            <a:r>
              <a:rPr lang="en-US" sz="2800" dirty="0">
                <a:cs typeface="Times New Roman" panose="02020603050405020304" pitchFamily="18" charset="0"/>
              </a:rPr>
              <a:t>Measures of spread (range)</a:t>
            </a:r>
          </a:p>
          <a:p>
            <a:r>
              <a:rPr lang="en-US" sz="2800" dirty="0">
                <a:cs typeface="Times New Roman" panose="02020603050405020304" pitchFamily="18" charset="0"/>
              </a:rPr>
              <a:t>Weighted average</a:t>
            </a:r>
          </a:p>
          <a:p>
            <a:r>
              <a:rPr lang="en-US" sz="2800" dirty="0">
                <a:cs typeface="Times New Roman" panose="02020603050405020304" pitchFamily="18" charset="0"/>
              </a:rPr>
              <a:t>Representing data and understanding data representations</a:t>
            </a:r>
          </a:p>
          <a:p>
            <a:r>
              <a:rPr lang="en-US" sz="2800" dirty="0">
                <a:cs typeface="Times New Roman" panose="02020603050405020304" pitchFamily="18" charset="0"/>
              </a:rPr>
              <a:t>Interpreting diagrams (e.g. scatterplot)</a:t>
            </a:r>
          </a:p>
          <a:p>
            <a:r>
              <a:rPr lang="en-US" sz="2800" dirty="0">
                <a:cs typeface="Times New Roman" panose="02020603050405020304" pitchFamily="18" charset="0"/>
              </a:rPr>
              <a:t>Probability of simple events</a:t>
            </a:r>
          </a:p>
          <a:p>
            <a:r>
              <a:rPr lang="en-US" sz="2800" dirty="0">
                <a:cs typeface="Times New Roman" panose="02020603050405020304" pitchFamily="18" charset="0"/>
              </a:rPr>
              <a:t>Independent and dependent events</a:t>
            </a:r>
          </a:p>
          <a:p>
            <a:endParaRPr lang="en-US" sz="2800" dirty="0">
              <a:cs typeface="Times New Roman" panose="02020603050405020304" pitchFamily="18" charset="0"/>
            </a:endParaRPr>
          </a:p>
          <a:p>
            <a:endParaRPr lang="en-US" sz="2800" dirty="0">
              <a:cs typeface="Times New Roman" panose="02020603050405020304" pitchFamily="18" charset="0"/>
            </a:endParaRPr>
          </a:p>
          <a:p>
            <a:endParaRPr lang="en-US" sz="2800"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23</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971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lgn="ctr">
              <a:buNone/>
            </a:pPr>
            <a:endParaRPr lang="en-US" sz="2400" b="1" dirty="0">
              <a:cs typeface="Times New Roman" panose="02020603050405020304" pitchFamily="18" charset="0"/>
            </a:endParaRPr>
          </a:p>
          <a:p>
            <a:pPr marL="0" indent="0" algn="ctr">
              <a:buNone/>
            </a:pPr>
            <a:r>
              <a:rPr lang="en-US" sz="7200" b="1" dirty="0">
                <a:cs typeface="Times New Roman" panose="02020603050405020304" pitchFamily="18" charset="0"/>
              </a:rPr>
              <a:t>Statistics &amp; Probability Questions</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24</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766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a:pPr>
            <a:r>
              <a:rPr lang="en-US" sz="2400" dirty="0">
                <a:cs typeface="Times New Roman" panose="02020603050405020304" pitchFamily="18" charset="0"/>
              </a:rPr>
              <a:t>A laundry basket contains some brown and black socks.  In particular, there are 12 brown socks in the basket.  If the probability of randomly drawing a black sock from the basket is 1/4, how many black socks are in the basket?</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3</a:t>
            </a:r>
          </a:p>
          <a:p>
            <a:pPr marL="457200" indent="-457200">
              <a:buAutoNum type="alphaUcPeriod"/>
            </a:pPr>
            <a:r>
              <a:rPr lang="en-US" sz="2400" dirty="0">
                <a:cs typeface="Times New Roman" panose="02020603050405020304" pitchFamily="18" charset="0"/>
              </a:rPr>
              <a:t>4</a:t>
            </a:r>
          </a:p>
          <a:p>
            <a:pPr marL="457200" indent="-457200">
              <a:buAutoNum type="alphaUcPeriod"/>
            </a:pPr>
            <a:r>
              <a:rPr lang="en-US" sz="2400" dirty="0">
                <a:cs typeface="Times New Roman" panose="02020603050405020304" pitchFamily="18" charset="0"/>
              </a:rPr>
              <a:t>6</a:t>
            </a:r>
          </a:p>
          <a:p>
            <a:pPr marL="457200" indent="-457200">
              <a:buAutoNum type="alphaUcPeriod"/>
            </a:pPr>
            <a:r>
              <a:rPr lang="en-US" sz="2400" dirty="0">
                <a:cs typeface="Times New Roman" panose="02020603050405020304" pitchFamily="18" charset="0"/>
              </a:rPr>
              <a:t>9</a:t>
            </a:r>
          </a:p>
          <a:p>
            <a:pPr marL="457200" indent="-457200">
              <a:buAutoNum type="alphaUcPeriod"/>
            </a:pPr>
            <a:r>
              <a:rPr lang="en-US" sz="2400" dirty="0">
                <a:cs typeface="Times New Roman" panose="02020603050405020304" pitchFamily="18" charset="0"/>
              </a:rPr>
              <a:t>16</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25</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24200" y="4038600"/>
            <a:ext cx="4572000" cy="1169551"/>
          </a:xfrm>
          <a:prstGeom prst="rect">
            <a:avLst/>
          </a:prstGeom>
          <a:noFill/>
          <a:ln w="19050">
            <a:solidFill>
              <a:schemeClr val="tx1"/>
            </a:solidFill>
          </a:ln>
        </p:spPr>
        <p:txBody>
          <a:bodyPr wrap="square" rtlCol="0">
            <a:spAutoFit/>
          </a:bodyPr>
          <a:lstStyle/>
          <a:p>
            <a:pPr algn="ctr"/>
            <a:r>
              <a:rPr lang="en-US" sz="2000" b="1" dirty="0"/>
              <a:t>Test Tip 8:</a:t>
            </a:r>
          </a:p>
          <a:p>
            <a:endParaRPr lang="en-US" sz="1000" b="1" dirty="0"/>
          </a:p>
          <a:p>
            <a:r>
              <a:rPr lang="en-US" sz="2000" b="1" dirty="0"/>
              <a:t>If you get stuck, try to work backwards (i.e., start with the solutions).</a:t>
            </a:r>
          </a:p>
        </p:txBody>
      </p:sp>
    </p:spTree>
    <p:extLst>
      <p:ext uri="{BB962C8B-B14F-4D97-AF65-F5344CB8AC3E}">
        <p14:creationId xmlns:p14="http://schemas.microsoft.com/office/powerpoint/2010/main" val="209596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2"/>
            </a:pPr>
            <a:r>
              <a:rPr lang="en-US" sz="2400" dirty="0">
                <a:cs typeface="Times New Roman" panose="02020603050405020304" pitchFamily="18" charset="0"/>
              </a:rPr>
              <a:t>Which of the following is NOT a statistical question?</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How many hours per week do college students do homework?</a:t>
            </a:r>
          </a:p>
          <a:p>
            <a:pPr marL="457200" indent="-457200">
              <a:buAutoNum type="alphaUcPeriod"/>
            </a:pPr>
            <a:r>
              <a:rPr lang="en-US" sz="2400" dirty="0">
                <a:cs typeface="Times New Roman" panose="02020603050405020304" pitchFamily="18" charset="0"/>
              </a:rPr>
              <a:t>Do female students spend more time on homework than male students?</a:t>
            </a:r>
          </a:p>
          <a:p>
            <a:pPr marL="457200" indent="-457200">
              <a:buAutoNum type="alphaUcPeriod"/>
            </a:pPr>
            <a:r>
              <a:rPr lang="en-US" sz="2400" dirty="0">
                <a:cs typeface="Times New Roman" panose="02020603050405020304" pitchFamily="18" charset="0"/>
              </a:rPr>
              <a:t>Do elementary-school teachers work more hours per year than high-school teachers?</a:t>
            </a:r>
          </a:p>
          <a:p>
            <a:pPr marL="457200" indent="-457200">
              <a:buAutoNum type="alphaUcPeriod"/>
            </a:pPr>
            <a:r>
              <a:rPr lang="en-US" sz="2400" dirty="0">
                <a:cs typeface="Times New Roman" panose="02020603050405020304" pitchFamily="18" charset="0"/>
              </a:rPr>
              <a:t>On average, how many years do teachers remain in the profession?</a:t>
            </a:r>
          </a:p>
          <a:p>
            <a:pPr marL="457200" indent="-457200">
              <a:buAutoNum type="alphaUcPeriod"/>
            </a:pPr>
            <a:r>
              <a:rPr lang="en-US" sz="2400" dirty="0">
                <a:cs typeface="Times New Roman" panose="02020603050405020304" pitchFamily="18" charset="0"/>
              </a:rPr>
              <a:t>How many teachers in Kentucky have tenure?</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26</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049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756150"/>
          </a:xfrm>
        </p:spPr>
        <p:txBody>
          <a:bodyPr>
            <a:normAutofit/>
          </a:bodyPr>
          <a:lstStyle/>
          <a:p>
            <a:pPr marL="457200" indent="-457200">
              <a:buFont typeface="+mj-lt"/>
              <a:buAutoNum type="arabicPeriod" startAt="3"/>
            </a:pPr>
            <a:r>
              <a:rPr lang="en-US" sz="2400" dirty="0">
                <a:cs typeface="Times New Roman" panose="02020603050405020304" pitchFamily="18" charset="0"/>
              </a:rPr>
              <a:t>The table below shows the number of children in 50 randomly selected families in the U.S.  What is the average number of children per family in this random sample?</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1.72</a:t>
            </a:r>
          </a:p>
          <a:p>
            <a:pPr marL="457200" indent="-457200">
              <a:buAutoNum type="alphaUcPeriod"/>
            </a:pPr>
            <a:r>
              <a:rPr lang="en-US" sz="2400" dirty="0">
                <a:cs typeface="Times New Roman" panose="02020603050405020304" pitchFamily="18" charset="0"/>
              </a:rPr>
              <a:t>1.86</a:t>
            </a:r>
          </a:p>
          <a:p>
            <a:pPr marL="457200" indent="-457200">
              <a:buAutoNum type="alphaUcPeriod"/>
            </a:pPr>
            <a:r>
              <a:rPr lang="en-US" sz="2400" dirty="0">
                <a:cs typeface="Times New Roman" panose="02020603050405020304" pitchFamily="18" charset="0"/>
              </a:rPr>
              <a:t>2.05</a:t>
            </a:r>
          </a:p>
          <a:p>
            <a:pPr marL="457200" indent="-457200">
              <a:buAutoNum type="alphaUcPeriod"/>
            </a:pPr>
            <a:r>
              <a:rPr lang="en-US" sz="2400" dirty="0">
                <a:cs typeface="Times New Roman" panose="02020603050405020304" pitchFamily="18" charset="0"/>
              </a:rPr>
              <a:t>3</a:t>
            </a:r>
          </a:p>
          <a:p>
            <a:pPr marL="457200" indent="-457200">
              <a:buAutoNum type="alphaUcPeriod"/>
            </a:pPr>
            <a:r>
              <a:rPr lang="en-US" sz="2400" dirty="0">
                <a:cs typeface="Times New Roman" panose="02020603050405020304" pitchFamily="18" charset="0"/>
              </a:rPr>
              <a:t>3.5</a:t>
            </a: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27</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A356D802-D067-4534-A527-EC4771D4448A}"/>
              </a:ext>
            </a:extLst>
          </p:cNvPr>
          <p:cNvGraphicFramePr>
            <a:graphicFrameLocks noGrp="1"/>
          </p:cNvGraphicFramePr>
          <p:nvPr/>
        </p:nvGraphicFramePr>
        <p:xfrm>
          <a:off x="3200400" y="3048000"/>
          <a:ext cx="4419600" cy="2966720"/>
        </p:xfrm>
        <a:graphic>
          <a:graphicData uri="http://schemas.openxmlformats.org/drawingml/2006/table">
            <a:tbl>
              <a:tblPr firstRow="1" bandRow="1">
                <a:tableStyleId>{21E4AEA4-8DFA-4A89-87EB-49C32662AFE0}</a:tableStyleId>
              </a:tblPr>
              <a:tblGrid>
                <a:gridCol w="2209800">
                  <a:extLst>
                    <a:ext uri="{9D8B030D-6E8A-4147-A177-3AD203B41FA5}">
                      <a16:colId xmlns:a16="http://schemas.microsoft.com/office/drawing/2014/main" val="3486581642"/>
                    </a:ext>
                  </a:extLst>
                </a:gridCol>
                <a:gridCol w="2209800">
                  <a:extLst>
                    <a:ext uri="{9D8B030D-6E8A-4147-A177-3AD203B41FA5}">
                      <a16:colId xmlns:a16="http://schemas.microsoft.com/office/drawing/2014/main" val="3353311773"/>
                    </a:ext>
                  </a:extLst>
                </a:gridCol>
              </a:tblGrid>
              <a:tr h="370840">
                <a:tc>
                  <a:txBody>
                    <a:bodyPr/>
                    <a:lstStyle/>
                    <a:p>
                      <a:r>
                        <a:rPr lang="en-US" dirty="0"/>
                        <a:t>Number of Children</a:t>
                      </a:r>
                    </a:p>
                  </a:txBody>
                  <a:tcPr/>
                </a:tc>
                <a:tc>
                  <a:txBody>
                    <a:bodyPr/>
                    <a:lstStyle/>
                    <a:p>
                      <a:r>
                        <a:rPr lang="en-US" dirty="0"/>
                        <a:t>Number of Families</a:t>
                      </a:r>
                    </a:p>
                  </a:txBody>
                  <a:tcPr/>
                </a:tc>
                <a:extLst>
                  <a:ext uri="{0D108BD9-81ED-4DB2-BD59-A6C34878D82A}">
                    <a16:rowId xmlns:a16="http://schemas.microsoft.com/office/drawing/2014/main" val="1078791615"/>
                  </a:ext>
                </a:extLst>
              </a:tr>
              <a:tr h="370840">
                <a:tc>
                  <a:txBody>
                    <a:bodyPr/>
                    <a:lstStyle/>
                    <a:p>
                      <a:pPr algn="ctr"/>
                      <a:r>
                        <a:rPr lang="en-US" dirty="0"/>
                        <a:t>0</a:t>
                      </a:r>
                    </a:p>
                  </a:txBody>
                  <a:tcPr/>
                </a:tc>
                <a:tc>
                  <a:txBody>
                    <a:bodyPr/>
                    <a:lstStyle/>
                    <a:p>
                      <a:pPr algn="ctr"/>
                      <a:r>
                        <a:rPr lang="en-US" dirty="0"/>
                        <a:t>8</a:t>
                      </a:r>
                    </a:p>
                  </a:txBody>
                  <a:tcPr/>
                </a:tc>
                <a:extLst>
                  <a:ext uri="{0D108BD9-81ED-4DB2-BD59-A6C34878D82A}">
                    <a16:rowId xmlns:a16="http://schemas.microsoft.com/office/drawing/2014/main" val="2901206706"/>
                  </a:ext>
                </a:extLst>
              </a:tr>
              <a:tr h="370840">
                <a:tc>
                  <a:txBody>
                    <a:bodyPr/>
                    <a:lstStyle/>
                    <a:p>
                      <a:pPr algn="ctr"/>
                      <a:r>
                        <a:rPr lang="en-US" dirty="0"/>
                        <a:t>1</a:t>
                      </a:r>
                    </a:p>
                  </a:txBody>
                  <a:tcPr/>
                </a:tc>
                <a:tc>
                  <a:txBody>
                    <a:bodyPr/>
                    <a:lstStyle/>
                    <a:p>
                      <a:pPr algn="ctr"/>
                      <a:r>
                        <a:rPr lang="en-US" dirty="0"/>
                        <a:t>12</a:t>
                      </a:r>
                    </a:p>
                  </a:txBody>
                  <a:tcPr/>
                </a:tc>
                <a:extLst>
                  <a:ext uri="{0D108BD9-81ED-4DB2-BD59-A6C34878D82A}">
                    <a16:rowId xmlns:a16="http://schemas.microsoft.com/office/drawing/2014/main" val="2440890691"/>
                  </a:ext>
                </a:extLst>
              </a:tr>
              <a:tr h="370840">
                <a:tc>
                  <a:txBody>
                    <a:bodyPr/>
                    <a:lstStyle/>
                    <a:p>
                      <a:pPr algn="ctr"/>
                      <a:r>
                        <a:rPr lang="en-US" dirty="0"/>
                        <a:t>2</a:t>
                      </a:r>
                    </a:p>
                  </a:txBody>
                  <a:tcPr/>
                </a:tc>
                <a:tc>
                  <a:txBody>
                    <a:bodyPr/>
                    <a:lstStyle/>
                    <a:p>
                      <a:pPr algn="ctr"/>
                      <a:r>
                        <a:rPr lang="en-US" dirty="0"/>
                        <a:t>21</a:t>
                      </a:r>
                    </a:p>
                  </a:txBody>
                  <a:tcPr/>
                </a:tc>
                <a:extLst>
                  <a:ext uri="{0D108BD9-81ED-4DB2-BD59-A6C34878D82A}">
                    <a16:rowId xmlns:a16="http://schemas.microsoft.com/office/drawing/2014/main" val="3390377519"/>
                  </a:ext>
                </a:extLst>
              </a:tr>
              <a:tr h="370840">
                <a:tc>
                  <a:txBody>
                    <a:bodyPr/>
                    <a:lstStyle/>
                    <a:p>
                      <a:pPr algn="ctr"/>
                      <a:r>
                        <a:rPr lang="en-US" dirty="0"/>
                        <a:t>3</a:t>
                      </a:r>
                    </a:p>
                  </a:txBody>
                  <a:tcPr/>
                </a:tc>
                <a:tc>
                  <a:txBody>
                    <a:bodyPr/>
                    <a:lstStyle/>
                    <a:p>
                      <a:pPr algn="ctr"/>
                      <a:r>
                        <a:rPr lang="en-US" dirty="0"/>
                        <a:t>6</a:t>
                      </a:r>
                    </a:p>
                  </a:txBody>
                  <a:tcPr/>
                </a:tc>
                <a:extLst>
                  <a:ext uri="{0D108BD9-81ED-4DB2-BD59-A6C34878D82A}">
                    <a16:rowId xmlns:a16="http://schemas.microsoft.com/office/drawing/2014/main" val="1467531206"/>
                  </a:ext>
                </a:extLst>
              </a:tr>
              <a:tr h="370840">
                <a:tc>
                  <a:txBody>
                    <a:bodyPr/>
                    <a:lstStyle/>
                    <a:p>
                      <a:pPr algn="ctr"/>
                      <a:r>
                        <a:rPr lang="en-US" dirty="0"/>
                        <a:t>4</a:t>
                      </a:r>
                    </a:p>
                  </a:txBody>
                  <a:tcPr/>
                </a:tc>
                <a:tc>
                  <a:txBody>
                    <a:bodyPr/>
                    <a:lstStyle/>
                    <a:p>
                      <a:pPr algn="ctr"/>
                      <a:r>
                        <a:rPr lang="en-US" dirty="0"/>
                        <a:t>2</a:t>
                      </a:r>
                    </a:p>
                  </a:txBody>
                  <a:tcPr/>
                </a:tc>
                <a:extLst>
                  <a:ext uri="{0D108BD9-81ED-4DB2-BD59-A6C34878D82A}">
                    <a16:rowId xmlns:a16="http://schemas.microsoft.com/office/drawing/2014/main" val="3566771722"/>
                  </a:ext>
                </a:extLst>
              </a:tr>
              <a:tr h="370840">
                <a:tc>
                  <a:txBody>
                    <a:bodyPr/>
                    <a:lstStyle/>
                    <a:p>
                      <a:pPr algn="ctr"/>
                      <a:r>
                        <a:rPr lang="en-US" dirty="0"/>
                        <a:t>5</a:t>
                      </a:r>
                    </a:p>
                  </a:txBody>
                  <a:tcPr/>
                </a:tc>
                <a:tc>
                  <a:txBody>
                    <a:bodyPr/>
                    <a:lstStyle/>
                    <a:p>
                      <a:pPr algn="ctr"/>
                      <a:r>
                        <a:rPr lang="en-US" dirty="0"/>
                        <a:t>0</a:t>
                      </a:r>
                    </a:p>
                  </a:txBody>
                  <a:tcPr/>
                </a:tc>
                <a:extLst>
                  <a:ext uri="{0D108BD9-81ED-4DB2-BD59-A6C34878D82A}">
                    <a16:rowId xmlns:a16="http://schemas.microsoft.com/office/drawing/2014/main" val="4093843142"/>
                  </a:ext>
                </a:extLst>
              </a:tr>
              <a:tr h="370840">
                <a:tc>
                  <a:txBody>
                    <a:bodyPr/>
                    <a:lstStyle/>
                    <a:p>
                      <a:pPr algn="ctr"/>
                      <a:r>
                        <a:rPr lang="en-US" dirty="0"/>
                        <a:t>6</a:t>
                      </a:r>
                    </a:p>
                  </a:txBody>
                  <a:tcPr/>
                </a:tc>
                <a:tc>
                  <a:txBody>
                    <a:bodyPr/>
                    <a:lstStyle/>
                    <a:p>
                      <a:pPr algn="ctr"/>
                      <a:r>
                        <a:rPr lang="en-US" dirty="0"/>
                        <a:t>1</a:t>
                      </a:r>
                    </a:p>
                  </a:txBody>
                  <a:tcPr/>
                </a:tc>
                <a:extLst>
                  <a:ext uri="{0D108BD9-81ED-4DB2-BD59-A6C34878D82A}">
                    <a16:rowId xmlns:a16="http://schemas.microsoft.com/office/drawing/2014/main" val="1190838688"/>
                  </a:ext>
                </a:extLst>
              </a:tr>
            </a:tbl>
          </a:graphicData>
        </a:graphic>
      </p:graphicFrame>
    </p:spTree>
    <p:extLst>
      <p:ext uri="{BB962C8B-B14F-4D97-AF65-F5344CB8AC3E}">
        <p14:creationId xmlns:p14="http://schemas.microsoft.com/office/powerpoint/2010/main" val="4267996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4"/>
            </a:pPr>
            <a:r>
              <a:rPr lang="en-US" sz="2400" dirty="0">
                <a:cs typeface="Times New Roman" panose="02020603050405020304" pitchFamily="18" charset="0"/>
              </a:rPr>
              <a:t>If two cards are drawn from a standard deck, what is the probability that both cards will be spades?  (Note that there are 52 cards in a standard deck, and one-fourth of them are spades.)</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3/52</a:t>
            </a:r>
          </a:p>
          <a:p>
            <a:pPr marL="457200" indent="-457200">
              <a:buAutoNum type="alphaUcPeriod"/>
            </a:pPr>
            <a:r>
              <a:rPr lang="en-US" sz="2400" dirty="0">
                <a:cs typeface="Times New Roman" panose="02020603050405020304" pitchFamily="18" charset="0"/>
              </a:rPr>
              <a:t>3/51 (= 1/17)</a:t>
            </a:r>
          </a:p>
          <a:p>
            <a:pPr marL="457200" indent="-457200">
              <a:buAutoNum type="alphaUcPeriod"/>
            </a:pPr>
            <a:r>
              <a:rPr lang="en-US" sz="2400" dirty="0">
                <a:cs typeface="Times New Roman" panose="02020603050405020304" pitchFamily="18" charset="0"/>
              </a:rPr>
              <a:t>1/16</a:t>
            </a:r>
          </a:p>
          <a:p>
            <a:pPr marL="457200" indent="-457200">
              <a:buAutoNum type="alphaUcPeriod"/>
            </a:pPr>
            <a:r>
              <a:rPr lang="en-US" sz="2400" dirty="0">
                <a:cs typeface="Times New Roman" panose="02020603050405020304" pitchFamily="18" charset="0"/>
              </a:rPr>
              <a:t>1/4</a:t>
            </a:r>
          </a:p>
          <a:p>
            <a:pPr marL="457200" indent="-457200">
              <a:buAutoNum type="alphaUcPeriod"/>
            </a:pPr>
            <a:r>
              <a:rPr lang="en-US" sz="2400" dirty="0">
                <a:cs typeface="Times New Roman" panose="02020603050405020304" pitchFamily="18" charset="0"/>
              </a:rPr>
              <a:t>1/2</a:t>
            </a: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28</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52800" y="3810000"/>
            <a:ext cx="4191000" cy="1785104"/>
          </a:xfrm>
          <a:prstGeom prst="rect">
            <a:avLst/>
          </a:prstGeom>
          <a:noFill/>
          <a:ln w="19050">
            <a:solidFill>
              <a:schemeClr val="tx1"/>
            </a:solidFill>
          </a:ln>
        </p:spPr>
        <p:txBody>
          <a:bodyPr wrap="square" rtlCol="0">
            <a:spAutoFit/>
          </a:bodyPr>
          <a:lstStyle/>
          <a:p>
            <a:pPr algn="ctr"/>
            <a:r>
              <a:rPr lang="en-US" sz="2000" b="1" dirty="0"/>
              <a:t>Test Tip 9:</a:t>
            </a:r>
          </a:p>
          <a:p>
            <a:endParaRPr lang="en-US" sz="1000" b="1" dirty="0"/>
          </a:p>
          <a:p>
            <a:r>
              <a:rPr lang="en-US" sz="2000" b="1" dirty="0"/>
              <a:t>To find the probability of two or more events, use the multiplication rule:</a:t>
            </a:r>
          </a:p>
          <a:p>
            <a:endParaRPr lang="en-US" sz="2000" b="1" dirty="0"/>
          </a:p>
          <a:p>
            <a:r>
              <a:rPr lang="en-US" sz="2000" b="1" dirty="0"/>
              <a:t>P(A and B) = P(A) × P(B given A).</a:t>
            </a:r>
          </a:p>
        </p:txBody>
      </p:sp>
    </p:spTree>
    <p:extLst>
      <p:ext uri="{BB962C8B-B14F-4D97-AF65-F5344CB8AC3E}">
        <p14:creationId xmlns:p14="http://schemas.microsoft.com/office/powerpoint/2010/main" val="17918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756150"/>
          </a:xfrm>
        </p:spPr>
        <p:txBody>
          <a:bodyPr>
            <a:normAutofit fontScale="92500"/>
          </a:bodyPr>
          <a:lstStyle/>
          <a:p>
            <a:pPr marL="457200" indent="-457200">
              <a:buFont typeface="+mj-lt"/>
              <a:buAutoNum type="arabicPeriod" startAt="5"/>
            </a:pPr>
            <a:r>
              <a:rPr lang="en-US" sz="2400" dirty="0">
                <a:cs typeface="Times New Roman" panose="02020603050405020304" pitchFamily="18" charset="0"/>
              </a:rPr>
              <a:t>The </a:t>
            </a:r>
            <a:r>
              <a:rPr lang="en-US" sz="2400" dirty="0" err="1">
                <a:cs typeface="Times New Roman" panose="02020603050405020304" pitchFamily="18" charset="0"/>
              </a:rPr>
              <a:t>dotplot</a:t>
            </a:r>
            <a:r>
              <a:rPr lang="en-US" sz="2400" dirty="0">
                <a:cs typeface="Times New Roman" panose="02020603050405020304" pitchFamily="18" charset="0"/>
              </a:rPr>
              <a:t> below shows the number of hours of sleep reported by 14 people on a given night.  What is the mean and median number of hours, respectively (rounded to the nearest tenth)?</a:t>
            </a:r>
          </a:p>
          <a:p>
            <a:pPr marL="0" indent="0">
              <a:buNone/>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7.4 hours; 7 hours		D.   7 hours; 7.4 hours</a:t>
            </a:r>
          </a:p>
          <a:p>
            <a:pPr marL="457200" indent="-457200">
              <a:buAutoNum type="alphaUcPeriod"/>
            </a:pPr>
            <a:r>
              <a:rPr lang="en-US" sz="2400" dirty="0">
                <a:cs typeface="Times New Roman" panose="02020603050405020304" pitchFamily="18" charset="0"/>
              </a:rPr>
              <a:t>7.4 hours; 7.5 hours		E.   8 hours; 7.4 hours</a:t>
            </a:r>
          </a:p>
          <a:p>
            <a:pPr marL="457200" indent="-457200">
              <a:buAutoNum type="alphaUcPeriod"/>
            </a:pPr>
            <a:r>
              <a:rPr lang="en-US" sz="2400" dirty="0">
                <a:cs typeface="Times New Roman" panose="02020603050405020304" pitchFamily="18" charset="0"/>
              </a:rPr>
              <a:t>7.4 hours; 8 hours</a:t>
            </a: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29</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E666D7B-9DDF-4A5F-BCFB-B4CFF617243C}"/>
              </a:ext>
            </a:extLst>
          </p:cNvPr>
          <p:cNvPicPr>
            <a:picLocks noChangeAspect="1"/>
          </p:cNvPicPr>
          <p:nvPr/>
        </p:nvPicPr>
        <p:blipFill rotWithShape="1">
          <a:blip r:embed="rId2"/>
          <a:srcRect l="41300" r="1282"/>
          <a:stretch/>
        </p:blipFill>
        <p:spPr>
          <a:xfrm>
            <a:off x="1590970" y="2762250"/>
            <a:ext cx="5962058" cy="2105025"/>
          </a:xfrm>
          <a:prstGeom prst="rect">
            <a:avLst/>
          </a:prstGeom>
        </p:spPr>
      </p:pic>
      <p:sp>
        <p:nvSpPr>
          <p:cNvPr id="7" name="TextBox 6"/>
          <p:cNvSpPr txBox="1"/>
          <p:nvPr/>
        </p:nvSpPr>
        <p:spPr>
          <a:xfrm>
            <a:off x="2525552" y="3052161"/>
            <a:ext cx="4092894" cy="1785104"/>
          </a:xfrm>
          <a:prstGeom prst="rect">
            <a:avLst/>
          </a:prstGeom>
          <a:noFill/>
          <a:ln w="19050">
            <a:solidFill>
              <a:schemeClr val="tx1"/>
            </a:solidFill>
          </a:ln>
        </p:spPr>
        <p:txBody>
          <a:bodyPr wrap="square" rtlCol="0">
            <a:spAutoFit/>
          </a:bodyPr>
          <a:lstStyle/>
          <a:p>
            <a:pPr algn="ctr"/>
            <a:r>
              <a:rPr lang="en-US" sz="2000" b="1" dirty="0"/>
              <a:t>Test Tip 10:</a:t>
            </a:r>
          </a:p>
          <a:p>
            <a:endParaRPr lang="en-US" sz="1000" b="1" dirty="0"/>
          </a:p>
          <a:p>
            <a:r>
              <a:rPr lang="en-US" sz="2000" b="1" dirty="0"/>
              <a:t>Be sure to review the most common representations of data, including dot plots, scatterplots, box plots, and histograms.</a:t>
            </a:r>
          </a:p>
        </p:txBody>
      </p:sp>
    </p:spTree>
    <p:extLst>
      <p:ext uri="{BB962C8B-B14F-4D97-AF65-F5344CB8AC3E}">
        <p14:creationId xmlns:p14="http://schemas.microsoft.com/office/powerpoint/2010/main" val="37701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Introductions</a:t>
            </a:r>
          </a:p>
        </p:txBody>
      </p:sp>
      <p:sp>
        <p:nvSpPr>
          <p:cNvPr id="97283" name="Rectangle 3"/>
          <p:cNvSpPr>
            <a:spLocks noGrp="1" noChangeArrowheads="1"/>
          </p:cNvSpPr>
          <p:nvPr>
            <p:ph idx="1"/>
          </p:nvPr>
        </p:nvSpPr>
        <p:spPr>
          <a:xfrm>
            <a:off x="457200" y="1600200"/>
            <a:ext cx="8229600" cy="4648200"/>
          </a:xfrm>
        </p:spPr>
        <p:txBody>
          <a:bodyPr>
            <a:normAutofit lnSpcReduction="10000"/>
          </a:bodyPr>
          <a:lstStyle/>
          <a:p>
            <a:pPr marL="0" indent="0" algn="ctr">
              <a:buNone/>
            </a:pPr>
            <a:r>
              <a:rPr lang="en-US" b="1" dirty="0">
                <a:cs typeface="Times New Roman" panose="02020603050405020304" pitchFamily="18" charset="0"/>
              </a:rPr>
              <a:t>Who am I?</a:t>
            </a:r>
          </a:p>
          <a:p>
            <a:pPr marL="0" indent="0" algn="ctr">
              <a:buNone/>
            </a:pPr>
            <a:endParaRPr lang="en-US" sz="1800" b="1" dirty="0">
              <a:cs typeface="Times New Roman" panose="02020603050405020304" pitchFamily="18" charset="0"/>
            </a:endParaRPr>
          </a:p>
          <a:p>
            <a:r>
              <a:rPr lang="en-US" sz="2800" dirty="0">
                <a:cs typeface="Times New Roman" panose="02020603050405020304" pitchFamily="18" charset="0"/>
              </a:rPr>
              <a:t>Asst. Director for REACH Math Resources and Coordinator of the GEN 103/104 program at the University of Louisville</a:t>
            </a:r>
          </a:p>
          <a:p>
            <a:r>
              <a:rPr lang="en-US" sz="2800" dirty="0">
                <a:cs typeface="Times New Roman" panose="02020603050405020304" pitchFamily="18" charset="0"/>
              </a:rPr>
              <a:t>Mathematics/math education instructor</a:t>
            </a:r>
          </a:p>
          <a:p>
            <a:r>
              <a:rPr lang="en-US" sz="2800" dirty="0">
                <a:cs typeface="Times New Roman" panose="02020603050405020304" pitchFamily="18" charset="0"/>
              </a:rPr>
              <a:t>Former university supervisor for pre-service teachers</a:t>
            </a:r>
          </a:p>
          <a:p>
            <a:r>
              <a:rPr lang="en-US" sz="2800" dirty="0">
                <a:cs typeface="Times New Roman" panose="02020603050405020304" pitchFamily="18" charset="0"/>
              </a:rPr>
              <a:t>Former high school mathematics teacher</a:t>
            </a:r>
          </a:p>
          <a:p>
            <a:r>
              <a:rPr lang="en-US" sz="2800" dirty="0">
                <a:cs typeface="Times New Roman" panose="02020603050405020304" pitchFamily="18" charset="0"/>
              </a:rPr>
              <a:t>BA and MA in Mathematics</a:t>
            </a:r>
          </a:p>
          <a:p>
            <a:r>
              <a:rPr lang="en-US" sz="2800" dirty="0">
                <a:cs typeface="Times New Roman" panose="02020603050405020304" pitchFamily="18" charset="0"/>
              </a:rPr>
              <a:t>PhD in Mathematics Education</a:t>
            </a: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96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a:noFill/>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6"/>
            </a:pPr>
            <a:r>
              <a:rPr lang="en-US" sz="2400" dirty="0">
                <a:cs typeface="Times New Roman" panose="02020603050405020304" pitchFamily="18" charset="0"/>
              </a:rPr>
              <a:t>Which of the following statements best describes the association of the variables in the scatterplot below?</a:t>
            </a:r>
          </a:p>
          <a:p>
            <a:pPr marL="0" indent="0">
              <a:buNone/>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Font typeface="Arial" panose="020B0604020202020204" pitchFamily="34" charset="0"/>
              <a:buAutoNum type="alphaUcPeriod"/>
            </a:pPr>
            <a:r>
              <a:rPr lang="en-US" sz="2400" dirty="0">
                <a:cs typeface="Times New Roman" panose="02020603050405020304" pitchFamily="18" charset="0"/>
              </a:rPr>
              <a:t>Nonlinear association</a:t>
            </a:r>
          </a:p>
          <a:p>
            <a:pPr marL="457200" indent="-457200">
              <a:buAutoNum type="alphaUcPeriod"/>
            </a:pPr>
            <a:r>
              <a:rPr lang="en-US" sz="2400" dirty="0">
                <a:cs typeface="Times New Roman" panose="02020603050405020304" pitchFamily="18" charset="0"/>
              </a:rPr>
              <a:t>Positive linear correlation</a:t>
            </a:r>
          </a:p>
          <a:p>
            <a:pPr marL="457200" indent="-457200">
              <a:buAutoNum type="alphaUcPeriod"/>
            </a:pPr>
            <a:r>
              <a:rPr lang="en-US" sz="2400" dirty="0">
                <a:cs typeface="Times New Roman" panose="02020603050405020304" pitchFamily="18" charset="0"/>
              </a:rPr>
              <a:t>Negative linear correlation</a:t>
            </a:r>
          </a:p>
          <a:p>
            <a:pPr marL="457200" indent="-457200">
              <a:buAutoNum type="alphaUcPeriod"/>
            </a:pPr>
            <a:r>
              <a:rPr lang="en-US" sz="2400" dirty="0">
                <a:cs typeface="Times New Roman" panose="02020603050405020304" pitchFamily="18" charset="0"/>
              </a:rPr>
              <a:t>Strong correlation</a:t>
            </a:r>
          </a:p>
          <a:p>
            <a:pPr marL="457200" indent="-457200">
              <a:buAutoNum type="alphaUcPeriod"/>
            </a:pPr>
            <a:r>
              <a:rPr lang="en-US" sz="2400" dirty="0">
                <a:cs typeface="Times New Roman" panose="02020603050405020304" pitchFamily="18" charset="0"/>
              </a:rPr>
              <a:t>No correlation</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30</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7BE2152-F447-4F7F-B3D6-AC24913F66E5}"/>
              </a:ext>
            </a:extLst>
          </p:cNvPr>
          <p:cNvSpPr txBox="1"/>
          <p:nvPr/>
        </p:nvSpPr>
        <p:spPr>
          <a:xfrm>
            <a:off x="2738437" y="5095875"/>
            <a:ext cx="3667125" cy="230832"/>
          </a:xfrm>
          <a:prstGeom prst="rect">
            <a:avLst/>
          </a:prstGeom>
          <a:noFill/>
        </p:spPr>
        <p:txBody>
          <a:bodyPr wrap="square" rtlCol="0">
            <a:spAutoFit/>
          </a:bodyPr>
          <a:lstStyle/>
          <a:p>
            <a:endParaRPr lang="en-US" sz="900" dirty="0"/>
          </a:p>
        </p:txBody>
      </p:sp>
      <p:pic>
        <p:nvPicPr>
          <p:cNvPr id="17" name="Picture 16">
            <a:extLst>
              <a:ext uri="{FF2B5EF4-FFF2-40B4-BE49-F238E27FC236}">
                <a16:creationId xmlns:a16="http://schemas.microsoft.com/office/drawing/2014/main" id="{5FF475F2-90D1-4048-B3C0-128BCE00C59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1037" y="2439415"/>
            <a:ext cx="4044325" cy="4037585"/>
          </a:xfrm>
          <a:prstGeom prst="rect">
            <a:avLst/>
          </a:prstGeom>
        </p:spPr>
      </p:pic>
      <p:sp>
        <p:nvSpPr>
          <p:cNvPr id="8" name="TextBox 7"/>
          <p:cNvSpPr txBox="1"/>
          <p:nvPr/>
        </p:nvSpPr>
        <p:spPr>
          <a:xfrm>
            <a:off x="0" y="6356350"/>
            <a:ext cx="9144000" cy="369332"/>
          </a:xfrm>
          <a:prstGeom prst="rect">
            <a:avLst/>
          </a:prstGeom>
          <a:noFill/>
        </p:spPr>
        <p:txBody>
          <a:bodyPr wrap="square" rtlCol="0">
            <a:spAutoFit/>
          </a:bodyPr>
          <a:lstStyle/>
          <a:p>
            <a:pPr algn="ctr"/>
            <a:r>
              <a:rPr lang="en-US" dirty="0">
                <a:solidFill>
                  <a:schemeClr val="bg1">
                    <a:lumMod val="75000"/>
                  </a:schemeClr>
                </a:solidFill>
              </a:rPr>
              <a:t>Tip: Representations</a:t>
            </a:r>
          </a:p>
        </p:txBody>
      </p:sp>
    </p:spTree>
    <p:extLst>
      <p:ext uri="{BB962C8B-B14F-4D97-AF65-F5344CB8AC3E}">
        <p14:creationId xmlns:p14="http://schemas.microsoft.com/office/powerpoint/2010/main" val="2944928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31</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7BE2152-F447-4F7F-B3D6-AC24913F66E5}"/>
              </a:ext>
            </a:extLst>
          </p:cNvPr>
          <p:cNvSpPr txBox="1"/>
          <p:nvPr/>
        </p:nvSpPr>
        <p:spPr>
          <a:xfrm>
            <a:off x="2738437" y="5095875"/>
            <a:ext cx="3667125" cy="230832"/>
          </a:xfrm>
          <a:prstGeom prst="rect">
            <a:avLst/>
          </a:prstGeom>
          <a:noFill/>
        </p:spPr>
        <p:txBody>
          <a:bodyPr wrap="square" rtlCol="0">
            <a:spAutoFit/>
          </a:bodyPr>
          <a:lstStyle/>
          <a:p>
            <a:endParaRPr lang="en-US" sz="900" dirty="0"/>
          </a:p>
        </p:txBody>
      </p:sp>
      <p:pic>
        <p:nvPicPr>
          <p:cNvPr id="9" name="Picture 8">
            <a:extLst>
              <a:ext uri="{FF2B5EF4-FFF2-40B4-BE49-F238E27FC236}">
                <a16:creationId xmlns:a16="http://schemas.microsoft.com/office/drawing/2014/main" id="{3A860FDC-BEB1-43C5-B244-56781C10BC73}"/>
              </a:ext>
            </a:extLst>
          </p:cNvPr>
          <p:cNvPicPr>
            <a:picLocks noChangeAspect="1"/>
          </p:cNvPicPr>
          <p:nvPr/>
        </p:nvPicPr>
        <p:blipFill rotWithShape="1">
          <a:blip r:embed="rId2">
            <a:extLst>
              <a:ext uri="{28A0092B-C50C-407E-A947-70E740481C1C}">
                <a14:useLocalDpi xmlns:a14="http://schemas.microsoft.com/office/drawing/2010/main" val="0"/>
              </a:ext>
            </a:extLst>
          </a:blip>
          <a:srcRect l="5833" t="6936" r="9999" b="8620"/>
          <a:stretch/>
        </p:blipFill>
        <p:spPr>
          <a:xfrm>
            <a:off x="1483393" y="1567584"/>
            <a:ext cx="6177212" cy="4648200"/>
          </a:xfrm>
          <a:prstGeom prst="rect">
            <a:avLst/>
          </a:prstGeom>
        </p:spPr>
      </p:pic>
    </p:spTree>
    <p:extLst>
      <p:ext uri="{BB962C8B-B14F-4D97-AF65-F5344CB8AC3E}">
        <p14:creationId xmlns:p14="http://schemas.microsoft.com/office/powerpoint/2010/main" val="1754648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7"/>
            </a:pPr>
            <a:r>
              <a:rPr lang="en-US" sz="2400" dirty="0">
                <a:cs typeface="Times New Roman" panose="02020603050405020304" pitchFamily="18" charset="0"/>
              </a:rPr>
              <a:t>In a certain game, players must roll two (2) six-sided dice at the beginning of each turn.  At any given time, what is the probability that a player will roll a sum of 8?</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1/36</a:t>
            </a:r>
          </a:p>
          <a:p>
            <a:pPr marL="457200" indent="-457200">
              <a:buAutoNum type="alphaUcPeriod"/>
            </a:pPr>
            <a:r>
              <a:rPr lang="en-US" sz="2400" dirty="0">
                <a:cs typeface="Times New Roman" panose="02020603050405020304" pitchFamily="18" charset="0"/>
              </a:rPr>
              <a:t>1/11</a:t>
            </a:r>
          </a:p>
          <a:p>
            <a:pPr marL="457200" indent="-457200">
              <a:buAutoNum type="alphaUcPeriod"/>
            </a:pPr>
            <a:r>
              <a:rPr lang="en-US" sz="2400" dirty="0">
                <a:cs typeface="Times New Roman" panose="02020603050405020304" pitchFamily="18" charset="0"/>
              </a:rPr>
              <a:t>1/9</a:t>
            </a:r>
          </a:p>
          <a:p>
            <a:pPr marL="457200" indent="-457200">
              <a:buAutoNum type="alphaUcPeriod"/>
            </a:pPr>
            <a:r>
              <a:rPr lang="en-US" sz="2400" dirty="0">
                <a:cs typeface="Times New Roman" panose="02020603050405020304" pitchFamily="18" charset="0"/>
              </a:rPr>
              <a:t>5/36</a:t>
            </a:r>
          </a:p>
          <a:p>
            <a:pPr marL="457200" indent="-457200">
              <a:buAutoNum type="alphaUcPeriod"/>
            </a:pPr>
            <a:r>
              <a:rPr lang="en-US" sz="2400" dirty="0">
                <a:cs typeface="Times New Roman" panose="02020603050405020304" pitchFamily="18" charset="0"/>
              </a:rPr>
              <a:t>1/6</a:t>
            </a: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32</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0" y="3733800"/>
            <a:ext cx="4267200" cy="1169551"/>
          </a:xfrm>
          <a:prstGeom prst="rect">
            <a:avLst/>
          </a:prstGeom>
          <a:noFill/>
          <a:ln w="19050">
            <a:solidFill>
              <a:schemeClr val="tx1"/>
            </a:solidFill>
          </a:ln>
        </p:spPr>
        <p:txBody>
          <a:bodyPr wrap="square" rtlCol="0">
            <a:spAutoFit/>
          </a:bodyPr>
          <a:lstStyle/>
          <a:p>
            <a:pPr algn="ctr"/>
            <a:r>
              <a:rPr lang="en-US" sz="2000" b="1" dirty="0"/>
              <a:t>Test Tip 11:</a:t>
            </a:r>
          </a:p>
          <a:p>
            <a:endParaRPr lang="en-US" sz="1000" b="1" dirty="0"/>
          </a:p>
          <a:p>
            <a:r>
              <a:rPr lang="en-US" sz="2000" b="1" dirty="0"/>
              <a:t>Sometimes, creating an organized list or table can help you solve a problem.</a:t>
            </a:r>
          </a:p>
        </p:txBody>
      </p:sp>
    </p:spTree>
    <p:extLst>
      <p:ext uri="{BB962C8B-B14F-4D97-AF65-F5344CB8AC3E}">
        <p14:creationId xmlns:p14="http://schemas.microsoft.com/office/powerpoint/2010/main" val="184622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buNone/>
            </a:pPr>
            <a:r>
              <a:rPr lang="en-US" sz="2400" dirty="0">
                <a:cs typeface="Times New Roman" panose="02020603050405020304" pitchFamily="18" charset="0"/>
              </a:rPr>
              <a:t>In a certain game, players must roll two (2) six-sided dice at the beginning of their turn.  At any given time, what is the probability that a player will roll a sum of 8?</a:t>
            </a:r>
          </a:p>
          <a:p>
            <a:pPr marL="0" indent="0">
              <a:buNone/>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33</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D572DE9-932A-4783-A67A-F1D3FEF90596}"/>
              </a:ext>
            </a:extLst>
          </p:cNvPr>
          <p:cNvPicPr>
            <a:picLocks noChangeAspect="1"/>
          </p:cNvPicPr>
          <p:nvPr/>
        </p:nvPicPr>
        <p:blipFill>
          <a:blip r:embed="rId2"/>
          <a:stretch>
            <a:fillRect/>
          </a:stretch>
        </p:blipFill>
        <p:spPr>
          <a:xfrm>
            <a:off x="1676753" y="2871111"/>
            <a:ext cx="5790494" cy="3573562"/>
          </a:xfrm>
          <a:prstGeom prst="rect">
            <a:avLst/>
          </a:prstGeom>
        </p:spPr>
      </p:pic>
    </p:spTree>
    <p:extLst>
      <p:ext uri="{BB962C8B-B14F-4D97-AF65-F5344CB8AC3E}">
        <p14:creationId xmlns:p14="http://schemas.microsoft.com/office/powerpoint/2010/main" val="3430503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5029200"/>
          </a:xfrm>
        </p:spPr>
        <p:txBody>
          <a:bodyPr>
            <a:normAutofit/>
          </a:bodyPr>
          <a:lstStyle/>
          <a:p>
            <a:pPr marL="457200" indent="-457200">
              <a:buFont typeface="+mj-lt"/>
              <a:buAutoNum type="arabicPeriod" startAt="8"/>
            </a:pPr>
            <a:r>
              <a:rPr lang="en-US" sz="2200" dirty="0">
                <a:cs typeface="Times New Roman" panose="02020603050405020304" pitchFamily="18" charset="0"/>
              </a:rPr>
              <a:t>A certain company has both part-time and full-time employees; only full-time employees receive health benefits.  The company CEO is interested in surveying a group of employees to determine their level of satisfaction with the current insurance carrier.  Which method would most likely produce a sample that is representative of the population of interest and be practical to implement?</a:t>
            </a:r>
          </a:p>
          <a:p>
            <a:pPr marL="0" indent="0">
              <a:buNone/>
            </a:pPr>
            <a:endParaRPr lang="en-US" sz="1200" dirty="0">
              <a:cs typeface="Times New Roman" panose="02020603050405020304" pitchFamily="18" charset="0"/>
            </a:endParaRPr>
          </a:p>
          <a:p>
            <a:pPr marL="457200" indent="-457200">
              <a:buAutoNum type="alphaUcPeriod"/>
            </a:pPr>
            <a:r>
              <a:rPr lang="en-US" sz="2200" dirty="0">
                <a:cs typeface="Times New Roman" panose="02020603050405020304" pitchFamily="18" charset="0"/>
              </a:rPr>
              <a:t>Supervisors select several employees in their area to be surveyed.</a:t>
            </a:r>
          </a:p>
          <a:p>
            <a:pPr marL="457200" indent="-457200">
              <a:buAutoNum type="alphaUcPeriod"/>
            </a:pPr>
            <a:r>
              <a:rPr lang="en-US" sz="2200" dirty="0">
                <a:cs typeface="Times New Roman" panose="02020603050405020304" pitchFamily="18" charset="0"/>
              </a:rPr>
              <a:t>A random sample of all employees is selected.</a:t>
            </a:r>
          </a:p>
          <a:p>
            <a:pPr marL="457200" indent="-457200">
              <a:buFont typeface="Arial" panose="020B0604020202020204" pitchFamily="34" charset="0"/>
              <a:buAutoNum type="alphaUcPeriod"/>
            </a:pPr>
            <a:r>
              <a:rPr lang="en-US" sz="2200" dirty="0">
                <a:cs typeface="Times New Roman" panose="02020603050405020304" pitchFamily="18" charset="0"/>
              </a:rPr>
              <a:t>All employees are surveyed.</a:t>
            </a:r>
          </a:p>
          <a:p>
            <a:pPr marL="457200" indent="-457200">
              <a:buFont typeface="Arial" panose="020B0604020202020204" pitchFamily="34" charset="0"/>
              <a:buAutoNum type="alphaUcPeriod"/>
            </a:pPr>
            <a:r>
              <a:rPr lang="en-US" sz="2200" dirty="0">
                <a:cs typeface="Times New Roman" panose="02020603050405020304" pitchFamily="18" charset="0"/>
              </a:rPr>
              <a:t>Surveys are mailed to all full-time employees and returned surveys are used as the sample.</a:t>
            </a:r>
          </a:p>
          <a:p>
            <a:pPr marL="457200" indent="-457200">
              <a:buFont typeface="Arial" panose="020B0604020202020204" pitchFamily="34" charset="0"/>
              <a:buAutoNum type="alphaUcPeriod"/>
            </a:pPr>
            <a:r>
              <a:rPr lang="en-US" sz="2200" dirty="0">
                <a:cs typeface="Times New Roman" panose="02020603050405020304" pitchFamily="18" charset="0"/>
              </a:rPr>
              <a:t>Every full-time employee is assigned a number and names are randomly drawn from a hat to select participants.</a:t>
            </a:r>
          </a:p>
          <a:p>
            <a:pPr marL="457200" indent="-457200">
              <a:buAutoNum type="alphaUcPeriod"/>
            </a:pPr>
            <a:endParaRPr lang="en-US" sz="22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34</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592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Homework</a:t>
            </a:r>
          </a:p>
        </p:txBody>
      </p:sp>
      <p:sp>
        <p:nvSpPr>
          <p:cNvPr id="97283" name="Rectangle 3"/>
          <p:cNvSpPr>
            <a:spLocks noGrp="1" noChangeArrowheads="1"/>
          </p:cNvSpPr>
          <p:nvPr>
            <p:ph idx="1"/>
          </p:nvPr>
        </p:nvSpPr>
        <p:spPr>
          <a:xfrm>
            <a:off x="457200" y="1600200"/>
            <a:ext cx="8229600" cy="4648200"/>
          </a:xfrm>
        </p:spPr>
        <p:txBody>
          <a:bodyPr>
            <a:normAutofit/>
          </a:bodyPr>
          <a:lstStyle/>
          <a:p>
            <a:r>
              <a:rPr lang="en-US" sz="3600" dirty="0">
                <a:cs typeface="Times New Roman" panose="02020603050405020304" pitchFamily="18" charset="0"/>
              </a:rPr>
              <a:t>Check out the great resources available from ETS!</a:t>
            </a:r>
          </a:p>
          <a:p>
            <a:pPr lvl="1"/>
            <a:r>
              <a:rPr lang="en-US" sz="3200" dirty="0">
                <a:cs typeface="Times New Roman" panose="02020603050405020304" pitchFamily="18" charset="0"/>
              </a:rPr>
              <a:t>Google: “Praxis Core Math”</a:t>
            </a:r>
          </a:p>
          <a:p>
            <a:pPr lvl="1"/>
            <a:r>
              <a:rPr lang="en-US" sz="3200" dirty="0">
                <a:cs typeface="Times New Roman" panose="02020603050405020304" pitchFamily="18" charset="0"/>
              </a:rPr>
              <a:t>Direct link: https://www.ets.org/praxis/ prepare/materials/5732 (</a:t>
            </a:r>
            <a:r>
              <a:rPr lang="en-US" sz="3200" b="1" dirty="0">
                <a:cs typeface="Times New Roman" panose="02020603050405020304" pitchFamily="18" charset="0"/>
              </a:rPr>
              <a:t>and 5733</a:t>
            </a:r>
            <a:r>
              <a:rPr lang="en-US" sz="3200" dirty="0">
                <a:cs typeface="Times New Roman" panose="02020603050405020304" pitchFamily="18" charset="0"/>
              </a:rPr>
              <a:t>) </a:t>
            </a:r>
          </a:p>
          <a:p>
            <a:r>
              <a:rPr lang="en-US" sz="3600" dirty="0">
                <a:cs typeface="Times New Roman" panose="02020603050405020304" pitchFamily="18" charset="0"/>
              </a:rPr>
              <a:t>Attempt the sample mathematics problems </a:t>
            </a:r>
            <a:r>
              <a:rPr lang="en-US" sz="3600" b="1" dirty="0">
                <a:cs typeface="Times New Roman" panose="02020603050405020304" pitchFamily="18" charset="0"/>
              </a:rPr>
              <a:t>in this handout </a:t>
            </a:r>
            <a:r>
              <a:rPr lang="en-US" sz="3600" dirty="0">
                <a:cs typeface="Times New Roman" panose="02020603050405020304" pitchFamily="18" charset="0"/>
              </a:rPr>
              <a:t>and from the </a:t>
            </a:r>
            <a:r>
              <a:rPr lang="en-US" sz="3600" i="1" dirty="0">
                <a:cs typeface="Times New Roman" panose="02020603050405020304" pitchFamily="18" charset="0"/>
              </a:rPr>
              <a:t>Praxis</a:t>
            </a:r>
            <a:r>
              <a:rPr lang="en-US" sz="3600" dirty="0">
                <a:cs typeface="Times New Roman" panose="02020603050405020304" pitchFamily="18" charset="0"/>
              </a:rPr>
              <a:t> Study Companion.</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35</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399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Math Resource Center</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lgn="ctr">
              <a:buNone/>
            </a:pPr>
            <a:r>
              <a:rPr lang="en-US" sz="2400" b="1" dirty="0" err="1">
                <a:cs typeface="Times New Roman" panose="02020603050405020304" pitchFamily="18" charset="0"/>
              </a:rPr>
              <a:t>UofL</a:t>
            </a:r>
            <a:r>
              <a:rPr lang="en-US" sz="2400" b="1" dirty="0">
                <a:cs typeface="Times New Roman" panose="02020603050405020304" pitchFamily="18" charset="0"/>
              </a:rPr>
              <a:t> student? Need additional help?</a:t>
            </a:r>
          </a:p>
          <a:p>
            <a:pPr marL="0" indent="0" algn="ctr">
              <a:buNone/>
            </a:pPr>
            <a:endParaRPr lang="en-US" sz="2400" dirty="0">
              <a:cs typeface="Times New Roman" panose="02020603050405020304" pitchFamily="18" charset="0"/>
            </a:endParaRPr>
          </a:p>
          <a:p>
            <a:pPr marL="0" indent="0" algn="ctr">
              <a:buNone/>
            </a:pPr>
            <a:r>
              <a:rPr lang="en-US" sz="2400" dirty="0">
                <a:cs typeface="Times New Roman" panose="02020603050405020304" pitchFamily="18" charset="0"/>
              </a:rPr>
              <a:t>Visit the REACH Math Resource Center!</a:t>
            </a:r>
          </a:p>
          <a:p>
            <a:pPr marL="0" indent="0">
              <a:buNone/>
            </a:pPr>
            <a:endParaRPr lang="en-US" sz="2400" dirty="0">
              <a:cs typeface="Times New Roman" panose="02020603050405020304" pitchFamily="18" charset="0"/>
            </a:endParaRPr>
          </a:p>
          <a:p>
            <a:pPr marL="0" indent="0" algn="ctr">
              <a:buNone/>
            </a:pPr>
            <a:r>
              <a:rPr lang="en-US" sz="2400" dirty="0">
                <a:hlinkClick r:id="rId2"/>
              </a:rPr>
              <a:t>https://reach.louisville.edu/tutoring/</a:t>
            </a:r>
            <a:endParaRPr lang="en-US" sz="2400" dirty="0"/>
          </a:p>
          <a:p>
            <a:pPr marL="0" indent="0" algn="ctr">
              <a:buNone/>
            </a:pPr>
            <a:endParaRPr lang="en-US" sz="2400" dirty="0">
              <a:cs typeface="Times New Roman" panose="02020603050405020304" pitchFamily="18" charset="0"/>
            </a:endParaRPr>
          </a:p>
          <a:p>
            <a:pPr marL="0" indent="0" algn="ctr">
              <a:buNone/>
            </a:pPr>
            <a:r>
              <a:rPr lang="en-US" sz="2400" dirty="0">
                <a:cs typeface="Times New Roman" panose="02020603050405020304" pitchFamily="18" charset="0"/>
              </a:rPr>
              <a:t>Belknap Academic Building, Room 241</a:t>
            </a: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36</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882853" y="5105400"/>
            <a:ext cx="3378294" cy="886802"/>
          </a:xfrm>
          <a:prstGeom prst="rect">
            <a:avLst/>
          </a:prstGeom>
        </p:spPr>
      </p:pic>
    </p:spTree>
    <p:extLst>
      <p:ext uri="{BB962C8B-B14F-4D97-AF65-F5344CB8AC3E}">
        <p14:creationId xmlns:p14="http://schemas.microsoft.com/office/powerpoint/2010/main" val="1250928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Looking Ahead</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buNone/>
            </a:pPr>
            <a:r>
              <a:rPr lang="en-US" sz="2800" b="1" dirty="0">
                <a:cs typeface="Times New Roman" panose="02020603050405020304" pitchFamily="18" charset="0"/>
              </a:rPr>
              <a:t>    </a:t>
            </a:r>
            <a:endParaRPr lang="en-US" sz="1400" b="1" dirty="0">
              <a:cs typeface="Times New Roman" panose="02020603050405020304" pitchFamily="18" charset="0"/>
            </a:endParaRPr>
          </a:p>
          <a:p>
            <a:pPr marL="0" indent="0">
              <a:buNone/>
            </a:pPr>
            <a:r>
              <a:rPr lang="en-US" sz="2800" b="1" dirty="0">
                <a:cs typeface="Times New Roman" panose="02020603050405020304" pitchFamily="18" charset="0"/>
              </a:rPr>
              <a:t>Next Friday</a:t>
            </a:r>
          </a:p>
          <a:p>
            <a:r>
              <a:rPr lang="en-US" sz="2800" dirty="0">
                <a:cs typeface="Times New Roman" panose="02020603050405020304" pitchFamily="18" charset="0"/>
              </a:rPr>
              <a:t>Algebra &amp; Functions</a:t>
            </a:r>
          </a:p>
          <a:p>
            <a:r>
              <a:rPr lang="en-US" sz="2800" dirty="0">
                <a:cs typeface="Times New Roman" panose="02020603050405020304" pitchFamily="18" charset="0"/>
              </a:rPr>
              <a:t>Geometry</a:t>
            </a:r>
          </a:p>
          <a:p>
            <a:endParaRPr lang="en-US" sz="2800" dirty="0">
              <a:cs typeface="Times New Roman" panose="02020603050405020304" pitchFamily="18" charset="0"/>
            </a:endParaRPr>
          </a:p>
          <a:p>
            <a:r>
              <a:rPr lang="en-US" sz="2800" dirty="0">
                <a:cs typeface="Times New Roman" panose="02020603050405020304" pitchFamily="18" charset="0"/>
              </a:rPr>
              <a:t>Questions?</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37</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08963B-EBDC-44F7-99B8-D4CD2D5F7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340" y="4555076"/>
            <a:ext cx="2922270" cy="1675739"/>
          </a:xfrm>
          <a:prstGeom prst="rect">
            <a:avLst/>
          </a:prstGeom>
        </p:spPr>
      </p:pic>
      <p:pic>
        <p:nvPicPr>
          <p:cNvPr id="9" name="Picture 8" descr="Mustang Math - &lt;strong&gt;Algebra&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28805"/>
            <a:ext cx="2266950" cy="2141008"/>
          </a:xfrm>
          <a:prstGeom prst="rect">
            <a:avLst/>
          </a:prstGeom>
        </p:spPr>
      </p:pic>
    </p:spTree>
    <p:extLst>
      <p:ext uri="{BB962C8B-B14F-4D97-AF65-F5344CB8AC3E}">
        <p14:creationId xmlns:p14="http://schemas.microsoft.com/office/powerpoint/2010/main" val="1736039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Additional Practice</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lgn="ctr">
              <a:buNone/>
            </a:pPr>
            <a:r>
              <a:rPr lang="en-US" sz="2800" dirty="0">
                <a:cs typeface="Times New Roman" panose="02020603050405020304" pitchFamily="18" charset="0"/>
              </a:rPr>
              <a:t>Here are some additional practice problems related to </a:t>
            </a:r>
            <a:r>
              <a:rPr lang="en-US" sz="2800" b="1" dirty="0">
                <a:cs typeface="Times New Roman" panose="02020603050405020304" pitchFamily="18" charset="0"/>
              </a:rPr>
              <a:t>Number &amp; Quantity </a:t>
            </a:r>
            <a:r>
              <a:rPr lang="en-US" sz="2800" dirty="0">
                <a:cs typeface="Times New Roman" panose="02020603050405020304" pitchFamily="18" charset="0"/>
              </a:rPr>
              <a:t>and </a:t>
            </a:r>
            <a:r>
              <a:rPr lang="en-US" sz="2800" b="1" dirty="0">
                <a:cs typeface="Times New Roman" panose="02020603050405020304" pitchFamily="18" charset="0"/>
              </a:rPr>
              <a:t>Statistics &amp; Probability</a:t>
            </a:r>
            <a:r>
              <a:rPr lang="en-US" sz="2800" dirty="0">
                <a:cs typeface="Times New Roman" panose="02020603050405020304" pitchFamily="18" charset="0"/>
              </a:rPr>
              <a:t>!</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38</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IG IMAGE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505200"/>
            <a:ext cx="3429000" cy="1959429"/>
          </a:xfrm>
          <a:prstGeom prst="rect">
            <a:avLst/>
          </a:prstGeom>
        </p:spPr>
      </p:pic>
      <p:pic>
        <p:nvPicPr>
          <p:cNvPr id="8" name="Picture 7" descr="Let's Learn Fractions - Understanding Math for Kids - YouTub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627664"/>
            <a:ext cx="3048000" cy="1714500"/>
          </a:xfrm>
          <a:prstGeom prst="rect">
            <a:avLst/>
          </a:prstGeom>
        </p:spPr>
      </p:pic>
    </p:spTree>
    <p:extLst>
      <p:ext uri="{BB962C8B-B14F-4D97-AF65-F5344CB8AC3E}">
        <p14:creationId xmlns:p14="http://schemas.microsoft.com/office/powerpoint/2010/main" val="166077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fade">
                                      <p:cBhvr>
                                        <p:cTn id="7" dur="500"/>
                                        <p:tgtEl>
                                          <p:spTgt spid="97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a:pPr>
            <a:r>
              <a:rPr lang="en-US" sz="2400" dirty="0">
                <a:cs typeface="Times New Roman" panose="02020603050405020304" pitchFamily="18" charset="0"/>
              </a:rPr>
              <a:t>On a certain map, the scale reads 2 inches = 3 miles.  If two cities are 14 inches apart on the map, how far apart are the cities actually located from each other?  (If necessary, round to the nearest mile.)</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9 miles</a:t>
            </a:r>
            <a:endParaRPr lang="en-US" sz="2400" baseline="300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15 miles</a:t>
            </a:r>
          </a:p>
          <a:p>
            <a:pPr marL="457200" indent="-457200">
              <a:buAutoNum type="alphaUcPeriod"/>
            </a:pPr>
            <a:r>
              <a:rPr lang="en-US" sz="2400" dirty="0">
                <a:cs typeface="Times New Roman" panose="02020603050405020304" pitchFamily="18" charset="0"/>
              </a:rPr>
              <a:t>21 miles</a:t>
            </a:r>
          </a:p>
          <a:p>
            <a:pPr marL="457200" indent="-457200">
              <a:buAutoNum type="alphaUcPeriod"/>
            </a:pPr>
            <a:r>
              <a:rPr lang="en-US" sz="2400" dirty="0">
                <a:cs typeface="Times New Roman" panose="02020603050405020304" pitchFamily="18" charset="0"/>
              </a:rPr>
              <a:t>42 miles</a:t>
            </a:r>
          </a:p>
          <a:p>
            <a:pPr marL="457200" indent="-457200">
              <a:buAutoNum type="alphaUcPeriod"/>
            </a:pPr>
            <a:r>
              <a:rPr lang="en-US" sz="2400" dirty="0">
                <a:cs typeface="Times New Roman" panose="02020603050405020304" pitchFamily="18" charset="0"/>
              </a:rPr>
              <a:t>84 miles</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39</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46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Exam Overview – “Old” (5732)</a:t>
            </a:r>
          </a:p>
        </p:txBody>
      </p:sp>
      <p:sp>
        <p:nvSpPr>
          <p:cNvPr id="97283" name="Rectangle 3"/>
          <p:cNvSpPr>
            <a:spLocks noGrp="1" noChangeArrowheads="1"/>
          </p:cNvSpPr>
          <p:nvPr>
            <p:ph idx="1"/>
          </p:nvPr>
        </p:nvSpPr>
        <p:spPr>
          <a:xfrm>
            <a:off x="457200" y="1600200"/>
            <a:ext cx="8229600" cy="4648200"/>
          </a:xfrm>
        </p:spPr>
        <p:txBody>
          <a:bodyPr>
            <a:normAutofit/>
          </a:bodyPr>
          <a:lstStyle/>
          <a:p>
            <a:r>
              <a:rPr lang="en-US" sz="2800" dirty="0">
                <a:cs typeface="Times New Roman" panose="02020603050405020304" pitchFamily="18" charset="0"/>
              </a:rPr>
              <a:t>Core Academic Skills for Educators: Mathematics</a:t>
            </a:r>
          </a:p>
          <a:p>
            <a:r>
              <a:rPr lang="en-US" sz="2800" b="1" dirty="0">
                <a:cs typeface="Times New Roman" panose="02020603050405020304" pitchFamily="18" charset="0"/>
              </a:rPr>
              <a:t>85</a:t>
            </a:r>
            <a:r>
              <a:rPr lang="en-US" sz="2800" dirty="0">
                <a:cs typeface="Times New Roman" panose="02020603050405020304" pitchFamily="18" charset="0"/>
              </a:rPr>
              <a:t> minutes to complete </a:t>
            </a:r>
            <a:r>
              <a:rPr lang="en-US" sz="2800" b="1" dirty="0">
                <a:cs typeface="Times New Roman" panose="02020603050405020304" pitchFamily="18" charset="0"/>
              </a:rPr>
              <a:t>56</a:t>
            </a:r>
            <a:r>
              <a:rPr lang="en-US" sz="2800" dirty="0">
                <a:cs typeface="Times New Roman" panose="02020603050405020304" pitchFamily="18" charset="0"/>
              </a:rPr>
              <a:t> questions (about 1.5 minutes per question!)</a:t>
            </a:r>
          </a:p>
          <a:p>
            <a:r>
              <a:rPr lang="en-US" sz="2800" dirty="0">
                <a:cs typeface="Times New Roman" panose="02020603050405020304" pitchFamily="18" charset="0"/>
              </a:rPr>
              <a:t>Multiple-choice, selected-response </a:t>
            </a:r>
          </a:p>
          <a:p>
            <a:pPr marL="341313" indent="0">
              <a:buNone/>
            </a:pPr>
            <a:r>
              <a:rPr lang="en-US" sz="2800" dirty="0">
                <a:cs typeface="Times New Roman" panose="02020603050405020304" pitchFamily="18" charset="0"/>
              </a:rPr>
              <a:t>(with one or more answers), and </a:t>
            </a:r>
          </a:p>
          <a:p>
            <a:pPr marL="341313" indent="0">
              <a:buNone/>
            </a:pPr>
            <a:r>
              <a:rPr lang="en-US" sz="2800" dirty="0">
                <a:cs typeface="Times New Roman" panose="02020603050405020304" pitchFamily="18" charset="0"/>
              </a:rPr>
              <a:t>short-answer questions</a:t>
            </a:r>
          </a:p>
          <a:p>
            <a:r>
              <a:rPr lang="en-US" sz="2800" dirty="0">
                <a:cs typeface="Times New Roman" panose="02020603050405020304" pitchFamily="18" charset="0"/>
              </a:rPr>
              <a:t>On-screen calculator</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C36CEE4-560F-407A-B2FE-629DF24EBC41}"/>
              </a:ext>
            </a:extLst>
          </p:cNvPr>
          <p:cNvPicPr>
            <a:picLocks noChangeAspect="1"/>
          </p:cNvPicPr>
          <p:nvPr/>
        </p:nvPicPr>
        <p:blipFill>
          <a:blip r:embed="rId2"/>
          <a:stretch>
            <a:fillRect/>
          </a:stretch>
        </p:blipFill>
        <p:spPr>
          <a:xfrm>
            <a:off x="6400800" y="3048000"/>
            <a:ext cx="1899122" cy="2790825"/>
          </a:xfrm>
          <a:prstGeom prst="rect">
            <a:avLst/>
          </a:prstGeom>
        </p:spPr>
      </p:pic>
    </p:spTree>
    <p:extLst>
      <p:ext uri="{BB962C8B-B14F-4D97-AF65-F5344CB8AC3E}">
        <p14:creationId xmlns:p14="http://schemas.microsoft.com/office/powerpoint/2010/main" val="252627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Effect transition="in" filter="fade">
                                      <p:cBhvr>
                                        <p:cTn id="7" dur="500"/>
                                        <p:tgtEl>
                                          <p:spTgt spid="972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83">
                                            <p:txEl>
                                              <p:pRg st="2" end="2"/>
                                            </p:txEl>
                                          </p:spTgt>
                                        </p:tgtEl>
                                        <p:attrNameLst>
                                          <p:attrName>style.visibility</p:attrName>
                                        </p:attrNameLst>
                                      </p:cBhvr>
                                      <p:to>
                                        <p:strVal val="visible"/>
                                      </p:to>
                                    </p:set>
                                    <p:animEffect transition="in" filter="fade">
                                      <p:cBhvr>
                                        <p:cTn id="12" dur="500"/>
                                        <p:tgtEl>
                                          <p:spTgt spid="9728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7283">
                                            <p:txEl>
                                              <p:pRg st="3" end="3"/>
                                            </p:txEl>
                                          </p:spTgt>
                                        </p:tgtEl>
                                        <p:attrNameLst>
                                          <p:attrName>style.visibility</p:attrName>
                                        </p:attrNameLst>
                                      </p:cBhvr>
                                      <p:to>
                                        <p:strVal val="visible"/>
                                      </p:to>
                                    </p:set>
                                    <p:animEffect transition="in" filter="fade">
                                      <p:cBhvr>
                                        <p:cTn id="15" dur="500"/>
                                        <p:tgtEl>
                                          <p:spTgt spid="9728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7283">
                                            <p:txEl>
                                              <p:pRg st="4" end="4"/>
                                            </p:txEl>
                                          </p:spTgt>
                                        </p:tgtEl>
                                        <p:attrNameLst>
                                          <p:attrName>style.visibility</p:attrName>
                                        </p:attrNameLst>
                                      </p:cBhvr>
                                      <p:to>
                                        <p:strVal val="visible"/>
                                      </p:to>
                                    </p:set>
                                    <p:animEffect transition="in" filter="fade">
                                      <p:cBhvr>
                                        <p:cTn id="18" dur="500"/>
                                        <p:tgtEl>
                                          <p:spTgt spid="9728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7283">
                                            <p:txEl>
                                              <p:pRg st="5" end="5"/>
                                            </p:txEl>
                                          </p:spTgt>
                                        </p:tgtEl>
                                        <p:attrNameLst>
                                          <p:attrName>style.visibility</p:attrName>
                                        </p:attrNameLst>
                                      </p:cBhvr>
                                      <p:to>
                                        <p:strVal val="visible"/>
                                      </p:to>
                                    </p:set>
                                    <p:animEffect transition="in" filter="fade">
                                      <p:cBhvr>
                                        <p:cTn id="23" dur="500"/>
                                        <p:tgtEl>
                                          <p:spTgt spid="9728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p:sp>
        <p:nvSpPr>
          <p:cNvPr id="97283" name="Rectangle 3"/>
          <p:cNvSpPr>
            <a:spLocks noGrp="1" noChangeArrowheads="1"/>
          </p:cNvSpPr>
          <p:nvPr>
            <p:ph idx="1"/>
          </p:nvPr>
        </p:nvSpPr>
        <p:spPr>
          <a:xfrm>
            <a:off x="457200" y="1600200"/>
            <a:ext cx="8229600" cy="4876800"/>
          </a:xfrm>
        </p:spPr>
        <p:txBody>
          <a:bodyPr>
            <a:normAutofit/>
          </a:bodyPr>
          <a:lstStyle/>
          <a:p>
            <a:pPr marL="457200" indent="-457200">
              <a:buFont typeface="+mj-lt"/>
              <a:buAutoNum type="arabicPeriod" startAt="2"/>
            </a:pPr>
            <a:r>
              <a:rPr lang="en-US" sz="2400" dirty="0">
                <a:cs typeface="Times New Roman" panose="02020603050405020304" pitchFamily="18" charset="0"/>
              </a:rPr>
              <a:t>All 5</a:t>
            </a:r>
            <a:r>
              <a:rPr lang="en-US" sz="2400" baseline="30000" dirty="0">
                <a:cs typeface="Times New Roman" panose="02020603050405020304" pitchFamily="18" charset="0"/>
              </a:rPr>
              <a:t>th</a:t>
            </a:r>
            <a:r>
              <a:rPr lang="en-US" sz="2400" dirty="0">
                <a:cs typeface="Times New Roman" panose="02020603050405020304" pitchFamily="18" charset="0"/>
              </a:rPr>
              <a:t> grade students at </a:t>
            </a:r>
            <a:r>
              <a:rPr lang="en-US" sz="2400" dirty="0" err="1">
                <a:cs typeface="Times New Roman" panose="02020603050405020304" pitchFamily="18" charset="0"/>
              </a:rPr>
              <a:t>Anytown</a:t>
            </a:r>
            <a:r>
              <a:rPr lang="en-US" sz="2400" dirty="0">
                <a:cs typeface="Times New Roman" panose="02020603050405020304" pitchFamily="18" charset="0"/>
              </a:rPr>
              <a:t> Elementary are going on a school trip.  The bar graph below shows the number of students in each 5</a:t>
            </a:r>
            <a:r>
              <a:rPr lang="en-US" sz="2400" baseline="30000" dirty="0">
                <a:cs typeface="Times New Roman" panose="02020603050405020304" pitchFamily="18" charset="0"/>
              </a:rPr>
              <a:t>th</a:t>
            </a:r>
            <a:r>
              <a:rPr lang="en-US" sz="2400" dirty="0">
                <a:cs typeface="Times New Roman" panose="02020603050405020304" pitchFamily="18" charset="0"/>
              </a:rPr>
              <a:t> grade homeroom.  If the maximum capacity of </a:t>
            </a:r>
            <a:r>
              <a:rPr lang="en-US" sz="2400" dirty="0" err="1">
                <a:cs typeface="Times New Roman" panose="02020603050405020304" pitchFamily="18" charset="0"/>
              </a:rPr>
              <a:t>Anytown’s</a:t>
            </a:r>
            <a:r>
              <a:rPr lang="en-US" sz="2400" dirty="0">
                <a:cs typeface="Times New Roman" panose="02020603050405020304" pitchFamily="18" charset="0"/>
              </a:rPr>
              <a:t> school buses is 54, how many buses will be needed for the trip?</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1</a:t>
            </a:r>
          </a:p>
          <a:p>
            <a:pPr marL="457200" indent="-457200">
              <a:buAutoNum type="alphaUcPeriod"/>
            </a:pPr>
            <a:r>
              <a:rPr lang="en-US" sz="2400" dirty="0">
                <a:cs typeface="Times New Roman" panose="02020603050405020304" pitchFamily="18" charset="0"/>
              </a:rPr>
              <a:t>2</a:t>
            </a:r>
          </a:p>
          <a:p>
            <a:pPr marL="457200" indent="-457200">
              <a:buAutoNum type="alphaUcPeriod"/>
            </a:pPr>
            <a:r>
              <a:rPr lang="en-US" sz="2400" dirty="0">
                <a:cs typeface="Times New Roman" panose="02020603050405020304" pitchFamily="18" charset="0"/>
              </a:rPr>
              <a:t>3</a:t>
            </a:r>
          </a:p>
          <a:p>
            <a:pPr marL="457200" indent="-457200">
              <a:buAutoNum type="alphaUcPeriod"/>
            </a:pPr>
            <a:r>
              <a:rPr lang="en-US" sz="2400" dirty="0">
                <a:cs typeface="Times New Roman" panose="02020603050405020304" pitchFamily="18" charset="0"/>
              </a:rPr>
              <a:t>4</a:t>
            </a:r>
          </a:p>
          <a:p>
            <a:pPr marL="457200" indent="-457200">
              <a:buAutoNum type="alphaUcPeriod"/>
            </a:pPr>
            <a:r>
              <a:rPr lang="en-US" sz="2400" dirty="0">
                <a:cs typeface="Times New Roman" panose="02020603050405020304" pitchFamily="18" charset="0"/>
              </a:rPr>
              <a:t>None of these</a:t>
            </a: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40</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733800" y="3514543"/>
            <a:ext cx="4419600" cy="3173472"/>
          </a:xfrm>
          <a:prstGeom prst="rect">
            <a:avLst/>
          </a:prstGeom>
        </p:spPr>
      </p:pic>
    </p:spTree>
    <p:extLst>
      <p:ext uri="{BB962C8B-B14F-4D97-AF65-F5344CB8AC3E}">
        <p14:creationId xmlns:p14="http://schemas.microsoft.com/office/powerpoint/2010/main" val="1661649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582615"/>
                <a:ext cx="8229600" cy="5121275"/>
              </a:xfrm>
            </p:spPr>
            <p:txBody>
              <a:bodyPr>
                <a:normAutofit/>
              </a:bodyPr>
              <a:lstStyle/>
              <a:p>
                <a:pPr marL="457200" indent="-457200">
                  <a:buFont typeface="+mj-lt"/>
                  <a:buAutoNum type="arabicPeriod" startAt="3"/>
                </a:pPr>
                <a:r>
                  <a:rPr lang="en-US" sz="2400" dirty="0">
                    <a:cs typeface="Times New Roman" panose="02020603050405020304" pitchFamily="18" charset="0"/>
                  </a:rPr>
                  <a:t>A recipe for Peanut Butter Blossoms calls for </a:t>
                </a:r>
                <a14:m>
                  <m:oMath xmlns:m="http://schemas.openxmlformats.org/officeDocument/2006/math">
                    <m:r>
                      <a:rPr lang="en-US" sz="2400" b="0" i="1" smtClean="0">
                        <a:latin typeface="Cambria Math" panose="02040503050406030204" pitchFamily="18" charset="0"/>
                        <a:cs typeface="Times New Roman" panose="02020603050405020304" pitchFamily="18" charset="0"/>
                      </a:rPr>
                      <m:t>1</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3</m:t>
                        </m:r>
                      </m:num>
                      <m:den>
                        <m:r>
                          <a:rPr lang="en-US" sz="2400" b="0" i="1" smtClean="0">
                            <a:latin typeface="Cambria Math" panose="02040503050406030204" pitchFamily="18" charset="0"/>
                            <a:cs typeface="Times New Roman" panose="02020603050405020304" pitchFamily="18" charset="0"/>
                          </a:rPr>
                          <m:t>4</m:t>
                        </m:r>
                      </m:den>
                    </m:f>
                  </m:oMath>
                </a14:m>
                <a:r>
                  <a:rPr lang="en-US" sz="2400" dirty="0">
                    <a:cs typeface="Times New Roman" panose="02020603050405020304" pitchFamily="18" charset="0"/>
                  </a:rPr>
                  <a:t> cups of flour.  How much flour would be needed to make half of this recipe?</a:t>
                </a:r>
              </a:p>
              <a:p>
                <a:pPr marL="0" indent="0">
                  <a:buNone/>
                </a:pPr>
                <a:endParaRPr lang="en-US" sz="2400" dirty="0">
                  <a:cs typeface="Times New Roman" panose="02020603050405020304" pitchFamily="18" charset="0"/>
                </a:endParaRPr>
              </a:p>
              <a:p>
                <a:pPr marL="457200" indent="-457200">
                  <a:buAutoNum type="alphaUcPeriod"/>
                </a:pP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0" smtClean="0">
                            <a:latin typeface="Cambria Math" panose="02040503050406030204" pitchFamily="18" charset="0"/>
                            <a:cs typeface="Times New Roman" panose="02020603050405020304" pitchFamily="18" charset="0"/>
                          </a:rPr>
                          <m:t>3</m:t>
                        </m:r>
                      </m:num>
                      <m:den>
                        <m:r>
                          <a:rPr lang="en-US" sz="2400" b="0" i="0" smtClean="0">
                            <a:latin typeface="Cambria Math" panose="02040503050406030204" pitchFamily="18" charset="0"/>
                            <a:cs typeface="Times New Roman" panose="02020603050405020304" pitchFamily="18" charset="0"/>
                          </a:rPr>
                          <m:t>8</m:t>
                        </m:r>
                      </m:den>
                    </m:f>
                  </m:oMath>
                </a14:m>
                <a:r>
                  <a:rPr lang="en-US" sz="2400" dirty="0">
                    <a:cs typeface="Times New Roman" panose="02020603050405020304" pitchFamily="18" charset="0"/>
                  </a:rPr>
                  <a:t>  cup</a:t>
                </a:r>
              </a:p>
              <a:p>
                <a:pPr marL="457200" indent="-457200">
                  <a:buAutoNum type="alphaUcPeriod"/>
                </a:pP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b="0" i="0" smtClean="0">
                            <a:latin typeface="Cambria Math" panose="02040503050406030204" pitchFamily="18" charset="0"/>
                            <a:cs typeface="Times New Roman" panose="02020603050405020304" pitchFamily="18" charset="0"/>
                          </a:rPr>
                          <m:t>5</m:t>
                        </m:r>
                      </m:num>
                      <m:den>
                        <m:r>
                          <a:rPr lang="en-US" sz="2400" b="0" i="0" smtClean="0">
                            <a:latin typeface="Cambria Math" panose="02040503050406030204" pitchFamily="18" charset="0"/>
                            <a:cs typeface="Times New Roman" panose="02020603050405020304" pitchFamily="18" charset="0"/>
                          </a:rPr>
                          <m:t>6</m:t>
                        </m:r>
                      </m:den>
                    </m:f>
                  </m:oMath>
                </a14:m>
                <a:r>
                  <a:rPr lang="en-US" sz="2400" dirty="0">
                    <a:cs typeface="Times New Roman" panose="02020603050405020304" pitchFamily="18" charset="0"/>
                  </a:rPr>
                  <a:t>  cup</a:t>
                </a:r>
              </a:p>
              <a:p>
                <a:pPr marL="457200" indent="-457200">
                  <a:buAutoNum type="alphaUcPeriod"/>
                </a:pP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b="0" i="0" smtClean="0">
                            <a:latin typeface="Cambria Math" panose="02040503050406030204" pitchFamily="18" charset="0"/>
                            <a:cs typeface="Times New Roman" panose="02020603050405020304" pitchFamily="18" charset="0"/>
                          </a:rPr>
                          <m:t>7</m:t>
                        </m:r>
                      </m:num>
                      <m:den>
                        <m:r>
                          <a:rPr lang="en-US" sz="2400" b="0" i="0" smtClean="0">
                            <a:latin typeface="Cambria Math" panose="02040503050406030204" pitchFamily="18" charset="0"/>
                            <a:cs typeface="Times New Roman" panose="02020603050405020304" pitchFamily="18" charset="0"/>
                          </a:rPr>
                          <m:t>8</m:t>
                        </m:r>
                      </m:den>
                    </m:f>
                  </m:oMath>
                </a14:m>
                <a:r>
                  <a:rPr lang="en-US" sz="2400" dirty="0">
                    <a:cs typeface="Times New Roman" panose="02020603050405020304" pitchFamily="18" charset="0"/>
                  </a:rPr>
                  <a:t>  cup</a:t>
                </a:r>
              </a:p>
              <a:p>
                <a:pPr marL="457200" indent="-457200">
                  <a:buAutoNum type="alphaUcPeriod"/>
                </a:pP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b="0" i="0" smtClean="0">
                            <a:latin typeface="Cambria Math" panose="02040503050406030204" pitchFamily="18" charset="0"/>
                            <a:cs typeface="Times New Roman" panose="02020603050405020304" pitchFamily="18" charset="0"/>
                          </a:rPr>
                          <m:t>7</m:t>
                        </m:r>
                      </m:num>
                      <m:den>
                        <m:r>
                          <a:rPr lang="en-US" sz="2400" b="0" i="0" smtClean="0">
                            <a:latin typeface="Cambria Math" panose="02040503050406030204" pitchFamily="18" charset="0"/>
                            <a:cs typeface="Times New Roman" panose="02020603050405020304" pitchFamily="18" charset="0"/>
                          </a:rPr>
                          <m:t>4</m:t>
                        </m:r>
                      </m:den>
                    </m:f>
                  </m:oMath>
                </a14:m>
                <a:r>
                  <a:rPr lang="en-US" sz="2400" dirty="0">
                    <a:cs typeface="Times New Roman" panose="02020603050405020304" pitchFamily="18" charset="0"/>
                  </a:rPr>
                  <a:t>  cups</a:t>
                </a:r>
              </a:p>
              <a:p>
                <a:pPr marL="457200" indent="-457200">
                  <a:buAutoNum type="alphaUcPeriod"/>
                </a:pP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b="0" i="0" smtClean="0">
                            <a:latin typeface="Cambria Math" panose="02040503050406030204" pitchFamily="18" charset="0"/>
                            <a:cs typeface="Times New Roman" panose="02020603050405020304" pitchFamily="18" charset="0"/>
                          </a:rPr>
                          <m:t>7</m:t>
                        </m:r>
                      </m:num>
                      <m:den>
                        <m:r>
                          <a:rPr lang="en-US" sz="2400" b="0" i="0" smtClean="0">
                            <a:latin typeface="Cambria Math" panose="02040503050406030204" pitchFamily="18" charset="0"/>
                            <a:cs typeface="Times New Roman" panose="02020603050405020304" pitchFamily="18" charset="0"/>
                          </a:rPr>
                          <m:t>2</m:t>
                        </m:r>
                      </m:den>
                    </m:f>
                  </m:oMath>
                </a14:m>
                <a:r>
                  <a:rPr lang="en-US" sz="2400" dirty="0">
                    <a:cs typeface="Times New Roman" panose="02020603050405020304" pitchFamily="18" charset="0"/>
                  </a:rPr>
                  <a:t>  cups</a:t>
                </a: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582615"/>
                <a:ext cx="8229600" cy="5121275"/>
              </a:xfrm>
              <a:blipFill>
                <a:blip r:embed="rId2"/>
                <a:stretch>
                  <a:fillRect l="-1185" r="-22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41</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623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4"/>
            </a:pPr>
            <a:r>
              <a:rPr lang="en-US" sz="2400" dirty="0">
                <a:cs typeface="Times New Roman" panose="02020603050405020304" pitchFamily="18" charset="0"/>
              </a:rPr>
              <a:t>The average distance from the Earth to the Sun is about      9.3 × 10</a:t>
            </a:r>
            <a:r>
              <a:rPr lang="en-US" sz="2400" baseline="30000" dirty="0">
                <a:cs typeface="Times New Roman" panose="02020603050405020304" pitchFamily="18" charset="0"/>
              </a:rPr>
              <a:t>7</a:t>
            </a:r>
            <a:r>
              <a:rPr lang="en-US" sz="2400" dirty="0">
                <a:cs typeface="Times New Roman" panose="02020603050405020304" pitchFamily="18" charset="0"/>
              </a:rPr>
              <a:t> miles, or 1 Astronomical Unit (AU).  The planet Neptune is about 30 AU from the sun.  How far is this distance in miles?</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9.3 × 10</a:t>
            </a:r>
            <a:r>
              <a:rPr lang="en-US" sz="2400" baseline="30000" dirty="0">
                <a:cs typeface="Times New Roman" panose="02020603050405020304" pitchFamily="18" charset="0"/>
              </a:rPr>
              <a:t>37</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9.3 × 10</a:t>
            </a:r>
            <a:r>
              <a:rPr lang="en-US" sz="2400" baseline="30000" dirty="0">
                <a:cs typeface="Times New Roman" panose="02020603050405020304" pitchFamily="18" charset="0"/>
              </a:rPr>
              <a:t>210</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2.79 × 10</a:t>
            </a:r>
            <a:r>
              <a:rPr lang="en-US" sz="2400" baseline="30000" dirty="0">
                <a:cs typeface="Times New Roman" panose="02020603050405020304" pitchFamily="18" charset="0"/>
              </a:rPr>
              <a:t>5 </a:t>
            </a:r>
          </a:p>
          <a:p>
            <a:pPr marL="457200" indent="-457200">
              <a:buAutoNum type="alphaUcPeriod"/>
            </a:pPr>
            <a:r>
              <a:rPr lang="en-US" sz="2400" dirty="0">
                <a:cs typeface="Times New Roman" panose="02020603050405020304" pitchFamily="18" charset="0"/>
              </a:rPr>
              <a:t>2.79 × 10</a:t>
            </a:r>
            <a:r>
              <a:rPr lang="en-US" sz="2400" baseline="30000" dirty="0">
                <a:cs typeface="Times New Roman" panose="02020603050405020304" pitchFamily="18" charset="0"/>
              </a:rPr>
              <a:t>7</a:t>
            </a: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2.79 × 10</a:t>
            </a:r>
            <a:r>
              <a:rPr lang="en-US" sz="2400" baseline="30000" dirty="0">
                <a:cs typeface="Times New Roman" panose="02020603050405020304" pitchFamily="18" charset="0"/>
              </a:rPr>
              <a:t>9</a:t>
            </a: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42</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233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5"/>
                </a:pPr>
                <a:r>
                  <a:rPr lang="en-US" sz="2400" dirty="0">
                    <a:cs typeface="Times New Roman" panose="02020603050405020304" pitchFamily="18" charset="0"/>
                  </a:rPr>
                  <a:t>Which of the following mathematical expressions can be used to solve the problem below? </a:t>
                </a:r>
              </a:p>
              <a:p>
                <a:pPr marL="0" indent="0">
                  <a:buNone/>
                </a:pPr>
                <a:endParaRPr lang="en-US" sz="800" dirty="0">
                  <a:cs typeface="Times New Roman" panose="02020603050405020304" pitchFamily="18" charset="0"/>
                </a:endParaRPr>
              </a:p>
              <a:p>
                <a:pPr marL="457200" indent="0">
                  <a:buNone/>
                </a:pPr>
                <a:r>
                  <a:rPr lang="en-US" sz="2400" dirty="0">
                    <a:cs typeface="Times New Roman" panose="02020603050405020304" pitchFamily="18" charset="0"/>
                  </a:rPr>
                  <a:t>There are eight slices in each Mama Jane’s pizza.  If I have </a:t>
                </a:r>
                <a14:m>
                  <m:oMath xmlns:m="http://schemas.openxmlformats.org/officeDocument/2006/math">
                    <m:r>
                      <a:rPr lang="en-US" sz="2400" b="0" i="1" smtClean="0">
                        <a:latin typeface="Cambria Math" panose="02040503050406030204" pitchFamily="18" charset="0"/>
                        <a:cs typeface="Times New Roman" panose="02020603050405020304" pitchFamily="18" charset="0"/>
                      </a:rPr>
                      <m:t>2</m:t>
                    </m:r>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oMath>
                </a14:m>
                <a:r>
                  <a:rPr lang="en-US" sz="2400" dirty="0">
                    <a:cs typeface="Times New Roman" panose="02020603050405020304" pitchFamily="18" charset="0"/>
                  </a:rPr>
                  <a:t> Mama Jane’s pizzas, how many total slices do I have?</a:t>
                </a:r>
              </a:p>
              <a:p>
                <a:pPr marL="0" indent="0">
                  <a:buNone/>
                </a:pPr>
                <a:endParaRPr lang="en-US" sz="2400" dirty="0">
                  <a:cs typeface="Times New Roman" panose="02020603050405020304" pitchFamily="18" charset="0"/>
                </a:endParaRPr>
              </a:p>
              <a:p>
                <a:pPr marL="457200" indent="-457200">
                  <a:buFont typeface="Arial" panose="020B0604020202020204" pitchFamily="34" charset="0"/>
                  <a:buAutoNum type="alphaUcPeriod"/>
                </a:pPr>
                <a14:m>
                  <m:oMath xmlns:m="http://schemas.openxmlformats.org/officeDocument/2006/math">
                    <m:r>
                      <a:rPr lang="en-US" sz="2400" i="0">
                        <a:latin typeface="Cambria Math" panose="02040503050406030204" pitchFamily="18" charset="0"/>
                        <a:cs typeface="Times New Roman" panose="02020603050405020304" pitchFamily="18" charset="0"/>
                      </a:rPr>
                      <m:t>2</m:t>
                    </m:r>
                    <m:f>
                      <m:fPr>
                        <m:ctrlPr>
                          <a:rPr lang="en-US" sz="2400" i="1">
                            <a:latin typeface="Cambria Math" panose="02040503050406030204" pitchFamily="18" charset="0"/>
                            <a:cs typeface="Times New Roman" panose="02020603050405020304" pitchFamily="18" charset="0"/>
                          </a:rPr>
                        </m:ctrlPr>
                      </m:fPr>
                      <m:num>
                        <m:r>
                          <a:rPr lang="en-US" sz="2400" i="0">
                            <a:latin typeface="Cambria Math" panose="02040503050406030204" pitchFamily="18" charset="0"/>
                            <a:cs typeface="Times New Roman" panose="02020603050405020304" pitchFamily="18" charset="0"/>
                          </a:rPr>
                          <m:t>1</m:t>
                        </m:r>
                      </m:num>
                      <m:den>
                        <m:r>
                          <a:rPr lang="en-US" sz="2400" i="0">
                            <a:latin typeface="Cambria Math" panose="02040503050406030204" pitchFamily="18" charset="0"/>
                            <a:cs typeface="Times New Roman" panose="02020603050405020304" pitchFamily="18" charset="0"/>
                          </a:rPr>
                          <m:t>2</m:t>
                        </m:r>
                      </m:den>
                    </m:f>
                  </m:oMath>
                </a14:m>
                <a:r>
                  <a:rPr lang="en-US" sz="2400" dirty="0">
                    <a:cs typeface="Times New Roman" panose="02020603050405020304" pitchFamily="18" charset="0"/>
                  </a:rPr>
                  <a:t>  </a:t>
                </a:r>
                <a:r>
                  <a:rPr lang="en-US" sz="2400" b="1" dirty="0">
                    <a:cs typeface="Times New Roman" panose="02020603050405020304" pitchFamily="18" charset="0"/>
                  </a:rPr>
                  <a:t>÷ </a:t>
                </a:r>
                <a:r>
                  <a:rPr lang="en-US" sz="2400" dirty="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0">
                            <a:latin typeface="Cambria Math" panose="02040503050406030204" pitchFamily="18" charset="0"/>
                            <a:cs typeface="Times New Roman" panose="02020603050405020304" pitchFamily="18" charset="0"/>
                          </a:rPr>
                          <m:t>1</m:t>
                        </m:r>
                      </m:num>
                      <m:den>
                        <m:r>
                          <a:rPr lang="en-US" sz="2400" b="0" i="0" smtClean="0">
                            <a:latin typeface="Cambria Math" panose="02040503050406030204" pitchFamily="18" charset="0"/>
                            <a:cs typeface="Times New Roman" panose="02020603050405020304" pitchFamily="18" charset="0"/>
                          </a:rPr>
                          <m:t>8</m:t>
                        </m:r>
                      </m:den>
                    </m:f>
                  </m:oMath>
                </a14:m>
                <a:r>
                  <a:rPr lang="en-US" sz="2400" dirty="0">
                    <a:cs typeface="Times New Roman" panose="02020603050405020304" pitchFamily="18" charset="0"/>
                  </a:rPr>
                  <a:t>			D. </a:t>
                </a:r>
                <a14:m>
                  <m:oMath xmlns:m="http://schemas.openxmlformats.org/officeDocument/2006/math">
                    <m:r>
                      <a:rPr lang="en-US" sz="2400">
                        <a:latin typeface="Cambria Math" panose="02040503050406030204" pitchFamily="18" charset="0"/>
                        <a:cs typeface="Times New Roman" panose="02020603050405020304" pitchFamily="18" charset="0"/>
                      </a:rPr>
                      <m:t>2</m:t>
                    </m:r>
                    <m:f>
                      <m:fPr>
                        <m:ctrlPr>
                          <a:rPr lang="en-US" sz="2400" i="1">
                            <a:latin typeface="Cambria Math" panose="02040503050406030204" pitchFamily="18" charset="0"/>
                            <a:cs typeface="Times New Roman" panose="02020603050405020304" pitchFamily="18" charset="0"/>
                          </a:rPr>
                        </m:ctrlPr>
                      </m:fPr>
                      <m:num>
                        <m:r>
                          <a:rPr lang="en-US" sz="2400">
                            <a:latin typeface="Cambria Math" panose="02040503050406030204" pitchFamily="18" charset="0"/>
                            <a:cs typeface="Times New Roman" panose="02020603050405020304" pitchFamily="18" charset="0"/>
                          </a:rPr>
                          <m:t>1</m:t>
                        </m:r>
                      </m:num>
                      <m:den>
                        <m:r>
                          <a:rPr lang="en-US" sz="2400">
                            <a:latin typeface="Cambria Math" panose="02040503050406030204" pitchFamily="18" charset="0"/>
                            <a:cs typeface="Times New Roman" panose="02020603050405020304" pitchFamily="18" charset="0"/>
                          </a:rPr>
                          <m:t>2</m:t>
                        </m:r>
                      </m:den>
                    </m:f>
                  </m:oMath>
                </a14:m>
                <a:r>
                  <a:rPr lang="en-US" sz="2400" dirty="0">
                    <a:cs typeface="Times New Roman" panose="02020603050405020304" pitchFamily="18" charset="0"/>
                  </a:rPr>
                  <a:t>  </a:t>
                </a:r>
                <a:r>
                  <a:rPr lang="en-US" sz="2400" b="1" dirty="0">
                    <a:cs typeface="Times New Roman" panose="02020603050405020304" pitchFamily="18" charset="0"/>
                  </a:rPr>
                  <a:t>÷  </a:t>
                </a:r>
                <a:r>
                  <a:rPr lang="en-US" sz="2400" dirty="0">
                    <a:cs typeface="Times New Roman" panose="02020603050405020304" pitchFamily="18" charset="0"/>
                  </a:rPr>
                  <a:t>8</a:t>
                </a:r>
              </a:p>
              <a:p>
                <a:pPr marL="457200" indent="-457200">
                  <a:buAutoNum type="alphaUcPeriod"/>
                </a:pPr>
                <a14:m>
                  <m:oMath xmlns:m="http://schemas.openxmlformats.org/officeDocument/2006/math">
                    <m:r>
                      <a:rPr lang="en-US" sz="2400" i="0">
                        <a:latin typeface="Cambria Math" panose="02040503050406030204" pitchFamily="18" charset="0"/>
                        <a:cs typeface="Times New Roman" panose="02020603050405020304" pitchFamily="18" charset="0"/>
                      </a:rPr>
                      <m:t>2</m:t>
                    </m:r>
                    <m:f>
                      <m:fPr>
                        <m:ctrlPr>
                          <a:rPr lang="en-US" sz="2400" i="1">
                            <a:latin typeface="Cambria Math" panose="02040503050406030204" pitchFamily="18" charset="0"/>
                            <a:cs typeface="Times New Roman" panose="02020603050405020304" pitchFamily="18" charset="0"/>
                          </a:rPr>
                        </m:ctrlPr>
                      </m:fPr>
                      <m:num>
                        <m:r>
                          <a:rPr lang="en-US" sz="2400" i="0">
                            <a:latin typeface="Cambria Math" panose="02040503050406030204" pitchFamily="18" charset="0"/>
                            <a:cs typeface="Times New Roman" panose="02020603050405020304" pitchFamily="18" charset="0"/>
                          </a:rPr>
                          <m:t>1</m:t>
                        </m:r>
                      </m:num>
                      <m:den>
                        <m:r>
                          <a:rPr lang="en-US" sz="2400" i="0">
                            <a:latin typeface="Cambria Math" panose="02040503050406030204" pitchFamily="18" charset="0"/>
                            <a:cs typeface="Times New Roman" panose="02020603050405020304" pitchFamily="18" charset="0"/>
                          </a:rPr>
                          <m:t>2</m:t>
                        </m:r>
                      </m:den>
                    </m:f>
                  </m:oMath>
                </a14:m>
                <a:r>
                  <a:rPr lang="en-US" sz="2400" dirty="0">
                    <a:cs typeface="Times New Roman" panose="02020603050405020304" pitchFamily="18" charset="0"/>
                  </a:rPr>
                  <a:t>  </a:t>
                </a:r>
                <a:r>
                  <a:rPr lang="en-US" sz="2400" b="1" dirty="0">
                    <a:cs typeface="Times New Roman" panose="02020603050405020304" pitchFamily="18" charset="0"/>
                  </a:rPr>
                  <a:t>× </a:t>
                </a:r>
                <a:r>
                  <a:rPr lang="en-US" sz="2400" dirty="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0">
                            <a:latin typeface="Cambria Math" panose="02040503050406030204" pitchFamily="18" charset="0"/>
                            <a:cs typeface="Times New Roman" panose="02020603050405020304" pitchFamily="18" charset="0"/>
                          </a:rPr>
                          <m:t>1</m:t>
                        </m:r>
                      </m:num>
                      <m:den>
                        <m:r>
                          <a:rPr lang="en-US" sz="2400" i="0">
                            <a:latin typeface="Cambria Math" panose="02040503050406030204" pitchFamily="18" charset="0"/>
                            <a:cs typeface="Times New Roman" panose="02020603050405020304" pitchFamily="18" charset="0"/>
                          </a:rPr>
                          <m:t>8</m:t>
                        </m:r>
                      </m:den>
                    </m:f>
                  </m:oMath>
                </a14:m>
                <a:r>
                  <a:rPr lang="en-US" sz="2400" dirty="0">
                    <a:cs typeface="Times New Roman" panose="02020603050405020304" pitchFamily="18" charset="0"/>
                  </a:rPr>
                  <a:t>			E.  None of these</a:t>
                </a:r>
              </a:p>
              <a:p>
                <a:pPr marL="457200" indent="-457200">
                  <a:buAutoNum type="alphaUcPeriod"/>
                </a:pPr>
                <a14:m>
                  <m:oMath xmlns:m="http://schemas.openxmlformats.org/officeDocument/2006/math">
                    <m:r>
                      <a:rPr lang="en-US" sz="2400">
                        <a:latin typeface="Cambria Math" panose="02040503050406030204" pitchFamily="18" charset="0"/>
                        <a:cs typeface="Times New Roman" panose="02020603050405020304" pitchFamily="18" charset="0"/>
                      </a:rPr>
                      <m:t>2</m:t>
                    </m:r>
                    <m:f>
                      <m:fPr>
                        <m:ctrlPr>
                          <a:rPr lang="en-US" sz="2400" i="1">
                            <a:latin typeface="Cambria Math" panose="02040503050406030204" pitchFamily="18" charset="0"/>
                            <a:cs typeface="Times New Roman" panose="02020603050405020304" pitchFamily="18" charset="0"/>
                          </a:rPr>
                        </m:ctrlPr>
                      </m:fPr>
                      <m:num>
                        <m:r>
                          <a:rPr lang="en-US" sz="2400">
                            <a:latin typeface="Cambria Math" panose="02040503050406030204" pitchFamily="18" charset="0"/>
                            <a:cs typeface="Times New Roman" panose="02020603050405020304" pitchFamily="18" charset="0"/>
                          </a:rPr>
                          <m:t>1</m:t>
                        </m:r>
                      </m:num>
                      <m:den>
                        <m:r>
                          <a:rPr lang="en-US" sz="2400">
                            <a:latin typeface="Cambria Math" panose="02040503050406030204" pitchFamily="18" charset="0"/>
                            <a:cs typeface="Times New Roman" panose="02020603050405020304" pitchFamily="18" charset="0"/>
                          </a:rPr>
                          <m:t>2</m:t>
                        </m:r>
                      </m:den>
                    </m:f>
                  </m:oMath>
                </a14:m>
                <a:r>
                  <a:rPr lang="en-US" sz="2400" dirty="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a:latin typeface="Cambria Math" panose="02040503050406030204" pitchFamily="18" charset="0"/>
                            <a:cs typeface="Times New Roman" panose="02020603050405020304" pitchFamily="18" charset="0"/>
                          </a:rPr>
                          <m:t>1</m:t>
                        </m:r>
                      </m:num>
                      <m:den>
                        <m:r>
                          <a:rPr lang="en-US" sz="2400">
                            <a:latin typeface="Cambria Math" panose="02040503050406030204" pitchFamily="18" charset="0"/>
                            <a:cs typeface="Times New Roman" panose="02020603050405020304" pitchFamily="18" charset="0"/>
                          </a:rPr>
                          <m:t>8</m:t>
                        </m:r>
                      </m:den>
                    </m:f>
                  </m:oMath>
                </a14:m>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600200"/>
                <a:ext cx="8229600" cy="4648200"/>
              </a:xfrm>
              <a:blipFill>
                <a:blip r:embed="rId3"/>
                <a:stretch>
                  <a:fillRect l="-1185" t="-13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43</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496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Number &amp; Quantity</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6"/>
                </a:pPr>
                <a:r>
                  <a:rPr lang="en-US" sz="2400" dirty="0">
                    <a:cs typeface="Times New Roman" panose="02020603050405020304" pitchFamily="18" charset="0"/>
                  </a:rPr>
                  <a:t>Place the following fractions in order from least to greatest: </a:t>
                </a:r>
                <a14:m>
                  <m:oMath xmlns:m="http://schemas.openxmlformats.org/officeDocument/2006/math">
                    <m:r>
                      <a:rPr lang="en-US" sz="2400" b="0" i="0" smtClean="0">
                        <a:latin typeface="Cambria Math" panose="02040503050406030204" pitchFamily="18" charset="0"/>
                        <a:cs typeface="Times New Roman" panose="02020603050405020304" pitchFamily="18" charset="0"/>
                      </a:rPr>
                      <m:t>−</m:t>
                    </m:r>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b="0" i="1" smtClean="0">
                            <a:latin typeface="Cambria Math" panose="02040503050406030204" pitchFamily="18" charset="0"/>
                            <a:cs typeface="Times New Roman" panose="02020603050405020304" pitchFamily="18" charset="0"/>
                          </a:rPr>
                          <m:t>7</m:t>
                        </m:r>
                      </m:den>
                    </m:f>
                    <m:r>
                      <a:rPr lang="en-US" sz="2400" b="0" i="1" smtClean="0">
                        <a:latin typeface="Cambria Math" panose="02040503050406030204" pitchFamily="18" charset="0"/>
                        <a:cs typeface="Times New Roman" panose="02020603050405020304" pitchFamily="18" charset="0"/>
                      </a:rPr>
                      <m:t>,  −</m:t>
                    </m:r>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r>
                      <a:rPr lang="en-US" sz="2400" b="0" i="1" smtClean="0">
                        <a:latin typeface="Cambria Math" panose="02040503050406030204" pitchFamily="18" charset="0"/>
                        <a:cs typeface="Times New Roman" panose="02020603050405020304" pitchFamily="18" charset="0"/>
                      </a:rPr>
                      <m:t>,  −</m:t>
                    </m:r>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11</m:t>
                        </m:r>
                      </m:num>
                      <m:den>
                        <m:r>
                          <a:rPr lang="en-US" sz="2400" b="0" i="1" smtClean="0">
                            <a:latin typeface="Cambria Math" panose="02040503050406030204" pitchFamily="18" charset="0"/>
                            <a:cs typeface="Times New Roman" panose="02020603050405020304" pitchFamily="18" charset="0"/>
                          </a:rPr>
                          <m:t>7</m:t>
                        </m:r>
                      </m:den>
                    </m:f>
                    <m:r>
                      <a:rPr lang="en-US" sz="2400" b="0" i="1" smtClean="0">
                        <a:latin typeface="Cambria Math" panose="02040503050406030204" pitchFamily="18" charset="0"/>
                        <a:cs typeface="Times New Roman" panose="02020603050405020304" pitchFamily="18" charset="0"/>
                      </a:rPr>
                      <m:t>,  −</m:t>
                    </m:r>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11</m:t>
                        </m:r>
                      </m:num>
                      <m:den>
                        <m:r>
                          <a:rPr lang="en-US" sz="2400" b="0" i="1" smtClean="0">
                            <a:latin typeface="Cambria Math" panose="02040503050406030204" pitchFamily="18" charset="0"/>
                            <a:cs typeface="Times New Roman" panose="02020603050405020304" pitchFamily="18" charset="0"/>
                          </a:rPr>
                          <m:t>8</m:t>
                        </m:r>
                      </m:den>
                    </m:f>
                  </m:oMath>
                </a14:m>
                <a:r>
                  <a:rPr lang="en-US" sz="2400" dirty="0">
                    <a:cs typeface="Times New Roman" panose="02020603050405020304" pitchFamily="18" charset="0"/>
                  </a:rPr>
                  <a:t>.</a:t>
                </a:r>
              </a:p>
              <a:p>
                <a:pPr marL="0" indent="0">
                  <a:buNone/>
                </a:pPr>
                <a:endParaRPr lang="en-US" sz="2400" dirty="0">
                  <a:cs typeface="Times New Roman" panose="02020603050405020304" pitchFamily="18" charset="0"/>
                </a:endParaRPr>
              </a:p>
              <a:p>
                <a:pPr marL="457200" indent="-457200">
                  <a:buAutoNum type="alphaUcPeriod"/>
                </a:pPr>
                <a14:m>
                  <m:oMath xmlns:m="http://schemas.openxmlformats.org/officeDocument/2006/math">
                    <m:r>
                      <a:rPr lang="en-US" sz="2400">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4</m:t>
                        </m:r>
                      </m:num>
                      <m:den>
                        <m:r>
                          <a:rPr lang="en-US" sz="2400" i="1">
                            <a:latin typeface="Cambria Math" panose="02040503050406030204" pitchFamily="18" charset="0"/>
                            <a:cs typeface="Times New Roman" panose="02020603050405020304" pitchFamily="18" charset="0"/>
                          </a:rPr>
                          <m:t>7</m:t>
                        </m:r>
                      </m:den>
                    </m:f>
                    <m:r>
                      <a:rPr lang="en-US" sz="2400" i="1">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2</m:t>
                        </m:r>
                      </m:den>
                    </m:f>
                    <m:r>
                      <a:rPr lang="en-US" sz="2400" i="1">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11</m:t>
                        </m:r>
                      </m:num>
                      <m:den>
                        <m:r>
                          <a:rPr lang="en-US" sz="2400" i="1">
                            <a:latin typeface="Cambria Math" panose="02040503050406030204" pitchFamily="18" charset="0"/>
                            <a:cs typeface="Times New Roman" panose="02020603050405020304" pitchFamily="18" charset="0"/>
                          </a:rPr>
                          <m:t>7</m:t>
                        </m:r>
                      </m:den>
                    </m:f>
                    <m:r>
                      <a:rPr lang="en-US" sz="2400" i="1">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11</m:t>
                        </m:r>
                      </m:num>
                      <m:den>
                        <m:r>
                          <a:rPr lang="en-US" sz="2400" i="1">
                            <a:latin typeface="Cambria Math" panose="02040503050406030204" pitchFamily="18" charset="0"/>
                            <a:cs typeface="Times New Roman" panose="02020603050405020304" pitchFamily="18" charset="0"/>
                          </a:rPr>
                          <m:t>8</m:t>
                        </m:r>
                      </m:den>
                    </m:f>
                  </m:oMath>
                </a14:m>
                <a:endParaRPr lang="en-US" sz="2400" dirty="0">
                  <a:cs typeface="Times New Roman" panose="02020603050405020304" pitchFamily="18" charset="0"/>
                </a:endParaRPr>
              </a:p>
              <a:p>
                <a:pPr marL="457200" indent="-457200">
                  <a:buAutoNum type="alphaUcPeriod"/>
                </a:pPr>
                <a14:m>
                  <m:oMath xmlns:m="http://schemas.openxmlformats.org/officeDocument/2006/math">
                    <m:r>
                      <a:rPr lang="en-US" sz="2400">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r>
                      <a:rPr lang="en-US" sz="2400" i="1">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b="0" i="1" smtClean="0">
                            <a:latin typeface="Cambria Math" panose="02040503050406030204" pitchFamily="18" charset="0"/>
                            <a:cs typeface="Times New Roman" panose="02020603050405020304" pitchFamily="18" charset="0"/>
                          </a:rPr>
                          <m:t>7</m:t>
                        </m:r>
                      </m:den>
                    </m:f>
                    <m:r>
                      <a:rPr lang="en-US" sz="2400" i="1">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11</m:t>
                        </m:r>
                      </m:num>
                      <m:den>
                        <m:r>
                          <a:rPr lang="en-US" sz="2400" i="1">
                            <a:latin typeface="Cambria Math" panose="02040503050406030204" pitchFamily="18" charset="0"/>
                            <a:cs typeface="Times New Roman" panose="02020603050405020304" pitchFamily="18" charset="0"/>
                          </a:rPr>
                          <m:t>7</m:t>
                        </m:r>
                      </m:den>
                    </m:f>
                    <m:r>
                      <a:rPr lang="en-US" sz="2400" i="1">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11</m:t>
                        </m:r>
                      </m:num>
                      <m:den>
                        <m:r>
                          <a:rPr lang="en-US" sz="2400" i="1">
                            <a:latin typeface="Cambria Math" panose="02040503050406030204" pitchFamily="18" charset="0"/>
                            <a:cs typeface="Times New Roman" panose="02020603050405020304" pitchFamily="18" charset="0"/>
                          </a:rPr>
                          <m:t>8</m:t>
                        </m:r>
                      </m:den>
                    </m:f>
                  </m:oMath>
                </a14:m>
                <a:endParaRPr lang="en-US" sz="2400" dirty="0">
                  <a:cs typeface="Times New Roman" panose="02020603050405020304" pitchFamily="18" charset="0"/>
                </a:endParaRPr>
              </a:p>
              <a:p>
                <a:pPr marL="457200" indent="-457200">
                  <a:buAutoNum type="alphaUcPeriod"/>
                </a:pPr>
                <a14:m>
                  <m:oMath xmlns:m="http://schemas.openxmlformats.org/officeDocument/2006/math">
                    <m:r>
                      <a:rPr lang="en-US" sz="2400">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r>
                      <a:rPr lang="en-US" sz="2400" i="1">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b="0" i="1" smtClean="0">
                            <a:latin typeface="Cambria Math" panose="02040503050406030204" pitchFamily="18" charset="0"/>
                            <a:cs typeface="Times New Roman" panose="02020603050405020304" pitchFamily="18" charset="0"/>
                          </a:rPr>
                          <m:t>7</m:t>
                        </m:r>
                      </m:den>
                    </m:f>
                    <m:r>
                      <a:rPr lang="en-US" sz="2400" i="1">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11</m:t>
                        </m:r>
                      </m:num>
                      <m:den>
                        <m:r>
                          <a:rPr lang="en-US" sz="2400" b="0" i="1" smtClean="0">
                            <a:latin typeface="Cambria Math" panose="02040503050406030204" pitchFamily="18" charset="0"/>
                            <a:cs typeface="Times New Roman" panose="02020603050405020304" pitchFamily="18" charset="0"/>
                          </a:rPr>
                          <m:t>8</m:t>
                        </m:r>
                      </m:den>
                    </m:f>
                    <m:r>
                      <a:rPr lang="en-US" sz="2400" i="1">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11</m:t>
                        </m:r>
                      </m:num>
                      <m:den>
                        <m:r>
                          <a:rPr lang="en-US" sz="2400" b="0" i="1" smtClean="0">
                            <a:latin typeface="Cambria Math" panose="02040503050406030204" pitchFamily="18" charset="0"/>
                            <a:cs typeface="Times New Roman" panose="02020603050405020304" pitchFamily="18" charset="0"/>
                          </a:rPr>
                          <m:t>7</m:t>
                        </m:r>
                      </m:den>
                    </m:f>
                  </m:oMath>
                </a14:m>
                <a:endParaRPr lang="en-US" sz="2400" dirty="0">
                  <a:cs typeface="Times New Roman" panose="02020603050405020304" pitchFamily="18" charset="0"/>
                </a:endParaRPr>
              </a:p>
              <a:p>
                <a:pPr marL="457200" indent="-457200">
                  <a:buAutoNum type="alphaUcPeriod"/>
                </a:pPr>
                <a14:m>
                  <m:oMath xmlns:m="http://schemas.openxmlformats.org/officeDocument/2006/math">
                    <m:r>
                      <a:rPr lang="en-US" sz="2400">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11</m:t>
                        </m:r>
                      </m:num>
                      <m:den>
                        <m:r>
                          <a:rPr lang="en-US" sz="2400" b="0" i="1" smtClean="0">
                            <a:latin typeface="Cambria Math" panose="02040503050406030204" pitchFamily="18" charset="0"/>
                            <a:cs typeface="Times New Roman" panose="02020603050405020304" pitchFamily="18" charset="0"/>
                          </a:rPr>
                          <m:t>8</m:t>
                        </m:r>
                      </m:den>
                    </m:f>
                    <m:r>
                      <a:rPr lang="en-US" sz="2400" i="1">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11</m:t>
                        </m:r>
                      </m:num>
                      <m:den>
                        <m:r>
                          <a:rPr lang="en-US" sz="2400" b="0" i="1" smtClean="0">
                            <a:latin typeface="Cambria Math" panose="02040503050406030204" pitchFamily="18" charset="0"/>
                            <a:cs typeface="Times New Roman" panose="02020603050405020304" pitchFamily="18" charset="0"/>
                          </a:rPr>
                          <m:t>7</m:t>
                        </m:r>
                      </m:den>
                    </m:f>
                    <m:r>
                      <a:rPr lang="en-US" sz="2400" i="1">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i="1">
                            <a:latin typeface="Cambria Math" panose="02040503050406030204" pitchFamily="18" charset="0"/>
                            <a:cs typeface="Times New Roman" panose="02020603050405020304" pitchFamily="18" charset="0"/>
                          </a:rPr>
                          <m:t>7</m:t>
                        </m:r>
                      </m:den>
                    </m:f>
                    <m:r>
                      <a:rPr lang="en-US" sz="2400" i="1">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oMath>
                </a14:m>
                <a:endParaRPr lang="en-US" sz="2400" dirty="0">
                  <a:cs typeface="Times New Roman" panose="02020603050405020304" pitchFamily="18" charset="0"/>
                </a:endParaRPr>
              </a:p>
              <a:p>
                <a:pPr marL="457200" indent="-457200">
                  <a:buAutoNum type="alphaUcPeriod"/>
                </a:pPr>
                <a14:m>
                  <m:oMath xmlns:m="http://schemas.openxmlformats.org/officeDocument/2006/math">
                    <m:r>
                      <a:rPr lang="en-US" sz="2400">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11</m:t>
                        </m:r>
                      </m:num>
                      <m:den>
                        <m:r>
                          <a:rPr lang="en-US" sz="2400" b="0" i="1" smtClean="0">
                            <a:latin typeface="Cambria Math" panose="02040503050406030204" pitchFamily="18" charset="0"/>
                            <a:cs typeface="Times New Roman" panose="02020603050405020304" pitchFamily="18" charset="0"/>
                          </a:rPr>
                          <m:t>7</m:t>
                        </m:r>
                      </m:den>
                    </m:f>
                    <m:r>
                      <a:rPr lang="en-US" sz="2400" i="1">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11</m:t>
                        </m:r>
                      </m:num>
                      <m:den>
                        <m:r>
                          <a:rPr lang="en-US" sz="2400" b="0" i="1" smtClean="0">
                            <a:latin typeface="Cambria Math" panose="02040503050406030204" pitchFamily="18" charset="0"/>
                            <a:cs typeface="Times New Roman" panose="02020603050405020304" pitchFamily="18" charset="0"/>
                          </a:rPr>
                          <m:t>8</m:t>
                        </m:r>
                      </m:den>
                    </m:f>
                    <m:r>
                      <a:rPr lang="en-US" sz="2400" i="1">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4</m:t>
                        </m:r>
                      </m:num>
                      <m:den>
                        <m:r>
                          <a:rPr lang="en-US" sz="2400" i="1">
                            <a:latin typeface="Cambria Math" panose="02040503050406030204" pitchFamily="18" charset="0"/>
                            <a:cs typeface="Times New Roman" panose="02020603050405020304" pitchFamily="18" charset="0"/>
                          </a:rPr>
                          <m:t>7</m:t>
                        </m:r>
                      </m:den>
                    </m:f>
                    <m:r>
                      <a:rPr lang="en-US" sz="2400" i="1">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2</m:t>
                        </m:r>
                      </m:den>
                    </m:f>
                  </m:oMath>
                </a14:m>
                <a:endParaRPr lang="en-US" sz="2400" dirty="0">
                  <a:cs typeface="Times New Roman" panose="02020603050405020304" pitchFamily="18" charset="0"/>
                </a:endParaRPr>
              </a:p>
            </p:txBody>
          </p:sp>
        </mc:Choice>
        <mc:Fallback xmlns="">
          <p:sp>
            <p:nvSpPr>
              <p:cNvPr id="97283" name="Rectangle 3"/>
              <p:cNvSpPr>
                <a:spLocks noGrp="1" noRot="1" noChangeAspect="1" noMove="1" noResize="1" noEditPoints="1" noAdjustHandles="1" noChangeArrowheads="1" noChangeShapeType="1" noTextEdit="1"/>
              </p:cNvSpPr>
              <p:nvPr>
                <p:ph idx="1"/>
              </p:nvPr>
            </p:nvSpPr>
            <p:spPr>
              <a:xfrm>
                <a:off x="457200" y="1600200"/>
                <a:ext cx="8229600" cy="4648200"/>
              </a:xfrm>
              <a:blipFill>
                <a:blip r:embed="rId2"/>
                <a:stretch>
                  <a:fillRect l="-1185" t="-13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44</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908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7"/>
            </a:pPr>
            <a:r>
              <a:rPr lang="en-US" sz="2400" dirty="0">
                <a:cs typeface="Times New Roman" panose="02020603050405020304" pitchFamily="18" charset="0"/>
              </a:rPr>
              <a:t>If a person flips a coin and spins the spinner below, what is the probability that the coin will land on “heads” </a:t>
            </a:r>
            <a:r>
              <a:rPr lang="en-US" sz="2400" b="1" dirty="0">
                <a:cs typeface="Times New Roman" panose="02020603050405020304" pitchFamily="18" charset="0"/>
              </a:rPr>
              <a:t>and</a:t>
            </a:r>
            <a:r>
              <a:rPr lang="en-US" sz="2400" dirty="0">
                <a:cs typeface="Times New Roman" panose="02020603050405020304" pitchFamily="18" charset="0"/>
              </a:rPr>
              <a:t> the spinner will land in the orange region?</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1/25</a:t>
            </a:r>
          </a:p>
          <a:p>
            <a:pPr marL="457200" indent="-457200">
              <a:buAutoNum type="alphaUcPeriod"/>
            </a:pPr>
            <a:r>
              <a:rPr lang="en-US" sz="2400" dirty="0">
                <a:cs typeface="Times New Roman" panose="02020603050405020304" pitchFamily="18" charset="0"/>
              </a:rPr>
              <a:t>1/10</a:t>
            </a:r>
          </a:p>
          <a:p>
            <a:pPr marL="457200" indent="-457200">
              <a:buAutoNum type="alphaUcPeriod"/>
            </a:pPr>
            <a:r>
              <a:rPr lang="en-US" sz="2400" dirty="0">
                <a:cs typeface="Times New Roman" panose="02020603050405020304" pitchFamily="18" charset="0"/>
              </a:rPr>
              <a:t>1/5</a:t>
            </a:r>
          </a:p>
          <a:p>
            <a:pPr marL="457200" indent="-457200">
              <a:buAutoNum type="alphaUcPeriod"/>
            </a:pPr>
            <a:r>
              <a:rPr lang="en-US" sz="2400" dirty="0">
                <a:cs typeface="Times New Roman" panose="02020603050405020304" pitchFamily="18" charset="0"/>
              </a:rPr>
              <a:t>1/4</a:t>
            </a:r>
          </a:p>
          <a:p>
            <a:pPr marL="457200" indent="-457200">
              <a:buAutoNum type="alphaUcPeriod"/>
            </a:pPr>
            <a:r>
              <a:rPr lang="en-US" sz="2400" dirty="0">
                <a:cs typeface="Times New Roman" panose="02020603050405020304" pitchFamily="18" charset="0"/>
              </a:rPr>
              <a:t>1/2</a:t>
            </a: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45</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BD553DA-94E1-4ABD-B367-CCECDE0D6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895600"/>
            <a:ext cx="3290455" cy="3336540"/>
          </a:xfrm>
          <a:prstGeom prst="rect">
            <a:avLst/>
          </a:prstGeom>
        </p:spPr>
      </p:pic>
    </p:spTree>
    <p:extLst>
      <p:ext uri="{BB962C8B-B14F-4D97-AF65-F5344CB8AC3E}">
        <p14:creationId xmlns:p14="http://schemas.microsoft.com/office/powerpoint/2010/main" val="1773987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8"/>
            </a:pPr>
            <a:r>
              <a:rPr lang="en-US" sz="2400" dirty="0">
                <a:cs typeface="Times New Roman" panose="02020603050405020304" pitchFamily="18" charset="0"/>
              </a:rPr>
              <a:t>In a certain class, students take five tests.  Natalie earned the following scores on her first four tests: </a:t>
            </a:r>
            <a:r>
              <a:rPr lang="en-US" sz="2400" b="1" dirty="0">
                <a:cs typeface="Times New Roman" panose="02020603050405020304" pitchFamily="18" charset="0"/>
              </a:rPr>
              <a:t>81</a:t>
            </a:r>
            <a:r>
              <a:rPr lang="en-US" sz="2400" dirty="0">
                <a:cs typeface="Times New Roman" panose="02020603050405020304" pitchFamily="18" charset="0"/>
              </a:rPr>
              <a:t>, </a:t>
            </a:r>
            <a:r>
              <a:rPr lang="en-US" sz="2400" b="1" dirty="0">
                <a:cs typeface="Times New Roman" panose="02020603050405020304" pitchFamily="18" charset="0"/>
              </a:rPr>
              <a:t>86</a:t>
            </a:r>
            <a:r>
              <a:rPr lang="en-US" sz="2400" dirty="0">
                <a:cs typeface="Times New Roman" panose="02020603050405020304" pitchFamily="18" charset="0"/>
              </a:rPr>
              <a:t>, </a:t>
            </a:r>
            <a:r>
              <a:rPr lang="en-US" sz="2400" b="1" dirty="0">
                <a:cs typeface="Times New Roman" panose="02020603050405020304" pitchFamily="18" charset="0"/>
              </a:rPr>
              <a:t>95</a:t>
            </a:r>
            <a:r>
              <a:rPr lang="en-US" sz="2400" dirty="0">
                <a:cs typeface="Times New Roman" panose="02020603050405020304" pitchFamily="18" charset="0"/>
              </a:rPr>
              <a:t>, and </a:t>
            </a:r>
            <a:r>
              <a:rPr lang="en-US" sz="2400" b="1" dirty="0">
                <a:cs typeface="Times New Roman" panose="02020603050405020304" pitchFamily="18" charset="0"/>
              </a:rPr>
              <a:t>91</a:t>
            </a:r>
            <a:r>
              <a:rPr lang="en-US" sz="2400" dirty="0">
                <a:cs typeface="Times New Roman" panose="02020603050405020304" pitchFamily="18" charset="0"/>
              </a:rPr>
              <a:t>, respectively.  How many points does Natalie need to earn on her fifth test to have an overall test average of 90%?</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7</a:t>
            </a:r>
          </a:p>
          <a:p>
            <a:pPr marL="457200" indent="-457200">
              <a:buAutoNum type="alphaUcPeriod"/>
            </a:pPr>
            <a:r>
              <a:rPr lang="en-US" sz="2400" dirty="0">
                <a:cs typeface="Times New Roman" panose="02020603050405020304" pitchFamily="18" charset="0"/>
              </a:rPr>
              <a:t>83</a:t>
            </a:r>
          </a:p>
          <a:p>
            <a:pPr marL="457200" indent="-457200">
              <a:buAutoNum type="alphaUcPeriod"/>
            </a:pPr>
            <a:r>
              <a:rPr lang="en-US" sz="2400" dirty="0">
                <a:cs typeface="Times New Roman" panose="02020603050405020304" pitchFamily="18" charset="0"/>
              </a:rPr>
              <a:t>92</a:t>
            </a:r>
          </a:p>
          <a:p>
            <a:pPr marL="457200" indent="-457200">
              <a:buAutoNum type="alphaUcPeriod"/>
            </a:pPr>
            <a:r>
              <a:rPr lang="en-US" sz="2400" dirty="0">
                <a:cs typeface="Times New Roman" panose="02020603050405020304" pitchFamily="18" charset="0"/>
              </a:rPr>
              <a:t>95</a:t>
            </a:r>
          </a:p>
          <a:p>
            <a:pPr marL="457200" indent="-457200">
              <a:buAutoNum type="alphaUcPeriod"/>
            </a:pPr>
            <a:r>
              <a:rPr lang="en-US" sz="2400" dirty="0">
                <a:cs typeface="Times New Roman" panose="02020603050405020304" pitchFamily="18" charset="0"/>
              </a:rPr>
              <a:t>97</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46</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226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9"/>
            </a:pPr>
            <a:r>
              <a:rPr lang="en-US" sz="2400" dirty="0">
                <a:cs typeface="Times New Roman" panose="02020603050405020304" pitchFamily="18" charset="0"/>
              </a:rPr>
              <a:t>An American roulette wheel contains 38 numbered pockets.  Two are green, 18 are red, and 18 are black.  The results of the first four spins of a roulette wheel are recorded: black, red, black, black.  What is the probability that the ball will land in a black pocket on the next spin?</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9/19</a:t>
            </a:r>
          </a:p>
          <a:p>
            <a:pPr marL="457200" indent="-457200">
              <a:buAutoNum type="alphaUcPeriod"/>
            </a:pPr>
            <a:r>
              <a:rPr lang="en-US" sz="2400" dirty="0">
                <a:cs typeface="Times New Roman" panose="02020603050405020304" pitchFamily="18" charset="0"/>
              </a:rPr>
              <a:t>1/2</a:t>
            </a:r>
          </a:p>
          <a:p>
            <a:pPr marL="457200" indent="-457200">
              <a:buAutoNum type="alphaUcPeriod"/>
            </a:pPr>
            <a:r>
              <a:rPr lang="en-US" sz="2400" dirty="0">
                <a:cs typeface="Times New Roman" panose="02020603050405020304" pitchFamily="18" charset="0"/>
              </a:rPr>
              <a:t>3/4</a:t>
            </a:r>
          </a:p>
          <a:p>
            <a:pPr marL="457200" indent="-457200">
              <a:buAutoNum type="alphaUcPeriod"/>
            </a:pPr>
            <a:r>
              <a:rPr lang="en-US" sz="2400" dirty="0">
                <a:cs typeface="Times New Roman" panose="02020603050405020304" pitchFamily="18" charset="0"/>
              </a:rPr>
              <a:t>9/10</a:t>
            </a:r>
          </a:p>
          <a:p>
            <a:pPr marL="457200" indent="-457200">
              <a:buAutoNum type="alphaUcPeriod"/>
            </a:pPr>
            <a:r>
              <a:rPr lang="en-US" sz="2400" dirty="0">
                <a:cs typeface="Times New Roman" panose="02020603050405020304" pitchFamily="18" charset="0"/>
              </a:rPr>
              <a:t>None of these</a:t>
            </a: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47</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roulette whe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733800"/>
            <a:ext cx="3502025" cy="233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906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756150"/>
          </a:xfrm>
        </p:spPr>
        <p:txBody>
          <a:bodyPr>
            <a:normAutofit lnSpcReduction="10000"/>
          </a:bodyPr>
          <a:lstStyle/>
          <a:p>
            <a:pPr marL="457200" indent="-457200">
              <a:buFont typeface="+mj-lt"/>
              <a:buAutoNum type="arabicPeriod" startAt="10"/>
            </a:pPr>
            <a:r>
              <a:rPr lang="en-US" sz="2400" dirty="0">
                <a:cs typeface="Times New Roman" panose="02020603050405020304" pitchFamily="18" charset="0"/>
              </a:rPr>
              <a:t>Nine employees were asked to rate their job satisfaction on a scale from 0 (very low) to 10 (high very)?  Their responses are displayed in the box plot below.  Which of the following data sets could be represented by this box plot? </a:t>
            </a:r>
          </a:p>
          <a:p>
            <a:pPr marL="0" indent="0">
              <a:buNone/>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Font typeface="Arial" panose="020B0604020202020204" pitchFamily="34" charset="0"/>
              <a:buAutoNum type="alphaUcPeriod"/>
            </a:pPr>
            <a:r>
              <a:rPr lang="en-US" sz="2400" dirty="0">
                <a:cs typeface="Times New Roman" panose="02020603050405020304" pitchFamily="18" charset="0"/>
              </a:rPr>
              <a:t>{1, 2, 3, 4, 5, 6, 7, 8, 9}</a:t>
            </a:r>
          </a:p>
          <a:p>
            <a:pPr marL="457200" indent="-457200">
              <a:buAutoNum type="alphaUcPeriod"/>
            </a:pPr>
            <a:r>
              <a:rPr lang="en-US" sz="2400" dirty="0">
                <a:cs typeface="Times New Roman" panose="02020603050405020304" pitchFamily="18" charset="0"/>
              </a:rPr>
              <a:t>{2, 5, 5, 5, 7, 7, 8, 8, 9}</a:t>
            </a:r>
          </a:p>
          <a:p>
            <a:pPr marL="457200" indent="-457200">
              <a:buFont typeface="Arial" panose="020B0604020202020204" pitchFamily="34" charset="0"/>
              <a:buAutoNum type="alphaUcPeriod"/>
            </a:pPr>
            <a:r>
              <a:rPr lang="en-US" sz="2400" dirty="0">
                <a:cs typeface="Times New Roman" panose="02020603050405020304" pitchFamily="18" charset="0"/>
              </a:rPr>
              <a:t>{1, 5, 5, 6, 7, 7, 8, 8, 8}</a:t>
            </a:r>
          </a:p>
          <a:p>
            <a:pPr marL="457200" indent="-457200">
              <a:buFont typeface="Arial" panose="020B0604020202020204" pitchFamily="34" charset="0"/>
              <a:buAutoNum type="alphaUcPeriod"/>
            </a:pPr>
            <a:r>
              <a:rPr lang="en-US" sz="2400" dirty="0">
                <a:cs typeface="Times New Roman" panose="02020603050405020304" pitchFamily="18" charset="0"/>
              </a:rPr>
              <a:t>{1, 5, 5, 6, 6, 7, 8, 8, 9}</a:t>
            </a:r>
          </a:p>
          <a:p>
            <a:pPr marL="457200" indent="-457200">
              <a:buAutoNum type="alphaUcPeriod"/>
            </a:pPr>
            <a:r>
              <a:rPr lang="en-US" sz="2400" dirty="0">
                <a:cs typeface="Times New Roman" panose="02020603050405020304" pitchFamily="18" charset="0"/>
              </a:rPr>
              <a:t>{1, 5, 5, 6, 7, 7, 8, 8, 9</a:t>
            </a:r>
            <a:r>
              <a:rPr lang="en-US" sz="2800" dirty="0">
                <a:cs typeface="Times New Roman" panose="02020603050405020304" pitchFamily="18" charset="0"/>
              </a:rPr>
              <a:t>}</a:t>
            </a:r>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48</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654492" y="2971800"/>
            <a:ext cx="5781675" cy="1152525"/>
          </a:xfrm>
          <a:prstGeom prst="rect">
            <a:avLst/>
          </a:prstGeom>
        </p:spPr>
      </p:pic>
    </p:spTree>
    <p:extLst>
      <p:ext uri="{BB962C8B-B14F-4D97-AF65-F5344CB8AC3E}">
        <p14:creationId xmlns:p14="http://schemas.microsoft.com/office/powerpoint/2010/main" val="3205257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876800"/>
          </a:xfrm>
        </p:spPr>
        <p:txBody>
          <a:bodyPr>
            <a:normAutofit/>
          </a:bodyPr>
          <a:lstStyle/>
          <a:p>
            <a:pPr marL="457200" indent="-457200">
              <a:buFont typeface="+mj-lt"/>
              <a:buAutoNum type="arabicPeriod" startAt="11"/>
            </a:pPr>
            <a:r>
              <a:rPr lang="en-US" sz="2400" dirty="0">
                <a:cs typeface="Times New Roman" panose="02020603050405020304" pitchFamily="18" charset="0"/>
              </a:rPr>
              <a:t>Which of the following statements is </a:t>
            </a:r>
            <a:r>
              <a:rPr lang="en-US" sz="2400" b="1" dirty="0">
                <a:cs typeface="Times New Roman" panose="02020603050405020304" pitchFamily="18" charset="0"/>
              </a:rPr>
              <a:t>true</a:t>
            </a:r>
            <a:r>
              <a:rPr lang="en-US" sz="2400" dirty="0">
                <a:cs typeface="Times New Roman" panose="02020603050405020304" pitchFamily="18" charset="0"/>
              </a:rPr>
              <a:t> about the data shown in the dot plot below?  (There are 50 data points.)</a:t>
            </a:r>
          </a:p>
          <a:p>
            <a:pPr marL="0" indent="0">
              <a:buNone/>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Font typeface="Arial" panose="020B0604020202020204" pitchFamily="34" charset="0"/>
              <a:buAutoNum type="alphaUcPeriod"/>
            </a:pPr>
            <a:endParaRPr lang="en-US" sz="2400" dirty="0">
              <a:cs typeface="Times New Roman" panose="02020603050405020304" pitchFamily="18" charset="0"/>
            </a:endParaRPr>
          </a:p>
          <a:p>
            <a:pPr marL="457200" indent="-457200">
              <a:buFont typeface="Arial" panose="020B0604020202020204" pitchFamily="34" charset="0"/>
              <a:buAutoNum type="alphaUcPeriod"/>
            </a:pPr>
            <a:endParaRPr lang="en-US" sz="2400" dirty="0">
              <a:cs typeface="Times New Roman" panose="02020603050405020304" pitchFamily="18" charset="0"/>
            </a:endParaRPr>
          </a:p>
          <a:p>
            <a:pPr marL="457200" indent="-457200">
              <a:buFont typeface="Arial" panose="020B0604020202020204" pitchFamily="34" charset="0"/>
              <a:buAutoNum type="alphaUcPeriod"/>
            </a:pPr>
            <a:r>
              <a:rPr lang="en-US" sz="2400" dirty="0">
                <a:cs typeface="Times New Roman" panose="02020603050405020304" pitchFamily="18" charset="0"/>
              </a:rPr>
              <a:t>The median and mode of the data are the same.</a:t>
            </a:r>
          </a:p>
          <a:p>
            <a:pPr marL="457200" indent="-457200">
              <a:buAutoNum type="alphaUcPeriod"/>
            </a:pPr>
            <a:r>
              <a:rPr lang="en-US" sz="2400" dirty="0">
                <a:cs typeface="Times New Roman" panose="02020603050405020304" pitchFamily="18" charset="0"/>
              </a:rPr>
              <a:t>The mode is greater than the median.</a:t>
            </a:r>
          </a:p>
          <a:p>
            <a:pPr marL="457200" indent="-457200">
              <a:buFont typeface="Arial" panose="020B0604020202020204" pitchFamily="34" charset="0"/>
              <a:buAutoNum type="alphaUcPeriod"/>
            </a:pPr>
            <a:r>
              <a:rPr lang="en-US" sz="2400" dirty="0">
                <a:cs typeface="Times New Roman" panose="02020603050405020304" pitchFamily="18" charset="0"/>
              </a:rPr>
              <a:t>The mean and the mode are the same.</a:t>
            </a:r>
          </a:p>
          <a:p>
            <a:pPr marL="457200" indent="-457200">
              <a:buAutoNum type="alphaUcPeriod"/>
            </a:pPr>
            <a:r>
              <a:rPr lang="en-US" sz="2400" dirty="0">
                <a:cs typeface="Times New Roman" panose="02020603050405020304" pitchFamily="18" charset="0"/>
              </a:rPr>
              <a:t>The mean is greater than the median.</a:t>
            </a:r>
          </a:p>
          <a:p>
            <a:pPr marL="457200" indent="-457200">
              <a:buAutoNum type="alphaUcPeriod"/>
            </a:pPr>
            <a:r>
              <a:rPr lang="en-US" sz="2400" dirty="0">
                <a:cs typeface="Times New Roman" panose="02020603050405020304" pitchFamily="18" charset="0"/>
              </a:rPr>
              <a:t>The data are negatively skewed.</a:t>
            </a:r>
          </a:p>
          <a:p>
            <a:pPr marL="457200" indent="-457200">
              <a:buAutoNum type="alphaUcPeriod"/>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49</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7BE2152-F447-4F7F-B3D6-AC24913F66E5}"/>
              </a:ext>
            </a:extLst>
          </p:cNvPr>
          <p:cNvSpPr txBox="1"/>
          <p:nvPr/>
        </p:nvSpPr>
        <p:spPr>
          <a:xfrm>
            <a:off x="2738437" y="5095875"/>
            <a:ext cx="3667125" cy="230832"/>
          </a:xfrm>
          <a:prstGeom prst="rect">
            <a:avLst/>
          </a:prstGeom>
          <a:noFill/>
        </p:spPr>
        <p:txBody>
          <a:bodyPr wrap="square" rtlCol="0">
            <a:spAutoFit/>
          </a:bodyPr>
          <a:lstStyle/>
          <a:p>
            <a:endParaRPr lang="en-US" sz="900" dirty="0"/>
          </a:p>
        </p:txBody>
      </p:sp>
      <p:pic>
        <p:nvPicPr>
          <p:cNvPr id="2050" name="Picture 2" descr="Image result for dot pl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431"/>
          <a:stretch/>
        </p:blipFill>
        <p:spPr bwMode="auto">
          <a:xfrm>
            <a:off x="2257685" y="2395538"/>
            <a:ext cx="4628628"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587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C086953-5A37-4FB4-9BD2-E1B6C3459F53}"/>
              </a:ext>
            </a:extLst>
          </p:cNvPr>
          <p:cNvGraphicFramePr>
            <a:graphicFrameLocks/>
          </p:cNvGraphicFramePr>
          <p:nvPr>
            <p:extLst>
              <p:ext uri="{D42A27DB-BD31-4B8C-83A1-F6EECF244321}">
                <p14:modId xmlns:p14="http://schemas.microsoft.com/office/powerpoint/2010/main" val="2606505857"/>
              </p:ext>
            </p:extLst>
          </p:nvPr>
        </p:nvGraphicFramePr>
        <p:xfrm>
          <a:off x="2971800" y="1371600"/>
          <a:ext cx="6772274" cy="5095875"/>
        </p:xfrm>
        <a:graphic>
          <a:graphicData uri="http://schemas.openxmlformats.org/drawingml/2006/chart">
            <c:chart xmlns:c="http://schemas.openxmlformats.org/drawingml/2006/chart" xmlns:r="http://schemas.openxmlformats.org/officeDocument/2006/relationships" r:id="rId2"/>
          </a:graphicData>
        </a:graphic>
      </p:graphicFrame>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Exam Overview – “Old” (5732)</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buNone/>
            </a:pPr>
            <a:r>
              <a:rPr lang="en-US" sz="2800" b="1" dirty="0">
                <a:cs typeface="Times New Roman" panose="02020603050405020304" pitchFamily="18" charset="0"/>
              </a:rPr>
              <a:t>    CONTENT AREAS</a:t>
            </a:r>
          </a:p>
          <a:p>
            <a:r>
              <a:rPr lang="en-US" sz="2800" dirty="0">
                <a:cs typeface="Times New Roman" panose="02020603050405020304" pitchFamily="18" charset="0"/>
              </a:rPr>
              <a:t>Number &amp; Quantity</a:t>
            </a:r>
          </a:p>
          <a:p>
            <a:pPr marL="341313" indent="0">
              <a:buNone/>
            </a:pPr>
            <a:r>
              <a:rPr lang="en-US" sz="2800" dirty="0">
                <a:cs typeface="Times New Roman" panose="02020603050405020304" pitchFamily="18" charset="0"/>
              </a:rPr>
              <a:t>(17 questions)</a:t>
            </a:r>
          </a:p>
          <a:p>
            <a:r>
              <a:rPr lang="en-US" sz="2800" dirty="0">
                <a:cs typeface="Times New Roman" panose="02020603050405020304" pitchFamily="18" charset="0"/>
              </a:rPr>
              <a:t>Algebra &amp; Functions</a:t>
            </a:r>
          </a:p>
          <a:p>
            <a:pPr marL="341313" indent="0">
              <a:buNone/>
            </a:pPr>
            <a:r>
              <a:rPr lang="en-US" sz="2800" dirty="0">
                <a:cs typeface="Times New Roman" panose="02020603050405020304" pitchFamily="18" charset="0"/>
              </a:rPr>
              <a:t>(17 questions)</a:t>
            </a:r>
          </a:p>
          <a:p>
            <a:r>
              <a:rPr lang="en-US" sz="2800" dirty="0">
                <a:cs typeface="Times New Roman" panose="02020603050405020304" pitchFamily="18" charset="0"/>
              </a:rPr>
              <a:t>Geometry</a:t>
            </a:r>
          </a:p>
          <a:p>
            <a:pPr marL="341313" indent="0">
              <a:buNone/>
            </a:pPr>
            <a:r>
              <a:rPr lang="en-US" sz="2800" dirty="0">
                <a:cs typeface="Times New Roman" panose="02020603050405020304" pitchFamily="18" charset="0"/>
              </a:rPr>
              <a:t>(11 questions)</a:t>
            </a:r>
          </a:p>
          <a:p>
            <a:r>
              <a:rPr lang="en-US" sz="2800" dirty="0">
                <a:cs typeface="Times New Roman" panose="02020603050405020304" pitchFamily="18" charset="0"/>
              </a:rPr>
              <a:t>Statistics &amp; Probability</a:t>
            </a:r>
          </a:p>
          <a:p>
            <a:pPr marL="341313" indent="0">
              <a:buNone/>
            </a:pPr>
            <a:r>
              <a:rPr lang="en-US" sz="2800" dirty="0">
                <a:cs typeface="Times New Roman" panose="02020603050405020304" pitchFamily="18" charset="0"/>
              </a:rPr>
              <a:t>(11 questions)</a:t>
            </a:r>
          </a:p>
          <a:p>
            <a:endParaRPr lang="en-US" sz="2800"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5</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868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Statistics &amp; Probability</a:t>
            </a:r>
          </a:p>
        </p:txBody>
      </p:sp>
      <p:sp>
        <p:nvSpPr>
          <p:cNvPr id="97283" name="Rectangle 3"/>
          <p:cNvSpPr>
            <a:spLocks noGrp="1" noChangeArrowheads="1"/>
          </p:cNvSpPr>
          <p:nvPr>
            <p:ph idx="1"/>
          </p:nvPr>
        </p:nvSpPr>
        <p:spPr>
          <a:xfrm>
            <a:off x="457200" y="1600200"/>
            <a:ext cx="8229600" cy="4648200"/>
          </a:xfrm>
        </p:spPr>
        <p:txBody>
          <a:bodyPr>
            <a:normAutofit/>
          </a:bodyPr>
          <a:lstStyle/>
          <a:p>
            <a:pPr marL="457200" indent="-457200">
              <a:buFont typeface="+mj-lt"/>
              <a:buAutoNum type="arabicPeriod" startAt="12"/>
            </a:pPr>
            <a:r>
              <a:rPr lang="en-US" sz="2400" dirty="0">
                <a:cs typeface="Times New Roman" panose="02020603050405020304" pitchFamily="18" charset="0"/>
              </a:rPr>
              <a:t>Which of the following statements </a:t>
            </a:r>
            <a:r>
              <a:rPr lang="en-US" sz="2400" b="1" dirty="0">
                <a:cs typeface="Times New Roman" panose="02020603050405020304" pitchFamily="18" charset="0"/>
              </a:rPr>
              <a:t>cannot</a:t>
            </a:r>
            <a:r>
              <a:rPr lang="en-US" sz="2400" dirty="0">
                <a:cs typeface="Times New Roman" panose="02020603050405020304" pitchFamily="18" charset="0"/>
              </a:rPr>
              <a:t> be confirmed using only the information available in the histogram below?</a:t>
            </a:r>
          </a:p>
          <a:p>
            <a:pPr marL="0" indent="0">
              <a:buNone/>
            </a:pPr>
            <a:endParaRPr lang="en-US" sz="2400" dirty="0">
              <a:cs typeface="Times New Roman" panose="02020603050405020304" pitchFamily="18" charset="0"/>
            </a:endParaRPr>
          </a:p>
          <a:p>
            <a:pPr marL="457200" indent="-457200">
              <a:buAutoNum type="alphaUcPeriod"/>
            </a:pPr>
            <a:r>
              <a:rPr lang="en-US" sz="2400" dirty="0">
                <a:cs typeface="Times New Roman" panose="02020603050405020304" pitchFamily="18" charset="0"/>
              </a:rPr>
              <a:t>The data are approximately </a:t>
            </a:r>
          </a:p>
          <a:p>
            <a:pPr marL="461963" indent="0">
              <a:buNone/>
            </a:pPr>
            <a:r>
              <a:rPr lang="en-US" sz="2400" dirty="0">
                <a:cs typeface="Times New Roman" panose="02020603050405020304" pitchFamily="18" charset="0"/>
              </a:rPr>
              <a:t>normally distributed.</a:t>
            </a:r>
          </a:p>
          <a:p>
            <a:pPr marL="457200" indent="-457200">
              <a:buFont typeface="+mj-lt"/>
              <a:buAutoNum type="alphaUcPeriod" startAt="2"/>
            </a:pPr>
            <a:r>
              <a:rPr lang="en-US" sz="2400" dirty="0">
                <a:cs typeface="Times New Roman" panose="02020603050405020304" pitchFamily="18" charset="0"/>
              </a:rPr>
              <a:t>There are 31 trees in the sample.</a:t>
            </a:r>
          </a:p>
          <a:p>
            <a:pPr marL="457200" indent="-457200">
              <a:buAutoNum type="alphaUcPeriod" startAt="2"/>
            </a:pPr>
            <a:r>
              <a:rPr lang="en-US" sz="2400" dirty="0">
                <a:cs typeface="Times New Roman" panose="02020603050405020304" pitchFamily="18" charset="0"/>
              </a:rPr>
              <a:t>About 16.1% of the trees in the</a:t>
            </a:r>
          </a:p>
          <a:p>
            <a:pPr marL="461963" indent="0">
              <a:buNone/>
            </a:pPr>
            <a:r>
              <a:rPr lang="en-US" sz="2400" dirty="0">
                <a:cs typeface="Times New Roman" panose="02020603050405020304" pitchFamily="18" charset="0"/>
              </a:rPr>
              <a:t>sample are between 80-85 ft. tall.</a:t>
            </a:r>
          </a:p>
          <a:p>
            <a:pPr marL="457200" indent="-457200">
              <a:buFont typeface="+mj-lt"/>
              <a:buAutoNum type="alphaUcPeriod" startAt="4"/>
            </a:pPr>
            <a:r>
              <a:rPr lang="en-US" sz="2400" dirty="0">
                <a:cs typeface="Times New Roman" panose="02020603050405020304" pitchFamily="18" charset="0"/>
              </a:rPr>
              <a:t>The distribution is unimodal.</a:t>
            </a:r>
          </a:p>
          <a:p>
            <a:pPr marL="457200" indent="-457200">
              <a:buFont typeface="+mj-lt"/>
              <a:buAutoNum type="alphaUcPeriod" startAt="4"/>
            </a:pPr>
            <a:r>
              <a:rPr lang="en-US" sz="2400" dirty="0">
                <a:cs typeface="Times New Roman" panose="02020603050405020304" pitchFamily="18" charset="0"/>
              </a:rPr>
              <a:t>The median tree height is 77.5 ft.</a:t>
            </a:r>
          </a:p>
          <a:p>
            <a:pPr marL="457200" indent="-457200">
              <a:buAutoNum type="alphaUcPeriod" startAt="4"/>
            </a:pPr>
            <a:endParaRPr lang="en-US" sz="2400" dirty="0">
              <a:cs typeface="Times New Roman" panose="02020603050405020304" pitchFamily="18" charset="0"/>
            </a:endParaRPr>
          </a:p>
          <a:p>
            <a:pPr marL="457200" indent="-457200">
              <a:buAutoNum type="alphaUcPeriod" startAt="4"/>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457200" indent="-457200">
              <a:buAutoNum type="alphaUcPeriod"/>
            </a:pPr>
            <a:endParaRPr lang="en-US" sz="24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50</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F49C272D-670A-4504-A21A-2498D21C8A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19700" y="2590800"/>
            <a:ext cx="3505200" cy="3505200"/>
          </a:xfrm>
          <a:prstGeom prst="rect">
            <a:avLst/>
          </a:prstGeom>
        </p:spPr>
      </p:pic>
    </p:spTree>
    <p:extLst>
      <p:ext uri="{BB962C8B-B14F-4D97-AF65-F5344CB8AC3E}">
        <p14:creationId xmlns:p14="http://schemas.microsoft.com/office/powerpoint/2010/main" val="297546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Exam Overview – “New” (5733)</a:t>
            </a:r>
          </a:p>
        </p:txBody>
      </p:sp>
      <p:sp>
        <p:nvSpPr>
          <p:cNvPr id="97283" name="Rectangle 3"/>
          <p:cNvSpPr>
            <a:spLocks noGrp="1" noChangeArrowheads="1"/>
          </p:cNvSpPr>
          <p:nvPr>
            <p:ph idx="1"/>
          </p:nvPr>
        </p:nvSpPr>
        <p:spPr>
          <a:xfrm>
            <a:off x="457200" y="1600200"/>
            <a:ext cx="8229600" cy="4648200"/>
          </a:xfrm>
        </p:spPr>
        <p:txBody>
          <a:bodyPr>
            <a:normAutofit/>
          </a:bodyPr>
          <a:lstStyle/>
          <a:p>
            <a:r>
              <a:rPr lang="en-US" sz="2800" dirty="0">
                <a:cs typeface="Times New Roman" panose="02020603050405020304" pitchFamily="18" charset="0"/>
              </a:rPr>
              <a:t>Core Academic Skills for Educators: Mathematics</a:t>
            </a:r>
          </a:p>
          <a:p>
            <a:r>
              <a:rPr lang="en-US" sz="2800" b="1" dirty="0">
                <a:solidFill>
                  <a:srgbClr val="FF0000"/>
                </a:solidFill>
                <a:cs typeface="Times New Roman" panose="02020603050405020304" pitchFamily="18" charset="0"/>
              </a:rPr>
              <a:t>90</a:t>
            </a:r>
            <a:r>
              <a:rPr lang="en-US" sz="2800" dirty="0">
                <a:cs typeface="Times New Roman" panose="02020603050405020304" pitchFamily="18" charset="0"/>
              </a:rPr>
              <a:t> minutes to complete </a:t>
            </a:r>
            <a:r>
              <a:rPr lang="en-US" sz="2800" b="1" dirty="0">
                <a:cs typeface="Times New Roman" panose="02020603050405020304" pitchFamily="18" charset="0"/>
              </a:rPr>
              <a:t>56</a:t>
            </a:r>
            <a:r>
              <a:rPr lang="en-US" sz="2800" dirty="0">
                <a:cs typeface="Times New Roman" panose="02020603050405020304" pitchFamily="18" charset="0"/>
              </a:rPr>
              <a:t> questions (about 1.6 minutes per question!)</a:t>
            </a:r>
          </a:p>
          <a:p>
            <a:r>
              <a:rPr lang="en-US" sz="2800" dirty="0">
                <a:cs typeface="Times New Roman" panose="02020603050405020304" pitchFamily="18" charset="0"/>
              </a:rPr>
              <a:t>Multiple-choice, selected-response </a:t>
            </a:r>
          </a:p>
          <a:p>
            <a:pPr marL="341313" indent="0">
              <a:buNone/>
            </a:pPr>
            <a:r>
              <a:rPr lang="en-US" sz="2800" dirty="0">
                <a:cs typeface="Times New Roman" panose="02020603050405020304" pitchFamily="18" charset="0"/>
              </a:rPr>
              <a:t>(with one or more answers), and </a:t>
            </a:r>
          </a:p>
          <a:p>
            <a:pPr marL="341313" indent="0">
              <a:buNone/>
            </a:pPr>
            <a:r>
              <a:rPr lang="en-US" sz="2800" dirty="0">
                <a:cs typeface="Times New Roman" panose="02020603050405020304" pitchFamily="18" charset="0"/>
              </a:rPr>
              <a:t>short-answer questions</a:t>
            </a:r>
          </a:p>
          <a:p>
            <a:r>
              <a:rPr lang="en-US" sz="2800" dirty="0">
                <a:cs typeface="Times New Roman" panose="02020603050405020304" pitchFamily="18" charset="0"/>
              </a:rPr>
              <a:t>On-screen calculator</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6</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C36CEE4-560F-407A-B2FE-629DF24EBC41}"/>
              </a:ext>
            </a:extLst>
          </p:cNvPr>
          <p:cNvPicPr>
            <a:picLocks noChangeAspect="1"/>
          </p:cNvPicPr>
          <p:nvPr/>
        </p:nvPicPr>
        <p:blipFill>
          <a:blip r:embed="rId2"/>
          <a:stretch>
            <a:fillRect/>
          </a:stretch>
        </p:blipFill>
        <p:spPr>
          <a:xfrm>
            <a:off x="6400800" y="3048000"/>
            <a:ext cx="1899122" cy="2790825"/>
          </a:xfrm>
          <a:prstGeom prst="rect">
            <a:avLst/>
          </a:prstGeom>
        </p:spPr>
      </p:pic>
    </p:spTree>
    <p:extLst>
      <p:ext uri="{BB962C8B-B14F-4D97-AF65-F5344CB8AC3E}">
        <p14:creationId xmlns:p14="http://schemas.microsoft.com/office/powerpoint/2010/main" val="3920646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Exam Overview – “New” (5733)</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buNone/>
            </a:pPr>
            <a:r>
              <a:rPr lang="en-US" sz="2800" b="1" dirty="0">
                <a:cs typeface="Times New Roman" panose="02020603050405020304" pitchFamily="18" charset="0"/>
              </a:rPr>
              <a:t>    CONTENT AREAS</a:t>
            </a:r>
          </a:p>
          <a:p>
            <a:pPr marL="0" indent="0">
              <a:buNone/>
            </a:pPr>
            <a:r>
              <a:rPr lang="en-US" sz="2800" dirty="0">
                <a:cs typeface="Times New Roman" panose="02020603050405020304" pitchFamily="18" charset="0"/>
              </a:rPr>
              <a:t>I. Number &amp; Quantity: </a:t>
            </a:r>
            <a:r>
              <a:rPr lang="en-US" sz="2800" dirty="0">
                <a:solidFill>
                  <a:srgbClr val="00B050"/>
                </a:solidFill>
                <a:cs typeface="Times New Roman" panose="02020603050405020304" pitchFamily="18" charset="0"/>
              </a:rPr>
              <a:t>+3</a:t>
            </a:r>
          </a:p>
          <a:p>
            <a:pPr marL="0" indent="0">
              <a:buNone/>
            </a:pPr>
            <a:r>
              <a:rPr lang="en-US" sz="2800" dirty="0">
                <a:cs typeface="Times New Roman" panose="02020603050405020304" pitchFamily="18" charset="0"/>
              </a:rPr>
              <a:t>(20 questions)</a:t>
            </a:r>
          </a:p>
          <a:p>
            <a:pPr marL="0" indent="0">
              <a:buNone/>
            </a:pPr>
            <a:endParaRPr lang="en-US" sz="1400" dirty="0">
              <a:cs typeface="Times New Roman" panose="02020603050405020304" pitchFamily="18" charset="0"/>
            </a:endParaRPr>
          </a:p>
          <a:p>
            <a:pPr marL="0" indent="0">
              <a:buNone/>
            </a:pPr>
            <a:r>
              <a:rPr lang="en-US" sz="2800" dirty="0">
                <a:cs typeface="Times New Roman" panose="02020603050405020304" pitchFamily="18" charset="0"/>
              </a:rPr>
              <a:t>II. Data, Statistics, &amp; Probability: </a:t>
            </a:r>
            <a:r>
              <a:rPr lang="en-US" sz="2800" dirty="0">
                <a:solidFill>
                  <a:srgbClr val="00B050"/>
                </a:solidFill>
                <a:cs typeface="Times New Roman" panose="02020603050405020304" pitchFamily="18" charset="0"/>
              </a:rPr>
              <a:t>+7</a:t>
            </a:r>
          </a:p>
          <a:p>
            <a:pPr marL="0" indent="0">
              <a:buNone/>
            </a:pPr>
            <a:r>
              <a:rPr lang="en-US" sz="2800" dirty="0">
                <a:cs typeface="Times New Roman" panose="02020603050405020304" pitchFamily="18" charset="0"/>
              </a:rPr>
              <a:t>(18 questions)</a:t>
            </a:r>
          </a:p>
          <a:p>
            <a:pPr marL="0" indent="0">
              <a:buNone/>
            </a:pPr>
            <a:endParaRPr lang="en-US" sz="1400" dirty="0">
              <a:cs typeface="Times New Roman" panose="02020603050405020304" pitchFamily="18" charset="0"/>
            </a:endParaRPr>
          </a:p>
          <a:p>
            <a:pPr marL="0" indent="0">
              <a:buNone/>
            </a:pPr>
            <a:r>
              <a:rPr lang="en-US" sz="2800" dirty="0">
                <a:cs typeface="Times New Roman" panose="02020603050405020304" pitchFamily="18" charset="0"/>
              </a:rPr>
              <a:t>III. Algebra &amp; Geometry: </a:t>
            </a:r>
            <a:r>
              <a:rPr lang="en-US" sz="2800" dirty="0">
                <a:solidFill>
                  <a:srgbClr val="FF0000"/>
                </a:solidFill>
                <a:cs typeface="Times New Roman" panose="02020603050405020304" pitchFamily="18" charset="0"/>
              </a:rPr>
              <a:t>–10</a:t>
            </a:r>
          </a:p>
          <a:p>
            <a:pPr marL="0" indent="0">
              <a:buNone/>
            </a:pPr>
            <a:r>
              <a:rPr lang="en-US" sz="2800" dirty="0">
                <a:cs typeface="Times New Roman" panose="02020603050405020304" pitchFamily="18" charset="0"/>
              </a:rPr>
              <a:t>(18 questions)</a:t>
            </a:r>
          </a:p>
          <a:p>
            <a:endParaRPr lang="en-US" sz="2800" dirty="0">
              <a:cs typeface="Times New Roman" panose="02020603050405020304" pitchFamily="18"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7</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84139FB-11A6-4FB0-BE47-E5F1668E2B22}"/>
              </a:ext>
            </a:extLst>
          </p:cNvPr>
          <p:cNvPicPr>
            <a:picLocks noChangeAspect="1"/>
          </p:cNvPicPr>
          <p:nvPr/>
        </p:nvPicPr>
        <p:blipFill>
          <a:blip r:embed="rId2"/>
          <a:stretch>
            <a:fillRect/>
          </a:stretch>
        </p:blipFill>
        <p:spPr>
          <a:xfrm>
            <a:off x="5943600" y="2675731"/>
            <a:ext cx="2409825" cy="2497138"/>
          </a:xfrm>
          <a:prstGeom prst="rect">
            <a:avLst/>
          </a:prstGeom>
        </p:spPr>
      </p:pic>
    </p:spTree>
    <p:extLst>
      <p:ext uri="{BB962C8B-B14F-4D97-AF65-F5344CB8AC3E}">
        <p14:creationId xmlns:p14="http://schemas.microsoft.com/office/powerpoint/2010/main" val="1736147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Exam Overview</a:t>
            </a:r>
          </a:p>
        </p:txBody>
      </p:sp>
      <p:sp>
        <p:nvSpPr>
          <p:cNvPr id="97283" name="Rectangle 3"/>
          <p:cNvSpPr>
            <a:spLocks noGrp="1" noChangeArrowheads="1"/>
          </p:cNvSpPr>
          <p:nvPr>
            <p:ph idx="1"/>
          </p:nvPr>
        </p:nvSpPr>
        <p:spPr>
          <a:xfrm>
            <a:off x="457200" y="1600200"/>
            <a:ext cx="8229600" cy="4648200"/>
          </a:xfrm>
        </p:spPr>
        <p:txBody>
          <a:bodyPr>
            <a:normAutofit/>
          </a:bodyPr>
          <a:lstStyle/>
          <a:p>
            <a:pPr marL="0" indent="0">
              <a:buNone/>
            </a:pPr>
            <a:r>
              <a:rPr lang="en-US" sz="2800" b="1" dirty="0">
                <a:cs typeface="Times New Roman" panose="02020603050405020304" pitchFamily="18" charset="0"/>
              </a:rPr>
              <a:t>THIS WEEK    </a:t>
            </a:r>
          </a:p>
          <a:p>
            <a:r>
              <a:rPr lang="en-US" sz="2800" b="1" dirty="0">
                <a:cs typeface="Times New Roman" panose="02020603050405020304" pitchFamily="18" charset="0"/>
              </a:rPr>
              <a:t>Number &amp; Quantity</a:t>
            </a:r>
          </a:p>
          <a:p>
            <a:r>
              <a:rPr lang="en-US" sz="2800" b="1" dirty="0">
                <a:cs typeface="Times New Roman" panose="02020603050405020304" pitchFamily="18" charset="0"/>
              </a:rPr>
              <a:t>Statistics &amp; Probability (&amp; Data)</a:t>
            </a:r>
          </a:p>
          <a:p>
            <a:endParaRPr lang="en-US" sz="1400" dirty="0">
              <a:cs typeface="Times New Roman" panose="02020603050405020304" pitchFamily="18" charset="0"/>
            </a:endParaRPr>
          </a:p>
          <a:p>
            <a:pPr marL="0" indent="0">
              <a:buNone/>
            </a:pPr>
            <a:r>
              <a:rPr lang="en-US" sz="2800" dirty="0">
                <a:cs typeface="Times New Roman" panose="02020603050405020304" pitchFamily="18" charset="0"/>
              </a:rPr>
              <a:t>NEXT WEEK</a:t>
            </a:r>
          </a:p>
          <a:p>
            <a:r>
              <a:rPr lang="en-US" sz="2800" dirty="0">
                <a:cs typeface="Times New Roman" panose="02020603050405020304" pitchFamily="18" charset="0"/>
              </a:rPr>
              <a:t>Algebra &amp; Functions</a:t>
            </a:r>
          </a:p>
          <a:p>
            <a:r>
              <a:rPr lang="en-US" sz="2800" dirty="0">
                <a:cs typeface="Times New Roman" panose="02020603050405020304" pitchFamily="18" charset="0"/>
              </a:rPr>
              <a:t>Geometry</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8</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erry hegstrom | ETMOOC Blog Hub"/>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2667000"/>
            <a:ext cx="2476500" cy="2128720"/>
          </a:xfrm>
          <a:prstGeom prst="rect">
            <a:avLst/>
          </a:prstGeom>
        </p:spPr>
      </p:pic>
    </p:spTree>
    <p:extLst>
      <p:ext uri="{BB962C8B-B14F-4D97-AF65-F5344CB8AC3E}">
        <p14:creationId xmlns:p14="http://schemas.microsoft.com/office/powerpoint/2010/main" val="388183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19100" y="228600"/>
            <a:ext cx="8305800" cy="914400"/>
          </a:xfrm>
        </p:spPr>
        <p:txBody>
          <a:bodyPr/>
          <a:lstStyle/>
          <a:p>
            <a:pPr algn="ctr"/>
            <a:r>
              <a:rPr lang="en-US" dirty="0">
                <a:cs typeface="Times New Roman" panose="02020603050405020304" pitchFamily="18" charset="0"/>
              </a:rPr>
              <a:t>Exam Overview</a:t>
            </a:r>
          </a:p>
        </p:txBody>
      </p:sp>
      <p:sp>
        <p:nvSpPr>
          <p:cNvPr id="97283" name="Rectangle 3"/>
          <p:cNvSpPr>
            <a:spLocks noGrp="1" noChangeArrowheads="1"/>
          </p:cNvSpPr>
          <p:nvPr>
            <p:ph idx="1"/>
          </p:nvPr>
        </p:nvSpPr>
        <p:spPr>
          <a:xfrm>
            <a:off x="457200" y="1600200"/>
            <a:ext cx="8229600" cy="4648200"/>
          </a:xfrm>
        </p:spPr>
        <p:txBody>
          <a:bodyPr>
            <a:normAutofit/>
          </a:bodyPr>
          <a:lstStyle/>
          <a:p>
            <a:r>
              <a:rPr lang="en-US" sz="2800" dirty="0">
                <a:cs typeface="Times New Roman" panose="02020603050405020304" pitchFamily="18" charset="0"/>
              </a:rPr>
              <a:t>Questions so far?</a:t>
            </a:r>
          </a:p>
          <a:p>
            <a:r>
              <a:rPr lang="en-US" sz="2800" dirty="0">
                <a:cs typeface="Times New Roman" panose="02020603050405020304" pitchFamily="18" charset="0"/>
              </a:rPr>
              <a:t>Now, let’s get started!  =)</a:t>
            </a:r>
          </a:p>
        </p:txBody>
      </p:sp>
      <p:sp>
        <p:nvSpPr>
          <p:cNvPr id="4" name="Slide Number Placeholder 3"/>
          <p:cNvSpPr>
            <a:spLocks noGrp="1"/>
          </p:cNvSpPr>
          <p:nvPr>
            <p:ph type="sldNum" sz="quarter" idx="12"/>
          </p:nvPr>
        </p:nvSpPr>
        <p:spPr>
          <a:xfrm>
            <a:off x="6553200" y="6356350"/>
            <a:ext cx="2133600" cy="365125"/>
          </a:xfrm>
        </p:spPr>
        <p:txBody>
          <a:bodyPr/>
          <a:lstStyle/>
          <a:p>
            <a:fld id="{CF6B0D31-9D53-4565-930C-09E1CEBD5201}" type="slidenum">
              <a:rPr lang="en-US" smtClean="0"/>
              <a:pPr/>
              <a:t>9</a:t>
            </a:fld>
            <a:endParaRPr lang="en-US" dirty="0"/>
          </a:p>
        </p:txBody>
      </p:sp>
      <p:sp>
        <p:nvSpPr>
          <p:cNvPr id="2" name="Rectangle 1"/>
          <p:cNvSpPr/>
          <p:nvPr/>
        </p:nvSpPr>
        <p:spPr>
          <a:xfrm>
            <a:off x="-26670" y="1219200"/>
            <a:ext cx="914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7431CA-A429-4485-B3F0-25002747A76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14550" y="3176587"/>
            <a:ext cx="4914900" cy="3071813"/>
          </a:xfrm>
          <a:prstGeom prst="rect">
            <a:avLst/>
          </a:prstGeom>
        </p:spPr>
      </p:pic>
    </p:spTree>
    <p:extLst>
      <p:ext uri="{BB962C8B-B14F-4D97-AF65-F5344CB8AC3E}">
        <p14:creationId xmlns:p14="http://schemas.microsoft.com/office/powerpoint/2010/main" val="134466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Effect transition="in" filter="fade">
                                      <p:cBhvr>
                                        <p:cTn id="7" dur="500"/>
                                        <p:tgtEl>
                                          <p:spTgt spid="97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5595</TotalTime>
  <Words>2777</Words>
  <Application>Microsoft Office PowerPoint</Application>
  <PresentationFormat>On-screen Show (4:3)</PresentationFormat>
  <Paragraphs>574</Paragraphs>
  <Slides>50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Cambria Math</vt:lpstr>
      <vt:lpstr>Helvetica 75 Bold</vt:lpstr>
      <vt:lpstr>Office Theme</vt:lpstr>
      <vt:lpstr>PowerPoint Presentation</vt:lpstr>
      <vt:lpstr>Agenda</vt:lpstr>
      <vt:lpstr>Introductions</vt:lpstr>
      <vt:lpstr>Exam Overview – “Old” (5732)</vt:lpstr>
      <vt:lpstr>Exam Overview – “Old” (5732)</vt:lpstr>
      <vt:lpstr>Exam Overview – “New” (5733)</vt:lpstr>
      <vt:lpstr>Exam Overview – “New” (5733)</vt:lpstr>
      <vt:lpstr>Exam Overview</vt:lpstr>
      <vt:lpstr>Exam Overview</vt:lpstr>
      <vt:lpstr>Number &amp; Quantity</vt:lpstr>
      <vt:lpstr>Number &amp; Quantity</vt:lpstr>
      <vt:lpstr>Number &amp; Quantity</vt:lpstr>
      <vt:lpstr>Number &amp; Quantity</vt:lpstr>
      <vt:lpstr>Number &amp; Quantity</vt:lpstr>
      <vt:lpstr>Number &amp; Quantity</vt:lpstr>
      <vt:lpstr>Number &amp; Quantity</vt:lpstr>
      <vt:lpstr>Number &amp; Quantity</vt:lpstr>
      <vt:lpstr>Number &amp; Quantity</vt:lpstr>
      <vt:lpstr>Number &amp; Quantity</vt:lpstr>
      <vt:lpstr>Number &amp; Quantity</vt:lpstr>
      <vt:lpstr>Number &amp; Quantity</vt:lpstr>
      <vt:lpstr>Statistics &amp; Probability</vt:lpstr>
      <vt:lpstr>Statistics &amp; Probability</vt:lpstr>
      <vt:lpstr>Statistics &amp; Probability</vt:lpstr>
      <vt:lpstr>Statistics &amp; Probability</vt:lpstr>
      <vt:lpstr>Statistics &amp; Probability</vt:lpstr>
      <vt:lpstr>Statistics &amp; Probability</vt:lpstr>
      <vt:lpstr>Statistics &amp; Probability</vt:lpstr>
      <vt:lpstr>Statistics &amp; Probability</vt:lpstr>
      <vt:lpstr>Statistics &amp; Probability</vt:lpstr>
      <vt:lpstr>Statistics &amp; Probability</vt:lpstr>
      <vt:lpstr>Statistics &amp; Probability</vt:lpstr>
      <vt:lpstr>Statistics &amp; Probability</vt:lpstr>
      <vt:lpstr>Statistics &amp; Probability</vt:lpstr>
      <vt:lpstr>Homework</vt:lpstr>
      <vt:lpstr>Math Resource Center</vt:lpstr>
      <vt:lpstr>Looking Ahead</vt:lpstr>
      <vt:lpstr>Additional Practice</vt:lpstr>
      <vt:lpstr>Number &amp; Quantity</vt:lpstr>
      <vt:lpstr>Number &amp; Quantity</vt:lpstr>
      <vt:lpstr>Number &amp; Quantity</vt:lpstr>
      <vt:lpstr>Number &amp; Quantity</vt:lpstr>
      <vt:lpstr>Number &amp; Quantity</vt:lpstr>
      <vt:lpstr>Number &amp; Quantity</vt:lpstr>
      <vt:lpstr>Statistics &amp; Probability</vt:lpstr>
      <vt:lpstr>Statistics &amp; Probability</vt:lpstr>
      <vt:lpstr>Statistics &amp; Probability</vt:lpstr>
      <vt:lpstr>Statistics &amp; Probability</vt:lpstr>
      <vt:lpstr>Statistics &amp; Probability</vt:lpstr>
      <vt:lpstr>Statistics &amp; Probability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Watkins,Jonathan D</dc:creator>
  <cp:lastModifiedBy>Jonathan Watkins</cp:lastModifiedBy>
  <cp:revision>363</cp:revision>
  <dcterms:created xsi:type="dcterms:W3CDTF">2013-08-23T16:46:32Z</dcterms:created>
  <dcterms:modified xsi:type="dcterms:W3CDTF">2020-06-19T17:15:22Z</dcterms:modified>
</cp:coreProperties>
</file>