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7" r:id="rId2"/>
    <p:sldId id="368" r:id="rId3"/>
    <p:sldId id="258" r:id="rId4"/>
    <p:sldId id="388" r:id="rId5"/>
    <p:sldId id="348" r:id="rId6"/>
    <p:sldId id="349" r:id="rId7"/>
    <p:sldId id="261" r:id="rId8"/>
    <p:sldId id="378" r:id="rId9"/>
    <p:sldId id="262" r:id="rId10"/>
    <p:sldId id="263" r:id="rId11"/>
    <p:sldId id="264" r:id="rId12"/>
    <p:sldId id="374" r:id="rId13"/>
    <p:sldId id="385" r:id="rId14"/>
    <p:sldId id="404" r:id="rId15"/>
    <p:sldId id="384" r:id="rId16"/>
    <p:sldId id="403" r:id="rId17"/>
    <p:sldId id="335" r:id="rId18"/>
    <p:sldId id="357" r:id="rId19"/>
    <p:sldId id="314" r:id="rId20"/>
    <p:sldId id="315" r:id="rId21"/>
    <p:sldId id="326" r:id="rId22"/>
    <p:sldId id="361" r:id="rId23"/>
    <p:sldId id="362" r:id="rId24"/>
    <p:sldId id="351" r:id="rId25"/>
    <p:sldId id="359" r:id="rId26"/>
    <p:sldId id="391" r:id="rId27"/>
    <p:sldId id="394" r:id="rId28"/>
    <p:sldId id="396" r:id="rId29"/>
    <p:sldId id="397" r:id="rId30"/>
    <p:sldId id="398" r:id="rId31"/>
    <p:sldId id="399" r:id="rId32"/>
    <p:sldId id="400" r:id="rId33"/>
    <p:sldId id="401" r:id="rId34"/>
    <p:sldId id="40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 Pennington" initials="RP"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94" autoAdjust="0"/>
  </p:normalViewPr>
  <p:slideViewPr>
    <p:cSldViewPr snapToGrid="0" snapToObjects="1">
      <p:cViewPr varScale="1">
        <p:scale>
          <a:sx n="80" d="100"/>
          <a:sy n="80" d="100"/>
        </p:scale>
        <p:origin x="-1848"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72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lgrau01:Library:Caches:TemporaryItems:Outlook%20Temp:child%20count%5b2%5d.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endParaRPr lang="en-US" sz="4000" dirty="0" smtClean="0"/>
          </a:p>
          <a:p>
            <a:pPr>
              <a:defRPr/>
            </a:pPr>
            <a:r>
              <a:rPr lang="en-US" sz="4000" dirty="0" smtClean="0"/>
              <a:t>Kentucky Department </a:t>
            </a:r>
          </a:p>
          <a:p>
            <a:pPr>
              <a:defRPr/>
            </a:pPr>
            <a:r>
              <a:rPr lang="en-US" sz="4000" dirty="0" smtClean="0"/>
              <a:t>of Education</a:t>
            </a:r>
          </a:p>
          <a:p>
            <a:pPr>
              <a:defRPr/>
            </a:pPr>
            <a:r>
              <a:rPr lang="en-US" sz="4000" i="1" dirty="0" smtClean="0"/>
              <a:t>Child Count</a:t>
            </a:r>
          </a:p>
          <a:p>
            <a:pPr>
              <a:defRPr/>
            </a:pPr>
            <a:r>
              <a:rPr lang="en-US" sz="4000" b="0" i="1" dirty="0" smtClean="0"/>
              <a:t>Category:</a:t>
            </a:r>
            <a:r>
              <a:rPr lang="en-US" sz="4000" b="0" i="1" baseline="0" dirty="0" smtClean="0"/>
              <a:t>  Autism</a:t>
            </a:r>
            <a:endParaRPr lang="en-US" sz="4000" b="0" i="1" dirty="0" smtClean="0"/>
          </a:p>
          <a:p>
            <a:pPr>
              <a:defRPr/>
            </a:pPr>
            <a:endParaRPr lang="en-US" sz="4000" dirty="0"/>
          </a:p>
        </c:rich>
      </c:tx>
      <c:layout>
        <c:manualLayout>
          <c:xMode val="edge"/>
          <c:yMode val="edge"/>
          <c:x val="0.227778057078127"/>
          <c:y val="0.0"/>
        </c:manualLayout>
      </c:layout>
      <c:overlay val="0"/>
    </c:title>
    <c:autoTitleDeleted val="0"/>
    <c:plotArea>
      <c:layout>
        <c:manualLayout>
          <c:layoutTarget val="inner"/>
          <c:xMode val="edge"/>
          <c:yMode val="edge"/>
          <c:x val="0.0219660756158803"/>
          <c:y val="0.0339938265690286"/>
          <c:w val="0.967783089096709"/>
          <c:h val="0.886500459108681"/>
        </c:manualLayout>
      </c:layout>
      <c:barChart>
        <c:barDir val="col"/>
        <c:grouping val="clustered"/>
        <c:varyColors val="0"/>
        <c:ser>
          <c:idx val="0"/>
          <c:order val="0"/>
          <c:tx>
            <c:strRef>
              <c:f>Sheet1!$B$11</c:f>
              <c:strCache>
                <c:ptCount val="1"/>
                <c:pt idx="0">
                  <c:v>Child Count</c:v>
                </c:pt>
              </c:strCache>
            </c:strRef>
          </c:tx>
          <c:spPr>
            <a:ln w="47625">
              <a:noFill/>
            </a:ln>
          </c:spPr>
          <c:invertIfNegative val="0"/>
          <c:dLbls>
            <c:txPr>
              <a:bodyPr/>
              <a:lstStyle/>
              <a:p>
                <a:pPr>
                  <a:defRPr sz="1200"/>
                </a:pPr>
                <a:endParaRPr lang="en-US"/>
              </a:p>
            </c:txPr>
            <c:showLegendKey val="0"/>
            <c:showVal val="1"/>
            <c:showCatName val="0"/>
            <c:showSerName val="0"/>
            <c:showPercent val="0"/>
            <c:showBubbleSize val="0"/>
            <c:showLeaderLines val="0"/>
          </c:dLbls>
          <c:cat>
            <c:numRef>
              <c:f>Sheet1!$A$12:$A$32</c:f>
              <c:numCache>
                <c:formatCode>General</c:formatCode>
                <c:ptCount val="21"/>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numCache>
            </c:numRef>
          </c:cat>
          <c:val>
            <c:numRef>
              <c:f>Sheet1!$B$12:$B$32</c:f>
              <c:numCache>
                <c:formatCode>General</c:formatCode>
                <c:ptCount val="21"/>
                <c:pt idx="0">
                  <c:v>53.0</c:v>
                </c:pt>
                <c:pt idx="1">
                  <c:v>121.0</c:v>
                </c:pt>
                <c:pt idx="2">
                  <c:v>221.0</c:v>
                </c:pt>
                <c:pt idx="3">
                  <c:v>323.0</c:v>
                </c:pt>
                <c:pt idx="4">
                  <c:v>440.0</c:v>
                </c:pt>
                <c:pt idx="5">
                  <c:v>546.0</c:v>
                </c:pt>
                <c:pt idx="6">
                  <c:v>736.0</c:v>
                </c:pt>
                <c:pt idx="7">
                  <c:v>908.0</c:v>
                </c:pt>
                <c:pt idx="8">
                  <c:v>1032.0</c:v>
                </c:pt>
                <c:pt idx="9">
                  <c:v>1205.0</c:v>
                </c:pt>
                <c:pt idx="10">
                  <c:v>1378.0</c:v>
                </c:pt>
                <c:pt idx="11">
                  <c:v>1586.0</c:v>
                </c:pt>
                <c:pt idx="12">
                  <c:v>1783.0</c:v>
                </c:pt>
                <c:pt idx="13">
                  <c:v>2068.0</c:v>
                </c:pt>
                <c:pt idx="14">
                  <c:v>2367.0</c:v>
                </c:pt>
                <c:pt idx="15">
                  <c:v>2772.0</c:v>
                </c:pt>
                <c:pt idx="16">
                  <c:v>3143.0</c:v>
                </c:pt>
                <c:pt idx="17">
                  <c:v>3535.0</c:v>
                </c:pt>
                <c:pt idx="18">
                  <c:v>3927.0</c:v>
                </c:pt>
                <c:pt idx="19">
                  <c:v>4378.0</c:v>
                </c:pt>
                <c:pt idx="20">
                  <c:v>4839.0</c:v>
                </c:pt>
              </c:numCache>
            </c:numRef>
          </c:val>
        </c:ser>
        <c:dLbls>
          <c:showLegendKey val="0"/>
          <c:showVal val="1"/>
          <c:showCatName val="0"/>
          <c:showSerName val="0"/>
          <c:showPercent val="0"/>
          <c:showBubbleSize val="0"/>
        </c:dLbls>
        <c:gapWidth val="150"/>
        <c:overlap val="-25"/>
        <c:axId val="610585608"/>
        <c:axId val="561199880"/>
      </c:barChart>
      <c:catAx>
        <c:axId val="610585608"/>
        <c:scaling>
          <c:orientation val="minMax"/>
        </c:scaling>
        <c:delete val="0"/>
        <c:axPos val="b"/>
        <c:numFmt formatCode="General" sourceLinked="1"/>
        <c:majorTickMark val="none"/>
        <c:minorTickMark val="none"/>
        <c:tickLblPos val="nextTo"/>
        <c:txPr>
          <a:bodyPr/>
          <a:lstStyle/>
          <a:p>
            <a:pPr>
              <a:defRPr sz="1200"/>
            </a:pPr>
            <a:endParaRPr lang="en-US"/>
          </a:p>
        </c:txPr>
        <c:crossAx val="561199880"/>
        <c:crosses val="autoZero"/>
        <c:auto val="1"/>
        <c:lblAlgn val="ctr"/>
        <c:lblOffset val="100"/>
        <c:noMultiLvlLbl val="0"/>
      </c:catAx>
      <c:valAx>
        <c:axId val="561199880"/>
        <c:scaling>
          <c:orientation val="minMax"/>
        </c:scaling>
        <c:delete val="1"/>
        <c:axPos val="l"/>
        <c:numFmt formatCode="General" sourceLinked="1"/>
        <c:majorTickMark val="out"/>
        <c:minorTickMark val="none"/>
        <c:tickLblPos val="nextTo"/>
        <c:crossAx val="610585608"/>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4B830-C675-DA40-9339-FA792FB84E52}" type="doc">
      <dgm:prSet loTypeId="urn:microsoft.com/office/officeart/2005/8/layout/venn1" loCatId="relationship" qsTypeId="urn:microsoft.com/office/officeart/2005/8/quickstyle/simple4" qsCatId="simple" csTypeId="urn:microsoft.com/office/officeart/2005/8/colors/colorful1" csCatId="colorful" phldr="1"/>
      <dgm:spPr/>
    </dgm:pt>
    <dgm:pt modelId="{5962CC25-A84A-5940-93CF-57DF00904771}">
      <dgm:prSet phldrT="[Text]" custT="1"/>
      <dgm:spPr/>
      <dgm:t>
        <a:bodyPr/>
        <a:lstStyle/>
        <a:p>
          <a:r>
            <a:rPr lang="en-US" sz="4000" i="0" dirty="0" smtClean="0"/>
            <a:t>Training</a:t>
          </a:r>
          <a:endParaRPr lang="en-US" sz="4000" i="0" dirty="0"/>
        </a:p>
      </dgm:t>
    </dgm:pt>
    <dgm:pt modelId="{21F93A13-D2BC-1247-AC63-BB1FEB550324}" type="parTrans" cxnId="{C5152788-C026-D04A-B3AE-3AF7A212A5FB}">
      <dgm:prSet/>
      <dgm:spPr/>
      <dgm:t>
        <a:bodyPr/>
        <a:lstStyle/>
        <a:p>
          <a:endParaRPr lang="en-US"/>
        </a:p>
      </dgm:t>
    </dgm:pt>
    <dgm:pt modelId="{FB03C62F-7E2C-EA48-ABDB-497242F67A3E}" type="sibTrans" cxnId="{C5152788-C026-D04A-B3AE-3AF7A212A5FB}">
      <dgm:prSet/>
      <dgm:spPr/>
      <dgm:t>
        <a:bodyPr/>
        <a:lstStyle/>
        <a:p>
          <a:endParaRPr lang="en-US"/>
        </a:p>
      </dgm:t>
    </dgm:pt>
    <dgm:pt modelId="{01835C34-4D2E-274E-A3D6-A950BCE14E14}">
      <dgm:prSet phldrT="[Text]" custT="1"/>
      <dgm:spPr/>
      <dgm:t>
        <a:bodyPr/>
        <a:lstStyle/>
        <a:p>
          <a:r>
            <a:rPr lang="en-US" sz="4000" i="0" dirty="0" smtClean="0"/>
            <a:t>Research</a:t>
          </a:r>
          <a:endParaRPr lang="en-US" sz="4000" i="0" dirty="0"/>
        </a:p>
      </dgm:t>
    </dgm:pt>
    <dgm:pt modelId="{FF058374-E534-5141-A978-211EAF636E7A}" type="parTrans" cxnId="{6AECFC47-6E52-E04A-9797-CA128C8ED8C5}">
      <dgm:prSet/>
      <dgm:spPr/>
      <dgm:t>
        <a:bodyPr/>
        <a:lstStyle/>
        <a:p>
          <a:endParaRPr lang="en-US"/>
        </a:p>
      </dgm:t>
    </dgm:pt>
    <dgm:pt modelId="{75C4CB8D-88BB-C545-9933-D3D57704CA99}" type="sibTrans" cxnId="{6AECFC47-6E52-E04A-9797-CA128C8ED8C5}">
      <dgm:prSet/>
      <dgm:spPr/>
      <dgm:t>
        <a:bodyPr/>
        <a:lstStyle/>
        <a:p>
          <a:endParaRPr lang="en-US"/>
        </a:p>
      </dgm:t>
    </dgm:pt>
    <dgm:pt modelId="{DEC1C642-518B-4148-BF4D-1ED1749DAD79}">
      <dgm:prSet phldrT="[Text]" custT="1"/>
      <dgm:spPr/>
      <dgm:t>
        <a:bodyPr/>
        <a:lstStyle/>
        <a:p>
          <a:r>
            <a:rPr lang="en-US" sz="4000" i="0" dirty="0" smtClean="0"/>
            <a:t>Clinical Services  </a:t>
          </a:r>
        </a:p>
      </dgm:t>
    </dgm:pt>
    <dgm:pt modelId="{FDF4A989-F197-344A-A874-27FEE43B3A37}" type="sibTrans" cxnId="{1AD6E089-4FA8-1F45-8E31-3DE33D4079BF}">
      <dgm:prSet/>
      <dgm:spPr/>
      <dgm:t>
        <a:bodyPr/>
        <a:lstStyle/>
        <a:p>
          <a:endParaRPr lang="en-US"/>
        </a:p>
      </dgm:t>
    </dgm:pt>
    <dgm:pt modelId="{8B93DC2D-2BEC-B948-B102-C27C3A2D6E7B}" type="parTrans" cxnId="{1AD6E089-4FA8-1F45-8E31-3DE33D4079BF}">
      <dgm:prSet/>
      <dgm:spPr/>
      <dgm:t>
        <a:bodyPr/>
        <a:lstStyle/>
        <a:p>
          <a:endParaRPr lang="en-US"/>
        </a:p>
      </dgm:t>
    </dgm:pt>
    <dgm:pt modelId="{9CB3B3FA-47A5-FD4D-A02A-7D62028B4E5A}" type="pres">
      <dgm:prSet presAssocID="{0324B830-C675-DA40-9339-FA792FB84E52}" presName="compositeShape" presStyleCnt="0">
        <dgm:presLayoutVars>
          <dgm:chMax val="7"/>
          <dgm:dir/>
          <dgm:resizeHandles val="exact"/>
        </dgm:presLayoutVars>
      </dgm:prSet>
      <dgm:spPr/>
    </dgm:pt>
    <dgm:pt modelId="{1C0A5CD0-6885-074D-8165-4E1A573FF535}" type="pres">
      <dgm:prSet presAssocID="{DEC1C642-518B-4148-BF4D-1ED1749DAD79}" presName="circ1" presStyleLbl="vennNode1" presStyleIdx="0" presStyleCnt="3"/>
      <dgm:spPr/>
      <dgm:t>
        <a:bodyPr/>
        <a:lstStyle/>
        <a:p>
          <a:endParaRPr lang="en-US"/>
        </a:p>
      </dgm:t>
    </dgm:pt>
    <dgm:pt modelId="{5E3C44CD-ADF0-0B49-A0FB-B33EE0C985B1}" type="pres">
      <dgm:prSet presAssocID="{DEC1C642-518B-4148-BF4D-1ED1749DAD79}" presName="circ1Tx" presStyleLbl="revTx" presStyleIdx="0" presStyleCnt="0">
        <dgm:presLayoutVars>
          <dgm:chMax val="0"/>
          <dgm:chPref val="0"/>
          <dgm:bulletEnabled val="1"/>
        </dgm:presLayoutVars>
      </dgm:prSet>
      <dgm:spPr/>
      <dgm:t>
        <a:bodyPr/>
        <a:lstStyle/>
        <a:p>
          <a:endParaRPr lang="en-US"/>
        </a:p>
      </dgm:t>
    </dgm:pt>
    <dgm:pt modelId="{F9999304-D4BD-0945-B11E-F5BA244D4CEA}" type="pres">
      <dgm:prSet presAssocID="{5962CC25-A84A-5940-93CF-57DF00904771}" presName="circ2" presStyleLbl="vennNode1" presStyleIdx="1" presStyleCnt="3"/>
      <dgm:spPr/>
      <dgm:t>
        <a:bodyPr/>
        <a:lstStyle/>
        <a:p>
          <a:endParaRPr lang="en-US"/>
        </a:p>
      </dgm:t>
    </dgm:pt>
    <dgm:pt modelId="{58304446-DDBD-E143-A73A-D8F7AD58CFB9}" type="pres">
      <dgm:prSet presAssocID="{5962CC25-A84A-5940-93CF-57DF00904771}" presName="circ2Tx" presStyleLbl="revTx" presStyleIdx="0" presStyleCnt="0">
        <dgm:presLayoutVars>
          <dgm:chMax val="0"/>
          <dgm:chPref val="0"/>
          <dgm:bulletEnabled val="1"/>
        </dgm:presLayoutVars>
      </dgm:prSet>
      <dgm:spPr/>
      <dgm:t>
        <a:bodyPr/>
        <a:lstStyle/>
        <a:p>
          <a:endParaRPr lang="en-US"/>
        </a:p>
      </dgm:t>
    </dgm:pt>
    <dgm:pt modelId="{69372564-4839-F24D-903A-95BF852B2E84}" type="pres">
      <dgm:prSet presAssocID="{01835C34-4D2E-274E-A3D6-A950BCE14E14}" presName="circ3" presStyleLbl="vennNode1" presStyleIdx="2" presStyleCnt="3"/>
      <dgm:spPr/>
      <dgm:t>
        <a:bodyPr/>
        <a:lstStyle/>
        <a:p>
          <a:endParaRPr lang="en-US"/>
        </a:p>
      </dgm:t>
    </dgm:pt>
    <dgm:pt modelId="{8B383C08-2548-B04C-9200-4870BAF5AA8B}" type="pres">
      <dgm:prSet presAssocID="{01835C34-4D2E-274E-A3D6-A950BCE14E14}" presName="circ3Tx" presStyleLbl="revTx" presStyleIdx="0" presStyleCnt="0">
        <dgm:presLayoutVars>
          <dgm:chMax val="0"/>
          <dgm:chPref val="0"/>
          <dgm:bulletEnabled val="1"/>
        </dgm:presLayoutVars>
      </dgm:prSet>
      <dgm:spPr/>
      <dgm:t>
        <a:bodyPr/>
        <a:lstStyle/>
        <a:p>
          <a:endParaRPr lang="en-US"/>
        </a:p>
      </dgm:t>
    </dgm:pt>
  </dgm:ptLst>
  <dgm:cxnLst>
    <dgm:cxn modelId="{A8D70B8D-93BA-CD49-88C7-27017454873C}" type="presOf" srcId="{01835C34-4D2E-274E-A3D6-A950BCE14E14}" destId="{8B383C08-2548-B04C-9200-4870BAF5AA8B}" srcOrd="1" destOrd="0" presId="urn:microsoft.com/office/officeart/2005/8/layout/venn1"/>
    <dgm:cxn modelId="{C7917029-0943-A044-8FAA-28837E31D403}" type="presOf" srcId="{0324B830-C675-DA40-9339-FA792FB84E52}" destId="{9CB3B3FA-47A5-FD4D-A02A-7D62028B4E5A}" srcOrd="0" destOrd="0" presId="urn:microsoft.com/office/officeart/2005/8/layout/venn1"/>
    <dgm:cxn modelId="{117B4323-8B58-C34B-8D2D-6204E47EC613}" type="presOf" srcId="{DEC1C642-518B-4148-BF4D-1ED1749DAD79}" destId="{5E3C44CD-ADF0-0B49-A0FB-B33EE0C985B1}" srcOrd="1" destOrd="0" presId="urn:microsoft.com/office/officeart/2005/8/layout/venn1"/>
    <dgm:cxn modelId="{ABD01A32-AA3E-314D-A51C-8FF92227F142}" type="presOf" srcId="{5962CC25-A84A-5940-93CF-57DF00904771}" destId="{58304446-DDBD-E143-A73A-D8F7AD58CFB9}" srcOrd="1" destOrd="0" presId="urn:microsoft.com/office/officeart/2005/8/layout/venn1"/>
    <dgm:cxn modelId="{1AD6E089-4FA8-1F45-8E31-3DE33D4079BF}" srcId="{0324B830-C675-DA40-9339-FA792FB84E52}" destId="{DEC1C642-518B-4148-BF4D-1ED1749DAD79}" srcOrd="0" destOrd="0" parTransId="{8B93DC2D-2BEC-B948-B102-C27C3A2D6E7B}" sibTransId="{FDF4A989-F197-344A-A874-27FEE43B3A37}"/>
    <dgm:cxn modelId="{6AECFC47-6E52-E04A-9797-CA128C8ED8C5}" srcId="{0324B830-C675-DA40-9339-FA792FB84E52}" destId="{01835C34-4D2E-274E-A3D6-A950BCE14E14}" srcOrd="2" destOrd="0" parTransId="{FF058374-E534-5141-A978-211EAF636E7A}" sibTransId="{75C4CB8D-88BB-C545-9933-D3D57704CA99}"/>
    <dgm:cxn modelId="{E9BC4809-88C2-A34E-AFEA-E4073228FA1B}" type="presOf" srcId="{01835C34-4D2E-274E-A3D6-A950BCE14E14}" destId="{69372564-4839-F24D-903A-95BF852B2E84}" srcOrd="0" destOrd="0" presId="urn:microsoft.com/office/officeart/2005/8/layout/venn1"/>
    <dgm:cxn modelId="{33F5DDBB-42A6-FE41-A5EB-80F46F9774DC}" type="presOf" srcId="{5962CC25-A84A-5940-93CF-57DF00904771}" destId="{F9999304-D4BD-0945-B11E-F5BA244D4CEA}" srcOrd="0" destOrd="0" presId="urn:microsoft.com/office/officeart/2005/8/layout/venn1"/>
    <dgm:cxn modelId="{0C9296F7-FEF5-F343-BA39-F3A389CC2BFB}" type="presOf" srcId="{DEC1C642-518B-4148-BF4D-1ED1749DAD79}" destId="{1C0A5CD0-6885-074D-8165-4E1A573FF535}" srcOrd="0" destOrd="0" presId="urn:microsoft.com/office/officeart/2005/8/layout/venn1"/>
    <dgm:cxn modelId="{C5152788-C026-D04A-B3AE-3AF7A212A5FB}" srcId="{0324B830-C675-DA40-9339-FA792FB84E52}" destId="{5962CC25-A84A-5940-93CF-57DF00904771}" srcOrd="1" destOrd="0" parTransId="{21F93A13-D2BC-1247-AC63-BB1FEB550324}" sibTransId="{FB03C62F-7E2C-EA48-ABDB-497242F67A3E}"/>
    <dgm:cxn modelId="{AD86105F-B40A-F646-AA1C-934F7E1D5923}" type="presParOf" srcId="{9CB3B3FA-47A5-FD4D-A02A-7D62028B4E5A}" destId="{1C0A5CD0-6885-074D-8165-4E1A573FF535}" srcOrd="0" destOrd="0" presId="urn:microsoft.com/office/officeart/2005/8/layout/venn1"/>
    <dgm:cxn modelId="{0DE8F892-340C-E54A-81C7-CCC790BBFF46}" type="presParOf" srcId="{9CB3B3FA-47A5-FD4D-A02A-7D62028B4E5A}" destId="{5E3C44CD-ADF0-0B49-A0FB-B33EE0C985B1}" srcOrd="1" destOrd="0" presId="urn:microsoft.com/office/officeart/2005/8/layout/venn1"/>
    <dgm:cxn modelId="{2B3F49D7-08E3-214C-A1DA-C5E05C95DEB5}" type="presParOf" srcId="{9CB3B3FA-47A5-FD4D-A02A-7D62028B4E5A}" destId="{F9999304-D4BD-0945-B11E-F5BA244D4CEA}" srcOrd="2" destOrd="0" presId="urn:microsoft.com/office/officeart/2005/8/layout/venn1"/>
    <dgm:cxn modelId="{2055999B-EFA5-B248-B5CF-770444775911}" type="presParOf" srcId="{9CB3B3FA-47A5-FD4D-A02A-7D62028B4E5A}" destId="{58304446-DDBD-E143-A73A-D8F7AD58CFB9}" srcOrd="3" destOrd="0" presId="urn:microsoft.com/office/officeart/2005/8/layout/venn1"/>
    <dgm:cxn modelId="{1A839191-376B-2B4A-8027-3F5406971897}" type="presParOf" srcId="{9CB3B3FA-47A5-FD4D-A02A-7D62028B4E5A}" destId="{69372564-4839-F24D-903A-95BF852B2E84}" srcOrd="4" destOrd="0" presId="urn:microsoft.com/office/officeart/2005/8/layout/venn1"/>
    <dgm:cxn modelId="{052339EF-0067-104B-9B1A-926D6A22F61F}" type="presParOf" srcId="{9CB3B3FA-47A5-FD4D-A02A-7D62028B4E5A}" destId="{8B383C08-2548-B04C-9200-4870BAF5AA8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04C64-E415-E64F-8ECA-F139AD298691}" type="doc">
      <dgm:prSet loTypeId="urn:microsoft.com/office/officeart/2005/8/layout/pyramid1" loCatId="pyramid" qsTypeId="urn:microsoft.com/office/officeart/2005/8/quickstyle/simple4" qsCatId="simple" csTypeId="urn:microsoft.com/office/officeart/2005/8/colors/accent1_2" csCatId="accent1" phldr="1"/>
      <dgm:spPr/>
    </dgm:pt>
    <dgm:pt modelId="{1761C8DB-2413-BE43-9245-F50314CC4A63}">
      <dgm:prSet phldrT="[Text]"/>
      <dgm:spPr>
        <a:solidFill>
          <a:schemeClr val="accent3"/>
        </a:solidFill>
      </dgm:spPr>
      <dgm:t>
        <a:bodyPr/>
        <a:lstStyle/>
        <a:p>
          <a:r>
            <a:rPr lang="en-US" b="1" dirty="0" smtClean="0"/>
            <a:t>Information Dissemination</a:t>
          </a:r>
          <a:endParaRPr lang="en-US" b="1" dirty="0"/>
        </a:p>
      </dgm:t>
    </dgm:pt>
    <dgm:pt modelId="{2963ACDF-B9EF-204A-9D82-174EDBAD14CD}" type="parTrans" cxnId="{BF0FAB34-3878-C94C-A295-D706EDDBBE53}">
      <dgm:prSet/>
      <dgm:spPr/>
      <dgm:t>
        <a:bodyPr/>
        <a:lstStyle/>
        <a:p>
          <a:endParaRPr lang="en-US"/>
        </a:p>
      </dgm:t>
    </dgm:pt>
    <dgm:pt modelId="{2C3E63CD-BCFD-3E49-96FF-D66BE1EF755C}" type="sibTrans" cxnId="{BF0FAB34-3878-C94C-A295-D706EDDBBE53}">
      <dgm:prSet/>
      <dgm:spPr/>
      <dgm:t>
        <a:bodyPr/>
        <a:lstStyle/>
        <a:p>
          <a:endParaRPr lang="en-US"/>
        </a:p>
      </dgm:t>
    </dgm:pt>
    <dgm:pt modelId="{45D09872-E77C-0E40-88AD-4372CAC21E2A}">
      <dgm:prSet phldrT="[Text]"/>
      <dgm:spPr>
        <a:solidFill>
          <a:schemeClr val="accent4"/>
        </a:solidFill>
      </dgm:spPr>
      <dgm:t>
        <a:bodyPr/>
        <a:lstStyle/>
        <a:p>
          <a:r>
            <a:rPr lang="en-US" dirty="0" smtClean="0">
              <a:solidFill>
                <a:schemeClr val="tx1"/>
              </a:solidFill>
            </a:rPr>
            <a:t>Training</a:t>
          </a:r>
          <a:endParaRPr lang="en-US" dirty="0">
            <a:solidFill>
              <a:schemeClr val="tx1"/>
            </a:solidFill>
          </a:endParaRPr>
        </a:p>
      </dgm:t>
    </dgm:pt>
    <dgm:pt modelId="{AC4E6455-C85C-3D4E-9021-D8808B933A51}" type="sibTrans" cxnId="{860FCBE8-4FAC-C841-951F-88C637C0D9A4}">
      <dgm:prSet/>
      <dgm:spPr/>
      <dgm:t>
        <a:bodyPr/>
        <a:lstStyle/>
        <a:p>
          <a:endParaRPr lang="en-US"/>
        </a:p>
      </dgm:t>
    </dgm:pt>
    <dgm:pt modelId="{908D865B-10AD-854C-B692-B6F37390B244}" type="parTrans" cxnId="{860FCBE8-4FAC-C841-951F-88C637C0D9A4}">
      <dgm:prSet/>
      <dgm:spPr/>
      <dgm:t>
        <a:bodyPr/>
        <a:lstStyle/>
        <a:p>
          <a:endParaRPr lang="en-US"/>
        </a:p>
      </dgm:t>
    </dgm:pt>
    <dgm:pt modelId="{000C93F5-86E1-8F43-AC92-78239A9FE1B5}">
      <dgm:prSet phldrT="[Text]"/>
      <dgm:spPr>
        <a:solidFill>
          <a:schemeClr val="accent6"/>
        </a:solidFill>
      </dgm:spPr>
      <dgm:t>
        <a:bodyPr/>
        <a:lstStyle/>
        <a:p>
          <a:r>
            <a:rPr lang="en-US" dirty="0" smtClean="0">
              <a:solidFill>
                <a:srgbClr val="000000"/>
              </a:solidFill>
            </a:rPr>
            <a:t>Coaching and Support</a:t>
          </a:r>
          <a:endParaRPr lang="en-US" dirty="0">
            <a:solidFill>
              <a:srgbClr val="000000"/>
            </a:solidFill>
          </a:endParaRPr>
        </a:p>
      </dgm:t>
    </dgm:pt>
    <dgm:pt modelId="{ECEB080C-BFDA-5D42-93D5-093C578F4C7F}" type="parTrans" cxnId="{91EAF8AE-357A-4C42-8752-2E6D90227387}">
      <dgm:prSet/>
      <dgm:spPr/>
      <dgm:t>
        <a:bodyPr/>
        <a:lstStyle/>
        <a:p>
          <a:endParaRPr lang="en-US"/>
        </a:p>
      </dgm:t>
    </dgm:pt>
    <dgm:pt modelId="{CC2C93FF-22A8-A549-959D-88B18F6BACFB}" type="sibTrans" cxnId="{91EAF8AE-357A-4C42-8752-2E6D90227387}">
      <dgm:prSet/>
      <dgm:spPr/>
      <dgm:t>
        <a:bodyPr/>
        <a:lstStyle/>
        <a:p>
          <a:endParaRPr lang="en-US"/>
        </a:p>
      </dgm:t>
    </dgm:pt>
    <dgm:pt modelId="{46FCDAB3-6C0C-C044-BD21-AA0550830008}" type="pres">
      <dgm:prSet presAssocID="{A9C04C64-E415-E64F-8ECA-F139AD298691}" presName="Name0" presStyleCnt="0">
        <dgm:presLayoutVars>
          <dgm:dir/>
          <dgm:animLvl val="lvl"/>
          <dgm:resizeHandles val="exact"/>
        </dgm:presLayoutVars>
      </dgm:prSet>
      <dgm:spPr/>
    </dgm:pt>
    <dgm:pt modelId="{755F5915-E4F6-1F40-BE57-DFCE993DA4E8}" type="pres">
      <dgm:prSet presAssocID="{000C93F5-86E1-8F43-AC92-78239A9FE1B5}" presName="Name8" presStyleCnt="0"/>
      <dgm:spPr/>
    </dgm:pt>
    <dgm:pt modelId="{7EC208B2-BE31-0946-AF11-BE86B92FAE27}" type="pres">
      <dgm:prSet presAssocID="{000C93F5-86E1-8F43-AC92-78239A9FE1B5}" presName="level" presStyleLbl="node1" presStyleIdx="0" presStyleCnt="3">
        <dgm:presLayoutVars>
          <dgm:chMax val="1"/>
          <dgm:bulletEnabled val="1"/>
        </dgm:presLayoutVars>
      </dgm:prSet>
      <dgm:spPr/>
      <dgm:t>
        <a:bodyPr/>
        <a:lstStyle/>
        <a:p>
          <a:endParaRPr lang="en-US"/>
        </a:p>
      </dgm:t>
    </dgm:pt>
    <dgm:pt modelId="{4693DD3A-B19E-154D-A8D1-C00E77544BA8}" type="pres">
      <dgm:prSet presAssocID="{000C93F5-86E1-8F43-AC92-78239A9FE1B5}" presName="levelTx" presStyleLbl="revTx" presStyleIdx="0" presStyleCnt="0">
        <dgm:presLayoutVars>
          <dgm:chMax val="1"/>
          <dgm:bulletEnabled val="1"/>
        </dgm:presLayoutVars>
      </dgm:prSet>
      <dgm:spPr/>
      <dgm:t>
        <a:bodyPr/>
        <a:lstStyle/>
        <a:p>
          <a:endParaRPr lang="en-US"/>
        </a:p>
      </dgm:t>
    </dgm:pt>
    <dgm:pt modelId="{B2398CA9-672D-6F49-A09B-2E941EF63528}" type="pres">
      <dgm:prSet presAssocID="{45D09872-E77C-0E40-88AD-4372CAC21E2A}" presName="Name8" presStyleCnt="0"/>
      <dgm:spPr/>
    </dgm:pt>
    <dgm:pt modelId="{9D7B36FD-ABC4-AA48-B623-E904C200A362}" type="pres">
      <dgm:prSet presAssocID="{45D09872-E77C-0E40-88AD-4372CAC21E2A}" presName="level" presStyleLbl="node1" presStyleIdx="1" presStyleCnt="3">
        <dgm:presLayoutVars>
          <dgm:chMax val="1"/>
          <dgm:bulletEnabled val="1"/>
        </dgm:presLayoutVars>
      </dgm:prSet>
      <dgm:spPr/>
      <dgm:t>
        <a:bodyPr/>
        <a:lstStyle/>
        <a:p>
          <a:endParaRPr lang="en-US"/>
        </a:p>
      </dgm:t>
    </dgm:pt>
    <dgm:pt modelId="{EB209013-7863-E54F-AB72-C4ABA8A06D09}" type="pres">
      <dgm:prSet presAssocID="{45D09872-E77C-0E40-88AD-4372CAC21E2A}" presName="levelTx" presStyleLbl="revTx" presStyleIdx="0" presStyleCnt="0">
        <dgm:presLayoutVars>
          <dgm:chMax val="1"/>
          <dgm:bulletEnabled val="1"/>
        </dgm:presLayoutVars>
      </dgm:prSet>
      <dgm:spPr/>
      <dgm:t>
        <a:bodyPr/>
        <a:lstStyle/>
        <a:p>
          <a:endParaRPr lang="en-US"/>
        </a:p>
      </dgm:t>
    </dgm:pt>
    <dgm:pt modelId="{5D5C1870-6440-0742-8CD1-8241E71F0411}" type="pres">
      <dgm:prSet presAssocID="{1761C8DB-2413-BE43-9245-F50314CC4A63}" presName="Name8" presStyleCnt="0"/>
      <dgm:spPr/>
    </dgm:pt>
    <dgm:pt modelId="{3F5ED668-2B6F-1144-8A3E-27DB57D18B12}" type="pres">
      <dgm:prSet presAssocID="{1761C8DB-2413-BE43-9245-F50314CC4A63}" presName="level" presStyleLbl="node1" presStyleIdx="2" presStyleCnt="3">
        <dgm:presLayoutVars>
          <dgm:chMax val="1"/>
          <dgm:bulletEnabled val="1"/>
        </dgm:presLayoutVars>
      </dgm:prSet>
      <dgm:spPr/>
      <dgm:t>
        <a:bodyPr/>
        <a:lstStyle/>
        <a:p>
          <a:endParaRPr lang="en-US"/>
        </a:p>
      </dgm:t>
    </dgm:pt>
    <dgm:pt modelId="{6D83EE7D-9BFF-3947-A4D8-36E604006C4C}" type="pres">
      <dgm:prSet presAssocID="{1761C8DB-2413-BE43-9245-F50314CC4A63}" presName="levelTx" presStyleLbl="revTx" presStyleIdx="0" presStyleCnt="0">
        <dgm:presLayoutVars>
          <dgm:chMax val="1"/>
          <dgm:bulletEnabled val="1"/>
        </dgm:presLayoutVars>
      </dgm:prSet>
      <dgm:spPr/>
      <dgm:t>
        <a:bodyPr/>
        <a:lstStyle/>
        <a:p>
          <a:endParaRPr lang="en-US"/>
        </a:p>
      </dgm:t>
    </dgm:pt>
  </dgm:ptLst>
  <dgm:cxnLst>
    <dgm:cxn modelId="{BF0FAB34-3878-C94C-A295-D706EDDBBE53}" srcId="{A9C04C64-E415-E64F-8ECA-F139AD298691}" destId="{1761C8DB-2413-BE43-9245-F50314CC4A63}" srcOrd="2" destOrd="0" parTransId="{2963ACDF-B9EF-204A-9D82-174EDBAD14CD}" sibTransId="{2C3E63CD-BCFD-3E49-96FF-D66BE1EF755C}"/>
    <dgm:cxn modelId="{DAEF6B13-A50A-5941-9E8D-395BA843063F}" type="presOf" srcId="{A9C04C64-E415-E64F-8ECA-F139AD298691}" destId="{46FCDAB3-6C0C-C044-BD21-AA0550830008}" srcOrd="0" destOrd="0" presId="urn:microsoft.com/office/officeart/2005/8/layout/pyramid1"/>
    <dgm:cxn modelId="{0193C2C9-C202-AF4C-A166-FC75AECD489C}" type="presOf" srcId="{000C93F5-86E1-8F43-AC92-78239A9FE1B5}" destId="{4693DD3A-B19E-154D-A8D1-C00E77544BA8}" srcOrd="1" destOrd="0" presId="urn:microsoft.com/office/officeart/2005/8/layout/pyramid1"/>
    <dgm:cxn modelId="{300B7A24-A11D-F140-B6DA-B39959C732D0}" type="presOf" srcId="{45D09872-E77C-0E40-88AD-4372CAC21E2A}" destId="{9D7B36FD-ABC4-AA48-B623-E904C200A362}" srcOrd="0" destOrd="0" presId="urn:microsoft.com/office/officeart/2005/8/layout/pyramid1"/>
    <dgm:cxn modelId="{91EAF8AE-357A-4C42-8752-2E6D90227387}" srcId="{A9C04C64-E415-E64F-8ECA-F139AD298691}" destId="{000C93F5-86E1-8F43-AC92-78239A9FE1B5}" srcOrd="0" destOrd="0" parTransId="{ECEB080C-BFDA-5D42-93D5-093C578F4C7F}" sibTransId="{CC2C93FF-22A8-A549-959D-88B18F6BACFB}"/>
    <dgm:cxn modelId="{860FCBE8-4FAC-C841-951F-88C637C0D9A4}" srcId="{A9C04C64-E415-E64F-8ECA-F139AD298691}" destId="{45D09872-E77C-0E40-88AD-4372CAC21E2A}" srcOrd="1" destOrd="0" parTransId="{908D865B-10AD-854C-B692-B6F37390B244}" sibTransId="{AC4E6455-C85C-3D4E-9021-D8808B933A51}"/>
    <dgm:cxn modelId="{B72EB0F1-58C2-9B43-96C4-6EF92506107F}" type="presOf" srcId="{000C93F5-86E1-8F43-AC92-78239A9FE1B5}" destId="{7EC208B2-BE31-0946-AF11-BE86B92FAE27}" srcOrd="0" destOrd="0" presId="urn:microsoft.com/office/officeart/2005/8/layout/pyramid1"/>
    <dgm:cxn modelId="{6E2FFD43-5232-5F4F-B5E7-C2228A77ADD5}" type="presOf" srcId="{1761C8DB-2413-BE43-9245-F50314CC4A63}" destId="{6D83EE7D-9BFF-3947-A4D8-36E604006C4C}" srcOrd="1" destOrd="0" presId="urn:microsoft.com/office/officeart/2005/8/layout/pyramid1"/>
    <dgm:cxn modelId="{6482FA50-BF46-3B4C-B7A5-32FB7756F61B}" type="presOf" srcId="{45D09872-E77C-0E40-88AD-4372CAC21E2A}" destId="{EB209013-7863-E54F-AB72-C4ABA8A06D09}" srcOrd="1" destOrd="0" presId="urn:microsoft.com/office/officeart/2005/8/layout/pyramid1"/>
    <dgm:cxn modelId="{BD808816-9668-894A-AEED-51A5877DDDC1}" type="presOf" srcId="{1761C8DB-2413-BE43-9245-F50314CC4A63}" destId="{3F5ED668-2B6F-1144-8A3E-27DB57D18B12}" srcOrd="0" destOrd="0" presId="urn:microsoft.com/office/officeart/2005/8/layout/pyramid1"/>
    <dgm:cxn modelId="{B2E7049F-A72F-DC45-8090-821BE14519BA}" type="presParOf" srcId="{46FCDAB3-6C0C-C044-BD21-AA0550830008}" destId="{755F5915-E4F6-1F40-BE57-DFCE993DA4E8}" srcOrd="0" destOrd="0" presId="urn:microsoft.com/office/officeart/2005/8/layout/pyramid1"/>
    <dgm:cxn modelId="{130F2170-5628-4646-8858-4C8B367ED818}" type="presParOf" srcId="{755F5915-E4F6-1F40-BE57-DFCE993DA4E8}" destId="{7EC208B2-BE31-0946-AF11-BE86B92FAE27}" srcOrd="0" destOrd="0" presId="urn:microsoft.com/office/officeart/2005/8/layout/pyramid1"/>
    <dgm:cxn modelId="{81DA25B5-A851-EC48-B380-C7C6CE1CF938}" type="presParOf" srcId="{755F5915-E4F6-1F40-BE57-DFCE993DA4E8}" destId="{4693DD3A-B19E-154D-A8D1-C00E77544BA8}" srcOrd="1" destOrd="0" presId="urn:microsoft.com/office/officeart/2005/8/layout/pyramid1"/>
    <dgm:cxn modelId="{A98085A9-14A9-A14F-9917-10315AD821D1}" type="presParOf" srcId="{46FCDAB3-6C0C-C044-BD21-AA0550830008}" destId="{B2398CA9-672D-6F49-A09B-2E941EF63528}" srcOrd="1" destOrd="0" presId="urn:microsoft.com/office/officeart/2005/8/layout/pyramid1"/>
    <dgm:cxn modelId="{37615641-B869-9C45-BFC1-D158461838A5}" type="presParOf" srcId="{B2398CA9-672D-6F49-A09B-2E941EF63528}" destId="{9D7B36FD-ABC4-AA48-B623-E904C200A362}" srcOrd="0" destOrd="0" presId="urn:microsoft.com/office/officeart/2005/8/layout/pyramid1"/>
    <dgm:cxn modelId="{9E52496F-4137-484D-AD30-C48BFE5B54D5}" type="presParOf" srcId="{B2398CA9-672D-6F49-A09B-2E941EF63528}" destId="{EB209013-7863-E54F-AB72-C4ABA8A06D09}" srcOrd="1" destOrd="0" presId="urn:microsoft.com/office/officeart/2005/8/layout/pyramid1"/>
    <dgm:cxn modelId="{CE478D72-45BA-B247-A5FD-2C51EF4C2642}" type="presParOf" srcId="{46FCDAB3-6C0C-C044-BD21-AA0550830008}" destId="{5D5C1870-6440-0742-8CD1-8241E71F0411}" srcOrd="2" destOrd="0" presId="urn:microsoft.com/office/officeart/2005/8/layout/pyramid1"/>
    <dgm:cxn modelId="{8E508060-53D2-BE4C-AB15-049071561F55}" type="presParOf" srcId="{5D5C1870-6440-0742-8CD1-8241E71F0411}" destId="{3F5ED668-2B6F-1144-8A3E-27DB57D18B12}" srcOrd="0" destOrd="0" presId="urn:microsoft.com/office/officeart/2005/8/layout/pyramid1"/>
    <dgm:cxn modelId="{3650E4F3-5CA7-0E42-BEF0-543E126856AC}" type="presParOf" srcId="{5D5C1870-6440-0742-8CD1-8241E71F0411}" destId="{6D83EE7D-9BFF-3947-A4D8-36E604006C4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A5CD0-6885-074D-8165-4E1A573FF535}">
      <dsp:nvSpPr>
        <dsp:cNvPr id="0" name=""/>
        <dsp:cNvSpPr/>
      </dsp:nvSpPr>
      <dsp:spPr>
        <a:xfrm>
          <a:off x="2478816" y="68165"/>
          <a:ext cx="3271966" cy="327196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US" sz="4000" i="0" kern="1200" dirty="0" smtClean="0"/>
            <a:t>Clinical Services  </a:t>
          </a:r>
        </a:p>
      </dsp:txBody>
      <dsp:txXfrm>
        <a:off x="2915079" y="640760"/>
        <a:ext cx="2399441" cy="1472384"/>
      </dsp:txXfrm>
    </dsp:sp>
    <dsp:sp modelId="{F9999304-D4BD-0945-B11E-F5BA244D4CEA}">
      <dsp:nvSpPr>
        <dsp:cNvPr id="0" name=""/>
        <dsp:cNvSpPr/>
      </dsp:nvSpPr>
      <dsp:spPr>
        <a:xfrm>
          <a:off x="3659451" y="2113144"/>
          <a:ext cx="3271966" cy="3271966"/>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US" sz="4000" i="0" kern="1200" dirty="0" smtClean="0"/>
            <a:t>Training</a:t>
          </a:r>
          <a:endParaRPr lang="en-US" sz="4000" i="0" kern="1200" dirty="0"/>
        </a:p>
      </dsp:txBody>
      <dsp:txXfrm>
        <a:off x="4660127" y="2958402"/>
        <a:ext cx="1963179" cy="1799581"/>
      </dsp:txXfrm>
    </dsp:sp>
    <dsp:sp modelId="{69372564-4839-F24D-903A-95BF852B2E84}">
      <dsp:nvSpPr>
        <dsp:cNvPr id="0" name=""/>
        <dsp:cNvSpPr/>
      </dsp:nvSpPr>
      <dsp:spPr>
        <a:xfrm>
          <a:off x="1298182" y="2113144"/>
          <a:ext cx="3271966" cy="3271966"/>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US" sz="4000" i="0" kern="1200" dirty="0" smtClean="0"/>
            <a:t>Research</a:t>
          </a:r>
          <a:endParaRPr lang="en-US" sz="4000" i="0" kern="1200" dirty="0"/>
        </a:p>
      </dsp:txBody>
      <dsp:txXfrm>
        <a:off x="1606292" y="2958402"/>
        <a:ext cx="1963179" cy="1799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208B2-BE31-0946-AF11-BE86B92FAE27}">
      <dsp:nvSpPr>
        <dsp:cNvPr id="0" name=""/>
        <dsp:cNvSpPr/>
      </dsp:nvSpPr>
      <dsp:spPr>
        <a:xfrm>
          <a:off x="2743200" y="0"/>
          <a:ext cx="2743199" cy="1508654"/>
        </a:xfrm>
        <a:prstGeom prst="trapezoid">
          <a:avLst>
            <a:gd name="adj" fmla="val 90915"/>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solidFill>
                <a:srgbClr val="000000"/>
              </a:solidFill>
            </a:rPr>
            <a:t>Coaching and Support</a:t>
          </a:r>
          <a:endParaRPr lang="en-US" sz="4100" kern="1200" dirty="0">
            <a:solidFill>
              <a:srgbClr val="000000"/>
            </a:solidFill>
          </a:endParaRPr>
        </a:p>
      </dsp:txBody>
      <dsp:txXfrm>
        <a:off x="2743200" y="0"/>
        <a:ext cx="2743199" cy="1508654"/>
      </dsp:txXfrm>
    </dsp:sp>
    <dsp:sp modelId="{9D7B36FD-ABC4-AA48-B623-E904C200A362}">
      <dsp:nvSpPr>
        <dsp:cNvPr id="0" name=""/>
        <dsp:cNvSpPr/>
      </dsp:nvSpPr>
      <dsp:spPr>
        <a:xfrm>
          <a:off x="1371600" y="1508654"/>
          <a:ext cx="5486399" cy="1508654"/>
        </a:xfrm>
        <a:prstGeom prst="trapezoid">
          <a:avLst>
            <a:gd name="adj" fmla="val 90915"/>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solidFill>
                <a:schemeClr val="tx1"/>
              </a:solidFill>
            </a:rPr>
            <a:t>Training</a:t>
          </a:r>
          <a:endParaRPr lang="en-US" sz="4100" kern="1200" dirty="0">
            <a:solidFill>
              <a:schemeClr val="tx1"/>
            </a:solidFill>
          </a:endParaRPr>
        </a:p>
      </dsp:txBody>
      <dsp:txXfrm>
        <a:off x="2331720" y="1508654"/>
        <a:ext cx="3566160" cy="1508654"/>
      </dsp:txXfrm>
    </dsp:sp>
    <dsp:sp modelId="{3F5ED668-2B6F-1144-8A3E-27DB57D18B12}">
      <dsp:nvSpPr>
        <dsp:cNvPr id="0" name=""/>
        <dsp:cNvSpPr/>
      </dsp:nvSpPr>
      <dsp:spPr>
        <a:xfrm>
          <a:off x="0" y="3017308"/>
          <a:ext cx="8229600" cy="1508654"/>
        </a:xfrm>
        <a:prstGeom prst="trapezoid">
          <a:avLst>
            <a:gd name="adj" fmla="val 90915"/>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b="1" kern="1200" dirty="0" smtClean="0"/>
            <a:t>Information Dissemination</a:t>
          </a:r>
          <a:endParaRPr lang="en-US" sz="4100" b="1" kern="1200" dirty="0"/>
        </a:p>
      </dsp:txBody>
      <dsp:txXfrm>
        <a:off x="1440179" y="3017308"/>
        <a:ext cx="5349240" cy="150865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0.89456</cdr:x>
      <cdr:y>0</cdr:y>
    </cdr:from>
    <cdr:to>
      <cdr:x>1</cdr:x>
      <cdr:y>0.17736</cdr:y>
    </cdr:to>
    <cdr:sp macro="" textlink="">
      <cdr:nvSpPr>
        <cdr:cNvPr id="2" name="Sun 1"/>
        <cdr:cNvSpPr/>
      </cdr:nvSpPr>
      <cdr:spPr>
        <a:xfrm xmlns:a="http://schemas.openxmlformats.org/drawingml/2006/main">
          <a:off x="7917662" y="0"/>
          <a:ext cx="914400" cy="914400"/>
        </a:xfrm>
        <a:prstGeom xmlns:a="http://schemas.openxmlformats.org/drawingml/2006/main" prst="sun">
          <a:avLst/>
        </a:prstGeom>
        <a:solidFill xmlns:a="http://schemas.openxmlformats.org/drawingml/2006/main">
          <a:schemeClr val="accent2"/>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E74177-ECC5-854D-A1E0-C7F972F40345}" type="datetimeFigureOut">
              <a:rPr lang="en-US" smtClean="0"/>
              <a:pPr/>
              <a:t>11/8/13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FB8F74-2220-2648-B347-8BA20EF20E4E}" type="slidenum">
              <a:rPr lang="en-US" smtClean="0"/>
              <a:pPr/>
              <a:t>‹#›</a:t>
            </a:fld>
            <a:endParaRPr lang="en-US"/>
          </a:p>
        </p:txBody>
      </p:sp>
    </p:spTree>
    <p:extLst>
      <p:ext uri="{BB962C8B-B14F-4D97-AF65-F5344CB8AC3E}">
        <p14:creationId xmlns:p14="http://schemas.microsoft.com/office/powerpoint/2010/main" val="408548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C25C22-DE34-9743-AC9D-A760C47600E2}" type="datetimeFigureOut">
              <a:rPr lang="en-US" smtClean="0"/>
              <a:pPr/>
              <a:t>11/8/13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FEE7D-878C-E64A-A1C0-53F3CBD4F4D8}" type="slidenum">
              <a:rPr lang="en-US" smtClean="0"/>
              <a:pPr/>
              <a:t>‹#›</a:t>
            </a:fld>
            <a:endParaRPr lang="en-US"/>
          </a:p>
        </p:txBody>
      </p:sp>
    </p:spTree>
    <p:extLst>
      <p:ext uri="{BB962C8B-B14F-4D97-AF65-F5344CB8AC3E}">
        <p14:creationId xmlns:p14="http://schemas.microsoft.com/office/powerpoint/2010/main" val="42295474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for opportunity to share information with folks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9E4BC2-B084-B243-8D9B-C6611E5AC1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further clarified</a:t>
            </a:r>
            <a:r>
              <a:rPr lang="en-US" baseline="0" dirty="0" smtClean="0"/>
              <a:t> our roles</a:t>
            </a:r>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we call “the one-page”</a:t>
            </a:r>
          </a:p>
          <a:p>
            <a:endParaRPr lang="en-US" dirty="0" smtClean="0"/>
          </a:p>
          <a:p>
            <a:r>
              <a:rPr lang="en-US" dirty="0" smtClean="0"/>
              <a:t>Lists</a:t>
            </a:r>
            <a:r>
              <a:rPr lang="en-US" baseline="0" dirty="0" smtClean="0"/>
              <a:t> all of our resources.  We’ve brought copies with us.</a:t>
            </a:r>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 the Signs.</a:t>
            </a:r>
            <a:r>
              <a:rPr lang="en-US" baseline="0" dirty="0" smtClean="0"/>
              <a:t> Act Early </a:t>
            </a:r>
            <a:r>
              <a:rPr lang="en-US" dirty="0" smtClean="0"/>
              <a:t>Campaign from the Center for Disease</a:t>
            </a:r>
            <a:r>
              <a:rPr lang="en-US" baseline="0" dirty="0" smtClean="0"/>
              <a:t> Control and Prevention </a:t>
            </a:r>
          </a:p>
          <a:p>
            <a:endParaRPr lang="en-US" dirty="0" smtClean="0"/>
          </a:p>
          <a:p>
            <a:r>
              <a:rPr lang="en-US" dirty="0" smtClean="0"/>
              <a:t>The Act Early Initiative promotes collaboration among early childhood programs so children with autism or other developmental disabilities can be identified early and get the services and support they and their families need.</a:t>
            </a:r>
          </a:p>
          <a:p>
            <a:endParaRPr lang="en-US" dirty="0" smtClean="0"/>
          </a:p>
          <a:p>
            <a:r>
              <a:rPr lang="en-US" dirty="0" smtClean="0"/>
              <a:t>Partners</a:t>
            </a:r>
            <a:r>
              <a:rPr lang="en-US" baseline="0" dirty="0" smtClean="0"/>
              <a:t> include, Cabinet for Families and Children, Education, Human Development Institute at UK and the </a:t>
            </a:r>
            <a:r>
              <a:rPr lang="en-US" baseline="0" dirty="0" err="1" smtClean="0"/>
              <a:t>UofL</a:t>
            </a:r>
            <a:r>
              <a:rPr lang="en-US" baseline="0" dirty="0" smtClean="0"/>
              <a:t> Autism Center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a:t>
            </a:r>
            <a:r>
              <a:rPr lang="en-US" baseline="0" dirty="0" smtClean="0"/>
              <a:t> training over past 2 years</a:t>
            </a:r>
          </a:p>
          <a:p>
            <a:endParaRPr lang="en-US" baseline="0" dirty="0" smtClean="0"/>
          </a:p>
          <a:p>
            <a:r>
              <a:rPr lang="en-US" baseline="0" dirty="0" smtClean="0"/>
              <a:t>Folks from CDC came to talk about the campaign</a:t>
            </a:r>
          </a:p>
          <a:p>
            <a:endParaRPr lang="en-US" baseline="0" dirty="0" smtClean="0"/>
          </a:p>
          <a:p>
            <a:r>
              <a:rPr lang="en-US" baseline="0" dirty="0" smtClean="0"/>
              <a:t>Specialized training in screening instruments</a:t>
            </a:r>
          </a:p>
          <a:p>
            <a:endParaRPr lang="en-US" baseline="0" dirty="0" smtClean="0"/>
          </a:p>
          <a:p>
            <a:r>
              <a:rPr lang="en-US" baseline="0" dirty="0" smtClean="0"/>
              <a:t>Begun training in evidence based practices</a:t>
            </a:r>
          </a:p>
          <a:p>
            <a:endParaRPr lang="en-US" baseline="0" dirty="0" smtClean="0"/>
          </a:p>
          <a:p>
            <a:endParaRPr lang="en-US" baseline="0" dirty="0" smtClean="0"/>
          </a:p>
          <a:p>
            <a:r>
              <a:rPr lang="en-US" baseline="0" dirty="0" smtClean="0"/>
              <a:t>If Tal Curry is there-defer to him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AAFEE7D-878C-E64A-A1C0-53F3CBD4F4D8}"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t>KATC has been sponsor of</a:t>
            </a:r>
            <a:r>
              <a:rPr lang="en-US" baseline="0" dirty="0" smtClean="0"/>
              <a:t> the AIMS module.  Last check </a:t>
            </a:r>
            <a:r>
              <a:rPr lang="en-US" sz="1200" kern="1200" dirty="0" smtClean="0">
                <a:solidFill>
                  <a:schemeClr val="tx1"/>
                </a:solidFill>
                <a:latin typeface="+mn-lt"/>
                <a:ea typeface="+mn-ea"/>
                <a:cs typeface="+mn-cs"/>
              </a:rPr>
              <a:t>2,242 AIM users from Kentucky.</a:t>
            </a:r>
          </a:p>
        </p:txBody>
      </p:sp>
      <p:sp>
        <p:nvSpPr>
          <p:cNvPr id="4" name="Slide Number Placeholder 3"/>
          <p:cNvSpPr>
            <a:spLocks noGrp="1"/>
          </p:cNvSpPr>
          <p:nvPr>
            <p:ph type="sldNum" sz="quarter" idx="10"/>
          </p:nvPr>
        </p:nvSpPr>
        <p:spPr/>
        <p:txBody>
          <a:bodyPr/>
          <a:lstStyle/>
          <a:p>
            <a:fld id="{FAAFEE7D-878C-E64A-A1C0-53F3CBD4F4D8}"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a:t>
            </a:r>
            <a:r>
              <a:rPr lang="en-US" baseline="0" dirty="0" smtClean="0"/>
              <a:t> *</a:t>
            </a:r>
          </a:p>
          <a:p>
            <a:endParaRPr lang="en-US" baseline="0" dirty="0" smtClean="0"/>
          </a:p>
          <a:p>
            <a:r>
              <a:rPr lang="en-US" baseline="0" dirty="0" smtClean="0"/>
              <a:t>All other sites not part of the NPDCA partnership</a:t>
            </a:r>
          </a:p>
          <a:p>
            <a:endParaRPr lang="en-US" baseline="0" dirty="0" smtClean="0"/>
          </a:p>
          <a:p>
            <a:r>
              <a:rPr lang="en-US" baseline="0" dirty="0" smtClean="0"/>
              <a:t>Schools in each coop at the preschool, elementary, middle and high school  </a:t>
            </a:r>
          </a:p>
          <a:p>
            <a:endParaRPr lang="en-US" baseline="0" dirty="0" smtClean="0"/>
          </a:p>
          <a:p>
            <a:r>
              <a:rPr lang="en-US" baseline="0" dirty="0" smtClean="0"/>
              <a:t>Ideally, each school has 3 to 4 target students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9E4BC2-B084-B243-8D9B-C6611E5AC16E}"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we just outlined was a defined coaching process</a:t>
            </a:r>
            <a:r>
              <a:rPr lang="en-US" baseline="0" dirty="0" smtClean="0"/>
              <a:t> that was aimed at building capacity at the state, regional, district and school level and ultimately improve outcomes for specific student.</a:t>
            </a:r>
          </a:p>
          <a:p>
            <a:endParaRPr lang="en-US" baseline="0" dirty="0" smtClean="0"/>
          </a:p>
          <a:p>
            <a:r>
              <a:rPr lang="en-US" baseline="0" dirty="0" smtClean="0"/>
              <a:t>Has this initiative been perfect.  Of course not. </a:t>
            </a:r>
          </a:p>
          <a:p>
            <a:endParaRPr lang="en-US" baseline="0" dirty="0" smtClean="0"/>
          </a:p>
          <a:p>
            <a:r>
              <a:rPr lang="en-US" baseline="0" dirty="0" smtClean="0"/>
              <a:t>But what we had was a core group of folks across the state poised to assist in training a broader audience.</a:t>
            </a:r>
            <a:endParaRPr lang="en-US" dirty="0"/>
          </a:p>
        </p:txBody>
      </p:sp>
      <p:sp>
        <p:nvSpPr>
          <p:cNvPr id="4" name="Slide Number Placeholder 3"/>
          <p:cNvSpPr>
            <a:spLocks noGrp="1"/>
          </p:cNvSpPr>
          <p:nvPr>
            <p:ph type="sldNum" sz="quarter" idx="10"/>
          </p:nvPr>
        </p:nvSpPr>
        <p:spPr/>
        <p:txBody>
          <a:bodyPr/>
          <a:lstStyle/>
          <a:p>
            <a:fld id="{F79E4BC2-B084-B243-8D9B-C6611E5AC16E}"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Broad</a:t>
            </a:r>
            <a:r>
              <a:rPr lang="en-US" baseline="0" dirty="0" smtClean="0"/>
              <a:t> range of diagnostic and treatment options available at </a:t>
            </a:r>
            <a:r>
              <a:rPr lang="en-US" baseline="0" dirty="0" err="1" smtClean="0"/>
              <a:t>UofL</a:t>
            </a:r>
            <a:r>
              <a:rPr lang="en-US" baseline="0" dirty="0" smtClean="0"/>
              <a:t> Autism Center</a:t>
            </a:r>
          </a:p>
          <a:p>
            <a:endParaRPr lang="en-US" baseline="0" dirty="0" smtClean="0"/>
          </a:p>
          <a:p>
            <a:r>
              <a:rPr lang="en-US" baseline="0" dirty="0" smtClean="0"/>
              <a:t>History of the KATC</a:t>
            </a:r>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9E4BC2-B084-B243-8D9B-C6611E5AC16E}"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FEE7D-878C-E64A-A1C0-53F3CBD4F4D8}"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Started</a:t>
            </a:r>
            <a:r>
              <a:rPr lang="en-US" baseline="0" dirty="0" smtClean="0"/>
              <a:t> by families seeking systemic training for educators and other service providers</a:t>
            </a:r>
          </a:p>
          <a:p>
            <a:endParaRPr lang="en-US" baseline="0" dirty="0" smtClean="0"/>
          </a:p>
          <a:p>
            <a:endParaRPr lang="en-US" baseline="0" dirty="0" smtClean="0"/>
          </a:p>
          <a:p>
            <a:r>
              <a:rPr lang="en-US" baseline="0" dirty="0" smtClean="0"/>
              <a:t>In 1996, these families were successful in their question to create a autism center with the passage of HB 159.  The function and scope of work of the KATC is broad.  We constantly seek input from our advisory board that is comprised of 50% parents, 40% professionals and 10% lay person for input regarding the focus of our work.</a:t>
            </a:r>
          </a:p>
          <a:p>
            <a:endParaRPr lang="en-US" sz="1200" dirty="0" smtClean="0"/>
          </a:p>
          <a:p>
            <a:endParaRPr lang="en-US" sz="1200" dirty="0" smtClean="0"/>
          </a:p>
          <a:p>
            <a:r>
              <a:rPr lang="en-US" sz="1200" dirty="0" smtClean="0"/>
              <a:t>University of Louisville awarded administrative oversight – housed at the College of Education and Human Development.  Our</a:t>
            </a:r>
            <a:r>
              <a:rPr lang="en-US" sz="1200" baseline="0" dirty="0" smtClean="0"/>
              <a:t> offices my be in Louisville, but we take our state mission very seriously and make every effort to ensure that we are impacting as many individuals as possible </a:t>
            </a:r>
            <a:endParaRPr lang="en-US" sz="1200" dirty="0" smtClean="0"/>
          </a:p>
          <a:p>
            <a:endParaRPr lang="en-US" sz="1200" dirty="0" smtClean="0"/>
          </a:p>
          <a:p>
            <a:r>
              <a:rPr lang="en-US" sz="1200" dirty="0" smtClean="0"/>
              <a:t>We are small</a:t>
            </a:r>
            <a:r>
              <a:rPr lang="en-US" sz="1200" baseline="0" dirty="0" smtClean="0"/>
              <a:t> staff, of 7.</a:t>
            </a:r>
            <a:endParaRPr lang="en-US" dirty="0"/>
          </a:p>
        </p:txBody>
      </p:sp>
      <p:sp>
        <p:nvSpPr>
          <p:cNvPr id="4" name="Slide Number Placeholder 3"/>
          <p:cNvSpPr>
            <a:spLocks noGrp="1"/>
          </p:cNvSpPr>
          <p:nvPr>
            <p:ph type="sldNum" sz="quarter" idx="10"/>
          </p:nvPr>
        </p:nvSpPr>
        <p:spPr/>
        <p:txBody>
          <a:bodyPr/>
          <a:lstStyle/>
          <a:p>
            <a:fld id="{F79E4BC2-B084-B243-8D9B-C6611E5AC16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The Center's mission is to build a partnership by expanding state-of-the-art diagnostic programs in the School of Medicine's Departments of Pediatrics and Psychiatry, expanding treatment through Systematic Treatment of Autism &amp; Related Disorders (STAR), training services provided by the College of Education and Human Development's Kentucky Autism Training Center and developing a supported research agenda. This mission will lead to creation of a premier autism program of treatment, evaluation, intervention, training and research that will serve residents of Kentucky and surrounding states, offering children, parents and primary care providers with a single source of treatment, referral and information.</a:t>
            </a:r>
          </a:p>
          <a:p>
            <a:endParaRPr lang="en-US" sz="1600" dirty="0" smtClean="0"/>
          </a:p>
          <a:p>
            <a:r>
              <a:rPr lang="en-US" sz="1600" dirty="0" smtClean="0"/>
              <a:t>Specific</a:t>
            </a:r>
            <a:r>
              <a:rPr lang="en-US" sz="1600" baseline="0" dirty="0" smtClean="0"/>
              <a:t> collaborative activities include: </a:t>
            </a:r>
          </a:p>
          <a:p>
            <a:endParaRPr lang="en-US" sz="1600" baseline="0" dirty="0" smtClean="0"/>
          </a:p>
          <a:p>
            <a:pPr>
              <a:buFontTx/>
              <a:buChar char="-"/>
            </a:pPr>
            <a:r>
              <a:rPr lang="en-US" sz="1600" baseline="0" dirty="0" smtClean="0"/>
              <a:t>clinical staff speaking at KATC training events  (both live and web based)</a:t>
            </a:r>
          </a:p>
          <a:p>
            <a:pPr>
              <a:buFontTx/>
              <a:buChar char="-"/>
            </a:pPr>
            <a:r>
              <a:rPr lang="en-US" sz="1600" baseline="0" dirty="0" smtClean="0"/>
              <a:t> Learn the Signs Act Early campaign</a:t>
            </a:r>
          </a:p>
          <a:p>
            <a:pPr>
              <a:buFontTx/>
              <a:buChar char="-"/>
            </a:pPr>
            <a:r>
              <a:rPr lang="en-US" sz="1600" baseline="0" dirty="0" smtClean="0"/>
              <a:t>Early childhood training initiative </a:t>
            </a:r>
          </a:p>
          <a:p>
            <a:pPr>
              <a:buFontTx/>
              <a:buChar char="-"/>
            </a:pPr>
            <a:r>
              <a:rPr lang="en-US" sz="1600" baseline="0" dirty="0" smtClean="0"/>
              <a:t>Internal cross training and sharing of expertise </a:t>
            </a:r>
          </a:p>
          <a:p>
            <a:r>
              <a:rPr lang="en-US" sz="1600" baseline="0" dirty="0" smtClean="0"/>
              <a:t> </a:t>
            </a:r>
          </a:p>
          <a:p>
            <a:endParaRPr lang="en-US" sz="1600" baseline="0" dirty="0" smtClean="0"/>
          </a:p>
          <a:p>
            <a:r>
              <a:rPr lang="en-US" sz="1600" baseline="0" dirty="0" smtClean="0"/>
              <a:t>With regards to the long wait for diagnostic services lack of behavioral pediatrics:</a:t>
            </a:r>
          </a:p>
          <a:p>
            <a:r>
              <a:rPr lang="en-US" sz="1600" baseline="0" dirty="0" smtClean="0"/>
              <a:t>-- Receive 30 referrals a day – at maximum see 21 a day</a:t>
            </a:r>
          </a:p>
          <a:p>
            <a:r>
              <a:rPr lang="en-US" sz="1600" baseline="0" dirty="0" smtClean="0"/>
              <a:t>– there are 4 in the state and all 4 work at WCEC</a:t>
            </a:r>
          </a:p>
          <a:p>
            <a:r>
              <a:rPr lang="en-US" sz="1600" baseline="0" dirty="0" smtClean="0"/>
              <a:t>--Payment restrictions for all Medicaid and manage care this requires them to see a MD</a:t>
            </a:r>
          </a:p>
          <a:p>
            <a:r>
              <a:rPr lang="en-US" sz="1600" baseline="0" dirty="0" smtClean="0"/>
              <a:t> Create in-take procedures to ensure that children are appropriately referred</a:t>
            </a:r>
            <a:endParaRPr lang="en-US" sz="1600"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graphs the number of students</a:t>
            </a:r>
            <a:r>
              <a:rPr lang="en-US" baseline="0" dirty="0" smtClean="0"/>
              <a:t> that meet the </a:t>
            </a:r>
            <a:r>
              <a:rPr lang="en-US" dirty="0" smtClean="0"/>
              <a:t>eligibility criteria for special education services under for autism.</a:t>
            </a:r>
          </a:p>
          <a:p>
            <a:endParaRPr lang="en-US" dirty="0" smtClean="0"/>
          </a:p>
          <a:p>
            <a:r>
              <a:rPr lang="en-US" dirty="0" smtClean="0"/>
              <a:t>Horizontal</a:t>
            </a:r>
            <a:r>
              <a:rPr lang="en-US" baseline="0" dirty="0" smtClean="0"/>
              <a:t> access is time and vertical is number of students identifies </a:t>
            </a:r>
            <a:endParaRPr lang="en-US" dirty="0" smtClean="0"/>
          </a:p>
          <a:p>
            <a:endParaRPr lang="en-US" baseline="0" dirty="0" smtClean="0"/>
          </a:p>
          <a:p>
            <a:r>
              <a:rPr lang="en-US" baseline="0" dirty="0" smtClean="0"/>
              <a:t>Kentucky Department of Education reports to these annually to numbers to  </a:t>
            </a:r>
            <a:r>
              <a:rPr lang="en-US" i="1" dirty="0" smtClean="0"/>
              <a:t>Office of Special Education Programs</a:t>
            </a:r>
            <a:r>
              <a:rPr lang="en-US" dirty="0" smtClean="0"/>
              <a:t> (</a:t>
            </a:r>
            <a:r>
              <a:rPr lang="en-US" i="1" dirty="0" smtClean="0"/>
              <a:t>OSEP)</a:t>
            </a:r>
          </a:p>
          <a:p>
            <a:endParaRPr lang="en-US" i="1" baseline="0" dirty="0" smtClean="0"/>
          </a:p>
          <a:p>
            <a:r>
              <a:rPr lang="en-US" i="0" baseline="0" dirty="0" smtClean="0"/>
              <a:t>So, in 1996 when the KATC was created, at the last count in Dec of 2012, 440 students meet the autism </a:t>
            </a:r>
          </a:p>
          <a:p>
            <a:endParaRPr lang="en-US" i="0" baseline="0" dirty="0" smtClean="0"/>
          </a:p>
          <a:p>
            <a:r>
              <a:rPr lang="en-US" i="0" baseline="0" dirty="0" smtClean="0"/>
              <a:t>The increased number of students forced the KATC to begin how we can provide support and training.  It’s just no realistic to say 4 staff can provide supports to 500, 1000,200, almost 5000 students</a:t>
            </a:r>
          </a:p>
          <a:p>
            <a:endParaRPr lang="en-US" i="0" baseline="0" dirty="0" smtClean="0"/>
          </a:p>
          <a:p>
            <a:endParaRPr lang="en-US" i="0"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Folks often ask,” how many individuals are affected by autism?</a:t>
            </a:r>
          </a:p>
          <a:p>
            <a:endParaRPr lang="en-US" baseline="0" dirty="0" smtClean="0"/>
          </a:p>
          <a:p>
            <a:r>
              <a:rPr lang="en-US" baseline="0" dirty="0" smtClean="0"/>
              <a:t>There is not definitive database . . . But what we can do is apply the Centers of Disease Control to Prevention to census data</a:t>
            </a:r>
          </a:p>
          <a:p>
            <a:endParaRPr lang="en-US" baseline="0" dirty="0" smtClean="0"/>
          </a:p>
          <a:p>
            <a:endParaRPr lang="en-US" baseline="0" dirty="0" smtClean="0"/>
          </a:p>
          <a:p>
            <a:endParaRPr lang="en-US" baseline="0" dirty="0" smtClean="0"/>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2007</a:t>
            </a:r>
            <a:r>
              <a:rPr lang="en-US" baseline="0" dirty="0" smtClean="0"/>
              <a:t> the KATC embarked on strategic planning process to move beyond a SWAT team approach. </a:t>
            </a:r>
          </a:p>
          <a:p>
            <a:endParaRPr lang="en-US" baseline="0" dirty="0" smtClean="0"/>
          </a:p>
          <a:p>
            <a:r>
              <a:rPr lang="en-US" baseline="0" dirty="0" smtClean="0"/>
              <a:t>KATC staff and board members:</a:t>
            </a:r>
          </a:p>
          <a:p>
            <a:endParaRPr lang="en-US" baseline="0" dirty="0" smtClean="0"/>
          </a:p>
          <a:p>
            <a:r>
              <a:rPr lang="en-US" baseline="0" dirty="0" smtClean="0"/>
              <a:t>-talked to other training centers (IN, OH, WV, AZ, IL, TX, KS, NB) to learn about how they provided training</a:t>
            </a:r>
          </a:p>
          <a:p>
            <a:endParaRPr lang="en-US" baseline="0" dirty="0" smtClean="0"/>
          </a:p>
          <a:p>
            <a:pPr>
              <a:buFontTx/>
              <a:buChar char="-"/>
            </a:pPr>
            <a:r>
              <a:rPr lang="en-US" baseline="0" dirty="0" smtClean="0"/>
              <a:t>We worked with a strategic planner </a:t>
            </a:r>
          </a:p>
          <a:p>
            <a:pPr>
              <a:buFontTx/>
              <a:buNone/>
            </a:pPr>
            <a:endParaRPr lang="en-US" baseline="0" dirty="0" smtClean="0"/>
          </a:p>
          <a:p>
            <a:pPr>
              <a:buFontTx/>
              <a:buNone/>
            </a:pPr>
            <a:r>
              <a:rPr lang="en-US" baseline="0" dirty="0" smtClean="0"/>
              <a:t>-We also went to KDE, Larry Taylor was the state special </a:t>
            </a:r>
            <a:r>
              <a:rPr lang="en-US" baseline="0" dirty="0" err="1" smtClean="0"/>
              <a:t>ed</a:t>
            </a:r>
            <a:r>
              <a:rPr lang="en-US" baseline="0" dirty="0" smtClean="0"/>
              <a:t> director and explained that we wanted revision our relationship to improve outcomes for students, he agreed and provided resources, time and a staff person to support our re-visioning process </a:t>
            </a:r>
          </a:p>
          <a:p>
            <a:endParaRPr lang="en-US" dirty="0"/>
          </a:p>
        </p:txBody>
      </p:sp>
      <p:sp>
        <p:nvSpPr>
          <p:cNvPr id="4" name="Slide Number Placeholder 3"/>
          <p:cNvSpPr>
            <a:spLocks noGrp="1"/>
          </p:cNvSpPr>
          <p:nvPr>
            <p:ph type="sldNum" sz="quarter" idx="10"/>
          </p:nvPr>
        </p:nvSpPr>
        <p:spPr/>
        <p:txBody>
          <a:bodyPr/>
          <a:lstStyle/>
          <a:p>
            <a:fld id="{F79E4BC2-B084-B243-8D9B-C6611E5AC16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concepts/ideas</a:t>
            </a:r>
            <a:r>
              <a:rPr lang="en-US" baseline="0" dirty="0" smtClean="0"/>
              <a:t> that borrowed from Positive Behavior Supports literature, implementation science and what we saw other centers doing … was this idea that we need to think about </a:t>
            </a:r>
          </a:p>
          <a:p>
            <a:endParaRPr lang="en-US" baseline="0" dirty="0" smtClean="0"/>
          </a:p>
          <a:p>
            <a:r>
              <a:rPr lang="en-US" baseline="0" dirty="0" smtClean="0"/>
              <a:t>How to reach the entire autism community through the internet and other products (information dissemination) </a:t>
            </a:r>
          </a:p>
          <a:p>
            <a:endParaRPr lang="en-US" baseline="0" dirty="0" smtClean="0"/>
          </a:p>
          <a:p>
            <a:r>
              <a:rPr lang="en-US" baseline="0" dirty="0" smtClean="0"/>
              <a:t>Increase opportunities for training</a:t>
            </a:r>
          </a:p>
          <a:p>
            <a:endParaRPr lang="en-US" baseline="0" dirty="0" smtClean="0"/>
          </a:p>
          <a:p>
            <a:r>
              <a:rPr lang="en-US" baseline="0" dirty="0" smtClean="0"/>
              <a:t>And then work to develop a skill core group across the state via more direct coaching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AAFEE7D-878C-E64A-A1C0-53F3CBD4F4D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acutely aware that we are not</a:t>
            </a:r>
            <a:r>
              <a:rPr lang="en-US" baseline="0" dirty="0" smtClean="0"/>
              <a:t> in a position to serve all individuals (at least at our present staffing and funding levels)</a:t>
            </a:r>
          </a:p>
          <a:p>
            <a:endParaRPr lang="en-US" baseline="0" dirty="0" smtClean="0"/>
          </a:p>
          <a:p>
            <a:r>
              <a:rPr lang="en-US" baseline="0" dirty="0" smtClean="0"/>
              <a:t>However as a university based center,  we take our charge of being clearing house for evidence based practice information very seriously.  In addition to our staff with expertise backgrounds in evidence based interventions, we have access to faculty in special education and at the medical school</a:t>
            </a:r>
            <a:endParaRPr lang="en-US" dirty="0"/>
          </a:p>
        </p:txBody>
      </p:sp>
      <p:sp>
        <p:nvSpPr>
          <p:cNvPr id="4" name="Slide Number Placeholder 3"/>
          <p:cNvSpPr>
            <a:spLocks noGrp="1"/>
          </p:cNvSpPr>
          <p:nvPr>
            <p:ph type="sldNum" sz="quarter" idx="10"/>
          </p:nvPr>
        </p:nvSpPr>
        <p:spPr/>
        <p:txBody>
          <a:bodyPr/>
          <a:lstStyle/>
          <a:p>
            <a:fld id="{F79E4BC2-B084-B243-8D9B-C6611E5AC16E}"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189B7A-EE67-9E46-98F2-2F89CB51B645}"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89B7A-EE67-9E46-98F2-2F89CB51B645}"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89B7A-EE67-9E46-98F2-2F89CB51B645}"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89B7A-EE67-9E46-98F2-2F89CB51B645}"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189B7A-EE67-9E46-98F2-2F89CB51B645}" type="datetimeFigureOut">
              <a:rPr lang="en-US" smtClean="0"/>
              <a:pPr/>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189B7A-EE67-9E46-98F2-2F89CB51B645}" type="datetimeFigureOut">
              <a:rPr lang="en-US" smtClean="0"/>
              <a:pPr/>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189B7A-EE67-9E46-98F2-2F89CB51B645}" type="datetimeFigureOut">
              <a:rPr lang="en-US" smtClean="0"/>
              <a:pPr/>
              <a:t>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189B7A-EE67-9E46-98F2-2F89CB51B645}" type="datetimeFigureOut">
              <a:rPr lang="en-US" smtClean="0"/>
              <a:pPr/>
              <a:t>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89B7A-EE67-9E46-98F2-2F89CB51B645}" type="datetimeFigureOut">
              <a:rPr lang="en-US" smtClean="0"/>
              <a:pPr/>
              <a:t>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89B7A-EE67-9E46-98F2-2F89CB51B645}" type="datetimeFigureOut">
              <a:rPr lang="en-US" smtClean="0"/>
              <a:pPr/>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89B7A-EE67-9E46-98F2-2F89CB51B645}" type="datetimeFigureOut">
              <a:rPr lang="en-US" smtClean="0"/>
              <a:pPr/>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0866-3F76-3542-8FC0-91BEFBE7C5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89B7A-EE67-9E46-98F2-2F89CB51B645}" type="datetimeFigureOut">
              <a:rPr lang="en-US" smtClean="0"/>
              <a:pPr/>
              <a:t>11/8/13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0866-3F76-3542-8FC0-91BEFBE7C5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3077" name="Picture 5" descr="UofL_Stripe"/>
          <p:cNvPicPr>
            <a:picLocks noChangeAspect="1" noChangeArrowheads="1"/>
          </p:cNvPicPr>
          <p:nvPr/>
        </p:nvPicPr>
        <p:blipFill>
          <a:blip r:embed="rId3" cstate="print">
            <a:biLevel thresh="25000"/>
          </a:blip>
          <a:srcRect/>
          <a:stretch>
            <a:fillRect/>
          </a:stretch>
        </p:blipFill>
        <p:spPr bwMode="auto">
          <a:xfrm>
            <a:off x="-9525" y="4418012"/>
            <a:ext cx="9153525" cy="1150938"/>
          </a:xfrm>
          <a:prstGeom prst="rect">
            <a:avLst/>
          </a:prstGeom>
          <a:noFill/>
        </p:spPr>
      </p:pic>
      <p:sp>
        <p:nvSpPr>
          <p:cNvPr id="3078" name="Text Box 6"/>
          <p:cNvSpPr txBox="1">
            <a:spLocks noChangeArrowheads="1"/>
          </p:cNvSpPr>
          <p:nvPr/>
        </p:nvSpPr>
        <p:spPr bwMode="auto">
          <a:xfrm>
            <a:off x="-9525" y="5568950"/>
            <a:ext cx="9144000" cy="1010376"/>
          </a:xfrm>
          <a:prstGeom prst="rect">
            <a:avLst/>
          </a:prstGeom>
          <a:noFill/>
          <a:ln w="9525">
            <a:noFill/>
            <a:miter lim="800000"/>
            <a:headEnd/>
            <a:tailEnd/>
          </a:ln>
        </p:spPr>
        <p:txBody>
          <a:bodyPr wrap="none"/>
          <a:lstStyle/>
          <a:p>
            <a:pPr algn="ctr"/>
            <a:r>
              <a:rPr lang="en-US" sz="4400" b="1" dirty="0" smtClean="0">
                <a:solidFill>
                  <a:schemeClr val="bg1"/>
                </a:solidFill>
              </a:rPr>
              <a:t>The Big Picture</a:t>
            </a:r>
            <a:endParaRPr lang="en-US" sz="4400" b="1" dirty="0">
              <a:solidFill>
                <a:schemeClr val="bg1"/>
              </a:solidFill>
            </a:endParaRPr>
          </a:p>
        </p:txBody>
      </p:sp>
      <p:pic>
        <p:nvPicPr>
          <p:cNvPr id="6" name="Picture 5"/>
          <p:cNvPicPr>
            <a:picLocks noChangeAspect="1"/>
          </p:cNvPicPr>
          <p:nvPr/>
        </p:nvPicPr>
        <p:blipFill>
          <a:blip r:embed="rId4" cstate="print"/>
          <a:stretch>
            <a:fillRect/>
          </a:stretch>
        </p:blipFill>
        <p:spPr>
          <a:xfrm>
            <a:off x="1371600" y="381000"/>
            <a:ext cx="6716486" cy="3134360"/>
          </a:xfrm>
          <a:prstGeom prst="rect">
            <a:avLst/>
          </a:prstGeom>
        </p:spPr>
      </p:pic>
      <p:sp>
        <p:nvSpPr>
          <p:cNvPr id="7" name="Text Box 6"/>
          <p:cNvSpPr txBox="1">
            <a:spLocks noChangeArrowheads="1"/>
          </p:cNvSpPr>
          <p:nvPr/>
        </p:nvSpPr>
        <p:spPr bwMode="auto">
          <a:xfrm>
            <a:off x="0" y="4580318"/>
            <a:ext cx="9144000" cy="711200"/>
          </a:xfrm>
          <a:prstGeom prst="rect">
            <a:avLst/>
          </a:prstGeom>
          <a:noFill/>
          <a:ln w="9525">
            <a:noFill/>
            <a:miter lim="800000"/>
            <a:headEnd/>
            <a:tailEnd/>
          </a:ln>
        </p:spPr>
        <p:txBody>
          <a:bodyPr wrap="none"/>
          <a:lstStyle/>
          <a:p>
            <a:pPr algn="ctr">
              <a:spcBef>
                <a:spcPct val="50000"/>
              </a:spcBef>
            </a:pPr>
            <a:r>
              <a:rPr lang="en-US" sz="3200" dirty="0" smtClean="0">
                <a:latin typeface="Helvetica 75 Bold" pitchFamily="1" charset="0"/>
              </a:rPr>
              <a:t>The Big Picture</a:t>
            </a:r>
            <a:endParaRPr lang="en-US" sz="3200" dirty="0">
              <a:latin typeface="Helvetica 75 Bold"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KATC Roles</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pPr lvl="0"/>
            <a:r>
              <a:rPr lang="en-US" sz="3300" b="1" dirty="0" smtClean="0"/>
              <a:t>Source </a:t>
            </a:r>
            <a:r>
              <a:rPr lang="en-US" sz="3300" b="1" dirty="0"/>
              <a:t>of information </a:t>
            </a:r>
            <a:r>
              <a:rPr lang="en-US" sz="3300" dirty="0"/>
              <a:t>on the systems of support for education, early childhood, mental health, and </a:t>
            </a:r>
            <a:r>
              <a:rPr lang="en-US" sz="3300" dirty="0" smtClean="0"/>
              <a:t>employment</a:t>
            </a:r>
          </a:p>
          <a:p>
            <a:pPr lvl="0"/>
            <a:endParaRPr lang="en-US" sz="3300" dirty="0" smtClean="0"/>
          </a:p>
          <a:p>
            <a:pPr lvl="0"/>
            <a:r>
              <a:rPr lang="en-US" sz="3300" dirty="0" smtClean="0"/>
              <a:t>Regional </a:t>
            </a:r>
            <a:r>
              <a:rPr lang="en-US" sz="3300" b="1" dirty="0"/>
              <a:t>capacity-</a:t>
            </a:r>
            <a:r>
              <a:rPr lang="en-US" sz="3300" b="1" dirty="0" smtClean="0"/>
              <a:t>builder</a:t>
            </a:r>
          </a:p>
          <a:p>
            <a:pPr lvl="0"/>
            <a:endParaRPr lang="en-US" sz="3300" dirty="0" smtClean="0"/>
          </a:p>
          <a:p>
            <a:pPr lvl="0"/>
            <a:r>
              <a:rPr lang="en-US" sz="3300" dirty="0" smtClean="0"/>
              <a:t>Network </a:t>
            </a:r>
            <a:r>
              <a:rPr lang="en-US" sz="3300" b="1" dirty="0"/>
              <a:t>facilitator</a:t>
            </a:r>
            <a:endParaRPr lang="en-US" sz="3300" b="1" dirty="0" smtClean="0"/>
          </a:p>
          <a:p>
            <a:pPr>
              <a:buNone/>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KATC Roles </a:t>
            </a:r>
            <a:endParaRPr lang="en-US" b="1" dirty="0"/>
          </a:p>
        </p:txBody>
      </p:sp>
      <p:sp>
        <p:nvSpPr>
          <p:cNvPr id="6" name="Content Placeholder 5"/>
          <p:cNvSpPr>
            <a:spLocks noGrp="1"/>
          </p:cNvSpPr>
          <p:nvPr>
            <p:ph idx="1"/>
          </p:nvPr>
        </p:nvSpPr>
        <p:spPr>
          <a:xfrm>
            <a:off x="457200" y="1417638"/>
            <a:ext cx="8229600" cy="4708525"/>
          </a:xfrm>
        </p:spPr>
        <p:txBody>
          <a:bodyPr>
            <a:normAutofit fontScale="25000" lnSpcReduction="20000"/>
          </a:bodyPr>
          <a:lstStyle/>
          <a:p>
            <a:pPr lvl="0"/>
            <a:r>
              <a:rPr lang="en-US" sz="12800" b="1" dirty="0" smtClean="0"/>
              <a:t>Empower families </a:t>
            </a:r>
            <a:r>
              <a:rPr lang="en-US" sz="12800" dirty="0" smtClean="0"/>
              <a:t>to access the resources they need</a:t>
            </a:r>
          </a:p>
          <a:p>
            <a:pPr lvl="0">
              <a:buNone/>
            </a:pPr>
            <a:endParaRPr lang="en-US" sz="12800" dirty="0" smtClean="0"/>
          </a:p>
          <a:p>
            <a:pPr lvl="0"/>
            <a:r>
              <a:rPr lang="en-US" sz="12800" b="1" dirty="0" smtClean="0"/>
              <a:t>Develop</a:t>
            </a:r>
            <a:r>
              <a:rPr lang="en-US" sz="12800" dirty="0" smtClean="0"/>
              <a:t> documents, videos, and other evidence-based information </a:t>
            </a:r>
          </a:p>
          <a:p>
            <a:pPr lvl="0">
              <a:buNone/>
            </a:pPr>
            <a:endParaRPr lang="en-US" sz="12800" dirty="0" smtClean="0"/>
          </a:p>
          <a:p>
            <a:pPr lvl="0"/>
            <a:r>
              <a:rPr lang="en-US" sz="12800" dirty="0" smtClean="0"/>
              <a:t>Develop </a:t>
            </a:r>
            <a:r>
              <a:rPr lang="en-US" sz="12800" b="1" dirty="0" smtClean="0"/>
              <a:t>evidence-based </a:t>
            </a:r>
            <a:r>
              <a:rPr lang="en-US" sz="12800" dirty="0" smtClean="0"/>
              <a:t>models and practices</a:t>
            </a:r>
          </a:p>
          <a:p>
            <a:pPr lvl="0">
              <a:buNone/>
            </a:pPr>
            <a:endParaRPr lang="en-US" sz="12800" dirty="0" smtClean="0"/>
          </a:p>
          <a:p>
            <a:pPr lvl="0"/>
            <a:r>
              <a:rPr lang="en-US" sz="12800" b="1" dirty="0" smtClean="0"/>
              <a:t>Collaborate with KDE </a:t>
            </a:r>
            <a:r>
              <a:rPr lang="en-US" sz="12800" dirty="0" smtClean="0"/>
              <a:t>to develop training and technical assistance for schools and school districts</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7820" y="-522478"/>
            <a:ext cx="9589643" cy="73804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"Learn the Signs. Act Early."</a:t>
            </a:r>
            <a:endParaRPr lang="en-US" b="1" dirty="0"/>
          </a:p>
        </p:txBody>
      </p:sp>
      <p:sp>
        <p:nvSpPr>
          <p:cNvPr id="15" name="Text Placeholder 14"/>
          <p:cNvSpPr>
            <a:spLocks noGrp="1"/>
          </p:cNvSpPr>
          <p:nvPr>
            <p:ph type="body" idx="1"/>
          </p:nvPr>
        </p:nvSpPr>
        <p:spPr>
          <a:xfrm>
            <a:off x="457200" y="1270045"/>
            <a:ext cx="4040188" cy="533225"/>
          </a:xfrm>
        </p:spPr>
        <p:txBody>
          <a:bodyPr/>
          <a:lstStyle/>
          <a:p>
            <a:r>
              <a:rPr lang="en-US" dirty="0" smtClean="0"/>
              <a:t>Statewide Distribution of:</a:t>
            </a:r>
            <a:endParaRPr lang="en-US" dirty="0"/>
          </a:p>
        </p:txBody>
      </p:sp>
      <p:sp>
        <p:nvSpPr>
          <p:cNvPr id="16" name="Content Placeholder 15"/>
          <p:cNvSpPr>
            <a:spLocks noGrp="1"/>
          </p:cNvSpPr>
          <p:nvPr>
            <p:ph sz="half" idx="2"/>
          </p:nvPr>
        </p:nvSpPr>
        <p:spPr>
          <a:xfrm>
            <a:off x="457200" y="1803270"/>
            <a:ext cx="4040188" cy="4322893"/>
          </a:xfrm>
        </p:spPr>
        <p:txBody>
          <a:bodyPr/>
          <a:lstStyle/>
          <a:p>
            <a:r>
              <a:rPr lang="en-US" dirty="0" smtClean="0"/>
              <a:t>Public Service Announcements</a:t>
            </a:r>
          </a:p>
          <a:p>
            <a:r>
              <a:rPr lang="en-US" dirty="0" smtClean="0"/>
              <a:t>Materials for:</a:t>
            </a:r>
          </a:p>
          <a:p>
            <a:pPr lvl="1"/>
            <a:r>
              <a:rPr lang="en-US" dirty="0" smtClean="0"/>
              <a:t>Families</a:t>
            </a:r>
          </a:p>
          <a:p>
            <a:pPr lvl="1"/>
            <a:r>
              <a:rPr lang="en-US" dirty="0" smtClean="0"/>
              <a:t>Healthcare Professionals</a:t>
            </a:r>
          </a:p>
          <a:p>
            <a:pPr lvl="1"/>
            <a:r>
              <a:rPr lang="en-US" dirty="0" smtClean="0"/>
              <a:t>Early Childhood Processionals</a:t>
            </a:r>
          </a:p>
          <a:p>
            <a:r>
              <a:rPr lang="en-US" dirty="0" smtClean="0"/>
              <a:t>Webinars</a:t>
            </a:r>
          </a:p>
          <a:p>
            <a:r>
              <a:rPr lang="en-US" dirty="0" smtClean="0"/>
              <a:t>Presentations</a:t>
            </a:r>
          </a:p>
          <a:p>
            <a:r>
              <a:rPr lang="en-US" dirty="0" smtClean="0"/>
              <a:t>Project website </a:t>
            </a:r>
          </a:p>
          <a:p>
            <a:endParaRPr lang="en-US" dirty="0"/>
          </a:p>
        </p:txBody>
      </p:sp>
      <p:sp>
        <p:nvSpPr>
          <p:cNvPr id="18" name="Text Placeholder 17"/>
          <p:cNvSpPr>
            <a:spLocks noGrp="1"/>
          </p:cNvSpPr>
          <p:nvPr>
            <p:ph type="body" sz="quarter" idx="3"/>
          </p:nvPr>
        </p:nvSpPr>
        <p:spPr/>
        <p:txBody>
          <a:bodyPr/>
          <a:lstStyle/>
          <a:p>
            <a:endParaRPr lang="en-US"/>
          </a:p>
        </p:txBody>
      </p:sp>
      <p:sp>
        <p:nvSpPr>
          <p:cNvPr id="19" name="Content Placeholder 18"/>
          <p:cNvSpPr>
            <a:spLocks noGrp="1"/>
          </p:cNvSpPr>
          <p:nvPr>
            <p:ph sz="quarter" idx="4"/>
          </p:nvPr>
        </p:nvSpPr>
        <p:spPr/>
        <p:txBody>
          <a:bodyPr/>
          <a:lstStyle/>
          <a:p>
            <a:endParaRPr lang="en-US"/>
          </a:p>
        </p:txBody>
      </p:sp>
      <p:pic>
        <p:nvPicPr>
          <p:cNvPr id="5" name="Picture 4" descr="cdc_aut_thumbs12_250px.jpg"/>
          <p:cNvPicPr>
            <a:picLocks noChangeAspect="1"/>
          </p:cNvPicPr>
          <p:nvPr/>
        </p:nvPicPr>
        <p:blipFill>
          <a:blip r:embed="rId3"/>
          <a:stretch>
            <a:fillRect/>
          </a:stretch>
        </p:blipFill>
        <p:spPr>
          <a:xfrm>
            <a:off x="4648200" y="3738563"/>
            <a:ext cx="3175000" cy="2387600"/>
          </a:xfrm>
          <a:prstGeom prst="rect">
            <a:avLst/>
          </a:prstGeom>
        </p:spPr>
      </p:pic>
      <p:pic>
        <p:nvPicPr>
          <p:cNvPr id="6" name="Picture 5"/>
          <p:cNvPicPr>
            <a:picLocks noChangeAspect="1"/>
          </p:cNvPicPr>
          <p:nvPr/>
        </p:nvPicPr>
        <p:blipFill>
          <a:blip r:embed="rId4"/>
          <a:stretch>
            <a:fillRect/>
          </a:stretch>
        </p:blipFill>
        <p:spPr>
          <a:xfrm>
            <a:off x="4751096" y="1528763"/>
            <a:ext cx="2794000" cy="2209800"/>
          </a:xfrm>
          <a:prstGeom prst="rect">
            <a:avLst/>
          </a:prstGeom>
        </p:spPr>
      </p:pic>
      <p:pic>
        <p:nvPicPr>
          <p:cNvPr id="9" name="Picture 8"/>
          <p:cNvPicPr>
            <a:picLocks noChangeAspect="1"/>
          </p:cNvPicPr>
          <p:nvPr/>
        </p:nvPicPr>
        <p:blipFill>
          <a:blip r:embed="rId5"/>
          <a:stretch>
            <a:fillRect/>
          </a:stretch>
        </p:blipFill>
        <p:spPr>
          <a:xfrm>
            <a:off x="-11182350" y="-4660899"/>
            <a:ext cx="8861822" cy="4550569"/>
          </a:xfrm>
          <a:prstGeom prst="rect">
            <a:avLst/>
          </a:prstGeom>
        </p:spPr>
      </p:pic>
      <p:pic>
        <p:nvPicPr>
          <p:cNvPr id="17" name="Picture 16"/>
          <p:cNvPicPr>
            <a:picLocks noChangeAspect="1"/>
          </p:cNvPicPr>
          <p:nvPr/>
        </p:nvPicPr>
        <p:blipFill>
          <a:blip r:embed="rId6"/>
          <a:stretch>
            <a:fillRect/>
          </a:stretch>
        </p:blipFill>
        <p:spPr>
          <a:xfrm>
            <a:off x="131445" y="5870956"/>
            <a:ext cx="8728710" cy="987044"/>
          </a:xfrm>
          <a:prstGeom prst="rect">
            <a:avLst/>
          </a:prstGeom>
        </p:spPr>
      </p:pic>
      <p:pic>
        <p:nvPicPr>
          <p:cNvPr id="20" name="Picture 19" descr="img-cdcLogoHeader.png"/>
          <p:cNvPicPr>
            <a:picLocks noChangeAspect="1"/>
          </p:cNvPicPr>
          <p:nvPr/>
        </p:nvPicPr>
        <p:blipFill>
          <a:blip r:embed="rId7"/>
          <a:stretch>
            <a:fillRect/>
          </a:stretch>
        </p:blipFill>
        <p:spPr>
          <a:xfrm>
            <a:off x="7134225" y="1103313"/>
            <a:ext cx="2019300" cy="1168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sz="4000" b="1" dirty="0" smtClean="0"/>
              <a:t>Autism Case Training: A Developmental-Behavioral Pediatrics Curriculum</a:t>
            </a:r>
            <a:r>
              <a:rPr lang="en-US" b="1" dirty="0" smtClean="0"/>
              <a:t/>
            </a:r>
            <a:br>
              <a:rPr lang="en-US" b="1" dirty="0" smtClean="0"/>
            </a:br>
            <a:r>
              <a:rPr lang="en-US" dirty="0" smtClean="0"/>
              <a:t/>
            </a:r>
            <a:br>
              <a:rPr lang="en-US" dirty="0" smtClean="0"/>
            </a:br>
            <a:endParaRPr lang="en-US" dirty="0"/>
          </a:p>
        </p:txBody>
      </p:sp>
      <p:sp>
        <p:nvSpPr>
          <p:cNvPr id="3" name="Content Placeholder 2"/>
          <p:cNvSpPr>
            <a:spLocks noGrp="1"/>
          </p:cNvSpPr>
          <p:nvPr>
            <p:ph sz="half" idx="1"/>
          </p:nvPr>
        </p:nvSpPr>
        <p:spPr/>
        <p:txBody>
          <a:bodyPr/>
          <a:lstStyle/>
          <a:p>
            <a:pPr marL="0" indent="0">
              <a:buNone/>
            </a:pPr>
            <a:r>
              <a:rPr lang="en-US" dirty="0" smtClean="0"/>
              <a:t>Designed to educate future healthcare providers on fundamental components of identifying, diagnosing, and managing autism spectrum disorders through real life scenarios</a:t>
            </a:r>
            <a:endParaRPr lang="en-US" dirty="0"/>
          </a:p>
        </p:txBody>
      </p:sp>
      <p:pic>
        <p:nvPicPr>
          <p:cNvPr id="5" name="Content Placeholder 4" descr="scr02.jpg"/>
          <p:cNvPicPr>
            <a:picLocks noGrp="1" noChangeAspect="1"/>
          </p:cNvPicPr>
          <p:nvPr>
            <p:ph sz="half" idx="2"/>
          </p:nvPr>
        </p:nvPicPr>
        <p:blipFill>
          <a:blip r:embed="rId2"/>
          <a:srcRect t="-8571" b="-8571"/>
          <a:stretch>
            <a:fillRect/>
          </a:stretch>
        </p:blipFill>
        <p:spPr/>
      </p:pic>
      <p:sp>
        <p:nvSpPr>
          <p:cNvPr id="6" name="TextBox 5"/>
          <p:cNvSpPr txBox="1"/>
          <p:nvPr/>
        </p:nvSpPr>
        <p:spPr>
          <a:xfrm>
            <a:off x="667118" y="5823768"/>
            <a:ext cx="8019682" cy="923330"/>
          </a:xfrm>
          <a:prstGeom prst="rect">
            <a:avLst/>
          </a:prstGeom>
          <a:noFill/>
        </p:spPr>
        <p:txBody>
          <a:bodyPr wrap="square" rtlCol="0">
            <a:spAutoFit/>
          </a:bodyPr>
          <a:lstStyle/>
          <a:p>
            <a:r>
              <a:rPr lang="en-US" i="1" dirty="0" smtClean="0"/>
              <a:t>Centers for Disease Control and Prevention, National Center on Birth Defects and Developmental Disabilities and the Health Resources and Services Administration’s Maternal and Child Health Bureau.</a:t>
            </a:r>
            <a:endParaRPr lang="en-US" dirty="0"/>
          </a:p>
        </p:txBody>
      </p:sp>
    </p:spTree>
    <p:extLst>
      <p:ext uri="{BB962C8B-B14F-4D97-AF65-F5344CB8AC3E}">
        <p14:creationId xmlns:p14="http://schemas.microsoft.com/office/powerpoint/2010/main" val="161048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Childhood Training Initiative</a:t>
            </a:r>
            <a:endParaRPr lang="en-US" b="1" dirty="0"/>
          </a:p>
        </p:txBody>
      </p:sp>
      <p:sp>
        <p:nvSpPr>
          <p:cNvPr id="5" name="Text Placeholder 4"/>
          <p:cNvSpPr>
            <a:spLocks noGrp="1"/>
          </p:cNvSpPr>
          <p:nvPr>
            <p:ph sz="half" idx="1"/>
          </p:nvPr>
        </p:nvSpPr>
        <p:spPr/>
        <p:txBody>
          <a:bodyPr>
            <a:normAutofit fontScale="25000" lnSpcReduction="20000"/>
          </a:bodyPr>
          <a:lstStyle/>
          <a:p>
            <a:pPr marL="0" indent="0">
              <a:buNone/>
            </a:pPr>
            <a:r>
              <a:rPr lang="en-US" sz="10000" dirty="0" smtClean="0"/>
              <a:t>Partnership with the University of Louisville Autism Center, First Steps, Kentucky Department of Education and Cabinet for Health and Family Services</a:t>
            </a:r>
          </a:p>
          <a:p>
            <a:endParaRPr lang="en-US" dirty="0"/>
          </a:p>
        </p:txBody>
      </p:sp>
      <p:sp>
        <p:nvSpPr>
          <p:cNvPr id="12" name="Content Placeholder 11"/>
          <p:cNvSpPr>
            <a:spLocks noGrp="1"/>
          </p:cNvSpPr>
          <p:nvPr>
            <p:ph sz="half" idx="2"/>
          </p:nvPr>
        </p:nvSpPr>
        <p:spPr/>
        <p:txBody>
          <a:bodyPr>
            <a:normAutofit fontScale="25000" lnSpcReduction="20000"/>
          </a:bodyPr>
          <a:lstStyle/>
          <a:p>
            <a:pPr marL="457200" lvl="0" indent="-457200">
              <a:buFont typeface="+mj-lt"/>
              <a:buAutoNum type="arabicPeriod"/>
            </a:pPr>
            <a:r>
              <a:rPr lang="en-US" sz="8000" dirty="0" smtClean="0"/>
              <a:t>Conduct screenings </a:t>
            </a:r>
            <a:r>
              <a:rPr lang="en-US" sz="8000" u="sng" dirty="0" smtClean="0"/>
              <a:t>in multiple settings </a:t>
            </a:r>
            <a:r>
              <a:rPr lang="en-US" sz="8000" dirty="0" smtClean="0"/>
              <a:t>and refer families to appropriate services and resources</a:t>
            </a:r>
          </a:p>
          <a:p>
            <a:pPr marL="457200" indent="-457200">
              <a:buFont typeface="+mj-lt"/>
              <a:buAutoNum type="arabicPeriod"/>
            </a:pPr>
            <a:endParaRPr lang="en-US" sz="8000" dirty="0" smtClean="0"/>
          </a:p>
          <a:p>
            <a:pPr marL="457200" lvl="0" indent="-457200">
              <a:buFont typeface="+mj-lt"/>
              <a:buAutoNum type="arabicPeriod"/>
            </a:pPr>
            <a:r>
              <a:rPr lang="en-US" sz="8000" dirty="0" smtClean="0"/>
              <a:t>“Move beyond developmental disability label and towards specialized intervention” </a:t>
            </a:r>
          </a:p>
          <a:p>
            <a:pPr marL="457200" indent="-457200">
              <a:buFont typeface="+mj-lt"/>
              <a:buAutoNum type="arabicPeriod"/>
            </a:pPr>
            <a:endParaRPr lang="en-US" sz="8000" dirty="0" smtClean="0"/>
          </a:p>
          <a:p>
            <a:pPr marL="457200" lvl="0" indent="-457200">
              <a:buFont typeface="+mj-lt"/>
              <a:buAutoNum type="arabicPeriod"/>
            </a:pPr>
            <a:r>
              <a:rPr lang="en-US" sz="8000" dirty="0" smtClean="0"/>
              <a:t>Provide appropriate evidence-based interventions to </a:t>
            </a:r>
            <a:r>
              <a:rPr lang="en-US" sz="8000" u="sng" dirty="0" smtClean="0"/>
              <a:t>children as young as possible</a:t>
            </a:r>
            <a:r>
              <a:rPr lang="en-US" sz="8000" dirty="0" smtClean="0"/>
              <a:t> </a:t>
            </a:r>
          </a:p>
          <a:p>
            <a:pPr marL="457200" indent="-457200">
              <a:buFont typeface="+mj-lt"/>
              <a:buAutoNum type="arabicPeriod"/>
            </a:pPr>
            <a:endParaRPr lang="en-US" sz="8000" dirty="0" smtClean="0"/>
          </a:p>
          <a:p>
            <a:pPr marL="457200" lvl="0" indent="-457200">
              <a:buFont typeface="+mj-lt"/>
              <a:buAutoNum type="arabicPeriod"/>
            </a:pPr>
            <a:r>
              <a:rPr lang="en-US" sz="8000" dirty="0" smtClean="0"/>
              <a:t>Create tools, practices and networks that improve a child’s transition from diverse service systems</a:t>
            </a:r>
          </a:p>
          <a:p>
            <a:pPr>
              <a:buNone/>
            </a:pPr>
            <a:endParaRPr lang="en-US" dirty="0" smtClean="0"/>
          </a:p>
        </p:txBody>
      </p:sp>
      <p:pic>
        <p:nvPicPr>
          <p:cNvPr id="13" name="Picture 12" descr="images.jpg"/>
          <p:cNvPicPr>
            <a:picLocks noChangeAspect="1"/>
          </p:cNvPicPr>
          <p:nvPr/>
        </p:nvPicPr>
        <p:blipFill>
          <a:blip r:embed="rId3"/>
          <a:stretch>
            <a:fillRect/>
          </a:stretch>
        </p:blipFill>
        <p:spPr>
          <a:xfrm>
            <a:off x="665108" y="3802063"/>
            <a:ext cx="3492500" cy="2324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dirty="0"/>
          </a:p>
        </p:txBody>
      </p:sp>
      <p:sp>
        <p:nvSpPr>
          <p:cNvPr id="16" name="Content Placeholder 15"/>
          <p:cNvSpPr>
            <a:spLocks noGrp="1"/>
          </p:cNvSpPr>
          <p:nvPr>
            <p:ph sz="half" idx="2"/>
          </p:nvPr>
        </p:nvSpPr>
        <p:spPr/>
        <p:txBody>
          <a:bodyPr>
            <a:normAutofit fontScale="47500" lnSpcReduction="20000"/>
          </a:bodyPr>
          <a:lstStyle/>
          <a:p>
            <a:pPr marL="0" indent="0">
              <a:buNone/>
            </a:pPr>
            <a:r>
              <a:rPr lang="en-US" sz="3789" b="1" dirty="0" smtClean="0"/>
              <a:t>AIM is designed to provide high-quality information and professional development for anyone who supports, instructs, works with, or lives with someone with autism.</a:t>
            </a:r>
            <a:r>
              <a:rPr lang="en-US" sz="3789" dirty="0" smtClean="0"/>
              <a:t> </a:t>
            </a:r>
          </a:p>
          <a:p>
            <a:endParaRPr lang="en-US" sz="3789" dirty="0" smtClean="0"/>
          </a:p>
          <a:p>
            <a:endParaRPr lang="en-US" sz="3789" dirty="0" smtClean="0"/>
          </a:p>
          <a:p>
            <a:r>
              <a:rPr lang="en-US" sz="3789" dirty="0" smtClean="0"/>
              <a:t>43 Modules</a:t>
            </a:r>
          </a:p>
          <a:p>
            <a:r>
              <a:rPr lang="en-US" sz="3789" dirty="0" smtClean="0"/>
              <a:t>2,242 AIM users from Kentucky</a:t>
            </a:r>
          </a:p>
          <a:p>
            <a:r>
              <a:rPr lang="en-US" sz="3789" dirty="0" smtClean="0"/>
              <a:t>KATC Contributor to AIM</a:t>
            </a:r>
          </a:p>
          <a:p>
            <a:pPr>
              <a:buNone/>
            </a:pPr>
            <a:endParaRPr lang="en-US" sz="3789" dirty="0" smtClean="0"/>
          </a:p>
          <a:p>
            <a:pPr>
              <a:buNone/>
            </a:pPr>
            <a:endParaRPr lang="en-US" sz="3789" dirty="0" smtClean="0"/>
          </a:p>
          <a:p>
            <a:pPr>
              <a:buNone/>
            </a:pPr>
            <a:endParaRPr lang="en-US" sz="3789" dirty="0" smtClean="0"/>
          </a:p>
          <a:p>
            <a:pPr>
              <a:buNone/>
            </a:pPr>
            <a:endParaRPr lang="en-US" sz="3789" dirty="0" smtClean="0"/>
          </a:p>
          <a:p>
            <a:pPr>
              <a:buNone/>
            </a:pPr>
            <a:endParaRPr lang="en-US" sz="3789" dirty="0" smtClean="0"/>
          </a:p>
          <a:p>
            <a:pPr algn="ctr">
              <a:buNone/>
            </a:pPr>
            <a:r>
              <a:rPr lang="en-US" sz="3789" u="sng" dirty="0" err="1" smtClean="0"/>
              <a:t>www.autisminternetmodules.org</a:t>
            </a:r>
            <a:endParaRPr lang="en-US" sz="3789" u="sng" dirty="0" smtClean="0"/>
          </a:p>
          <a:p>
            <a:pPr algn="ctr">
              <a:buNone/>
            </a:pPr>
            <a:endParaRPr lang="en-US" dirty="0"/>
          </a:p>
        </p:txBody>
      </p:sp>
      <p:sp>
        <p:nvSpPr>
          <p:cNvPr id="17" name="Content Placeholder 16"/>
          <p:cNvSpPr>
            <a:spLocks noGrp="1"/>
          </p:cNvSpPr>
          <p:nvPr>
            <p:ph sz="half" idx="1"/>
          </p:nvPr>
        </p:nvSpPr>
        <p:spPr/>
        <p:txBody>
          <a:bodyPr>
            <a:normAutofit fontScale="47500" lnSpcReduction="20000"/>
          </a:bodyPr>
          <a:lstStyle/>
          <a:p>
            <a:pPr marL="0" indent="0">
              <a:buNone/>
            </a:pPr>
            <a:endParaRPr lang="en-US" sz="5053" dirty="0" smtClean="0"/>
          </a:p>
          <a:p>
            <a:pPr marL="0" indent="0">
              <a:buNone/>
            </a:pPr>
            <a:r>
              <a:rPr lang="en-US" sz="5053" dirty="0" smtClean="0"/>
              <a:t>Each module guides you through case studies, instructional videos, pre- and post-assessments, a glossary, and much more. </a:t>
            </a:r>
          </a:p>
          <a:p>
            <a:pPr marL="0" indent="0">
              <a:buNone/>
            </a:pPr>
            <a:endParaRPr lang="en-US" sz="5053" dirty="0" smtClean="0"/>
          </a:p>
          <a:p>
            <a:pPr marL="0" indent="0">
              <a:buNone/>
            </a:pPr>
            <a:r>
              <a:rPr lang="en-US" sz="5053" dirty="0" smtClean="0"/>
              <a:t>AIM modules are available at no cost. If you would like to receive credit for your time on AIM, certificate and credit options are available for a fee.</a:t>
            </a:r>
          </a:p>
          <a:p>
            <a:endParaRPr lang="en-US" dirty="0"/>
          </a:p>
        </p:txBody>
      </p:sp>
      <p:pic>
        <p:nvPicPr>
          <p:cNvPr id="18" name="Picture 17"/>
          <p:cNvPicPr>
            <a:picLocks noChangeAspect="1"/>
          </p:cNvPicPr>
          <p:nvPr/>
        </p:nvPicPr>
        <p:blipFill>
          <a:blip r:embed="rId3"/>
          <a:stretch>
            <a:fillRect/>
          </a:stretch>
        </p:blipFill>
        <p:spPr>
          <a:xfrm>
            <a:off x="166560" y="38106"/>
            <a:ext cx="8963279" cy="1390269"/>
          </a:xfrm>
          <a:prstGeom prst="rect">
            <a:avLst/>
          </a:prstGeom>
        </p:spPr>
      </p:pic>
    </p:spTree>
    <p:extLst>
      <p:ext uri="{BB962C8B-B14F-4D97-AF65-F5344CB8AC3E}">
        <p14:creationId xmlns:p14="http://schemas.microsoft.com/office/powerpoint/2010/main" val="29164794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US"/>
          </a:p>
        </p:txBody>
      </p:sp>
      <p:sp>
        <p:nvSpPr>
          <p:cNvPr id="17" name="Content Placeholder 16"/>
          <p:cNvSpPr>
            <a:spLocks noGrp="1"/>
          </p:cNvSpPr>
          <p:nvPr>
            <p:ph idx="1"/>
          </p:nvPr>
        </p:nvSpPr>
        <p:spPr/>
        <p:txBody>
          <a:bodyPr/>
          <a:lstStyle/>
          <a:p>
            <a:endParaRPr lang="en-US"/>
          </a:p>
        </p:txBody>
      </p:sp>
      <p:pic>
        <p:nvPicPr>
          <p:cNvPr id="14" name="Picture 13" descr="NPDClogo.jpg"/>
          <p:cNvPicPr>
            <a:picLocks noChangeAspect="1"/>
          </p:cNvPicPr>
          <p:nvPr/>
        </p:nvPicPr>
        <p:blipFill>
          <a:blip r:embed="rId3"/>
          <a:stretch>
            <a:fillRect/>
          </a:stretch>
        </p:blipFill>
        <p:spPr>
          <a:xfrm>
            <a:off x="444881" y="274638"/>
            <a:ext cx="8241919" cy="1177417"/>
          </a:xfrm>
          <a:prstGeom prst="rect">
            <a:avLst/>
          </a:prstGeom>
        </p:spPr>
      </p:pic>
      <p:pic>
        <p:nvPicPr>
          <p:cNvPr id="15" name="Picture 14"/>
          <p:cNvPicPr>
            <a:picLocks noChangeAspect="1"/>
          </p:cNvPicPr>
          <p:nvPr/>
        </p:nvPicPr>
        <p:blipFill>
          <a:blip r:embed="rId4"/>
          <a:stretch>
            <a:fillRect/>
          </a:stretch>
        </p:blipFill>
        <p:spPr>
          <a:xfrm>
            <a:off x="1022350" y="1600200"/>
            <a:ext cx="7664450" cy="47307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op.png"/>
          <p:cNvPicPr>
            <a:picLocks noChangeAspect="1"/>
          </p:cNvPicPr>
          <p:nvPr/>
        </p:nvPicPr>
        <p:blipFill>
          <a:blip r:embed="rId3"/>
          <a:stretch>
            <a:fillRect/>
          </a:stretch>
        </p:blipFill>
        <p:spPr>
          <a:xfrm>
            <a:off x="304799" y="0"/>
            <a:ext cx="883920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417638"/>
          </a:xfrm>
        </p:spPr>
        <p:txBody>
          <a:bodyPr>
            <a:normAutofit/>
          </a:bodyPr>
          <a:lstStyle/>
          <a:p>
            <a:r>
              <a:rPr lang="en-US" sz="2400" b="1" dirty="0" smtClean="0"/>
              <a:t>“Roll-out” of Training Sites</a:t>
            </a:r>
            <a:br>
              <a:rPr lang="en-US" sz="2400" b="1" dirty="0" smtClean="0"/>
            </a:br>
            <a:r>
              <a:rPr lang="en-US" sz="1800" b="1" i="1" dirty="0" smtClean="0"/>
              <a:t>*with support from NPDC on ASD</a:t>
            </a:r>
            <a:endParaRPr lang="en-US" sz="1800" b="1" i="1" dirty="0"/>
          </a:p>
        </p:txBody>
      </p:sp>
      <p:sp>
        <p:nvSpPr>
          <p:cNvPr id="5" name="Content Placeholder 4"/>
          <p:cNvSpPr>
            <a:spLocks noGrp="1"/>
          </p:cNvSpPr>
          <p:nvPr>
            <p:ph idx="1"/>
          </p:nvPr>
        </p:nvSpPr>
        <p:spPr>
          <a:xfrm>
            <a:off x="457200" y="1270000"/>
            <a:ext cx="8229600" cy="4856163"/>
          </a:xfrm>
        </p:spPr>
        <p:txBody>
          <a:bodyPr/>
          <a:lstStyle/>
          <a:p>
            <a:pPr>
              <a:buNone/>
            </a:pPr>
            <a:endParaRPr lang="en-US" dirty="0"/>
          </a:p>
        </p:txBody>
      </p:sp>
      <p:pic>
        <p:nvPicPr>
          <p:cNvPr id="7" name="Picture 6"/>
          <p:cNvPicPr>
            <a:picLocks noChangeAspect="1"/>
          </p:cNvPicPr>
          <p:nvPr/>
        </p:nvPicPr>
        <p:blipFill>
          <a:blip r:embed="rId3"/>
          <a:stretch>
            <a:fillRect/>
          </a:stretch>
        </p:blipFill>
        <p:spPr>
          <a:xfrm>
            <a:off x="0" y="1270000"/>
            <a:ext cx="9144000" cy="48895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KATC Overview</a:t>
            </a:r>
            <a:endParaRPr lang="en-US" b="1" dirty="0"/>
          </a:p>
        </p:txBody>
      </p:sp>
      <p:sp>
        <p:nvSpPr>
          <p:cNvPr id="3" name="Content Placeholder 2"/>
          <p:cNvSpPr>
            <a:spLocks noGrp="1"/>
          </p:cNvSpPr>
          <p:nvPr>
            <p:ph idx="1"/>
          </p:nvPr>
        </p:nvSpPr>
        <p:spPr/>
        <p:txBody>
          <a:bodyPr>
            <a:normAutofit lnSpcReduction="10000"/>
          </a:bodyPr>
          <a:lstStyle/>
          <a:p>
            <a:r>
              <a:rPr lang="en-US" dirty="0" smtClean="0"/>
              <a:t>University of Louisville Autism Center</a:t>
            </a:r>
          </a:p>
          <a:p>
            <a:r>
              <a:rPr lang="en-US" dirty="0" smtClean="0"/>
              <a:t>History of the KATC</a:t>
            </a:r>
          </a:p>
          <a:p>
            <a:r>
              <a:rPr lang="en-US" dirty="0" smtClean="0"/>
              <a:t>From “SWAT Team” to Systemic Supports</a:t>
            </a:r>
          </a:p>
          <a:p>
            <a:r>
              <a:rPr lang="en-US" dirty="0" smtClean="0"/>
              <a:t>Resources and Training</a:t>
            </a:r>
          </a:p>
          <a:p>
            <a:r>
              <a:rPr lang="en-US" dirty="0" smtClean="0"/>
              <a:t>Partnership with KDE, NPDC on ASD &amp; Special Ed Coops</a:t>
            </a:r>
          </a:p>
          <a:p>
            <a:r>
              <a:rPr lang="en-US" dirty="0" smtClean="0"/>
              <a:t>Training for Early Childhood Professionals</a:t>
            </a:r>
          </a:p>
          <a:p>
            <a:r>
              <a:rPr lang="en-US" dirty="0" smtClean="0"/>
              <a:t>Support for Families</a:t>
            </a:r>
          </a:p>
          <a:p>
            <a:endParaRPr lang="en-US" dirty="0" smtClean="0"/>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0" y="1600200"/>
            <a:ext cx="8229600" cy="4525963"/>
          </a:xfrm>
        </p:spPr>
        <p:txBody>
          <a:bodyPr/>
          <a:lstStyle/>
          <a:p>
            <a:endParaRPr lang="en-US" dirty="0" smtClean="0"/>
          </a:p>
          <a:p>
            <a:endParaRPr lang="en-US" dirty="0" smtClean="0"/>
          </a:p>
          <a:p>
            <a:pPr>
              <a:buNone/>
            </a:pPr>
            <a:r>
              <a:rPr lang="en-US" dirty="0" smtClean="0"/>
              <a:t> </a:t>
            </a:r>
          </a:p>
          <a:p>
            <a:endParaRPr lang="en-US" dirty="0"/>
          </a:p>
        </p:txBody>
      </p:sp>
      <p:pic>
        <p:nvPicPr>
          <p:cNvPr id="5" name="Picture 4"/>
          <p:cNvPicPr>
            <a:picLocks noChangeAspect="1"/>
          </p:cNvPicPr>
          <p:nvPr/>
        </p:nvPicPr>
        <p:blipFill>
          <a:blip r:embed="rId3"/>
          <a:stretch>
            <a:fillRect/>
          </a:stretch>
        </p:blipFill>
        <p:spPr>
          <a:xfrm>
            <a:off x="129593" y="0"/>
            <a:ext cx="8401050" cy="6720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7978"/>
            <a:ext cx="7341028" cy="1241524"/>
          </a:xfrm>
        </p:spPr>
        <p:txBody>
          <a:bodyPr>
            <a:normAutofit/>
          </a:bodyPr>
          <a:lstStyle/>
          <a:p>
            <a:r>
              <a:rPr lang="en-US" sz="4000" b="1" dirty="0" smtClean="0"/>
              <a:t>Autism Cadre in Kentucky Schools</a:t>
            </a:r>
            <a:endParaRPr lang="en-US" sz="4000" b="1" dirty="0"/>
          </a:p>
        </p:txBody>
      </p:sp>
      <p:sp useBgFill="1">
        <p:nvSpPr>
          <p:cNvPr id="3" name="Content Placeholder 2"/>
          <p:cNvSpPr>
            <a:spLocks noGrp="1"/>
          </p:cNvSpPr>
          <p:nvPr>
            <p:ph sz="half" idx="1"/>
          </p:nvPr>
        </p:nvSpPr>
        <p:spPr>
          <a:xfrm>
            <a:off x="457200" y="1459502"/>
            <a:ext cx="4038600" cy="4666661"/>
          </a:xfrm>
        </p:spPr>
        <p:txBody>
          <a:bodyPr>
            <a:normAutofit lnSpcReduction="10000"/>
          </a:bodyPr>
          <a:lstStyle/>
          <a:p>
            <a:pPr marL="0" indent="0">
              <a:buNone/>
            </a:pPr>
            <a:r>
              <a:rPr lang="en-US" sz="3200" b="1" dirty="0" smtClean="0">
                <a:solidFill>
                  <a:srgbClr val="000000"/>
                </a:solidFill>
              </a:rPr>
              <a:t>720+ Members</a:t>
            </a:r>
          </a:p>
          <a:p>
            <a:pPr marL="0" indent="0">
              <a:buNone/>
            </a:pPr>
            <a:r>
              <a:rPr lang="en-US" sz="3200" dirty="0" smtClean="0">
                <a:solidFill>
                  <a:srgbClr val="000000"/>
                </a:solidFill>
              </a:rPr>
              <a:t>Cooperative and district personnel are part of the autism initiative</a:t>
            </a:r>
          </a:p>
          <a:p>
            <a:pPr>
              <a:buNone/>
            </a:pPr>
            <a:endParaRPr lang="en-US" sz="3200" dirty="0" smtClean="0">
              <a:solidFill>
                <a:srgbClr val="000000"/>
              </a:solidFill>
            </a:endParaRPr>
          </a:p>
          <a:p>
            <a:pPr>
              <a:buNone/>
            </a:pPr>
            <a:r>
              <a:rPr lang="en-US" sz="3200" b="1" dirty="0" smtClean="0">
                <a:solidFill>
                  <a:srgbClr val="000000"/>
                </a:solidFill>
              </a:rPr>
              <a:t>90% +</a:t>
            </a:r>
          </a:p>
          <a:p>
            <a:pPr marL="0" indent="0">
              <a:buNone/>
            </a:pPr>
            <a:r>
              <a:rPr lang="en-US" sz="3200" dirty="0" smtClean="0">
                <a:solidFill>
                  <a:srgbClr val="000000"/>
                </a:solidFill>
              </a:rPr>
              <a:t>School Districts Participate</a:t>
            </a:r>
          </a:p>
          <a:p>
            <a:pPr marL="0" indent="0">
              <a:buNone/>
            </a:pPr>
            <a:endParaRPr lang="en-US" sz="3600" dirty="0" smtClean="0">
              <a:solidFill>
                <a:srgbClr val="000000"/>
              </a:solidFill>
            </a:endParaRPr>
          </a:p>
        </p:txBody>
      </p:sp>
      <p:pic>
        <p:nvPicPr>
          <p:cNvPr id="9" name="Content Placeholder 8" descr="hands in the air.JPG"/>
          <p:cNvPicPr>
            <a:picLocks noGrp="1" noChangeAspect="1"/>
          </p:cNvPicPr>
          <p:nvPr>
            <p:ph sz="half" idx="2"/>
          </p:nvPr>
        </p:nvPicPr>
        <p:blipFill>
          <a:blip r:embed="rId3"/>
          <a:srcRect t="-34209" b="-3420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Supporting Families</a:t>
            </a:r>
            <a:endParaRPr lang="en-US" b="1" dirty="0"/>
          </a:p>
        </p:txBody>
      </p:sp>
      <p:sp>
        <p:nvSpPr>
          <p:cNvPr id="3" name="Content Placeholder 2"/>
          <p:cNvSpPr>
            <a:spLocks noGrp="1"/>
          </p:cNvSpPr>
          <p:nvPr>
            <p:ph sz="half" idx="1"/>
          </p:nvPr>
        </p:nvSpPr>
        <p:spPr/>
        <p:txBody>
          <a:bodyPr/>
          <a:lstStyle/>
          <a:p>
            <a:pPr>
              <a:buNone/>
            </a:pPr>
            <a:r>
              <a:rPr lang="en-US" sz="3600" dirty="0" smtClean="0"/>
              <a:t>40 + Support Groups</a:t>
            </a:r>
          </a:p>
          <a:p>
            <a:pPr lvl="1"/>
            <a:r>
              <a:rPr lang="en-US" sz="3200" dirty="0" smtClean="0"/>
              <a:t>Specialized training</a:t>
            </a:r>
          </a:p>
          <a:p>
            <a:pPr lvl="1"/>
            <a:r>
              <a:rPr lang="en-US" sz="3200" dirty="0" smtClean="0"/>
              <a:t>Information Packets</a:t>
            </a:r>
          </a:p>
          <a:p>
            <a:pPr lvl="1"/>
            <a:r>
              <a:rPr lang="en-US" sz="3200" dirty="0" smtClean="0"/>
              <a:t>Listserv</a:t>
            </a:r>
          </a:p>
          <a:p>
            <a:pPr lvl="1"/>
            <a:r>
              <a:rPr lang="en-US" sz="3200" dirty="0" smtClean="0"/>
              <a:t>Special Events</a:t>
            </a:r>
          </a:p>
          <a:p>
            <a:pPr lvl="1"/>
            <a:endParaRPr lang="en-US" dirty="0"/>
          </a:p>
        </p:txBody>
      </p:sp>
      <p:pic>
        <p:nvPicPr>
          <p:cNvPr id="5" name="Content Placeholder 4" descr="image_mini.jpg"/>
          <p:cNvPicPr>
            <a:picLocks noGrp="1" noChangeAspect="1"/>
          </p:cNvPicPr>
          <p:nvPr>
            <p:ph sz="half" idx="2"/>
          </p:nvPr>
        </p:nvPicPr>
        <p:blipFill>
          <a:blip r:embed="rId3"/>
          <a:srcRect t="-24712" b="-2471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KY TOTS</a:t>
            </a:r>
            <a:r>
              <a:rPr lang="en-US" dirty="0" smtClean="0"/>
              <a:t/>
            </a:r>
            <a:br>
              <a:rPr lang="en-US" dirty="0" smtClean="0"/>
            </a:br>
            <a:r>
              <a:rPr lang="en-US" b="1" dirty="0" smtClean="0"/>
              <a:t>Training of Trainers</a:t>
            </a:r>
            <a:endParaRPr lang="en-US" dirty="0"/>
          </a:p>
        </p:txBody>
      </p:sp>
      <p:sp>
        <p:nvSpPr>
          <p:cNvPr id="4" name="Content Placeholder 3"/>
          <p:cNvSpPr>
            <a:spLocks noGrp="1"/>
          </p:cNvSpPr>
          <p:nvPr>
            <p:ph sz="half" idx="1"/>
          </p:nvPr>
        </p:nvSpPr>
        <p:spPr/>
        <p:txBody>
          <a:bodyPr>
            <a:normAutofit fontScale="77500" lnSpcReduction="20000"/>
          </a:bodyPr>
          <a:lstStyle/>
          <a:p>
            <a:pPr>
              <a:buFont typeface="Wingdings" charset="2"/>
              <a:buChar char="ü"/>
            </a:pPr>
            <a:r>
              <a:rPr lang="en-US" sz="3459" dirty="0" smtClean="0"/>
              <a:t>Capacity  Building</a:t>
            </a:r>
          </a:p>
          <a:p>
            <a:pPr>
              <a:buFont typeface="Wingdings" charset="2"/>
              <a:buChar char="ü"/>
            </a:pPr>
            <a:r>
              <a:rPr lang="en-US" sz="3459" dirty="0" smtClean="0"/>
              <a:t>Regional</a:t>
            </a:r>
          </a:p>
          <a:p>
            <a:pPr>
              <a:buFont typeface="Wingdings" charset="2"/>
              <a:buChar char="ü"/>
            </a:pPr>
            <a:r>
              <a:rPr lang="en-US" sz="3459" dirty="0" smtClean="0"/>
              <a:t>Networking</a:t>
            </a:r>
          </a:p>
          <a:p>
            <a:pPr>
              <a:buFont typeface="Wingdings" charset="2"/>
              <a:buChar char="ü"/>
            </a:pPr>
            <a:r>
              <a:rPr lang="en-US" sz="3459" u="sng" dirty="0" smtClean="0"/>
              <a:t>Core group prepared to provide basic training</a:t>
            </a:r>
          </a:p>
          <a:p>
            <a:pPr>
              <a:buFont typeface="Wingdings" charset="2"/>
              <a:buChar char="ü"/>
            </a:pPr>
            <a:endParaRPr lang="en-US" sz="3459" dirty="0" smtClean="0"/>
          </a:p>
          <a:p>
            <a:pPr>
              <a:buNone/>
            </a:pPr>
            <a:endParaRPr lang="en-US" sz="3459" dirty="0" smtClean="0"/>
          </a:p>
          <a:p>
            <a:pPr>
              <a:buNone/>
            </a:pPr>
            <a:r>
              <a:rPr lang="en-US" sz="3459" dirty="0" smtClean="0"/>
              <a:t>East (2011-2012)</a:t>
            </a:r>
          </a:p>
          <a:p>
            <a:pPr>
              <a:buNone/>
            </a:pPr>
            <a:r>
              <a:rPr lang="en-US" sz="3459" dirty="0" smtClean="0"/>
              <a:t>West (2012-2013) </a:t>
            </a:r>
          </a:p>
          <a:p>
            <a:pPr>
              <a:buNone/>
            </a:pPr>
            <a:r>
              <a:rPr lang="en-US" sz="3459" dirty="0" smtClean="0"/>
              <a:t>Central (2013-2014)</a:t>
            </a:r>
          </a:p>
          <a:p>
            <a:endParaRPr lang="en-US" dirty="0" smtClean="0"/>
          </a:p>
          <a:p>
            <a:endParaRPr lang="en-US" dirty="0" smtClean="0"/>
          </a:p>
          <a:p>
            <a:endParaRPr lang="en-US" dirty="0"/>
          </a:p>
        </p:txBody>
      </p:sp>
      <p:sp>
        <p:nvSpPr>
          <p:cNvPr id="5" name="Content Placeholder 4"/>
          <p:cNvSpPr>
            <a:spLocks noGrp="1"/>
          </p:cNvSpPr>
          <p:nvPr>
            <p:ph sz="half" idx="2"/>
          </p:nvPr>
        </p:nvSpPr>
        <p:spPr>
          <a:xfrm>
            <a:off x="4317999" y="1600200"/>
            <a:ext cx="4731657" cy="4525963"/>
          </a:xfrm>
        </p:spPr>
        <p:txBody>
          <a:bodyPr>
            <a:normAutofit fontScale="77500" lnSpcReduction="20000"/>
          </a:bodyPr>
          <a:lstStyle/>
          <a:p>
            <a:pPr algn="ctr">
              <a:buNone/>
            </a:pPr>
            <a:r>
              <a:rPr lang="en-US" sz="3613" b="1" u="sng" dirty="0" smtClean="0"/>
              <a:t>Topics:</a:t>
            </a:r>
          </a:p>
          <a:p>
            <a:pPr marL="742950" indent="-742950">
              <a:buFont typeface="+mj-lt"/>
              <a:buAutoNum type="arabicPeriod"/>
            </a:pPr>
            <a:r>
              <a:rPr lang="en-US" sz="3613" dirty="0" smtClean="0"/>
              <a:t>"What is autism?”</a:t>
            </a:r>
          </a:p>
          <a:p>
            <a:pPr marL="742950" indent="-742950">
              <a:buFont typeface="+mj-lt"/>
              <a:buAutoNum type="arabicPeriod"/>
            </a:pPr>
            <a:r>
              <a:rPr lang="en-US" sz="3613" dirty="0" smtClean="0"/>
              <a:t>Identifying Sources of Stress and Teaching Coping Skills </a:t>
            </a:r>
          </a:p>
          <a:p>
            <a:pPr marL="742950" indent="-742950">
              <a:buFont typeface="+mj-lt"/>
              <a:buAutoNum type="arabicPeriod"/>
            </a:pPr>
            <a:r>
              <a:rPr lang="en-US" sz="3613" dirty="0" smtClean="0"/>
              <a:t>It Takes a Village: Promoting Collaboration </a:t>
            </a:r>
            <a:r>
              <a:rPr lang="en-US" sz="3613" dirty="0"/>
              <a:t>A</a:t>
            </a:r>
            <a:r>
              <a:rPr lang="en-US" sz="3613" dirty="0" smtClean="0"/>
              <a:t>mong </a:t>
            </a:r>
            <a:r>
              <a:rPr lang="en-US" sz="3613" dirty="0"/>
              <a:t>F</a:t>
            </a:r>
            <a:r>
              <a:rPr lang="en-US" sz="3613" dirty="0" smtClean="0"/>
              <a:t>amilies, Educators, and Related Providers </a:t>
            </a:r>
          </a:p>
          <a:p>
            <a:pPr marL="742950" indent="-742950">
              <a:buFont typeface="+mj-lt"/>
              <a:buAutoNum type="arabicPeriod"/>
            </a:pPr>
            <a:r>
              <a:rPr lang="en-US" sz="3613" dirty="0" smtClean="0"/>
              <a:t>Transition to Adulthood</a:t>
            </a:r>
          </a:p>
          <a:p>
            <a:pPr marL="514350" indent="-514350">
              <a:buFont typeface="+mj-lt"/>
              <a:buAutoNum type="arabicPeriod"/>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KATC Family Network:  </a:t>
            </a:r>
            <a:br>
              <a:rPr lang="en-US" b="1" dirty="0" smtClean="0"/>
            </a:br>
            <a:r>
              <a:rPr lang="en-US" b="1" dirty="0" smtClean="0"/>
              <a:t>Families Supporting Families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Kentucky Autism Training Center (KATC) is developing the KATC Family Network: Families Supporting Families. Through a partnership with The Council on Developmental Disabilities (CDD).</a:t>
            </a:r>
          </a:p>
          <a:p>
            <a:endParaRPr lang="en-US" dirty="0" smtClean="0"/>
          </a:p>
          <a:p>
            <a:r>
              <a:rPr lang="en-US" dirty="0" smtClean="0"/>
              <a:t>The purpose of the KATC Family Network is to develop a network of family members affected by ASD who will reach, collaborate, empower, and develop relationships with others throughout Kentucky.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10 at 11.33.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9" y="1521173"/>
            <a:ext cx="9144000" cy="4133715"/>
          </a:xfrm>
          <a:prstGeom prst="rect">
            <a:avLst/>
          </a:prstGeom>
        </p:spPr>
      </p:pic>
      <p:sp>
        <p:nvSpPr>
          <p:cNvPr id="5" name="Oval 4"/>
          <p:cNvSpPr/>
          <p:nvPr/>
        </p:nvSpPr>
        <p:spPr>
          <a:xfrm>
            <a:off x="4608688" y="2596445"/>
            <a:ext cx="395111"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654801" y="2210627"/>
            <a:ext cx="395111"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102556" y="4843871"/>
            <a:ext cx="536222"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84331" y="3151011"/>
            <a:ext cx="395111"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09244" y="4686300"/>
            <a:ext cx="513645"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503331" y="1763303"/>
            <a:ext cx="395111"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840134" y="3045177"/>
            <a:ext cx="547510" cy="359834"/>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282213"/>
            <a:ext cx="9144000" cy="1077218"/>
          </a:xfrm>
          <a:prstGeom prst="rect">
            <a:avLst/>
          </a:prstGeom>
          <a:solidFill>
            <a:srgbClr val="FFFFFF"/>
          </a:solidFill>
        </p:spPr>
        <p:txBody>
          <a:bodyPr wrap="square" rtlCol="0">
            <a:spAutoFit/>
          </a:bodyPr>
          <a:lstStyle/>
          <a:p>
            <a:pPr algn="ctr"/>
            <a:r>
              <a:rPr lang="en-US" sz="3200" b="1" dirty="0" smtClean="0"/>
              <a:t>KATC Family Network: Families Supporting Families</a:t>
            </a:r>
          </a:p>
          <a:p>
            <a:pPr algn="ctr"/>
            <a:r>
              <a:rPr lang="en-US" sz="3200" b="1" dirty="0" smtClean="0"/>
              <a:t>May 2013 Cohort</a:t>
            </a:r>
            <a:endParaRPr lang="en-US" sz="2400" b="1" dirty="0"/>
          </a:p>
        </p:txBody>
      </p:sp>
      <p:sp>
        <p:nvSpPr>
          <p:cNvPr id="12" name="Oval 11"/>
          <p:cNvSpPr/>
          <p:nvPr/>
        </p:nvSpPr>
        <p:spPr>
          <a:xfrm>
            <a:off x="5616229" y="4603982"/>
            <a:ext cx="564426"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46191" y="4832113"/>
            <a:ext cx="395111" cy="23988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331366" y="2848092"/>
            <a:ext cx="536811" cy="314677"/>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3416" y="5952934"/>
            <a:ext cx="8696392" cy="461665"/>
          </a:xfrm>
          <a:prstGeom prst="rect">
            <a:avLst/>
          </a:prstGeom>
          <a:noFill/>
        </p:spPr>
        <p:txBody>
          <a:bodyPr wrap="square" rtlCol="0">
            <a:spAutoFit/>
          </a:bodyPr>
          <a:lstStyle/>
          <a:p>
            <a:pPr algn="ctr"/>
            <a:r>
              <a:rPr lang="en-US" sz="2400" b="1" dirty="0" smtClean="0"/>
              <a:t>16 participants from 10 counties</a:t>
            </a:r>
            <a:endParaRPr lang="en-US" sz="2400" b="1" dirty="0"/>
          </a:p>
        </p:txBody>
      </p:sp>
    </p:spTree>
    <p:extLst>
      <p:ext uri="{BB962C8B-B14F-4D97-AF65-F5344CB8AC3E}">
        <p14:creationId xmlns:p14="http://schemas.microsoft.com/office/powerpoint/2010/main" val="5128429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Estimated Number of Individuals  with ASD in Kentucky</a:t>
            </a:r>
            <a:endParaRPr lang="en-US" b="1" dirty="0"/>
          </a:p>
        </p:txBody>
      </p:sp>
      <p:graphicFrame>
        <p:nvGraphicFramePr>
          <p:cNvPr id="4" name="Content Placeholder 3"/>
          <p:cNvGraphicFramePr>
            <a:graphicFrameLocks noGrp="1"/>
          </p:cNvGraphicFramePr>
          <p:nvPr>
            <p:ph idx="1"/>
          </p:nvPr>
        </p:nvGraphicFramePr>
        <p:xfrm>
          <a:off x="457200" y="1894740"/>
          <a:ext cx="8229600" cy="3251426"/>
        </p:xfrm>
        <a:graphic>
          <a:graphicData uri="http://schemas.openxmlformats.org/drawingml/2006/table">
            <a:tbl>
              <a:tblPr firstRow="1" bandRow="1">
                <a:tableStyleId>{0505E3EF-67EA-436B-97B2-0124C06EBD24}</a:tableStyleId>
              </a:tblPr>
              <a:tblGrid>
                <a:gridCol w="6670334"/>
                <a:gridCol w="1559266"/>
              </a:tblGrid>
              <a:tr h="715162">
                <a:tc>
                  <a:txBody>
                    <a:bodyPr/>
                    <a:lstStyle/>
                    <a:p>
                      <a:pPr marL="0" marR="0">
                        <a:spcBef>
                          <a:spcPts val="0"/>
                        </a:spcBef>
                        <a:spcAft>
                          <a:spcPts val="0"/>
                        </a:spcAft>
                      </a:pPr>
                      <a:r>
                        <a:rPr lang="en-US" sz="2600" b="1" kern="1200" dirty="0" smtClean="0"/>
                        <a:t>…Birth </a:t>
                      </a:r>
                      <a:r>
                        <a:rPr lang="en-US" sz="2600" b="1" kern="1200" dirty="0"/>
                        <a:t>to 3-yrs old</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2,563</a:t>
                      </a:r>
                      <a:endParaRPr lang="en-US" sz="1200" b="1" dirty="0">
                        <a:latin typeface="Times New Roman"/>
                        <a:ea typeface="Cambria"/>
                        <a:cs typeface="Times New Roman"/>
                      </a:endParaRPr>
                    </a:p>
                  </a:txBody>
                  <a:tcPr anchor="ctr"/>
                </a:tc>
              </a:tr>
              <a:tr h="1105940">
                <a:tc>
                  <a:txBody>
                    <a:bodyPr/>
                    <a:lstStyle/>
                    <a:p>
                      <a:pPr marL="0" marR="0">
                        <a:spcBef>
                          <a:spcPts val="0"/>
                        </a:spcBef>
                        <a:spcAft>
                          <a:spcPts val="0"/>
                        </a:spcAft>
                      </a:pPr>
                      <a:r>
                        <a:rPr lang="en-US" sz="2600" b="1" kern="1200" dirty="0" smtClean="0"/>
                        <a:t>…4</a:t>
                      </a:r>
                      <a:r>
                        <a:rPr lang="en-US" sz="2600" b="1" kern="1200" baseline="0" dirty="0" smtClean="0"/>
                        <a:t> to </a:t>
                      </a:r>
                      <a:r>
                        <a:rPr lang="en-US" sz="2600" b="1" kern="1200" dirty="0" smtClean="0"/>
                        <a:t>21 </a:t>
                      </a:r>
                      <a:r>
                        <a:rPr lang="en-US" sz="2600" b="1" kern="1200" dirty="0"/>
                        <a:t>yrs old</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11,823</a:t>
                      </a:r>
                      <a:endParaRPr lang="en-US" sz="1200" b="1" dirty="0">
                        <a:latin typeface="Times New Roman"/>
                        <a:ea typeface="Cambria"/>
                        <a:cs typeface="Times New Roman"/>
                      </a:endParaRPr>
                    </a:p>
                  </a:txBody>
                  <a:tcPr anchor="ctr"/>
                </a:tc>
              </a:tr>
              <a:tr h="715162">
                <a:tc>
                  <a:txBody>
                    <a:bodyPr/>
                    <a:lstStyle/>
                    <a:p>
                      <a:pPr marL="0" marR="0">
                        <a:spcBef>
                          <a:spcPts val="0"/>
                        </a:spcBef>
                        <a:spcAft>
                          <a:spcPts val="0"/>
                        </a:spcAft>
                      </a:pPr>
                      <a:r>
                        <a:rPr lang="en-US" sz="2600" b="1" kern="1200" dirty="0" smtClean="0"/>
                        <a:t>…18 yrs old +</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35,923</a:t>
                      </a:r>
                      <a:endParaRPr lang="en-US" sz="1200" b="1" dirty="0">
                        <a:latin typeface="Times New Roman"/>
                        <a:ea typeface="Cambria"/>
                        <a:cs typeface="Times New Roman"/>
                      </a:endParaRPr>
                    </a:p>
                  </a:txBody>
                  <a:tcPr anchor="ctr"/>
                </a:tc>
              </a:tr>
              <a:tr h="715162">
                <a:tc>
                  <a:txBody>
                    <a:bodyPr/>
                    <a:lstStyle/>
                    <a:p>
                      <a:pPr marL="0" marR="0">
                        <a:spcBef>
                          <a:spcPts val="0"/>
                        </a:spcBef>
                        <a:spcAft>
                          <a:spcPts val="0"/>
                        </a:spcAft>
                      </a:pPr>
                      <a:r>
                        <a:rPr lang="en-US" sz="2600" b="1" kern="1200" dirty="0" smtClean="0"/>
                        <a:t>…Across</a:t>
                      </a:r>
                      <a:r>
                        <a:rPr lang="en-US" sz="2600" b="1" kern="1200" baseline="0" dirty="0" smtClean="0"/>
                        <a:t> the Life-Span</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49,311</a:t>
                      </a:r>
                      <a:endParaRPr lang="en-US" sz="1200" b="1" dirty="0">
                        <a:latin typeface="Times New Roman"/>
                        <a:ea typeface="Cambria"/>
                        <a:cs typeface="Times New Roman"/>
                      </a:endParaRPr>
                    </a:p>
                  </a:txBody>
                  <a:tcPr anchor="ctr"/>
                </a:tc>
              </a:tr>
            </a:tbl>
          </a:graphicData>
        </a:graphic>
      </p:graphicFrame>
      <p:sp>
        <p:nvSpPr>
          <p:cNvPr id="5" name="TextBox 4"/>
          <p:cNvSpPr txBox="1"/>
          <p:nvPr/>
        </p:nvSpPr>
        <p:spPr>
          <a:xfrm>
            <a:off x="457200" y="5146166"/>
            <a:ext cx="8229600" cy="1323439"/>
          </a:xfrm>
          <a:prstGeom prst="rect">
            <a:avLst/>
          </a:prstGeom>
          <a:noFill/>
        </p:spPr>
        <p:txBody>
          <a:bodyPr wrap="square" rtlCol="0">
            <a:spAutoFit/>
          </a:bodyPr>
          <a:lstStyle/>
          <a:p>
            <a:r>
              <a:rPr lang="en-US" sz="2000" dirty="0" smtClean="0"/>
              <a:t>About 1 in 88 children has been identified with an autism spectrum disorder (ASD) according to estimates from CDC's Autism and Developmental Disabilities Monitoring (ADDM) Network.</a:t>
            </a:r>
          </a:p>
          <a:p>
            <a:pPr algn="r"/>
            <a:r>
              <a:rPr lang="en-US" sz="2000" smtClean="0"/>
              <a:t>(2013)</a:t>
            </a: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30" y="152400"/>
            <a:ext cx="6248400" cy="609600"/>
          </a:xfrm>
        </p:spPr>
        <p:txBody>
          <a:bodyPr>
            <a:normAutofit/>
          </a:bodyPr>
          <a:lstStyle/>
          <a:p>
            <a:pPr algn="l"/>
            <a:r>
              <a:rPr lang="en-US" sz="2800" b="1" dirty="0" smtClean="0">
                <a:solidFill>
                  <a:srgbClr val="FF0000"/>
                </a:solidFill>
              </a:rPr>
              <a:t>Kentucky Autism Training Center</a:t>
            </a:r>
            <a:endParaRPr lang="en-US" sz="2800" b="1" dirty="0">
              <a:solidFill>
                <a:srgbClr val="FF0000"/>
              </a:solidFill>
            </a:endParaRPr>
          </a:p>
        </p:txBody>
      </p:sp>
      <p:pic>
        <p:nvPicPr>
          <p:cNvPr id="5" name="Picture 4"/>
          <p:cNvPicPr>
            <a:picLocks noChangeAspect="1"/>
          </p:cNvPicPr>
          <p:nvPr/>
        </p:nvPicPr>
        <p:blipFill>
          <a:blip r:embed="rId2" cstate="print"/>
          <a:stretch>
            <a:fillRect/>
          </a:stretch>
        </p:blipFill>
        <p:spPr>
          <a:xfrm>
            <a:off x="7315201" y="6238240"/>
            <a:ext cx="1219200" cy="568960"/>
          </a:xfrm>
          <a:prstGeom prst="rect">
            <a:avLst/>
          </a:prstGeom>
        </p:spPr>
      </p:pic>
      <p:pic>
        <p:nvPicPr>
          <p:cNvPr id="6" name="Picture 11" descr="UofL_Logo_Curtain_Inside"/>
          <p:cNvPicPr>
            <a:picLocks noChangeAspect="1" noChangeArrowheads="1"/>
          </p:cNvPicPr>
          <p:nvPr/>
        </p:nvPicPr>
        <p:blipFill>
          <a:blip r:embed="rId3"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8" name="Line 18"/>
          <p:cNvSpPr>
            <a:spLocks noChangeShapeType="1"/>
          </p:cNvSpPr>
          <p:nvPr/>
        </p:nvSpPr>
        <p:spPr bwMode="auto">
          <a:xfrm>
            <a:off x="0" y="60960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39700" y="1143000"/>
            <a:ext cx="9029700" cy="47371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endPar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lgn="ctr">
              <a:buNone/>
            </a:pP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Autism Spectrum Disorder in the DSM-5</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052655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30" y="152400"/>
            <a:ext cx="6248400" cy="609600"/>
          </a:xfrm>
        </p:spPr>
        <p:txBody>
          <a:bodyPr>
            <a:normAutofit/>
          </a:bodyPr>
          <a:lstStyle/>
          <a:p>
            <a:pPr algn="l"/>
            <a:r>
              <a:rPr lang="en-US" sz="2800" b="1" dirty="0" smtClean="0">
                <a:solidFill>
                  <a:srgbClr val="FF0000"/>
                </a:solidFill>
              </a:rPr>
              <a:t>Kentucky Autism Training Center</a:t>
            </a:r>
            <a:endParaRPr lang="en-US" sz="2800" b="1" dirty="0">
              <a:solidFill>
                <a:srgbClr val="FF0000"/>
              </a:solidFill>
            </a:endParaRPr>
          </a:p>
        </p:txBody>
      </p:sp>
      <p:pic>
        <p:nvPicPr>
          <p:cNvPr id="5" name="Picture 4"/>
          <p:cNvPicPr>
            <a:picLocks noChangeAspect="1"/>
          </p:cNvPicPr>
          <p:nvPr/>
        </p:nvPicPr>
        <p:blipFill>
          <a:blip r:embed="rId2" cstate="print"/>
          <a:stretch>
            <a:fillRect/>
          </a:stretch>
        </p:blipFill>
        <p:spPr>
          <a:xfrm>
            <a:off x="7315201" y="6238240"/>
            <a:ext cx="1219200" cy="568960"/>
          </a:xfrm>
          <a:prstGeom prst="rect">
            <a:avLst/>
          </a:prstGeom>
        </p:spPr>
      </p:pic>
      <p:pic>
        <p:nvPicPr>
          <p:cNvPr id="6" name="Picture 11" descr="UofL_Logo_Curtain_Inside"/>
          <p:cNvPicPr>
            <a:picLocks noChangeAspect="1" noChangeArrowheads="1"/>
          </p:cNvPicPr>
          <p:nvPr/>
        </p:nvPicPr>
        <p:blipFill>
          <a:blip r:embed="rId3"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8" name="Line 18"/>
          <p:cNvSpPr>
            <a:spLocks noChangeShapeType="1"/>
          </p:cNvSpPr>
          <p:nvPr/>
        </p:nvSpPr>
        <p:spPr bwMode="auto">
          <a:xfrm>
            <a:off x="0" y="60960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39700" y="1143000"/>
            <a:ext cx="9029700" cy="4737100"/>
          </a:xfrm>
        </p:spPr>
        <p:txBody>
          <a:bodyPr>
            <a:normAutofit/>
          </a:bodyPr>
          <a:lstStyle/>
          <a:p>
            <a:pPr marL="0" indent="0" algn="ctr">
              <a:buNone/>
            </a:pPr>
            <a:r>
              <a:rPr lang="en-US" sz="3600" i="1" dirty="0" smtClean="0"/>
              <a:t>Five major changes</a:t>
            </a:r>
          </a:p>
          <a:p>
            <a:pPr marL="0" indent="0">
              <a:buNone/>
            </a:pPr>
            <a:r>
              <a:rPr lang="en-US" dirty="0" smtClean="0"/>
              <a:t>#1  New classification system eliminates the previously separate subcategories on the autism spectrum, including Asperger syndrome, PDD-NOS, childhood disintegrative disorder and autistic disorder.  </a:t>
            </a:r>
            <a:r>
              <a:rPr lang="en-US" dirty="0" smtClean="0">
                <a:solidFill>
                  <a:srgbClr val="FF0000"/>
                </a:solidFill>
              </a:rPr>
              <a:t>These subcategories will be folded into the broad term autism spectrum disorder (ASD)</a:t>
            </a:r>
            <a:r>
              <a:rPr lang="en-US" dirty="0" smtClean="0"/>
              <a:t>.</a:t>
            </a:r>
            <a:endParaRPr lang="en-US" dirty="0"/>
          </a:p>
        </p:txBody>
      </p:sp>
    </p:spTree>
    <p:extLst>
      <p:ext uri="{BB962C8B-B14F-4D97-AF65-F5344CB8AC3E}">
        <p14:creationId xmlns:p14="http://schemas.microsoft.com/office/powerpoint/2010/main" val="23260733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UofL_Logo_Curtain_Inside"/>
          <p:cNvPicPr>
            <a:picLocks noChangeAspect="1" noChangeArrowheads="1"/>
          </p:cNvPicPr>
          <p:nvPr/>
        </p:nvPicPr>
        <p:blipFill>
          <a:blip r:embed="rId2"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14300" y="977900"/>
            <a:ext cx="9029700" cy="4737100"/>
          </a:xfrm>
        </p:spPr>
        <p:txBody>
          <a:bodyPr>
            <a:normAutofit/>
          </a:bodyPr>
          <a:lstStyle/>
          <a:p>
            <a:pPr marL="0" indent="0" algn="ctr">
              <a:buNone/>
            </a:pPr>
            <a:r>
              <a:rPr lang="en-US" sz="3600" i="1" dirty="0" smtClean="0"/>
              <a:t>#2</a:t>
            </a:r>
            <a:endParaRPr lang="en-US" sz="1600" dirty="0"/>
          </a:p>
          <a:p>
            <a:pPr marL="0" indent="0">
              <a:buNone/>
            </a:pPr>
            <a:endParaRPr lang="en-US" sz="3000" dirty="0" smtClean="0"/>
          </a:p>
        </p:txBody>
      </p:sp>
      <p:graphicFrame>
        <p:nvGraphicFramePr>
          <p:cNvPr id="4" name="Table 3"/>
          <p:cNvGraphicFramePr>
            <a:graphicFrameLocks noGrp="1"/>
          </p:cNvGraphicFramePr>
          <p:nvPr>
            <p:extLst>
              <p:ext uri="{D42A27DB-BD31-4B8C-83A1-F6EECF244321}">
                <p14:modId xmlns:p14="http://schemas.microsoft.com/office/powerpoint/2010/main" val="268942606"/>
              </p:ext>
            </p:extLst>
          </p:nvPr>
        </p:nvGraphicFramePr>
        <p:xfrm>
          <a:off x="123825" y="1739901"/>
          <a:ext cx="8915399" cy="4622798"/>
        </p:xfrm>
        <a:graphic>
          <a:graphicData uri="http://schemas.openxmlformats.org/drawingml/2006/table">
            <a:tbl>
              <a:tblPr firstRow="1" bandRow="1">
                <a:tableStyleId>{69CF1AB2-1976-4502-BF36-3FF5EA218861}</a:tableStyleId>
              </a:tblPr>
              <a:tblGrid>
                <a:gridCol w="1635854"/>
                <a:gridCol w="2669446"/>
                <a:gridCol w="4610099"/>
              </a:tblGrid>
              <a:tr h="480641">
                <a:tc>
                  <a:txBody>
                    <a:bodyPr/>
                    <a:lstStyle/>
                    <a:p>
                      <a:endParaRPr lang="en-US" dirty="0"/>
                    </a:p>
                  </a:txBody>
                  <a:tcPr/>
                </a:tc>
                <a:tc>
                  <a:txBody>
                    <a:bodyPr/>
                    <a:lstStyle/>
                    <a:p>
                      <a:r>
                        <a:rPr lang="en-US" dirty="0" smtClean="0"/>
                        <a:t>DSM-IV</a:t>
                      </a:r>
                      <a:endParaRPr lang="en-US" dirty="0"/>
                    </a:p>
                  </a:txBody>
                  <a:tcPr/>
                </a:tc>
                <a:tc>
                  <a:txBody>
                    <a:bodyPr/>
                    <a:lstStyle/>
                    <a:p>
                      <a:r>
                        <a:rPr lang="en-US" dirty="0" smtClean="0"/>
                        <a:t>DSM-V</a:t>
                      </a:r>
                      <a:endParaRPr lang="en-US" dirty="0"/>
                    </a:p>
                  </a:txBody>
                  <a:tcPr/>
                </a:tc>
              </a:tr>
              <a:tr h="1812471">
                <a:tc>
                  <a:txBody>
                    <a:bodyPr/>
                    <a:lstStyle/>
                    <a:p>
                      <a:r>
                        <a:rPr lang="en-US" dirty="0" smtClean="0"/>
                        <a:t>Domains/Categories</a:t>
                      </a:r>
                      <a:endParaRPr lang="en-US" dirty="0"/>
                    </a:p>
                  </a:txBody>
                  <a:tcPr/>
                </a:tc>
                <a:tc>
                  <a:txBody>
                    <a:bodyPr/>
                    <a:lstStyle/>
                    <a:p>
                      <a:pPr marL="0" indent="0">
                        <a:buFont typeface="Arial"/>
                        <a:buNone/>
                      </a:pPr>
                      <a:r>
                        <a:rPr lang="en-US" dirty="0" smtClean="0"/>
                        <a:t>Three domains:</a:t>
                      </a:r>
                    </a:p>
                    <a:p>
                      <a:pPr marL="285750" indent="-285750">
                        <a:buFont typeface="Arial"/>
                        <a:buChar char="•"/>
                      </a:pPr>
                      <a:r>
                        <a:rPr lang="en-US" dirty="0" smtClean="0"/>
                        <a:t>Social</a:t>
                      </a:r>
                      <a:r>
                        <a:rPr lang="en-US" baseline="0" dirty="0" smtClean="0"/>
                        <a:t> Impairment</a:t>
                      </a:r>
                    </a:p>
                    <a:p>
                      <a:pPr marL="285750" indent="-285750">
                        <a:buFont typeface="Arial"/>
                        <a:buChar char="•"/>
                      </a:pPr>
                      <a:r>
                        <a:rPr lang="en-US" baseline="0" dirty="0" smtClean="0"/>
                        <a:t>Language/Communication Impairment</a:t>
                      </a:r>
                    </a:p>
                    <a:p>
                      <a:pPr marL="285750" indent="-285750">
                        <a:buFont typeface="Arial"/>
                        <a:buChar char="•"/>
                      </a:pPr>
                      <a:r>
                        <a:rPr lang="en-US" baseline="0" dirty="0" smtClean="0"/>
                        <a:t>Repetitive/restricted/stereotyped behaviors</a:t>
                      </a:r>
                      <a:endParaRPr lang="en-US" dirty="0"/>
                    </a:p>
                  </a:txBody>
                  <a:tcPr/>
                </a:tc>
                <a:tc>
                  <a:txBody>
                    <a:bodyPr/>
                    <a:lstStyle/>
                    <a:p>
                      <a:r>
                        <a:rPr lang="en-US" dirty="0" smtClean="0"/>
                        <a:t>Two Categories:</a:t>
                      </a:r>
                    </a:p>
                    <a:p>
                      <a:pPr marL="285750" indent="-285750">
                        <a:buFont typeface="Arial"/>
                        <a:buChar char="•"/>
                      </a:pPr>
                      <a:r>
                        <a:rPr lang="en-US" dirty="0" smtClean="0"/>
                        <a:t>Social</a:t>
                      </a:r>
                      <a:r>
                        <a:rPr lang="en-US" baseline="0" dirty="0" smtClean="0"/>
                        <a:t> Communication Impairment</a:t>
                      </a:r>
                    </a:p>
                    <a:p>
                      <a:pPr marL="285750" indent="-285750">
                        <a:buFont typeface="Arial"/>
                        <a:buChar char="•"/>
                      </a:pPr>
                      <a:r>
                        <a:rPr lang="en-US" baseline="0" dirty="0" smtClean="0"/>
                        <a:t>Restricted interests/repetitive behaviors</a:t>
                      </a:r>
                      <a:endParaRPr lang="en-US" dirty="0"/>
                    </a:p>
                  </a:txBody>
                  <a:tcPr/>
                </a:tc>
              </a:tr>
              <a:tr h="2130478">
                <a:tc>
                  <a:txBody>
                    <a:bodyPr/>
                    <a:lstStyle/>
                    <a:p>
                      <a:r>
                        <a:rPr lang="en-US" dirty="0" smtClean="0"/>
                        <a:t>Diagnosis Requirements</a:t>
                      </a:r>
                      <a:endParaRPr lang="en-US" dirty="0"/>
                    </a:p>
                  </a:txBody>
                  <a:tcPr/>
                </a:tc>
                <a:tc>
                  <a:txBody>
                    <a:bodyPr/>
                    <a:lstStyle/>
                    <a:p>
                      <a:r>
                        <a:rPr lang="en-US" dirty="0" smtClean="0"/>
                        <a:t>At least 6 out of 12 deficits</a:t>
                      </a:r>
                      <a:r>
                        <a:rPr lang="en-US" baseline="0" dirty="0" smtClean="0"/>
                        <a:t> in the three domain areas</a:t>
                      </a:r>
                      <a:endParaRPr lang="en-US" dirty="0"/>
                    </a:p>
                  </a:txBody>
                  <a:tcPr/>
                </a:tc>
                <a:tc>
                  <a:txBody>
                    <a:bodyPr/>
                    <a:lstStyle/>
                    <a:p>
                      <a:pPr marL="285750" indent="-285750">
                        <a:buFont typeface="Arial"/>
                        <a:buChar char="•"/>
                      </a:pPr>
                      <a:r>
                        <a:rPr lang="en-US" dirty="0" smtClean="0"/>
                        <a:t>3</a:t>
                      </a:r>
                      <a:r>
                        <a:rPr lang="en-US" baseline="0" dirty="0" smtClean="0"/>
                        <a:t> deficits in social communication</a:t>
                      </a:r>
                    </a:p>
                    <a:p>
                      <a:pPr marL="285750" indent="-285750">
                        <a:buFont typeface="Arial"/>
                        <a:buChar char="•"/>
                      </a:pPr>
                      <a:r>
                        <a:rPr lang="en-US" baseline="0" dirty="0" smtClean="0"/>
                        <a:t>At  least 2 symptoms in Restricted Repetitive Patterns of Behavior/Interests</a:t>
                      </a:r>
                    </a:p>
                    <a:p>
                      <a:pPr marL="742950" lvl="1" indent="-285750">
                        <a:buFont typeface="Arial"/>
                        <a:buChar char="•"/>
                      </a:pPr>
                      <a:r>
                        <a:rPr lang="en-US" b="1" u="sng" baseline="0" dirty="0" smtClean="0">
                          <a:solidFill>
                            <a:srgbClr val="FF0000"/>
                          </a:solidFill>
                        </a:rPr>
                        <a:t>New symptom: </a:t>
                      </a:r>
                    </a:p>
                    <a:p>
                      <a:pPr marL="457200" lvl="1" indent="0">
                        <a:buFont typeface="Arial"/>
                        <a:buNone/>
                      </a:pPr>
                      <a:r>
                        <a:rPr lang="en-US" baseline="0" dirty="0" smtClean="0">
                          <a:solidFill>
                            <a:schemeClr val="tx1"/>
                          </a:solidFill>
                        </a:rPr>
                        <a:t>Hyper- or hypo-reactivity to sensory input or unusual interests in sensory aspects of the environment </a:t>
                      </a:r>
                      <a:endParaRPr lang="en-US" dirty="0">
                        <a:solidFill>
                          <a:schemeClr val="tx1"/>
                        </a:solidFill>
                      </a:endParaRPr>
                    </a:p>
                  </a:txBody>
                  <a:tcPr/>
                </a:tc>
              </a:tr>
            </a:tbl>
          </a:graphicData>
        </a:graphic>
      </p:graphicFrame>
      <p:sp>
        <p:nvSpPr>
          <p:cNvPr id="8" name="Rectangle 7"/>
          <p:cNvSpPr/>
          <p:nvPr/>
        </p:nvSpPr>
        <p:spPr>
          <a:xfrm>
            <a:off x="3209781" y="95032"/>
            <a:ext cx="5943743" cy="954107"/>
          </a:xfrm>
          <a:prstGeom prst="rect">
            <a:avLst/>
          </a:prstGeom>
        </p:spPr>
        <p:txBody>
          <a:bodyPr wrap="square">
            <a:spAutoFit/>
          </a:bodyPr>
          <a:lstStyle/>
          <a:p>
            <a:r>
              <a:rPr lang="en-US" sz="2800" b="1" u="sng" dirty="0" smtClean="0">
                <a:solidFill>
                  <a:srgbClr val="FF0000"/>
                </a:solidFill>
              </a:rPr>
              <a:t>Autism Speaks:</a:t>
            </a:r>
            <a:r>
              <a:rPr lang="en-US" sz="2800" b="1" dirty="0" smtClean="0">
                <a:solidFill>
                  <a:srgbClr val="FF0000"/>
                </a:solidFill>
              </a:rPr>
              <a:t> </a:t>
            </a:r>
            <a:r>
              <a:rPr lang="en-US" sz="2800" i="1" dirty="0" smtClean="0"/>
              <a:t>Five major changes</a:t>
            </a:r>
            <a:br>
              <a:rPr lang="en-US" sz="2800" i="1" dirty="0" smtClean="0"/>
            </a:br>
            <a:endParaRPr lang="en-US" sz="2800" dirty="0"/>
          </a:p>
        </p:txBody>
      </p:sp>
    </p:spTree>
    <p:extLst>
      <p:ext uri="{BB962C8B-B14F-4D97-AF65-F5344CB8AC3E}">
        <p14:creationId xmlns:p14="http://schemas.microsoft.com/office/powerpoint/2010/main" val="26838511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50000"/>
                  </a:schemeClr>
                </a:solidFill>
              </a:rPr>
              <a:t>History of the KATC</a:t>
            </a:r>
            <a:endParaRPr lang="en-US" b="1" dirty="0">
              <a:solidFill>
                <a:schemeClr val="tx2">
                  <a:lumMod val="50000"/>
                </a:schemeClr>
              </a:solidFill>
            </a:endParaRPr>
          </a:p>
        </p:txBody>
      </p:sp>
      <p:sp>
        <p:nvSpPr>
          <p:cNvPr id="6" name="Content Placeholder 5"/>
          <p:cNvSpPr>
            <a:spLocks noGrp="1"/>
          </p:cNvSpPr>
          <p:nvPr>
            <p:ph idx="1"/>
          </p:nvPr>
        </p:nvSpPr>
        <p:spPr>
          <a:xfrm>
            <a:off x="457200" y="1253068"/>
            <a:ext cx="8229600" cy="4873096"/>
          </a:xfrm>
        </p:spPr>
        <p:txBody>
          <a:bodyPr>
            <a:normAutofit lnSpcReduction="10000"/>
          </a:bodyPr>
          <a:lstStyle/>
          <a:p>
            <a:r>
              <a:rPr lang="en-US" sz="3600" dirty="0" smtClean="0"/>
              <a:t>Initiated by families seeking training for educators, service providers and families</a:t>
            </a:r>
          </a:p>
          <a:p>
            <a:r>
              <a:rPr lang="en-US" sz="3600" dirty="0" smtClean="0"/>
              <a:t>House Bill 159 passed 1996 General Assembly (</a:t>
            </a:r>
            <a:r>
              <a:rPr lang="en-US" sz="3600" b="1" u="sng" dirty="0" smtClean="0"/>
              <a:t>State</a:t>
            </a:r>
            <a:r>
              <a:rPr lang="en-US" sz="3600" dirty="0" smtClean="0"/>
              <a:t> Autism Training Center KRS 164.981 to 164.9819 )</a:t>
            </a:r>
          </a:p>
          <a:p>
            <a:r>
              <a:rPr lang="en-US" sz="3600" dirty="0" smtClean="0"/>
              <a:t>University of Louisville awarded administrative oversight – housed at the College of Education and Human Development</a:t>
            </a:r>
          </a:p>
          <a:p>
            <a:endParaRPr lang="en-US" sz="3600" dirty="0" smtClean="0"/>
          </a:p>
          <a:p>
            <a:pPr>
              <a:buNone/>
            </a:pPr>
            <a:endParaRPr lang="en-US" dirty="0"/>
          </a:p>
        </p:txBody>
      </p:sp>
      <p:pic>
        <p:nvPicPr>
          <p:cNvPr id="5" name="Picture 4"/>
          <p:cNvPicPr>
            <a:picLocks noChangeAspect="1"/>
          </p:cNvPicPr>
          <p:nvPr/>
        </p:nvPicPr>
        <p:blipFill>
          <a:blip r:embed="rId3" cstate="print"/>
          <a:stretch>
            <a:fillRect/>
          </a:stretch>
        </p:blipFill>
        <p:spPr>
          <a:xfrm>
            <a:off x="7315201" y="6126164"/>
            <a:ext cx="1219200" cy="56896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9400"/>
            <a:ext cx="6698130" cy="609600"/>
          </a:xfrm>
        </p:spPr>
        <p:txBody>
          <a:bodyPr>
            <a:noAutofit/>
          </a:bodyPr>
          <a:lstStyle/>
          <a:p>
            <a:pPr algn="l"/>
            <a:r>
              <a:rPr lang="en-US" sz="3200" b="1" u="sng" dirty="0">
                <a:solidFill>
                  <a:srgbClr val="FF0000"/>
                </a:solidFill>
              </a:rPr>
              <a:t>Autism Speaks:</a:t>
            </a:r>
            <a:r>
              <a:rPr lang="en-US" sz="3200" b="1" dirty="0">
                <a:solidFill>
                  <a:srgbClr val="FF0000"/>
                </a:solidFill>
              </a:rPr>
              <a:t> </a:t>
            </a:r>
            <a:r>
              <a:rPr lang="en-US" sz="3200" i="1" dirty="0"/>
              <a:t>Five major changes</a:t>
            </a:r>
            <a:br>
              <a:rPr lang="en-US" sz="3200" i="1" dirty="0"/>
            </a:br>
            <a:endParaRPr lang="en-US" sz="3200" b="1" dirty="0">
              <a:solidFill>
                <a:srgbClr val="FF0000"/>
              </a:solidFill>
            </a:endParaRPr>
          </a:p>
        </p:txBody>
      </p:sp>
      <p:pic>
        <p:nvPicPr>
          <p:cNvPr id="5" name="Picture 4"/>
          <p:cNvPicPr>
            <a:picLocks noChangeAspect="1"/>
          </p:cNvPicPr>
          <p:nvPr/>
        </p:nvPicPr>
        <p:blipFill>
          <a:blip r:embed="rId2" cstate="print"/>
          <a:stretch>
            <a:fillRect/>
          </a:stretch>
        </p:blipFill>
        <p:spPr>
          <a:xfrm>
            <a:off x="7315201" y="6238240"/>
            <a:ext cx="1219200" cy="568960"/>
          </a:xfrm>
          <a:prstGeom prst="rect">
            <a:avLst/>
          </a:prstGeom>
        </p:spPr>
      </p:pic>
      <p:pic>
        <p:nvPicPr>
          <p:cNvPr id="6" name="Picture 11" descr="UofL_Logo_Curtain_Inside"/>
          <p:cNvPicPr>
            <a:picLocks noChangeAspect="1" noChangeArrowheads="1"/>
          </p:cNvPicPr>
          <p:nvPr/>
        </p:nvPicPr>
        <p:blipFill>
          <a:blip r:embed="rId3"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8" name="Line 18"/>
          <p:cNvSpPr>
            <a:spLocks noChangeShapeType="1"/>
          </p:cNvSpPr>
          <p:nvPr/>
        </p:nvSpPr>
        <p:spPr bwMode="auto">
          <a:xfrm>
            <a:off x="0" y="60960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39700" y="889000"/>
            <a:ext cx="9029700" cy="5575300"/>
          </a:xfrm>
        </p:spPr>
        <p:txBody>
          <a:bodyPr>
            <a:normAutofit fontScale="77500" lnSpcReduction="20000"/>
          </a:bodyPr>
          <a:lstStyle/>
          <a:p>
            <a:pPr marL="0" indent="0" algn="ctr">
              <a:buNone/>
            </a:pPr>
            <a:endParaRPr lang="en-US" sz="1600" dirty="0" smtClean="0"/>
          </a:p>
          <a:p>
            <a:pPr marL="0" indent="0">
              <a:buNone/>
            </a:pPr>
            <a:r>
              <a:rPr lang="en-US" sz="3800" dirty="0" smtClean="0"/>
              <a:t>#3  Symptoms can currently be present, or reported in past history.</a:t>
            </a:r>
          </a:p>
          <a:p>
            <a:pPr marL="0" indent="0">
              <a:buNone/>
            </a:pPr>
            <a:endParaRPr lang="en-US" sz="3800" dirty="0" smtClean="0"/>
          </a:p>
          <a:p>
            <a:pPr marL="0" indent="0">
              <a:buNone/>
            </a:pPr>
            <a:r>
              <a:rPr lang="en-US" sz="3800" dirty="0" smtClean="0"/>
              <a:t>#4  In addition to the diagnosis, each person evaluated will also be described in terms of: </a:t>
            </a:r>
            <a:endParaRPr lang="en-US" sz="1900" dirty="0" smtClean="0"/>
          </a:p>
          <a:p>
            <a:r>
              <a:rPr lang="en-US" sz="3800" dirty="0"/>
              <a:t>A</a:t>
            </a:r>
            <a:r>
              <a:rPr lang="en-US" sz="3800" dirty="0" smtClean="0"/>
              <a:t>ny known genetic cause (e.g., fragile X syndrome, </a:t>
            </a:r>
            <a:r>
              <a:rPr lang="en-US" sz="3800" dirty="0" err="1" smtClean="0"/>
              <a:t>Rett</a:t>
            </a:r>
            <a:r>
              <a:rPr lang="en-US" sz="3800" dirty="0" smtClean="0"/>
              <a:t> syndrome)</a:t>
            </a:r>
          </a:p>
          <a:p>
            <a:r>
              <a:rPr lang="en-US" sz="3800" dirty="0"/>
              <a:t>L</a:t>
            </a:r>
            <a:r>
              <a:rPr lang="en-US" sz="3800" dirty="0" smtClean="0"/>
              <a:t>evel of language </a:t>
            </a:r>
            <a:endParaRPr lang="en-US" sz="3800" dirty="0"/>
          </a:p>
          <a:p>
            <a:r>
              <a:rPr lang="en-US" sz="3800" dirty="0"/>
              <a:t>I</a:t>
            </a:r>
            <a:r>
              <a:rPr lang="en-US" sz="3800" dirty="0" smtClean="0"/>
              <a:t>ntellectual disability </a:t>
            </a:r>
            <a:endParaRPr lang="en-US" sz="3800" dirty="0"/>
          </a:p>
          <a:p>
            <a:r>
              <a:rPr lang="en-US" sz="3800" dirty="0" smtClean="0"/>
              <a:t>Presence of medical conditions such as seizures, anxiety, depression, and/or gastrointestinal (GI) problems </a:t>
            </a:r>
          </a:p>
        </p:txBody>
      </p:sp>
    </p:spTree>
    <p:extLst>
      <p:ext uri="{BB962C8B-B14F-4D97-AF65-F5344CB8AC3E}">
        <p14:creationId xmlns:p14="http://schemas.microsoft.com/office/powerpoint/2010/main" val="16309141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7315201" y="6238240"/>
            <a:ext cx="1219200" cy="568960"/>
          </a:xfrm>
          <a:prstGeom prst="rect">
            <a:avLst/>
          </a:prstGeom>
        </p:spPr>
      </p:pic>
      <p:pic>
        <p:nvPicPr>
          <p:cNvPr id="6" name="Picture 11" descr="UofL_Logo_Curtain_Inside"/>
          <p:cNvPicPr>
            <a:picLocks noChangeAspect="1" noChangeArrowheads="1"/>
          </p:cNvPicPr>
          <p:nvPr/>
        </p:nvPicPr>
        <p:blipFill>
          <a:blip r:embed="rId3"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8" name="Line 18"/>
          <p:cNvSpPr>
            <a:spLocks noChangeShapeType="1"/>
          </p:cNvSpPr>
          <p:nvPr/>
        </p:nvSpPr>
        <p:spPr bwMode="auto">
          <a:xfrm>
            <a:off x="0" y="60960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39700" y="1143000"/>
            <a:ext cx="9029700" cy="4737100"/>
          </a:xfrm>
        </p:spPr>
        <p:txBody>
          <a:bodyPr>
            <a:normAutofit/>
          </a:bodyPr>
          <a:lstStyle/>
          <a:p>
            <a:pPr marL="0" indent="0" algn="ctr">
              <a:buNone/>
            </a:pPr>
            <a:endParaRPr lang="en-US" sz="1600" dirty="0" smtClean="0"/>
          </a:p>
          <a:p>
            <a:pPr marL="0" indent="0">
              <a:buNone/>
            </a:pPr>
            <a:r>
              <a:rPr lang="en-US" dirty="0" smtClean="0"/>
              <a:t>#5  The work group added a new category called Social Communication Disorder (SCD).  This will allow for a diagnosis of disabilities in social communication without the presence of repetitive behaviors.</a:t>
            </a:r>
            <a:endParaRPr lang="en-US" dirty="0"/>
          </a:p>
        </p:txBody>
      </p:sp>
      <p:sp>
        <p:nvSpPr>
          <p:cNvPr id="9" name="Rectangle 8"/>
          <p:cNvSpPr/>
          <p:nvPr/>
        </p:nvSpPr>
        <p:spPr>
          <a:xfrm>
            <a:off x="3200257" y="113511"/>
            <a:ext cx="5953268" cy="954107"/>
          </a:xfrm>
          <a:prstGeom prst="rect">
            <a:avLst/>
          </a:prstGeom>
        </p:spPr>
        <p:txBody>
          <a:bodyPr wrap="square">
            <a:spAutoFit/>
          </a:bodyPr>
          <a:lstStyle/>
          <a:p>
            <a:r>
              <a:rPr lang="en-US" sz="2800" b="1" u="sng" dirty="0" smtClean="0">
                <a:solidFill>
                  <a:srgbClr val="FF0000"/>
                </a:solidFill>
              </a:rPr>
              <a:t>Autism Speaks:</a:t>
            </a:r>
            <a:r>
              <a:rPr lang="en-US" sz="2800" b="1" dirty="0" smtClean="0">
                <a:solidFill>
                  <a:srgbClr val="FF0000"/>
                </a:solidFill>
              </a:rPr>
              <a:t> </a:t>
            </a:r>
            <a:r>
              <a:rPr lang="en-US" sz="2800" i="1" dirty="0" smtClean="0"/>
              <a:t>Five major changes</a:t>
            </a:r>
            <a:br>
              <a:rPr lang="en-US" sz="2800" i="1" dirty="0" smtClean="0"/>
            </a:br>
            <a:endParaRPr lang="en-US" sz="2800" dirty="0"/>
          </a:p>
        </p:txBody>
      </p:sp>
    </p:spTree>
    <p:extLst>
      <p:ext uri="{BB962C8B-B14F-4D97-AF65-F5344CB8AC3E}">
        <p14:creationId xmlns:p14="http://schemas.microsoft.com/office/powerpoint/2010/main" val="9881786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30" y="152400"/>
            <a:ext cx="6248400" cy="609600"/>
          </a:xfrm>
        </p:spPr>
        <p:txBody>
          <a:bodyPr>
            <a:normAutofit/>
          </a:bodyPr>
          <a:lstStyle/>
          <a:p>
            <a:pPr algn="l"/>
            <a:r>
              <a:rPr lang="en-US" sz="2800" b="1" dirty="0" smtClean="0">
                <a:solidFill>
                  <a:srgbClr val="FF0000"/>
                </a:solidFill>
              </a:rPr>
              <a:t>Kentucky Autism Training Center</a:t>
            </a:r>
            <a:endParaRPr lang="en-US" sz="2800" b="1" dirty="0">
              <a:solidFill>
                <a:srgbClr val="FF0000"/>
              </a:solidFill>
            </a:endParaRPr>
          </a:p>
        </p:txBody>
      </p:sp>
      <p:pic>
        <p:nvPicPr>
          <p:cNvPr id="5" name="Picture 4"/>
          <p:cNvPicPr>
            <a:picLocks noChangeAspect="1"/>
          </p:cNvPicPr>
          <p:nvPr/>
        </p:nvPicPr>
        <p:blipFill>
          <a:blip r:embed="rId2" cstate="print"/>
          <a:stretch>
            <a:fillRect/>
          </a:stretch>
        </p:blipFill>
        <p:spPr>
          <a:xfrm>
            <a:off x="7315201" y="6238240"/>
            <a:ext cx="1219200" cy="568960"/>
          </a:xfrm>
          <a:prstGeom prst="rect">
            <a:avLst/>
          </a:prstGeom>
        </p:spPr>
      </p:pic>
      <p:pic>
        <p:nvPicPr>
          <p:cNvPr id="6" name="Picture 11" descr="UofL_Logo_Curtain_Inside"/>
          <p:cNvPicPr>
            <a:picLocks noChangeAspect="1" noChangeArrowheads="1"/>
          </p:cNvPicPr>
          <p:nvPr/>
        </p:nvPicPr>
        <p:blipFill>
          <a:blip r:embed="rId3"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8" name="Line 18"/>
          <p:cNvSpPr>
            <a:spLocks noChangeShapeType="1"/>
          </p:cNvSpPr>
          <p:nvPr/>
        </p:nvSpPr>
        <p:spPr bwMode="auto">
          <a:xfrm>
            <a:off x="0" y="60960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39700" y="1143000"/>
            <a:ext cx="9029700" cy="4737100"/>
          </a:xfrm>
        </p:spPr>
        <p:txBody>
          <a:bodyPr>
            <a:normAutofit lnSpcReduction="10000"/>
          </a:bodyPr>
          <a:lstStyle/>
          <a:p>
            <a:pPr marL="0" indent="0" algn="ctr">
              <a:buNone/>
            </a:pPr>
            <a:r>
              <a:rPr lang="en-US" dirty="0"/>
              <a:t>A. Persistent deficits in social communication and social interaction across multiple contexts, not accounted for by general developmental delays, and manifest by all 3 of the following:</a:t>
            </a:r>
          </a:p>
          <a:p>
            <a:pPr marL="457200" indent="-457200">
              <a:buFont typeface="Arial" charset="0"/>
              <a:buChar char="•"/>
            </a:pPr>
            <a:r>
              <a:rPr lang="en-US" dirty="0">
                <a:latin typeface="Perpetua"/>
              </a:rPr>
              <a:t>Deficits in social-emotional reciprocity </a:t>
            </a:r>
          </a:p>
          <a:p>
            <a:pPr marL="457200" indent="-457200">
              <a:buFont typeface="Arial" charset="0"/>
              <a:buChar char="•"/>
            </a:pPr>
            <a:r>
              <a:rPr lang="en-US" dirty="0">
                <a:latin typeface="Perpetua"/>
              </a:rPr>
              <a:t>Deficits in nonverbal communicative behaviors used for social interaction </a:t>
            </a:r>
          </a:p>
          <a:p>
            <a:pPr marL="457200" indent="-457200">
              <a:buFont typeface="Arial" charset="0"/>
              <a:buChar char="•"/>
            </a:pPr>
            <a:r>
              <a:rPr lang="en-US" dirty="0">
                <a:latin typeface="Perpetua"/>
              </a:rPr>
              <a:t>Deficits in developing, maintaining, and understanding relationships</a:t>
            </a:r>
          </a:p>
          <a:p>
            <a:pPr marL="0" indent="0" algn="ctr">
              <a:buNone/>
            </a:pPr>
            <a:endParaRPr lang="en-US" dirty="0"/>
          </a:p>
        </p:txBody>
      </p:sp>
    </p:spTree>
    <p:extLst>
      <p:ext uri="{BB962C8B-B14F-4D97-AF65-F5344CB8AC3E}">
        <p14:creationId xmlns:p14="http://schemas.microsoft.com/office/powerpoint/2010/main" val="33715115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30" y="152400"/>
            <a:ext cx="6248400" cy="609600"/>
          </a:xfrm>
        </p:spPr>
        <p:txBody>
          <a:bodyPr>
            <a:normAutofit/>
          </a:bodyPr>
          <a:lstStyle/>
          <a:p>
            <a:pPr algn="l"/>
            <a:r>
              <a:rPr lang="en-US" sz="2800" b="1" dirty="0" smtClean="0">
                <a:solidFill>
                  <a:srgbClr val="FF0000"/>
                </a:solidFill>
              </a:rPr>
              <a:t>Kentucky Autism Training Center</a:t>
            </a:r>
            <a:endParaRPr lang="en-US" sz="2800" b="1" dirty="0">
              <a:solidFill>
                <a:srgbClr val="FF0000"/>
              </a:solidFill>
            </a:endParaRPr>
          </a:p>
        </p:txBody>
      </p:sp>
      <p:pic>
        <p:nvPicPr>
          <p:cNvPr id="5" name="Picture 4"/>
          <p:cNvPicPr>
            <a:picLocks noChangeAspect="1"/>
          </p:cNvPicPr>
          <p:nvPr/>
        </p:nvPicPr>
        <p:blipFill>
          <a:blip r:embed="rId2" cstate="print"/>
          <a:stretch>
            <a:fillRect/>
          </a:stretch>
        </p:blipFill>
        <p:spPr>
          <a:xfrm>
            <a:off x="7315201" y="6238240"/>
            <a:ext cx="1219200" cy="568960"/>
          </a:xfrm>
          <a:prstGeom prst="rect">
            <a:avLst/>
          </a:prstGeom>
        </p:spPr>
      </p:pic>
      <p:pic>
        <p:nvPicPr>
          <p:cNvPr id="6" name="Picture 11" descr="UofL_Logo_Curtain_Inside"/>
          <p:cNvPicPr>
            <a:picLocks noChangeAspect="1" noChangeArrowheads="1"/>
          </p:cNvPicPr>
          <p:nvPr/>
        </p:nvPicPr>
        <p:blipFill>
          <a:blip r:embed="rId3" cstate="print"/>
          <a:srcRect/>
          <a:stretch>
            <a:fillRect/>
          </a:stretch>
        </p:blipFill>
        <p:spPr bwMode="auto">
          <a:xfrm>
            <a:off x="360363" y="257175"/>
            <a:ext cx="2284412" cy="484188"/>
          </a:xfrm>
          <a:prstGeom prst="rect">
            <a:avLst/>
          </a:prstGeom>
          <a:noFill/>
        </p:spPr>
      </p:pic>
      <p:sp>
        <p:nvSpPr>
          <p:cNvPr id="7" name="Line 16"/>
          <p:cNvSpPr>
            <a:spLocks noChangeShapeType="1"/>
          </p:cNvSpPr>
          <p:nvPr/>
        </p:nvSpPr>
        <p:spPr bwMode="auto">
          <a:xfrm>
            <a:off x="-15875" y="939800"/>
            <a:ext cx="9169400" cy="0"/>
          </a:xfrm>
          <a:prstGeom prst="line">
            <a:avLst/>
          </a:prstGeom>
          <a:noFill/>
          <a:ln w="88900">
            <a:solidFill>
              <a:schemeClr val="tx1"/>
            </a:solidFill>
            <a:round/>
            <a:headEnd/>
            <a:tailEnd/>
          </a:ln>
        </p:spPr>
        <p:txBody>
          <a:bodyPr wrap="none" anchor="ctr"/>
          <a:lstStyle/>
          <a:p>
            <a:endParaRPr lang="en-US"/>
          </a:p>
        </p:txBody>
      </p:sp>
      <p:sp>
        <p:nvSpPr>
          <p:cNvPr id="8" name="Line 18"/>
          <p:cNvSpPr>
            <a:spLocks noChangeShapeType="1"/>
          </p:cNvSpPr>
          <p:nvPr/>
        </p:nvSpPr>
        <p:spPr bwMode="auto">
          <a:xfrm>
            <a:off x="0" y="6096000"/>
            <a:ext cx="9169400" cy="0"/>
          </a:xfrm>
          <a:prstGeom prst="line">
            <a:avLst/>
          </a:prstGeom>
          <a:noFill/>
          <a:ln w="88900">
            <a:solidFill>
              <a:schemeClr val="tx1"/>
            </a:solidFill>
            <a:round/>
            <a:headEnd/>
            <a:tailEnd/>
          </a:ln>
        </p:spPr>
        <p:txBody>
          <a:bodyPr wrap="none" anchor="ctr"/>
          <a:lstStyle/>
          <a:p>
            <a:endParaRPr lang="en-US"/>
          </a:p>
        </p:txBody>
      </p:sp>
      <p:sp>
        <p:nvSpPr>
          <p:cNvPr id="10" name="Line 14"/>
          <p:cNvSpPr>
            <a:spLocks noChangeShapeType="1"/>
          </p:cNvSpPr>
          <p:nvPr/>
        </p:nvSpPr>
        <p:spPr bwMode="auto">
          <a:xfrm flipV="1">
            <a:off x="2895600" y="76200"/>
            <a:ext cx="0" cy="736600"/>
          </a:xfrm>
          <a:prstGeom prst="line">
            <a:avLst/>
          </a:prstGeom>
          <a:noFill/>
          <a:ln w="15875">
            <a:solidFill>
              <a:srgbClr val="FF0000"/>
            </a:solidFill>
            <a:round/>
            <a:headEnd/>
            <a:tailEnd/>
          </a:ln>
        </p:spPr>
        <p:txBody>
          <a:bodyPr wrap="none" anchor="ctr"/>
          <a:lstStyle/>
          <a:p>
            <a:endParaRPr lang="en-US"/>
          </a:p>
        </p:txBody>
      </p:sp>
      <p:sp>
        <p:nvSpPr>
          <p:cNvPr id="3" name="Content Placeholder 2"/>
          <p:cNvSpPr>
            <a:spLocks noGrp="1"/>
          </p:cNvSpPr>
          <p:nvPr>
            <p:ph idx="1"/>
          </p:nvPr>
        </p:nvSpPr>
        <p:spPr>
          <a:xfrm>
            <a:off x="139700" y="1143000"/>
            <a:ext cx="9029700" cy="4737100"/>
          </a:xfrm>
        </p:spPr>
        <p:txBody>
          <a:bodyPr>
            <a:normAutofit fontScale="92500" lnSpcReduction="10000"/>
          </a:bodyPr>
          <a:lstStyle/>
          <a:p>
            <a:pPr marL="0" indent="0" algn="ctr">
              <a:buNone/>
            </a:pPr>
            <a:r>
              <a:rPr lang="en-US" dirty="0"/>
              <a:t>B.  Restricted, repetitive patterns of behavior, interests, or activities as manifested by at least 2 of the following:</a:t>
            </a:r>
            <a:endParaRPr lang="en-US" sz="2000" dirty="0"/>
          </a:p>
          <a:p>
            <a:pPr marL="457200" indent="-457200">
              <a:buFont typeface="Arial" charset="0"/>
              <a:buChar char="•"/>
            </a:pPr>
            <a:r>
              <a:rPr lang="en-US" dirty="0">
                <a:latin typeface="Perpetua"/>
              </a:rPr>
              <a:t>Stereotyped or repetitive motor movements, use of objects, or speech </a:t>
            </a:r>
          </a:p>
          <a:p>
            <a:pPr marL="457200" indent="-457200">
              <a:buFont typeface="Arial" charset="0"/>
              <a:buChar char="•"/>
            </a:pPr>
            <a:r>
              <a:rPr lang="en-US" dirty="0">
                <a:latin typeface="Perpetua"/>
              </a:rPr>
              <a:t>Insistence on sameness, inflexible adherence to routines, or ritualized patterns of verbal or nonverbal behavior </a:t>
            </a:r>
          </a:p>
          <a:p>
            <a:pPr marL="457200" indent="-457200">
              <a:buFont typeface="Arial" charset="0"/>
              <a:buChar char="•"/>
            </a:pPr>
            <a:r>
              <a:rPr lang="en-US" dirty="0">
                <a:latin typeface="Perpetua"/>
              </a:rPr>
              <a:t>Highly restricted, fixated interests that are abnormal in intensity or focus </a:t>
            </a:r>
          </a:p>
          <a:p>
            <a:pPr marL="457200" indent="-457200">
              <a:buFont typeface="Arial" charset="0"/>
              <a:buChar char="•"/>
            </a:pPr>
            <a:r>
              <a:rPr lang="en-US" dirty="0">
                <a:latin typeface="Perpetua"/>
              </a:rPr>
              <a:t>Hyper-or hypo-reactivity to sensory input or unusual interest in sensory aspects of the environment</a:t>
            </a:r>
          </a:p>
          <a:p>
            <a:pPr marL="0" indent="0" algn="ctr">
              <a:buNone/>
            </a:pPr>
            <a:endParaRPr lang="en-US" dirty="0"/>
          </a:p>
        </p:txBody>
      </p:sp>
    </p:spTree>
    <p:extLst>
      <p:ext uri="{BB962C8B-B14F-4D97-AF65-F5344CB8AC3E}">
        <p14:creationId xmlns:p14="http://schemas.microsoft.com/office/powerpoint/2010/main" val="21902434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609600"/>
          </a:xfrm>
        </p:spPr>
        <p:txBody>
          <a:bodyPr rtlCol="0">
            <a:normAutofit fontScale="90000"/>
          </a:bodyPr>
          <a:lstStyle/>
          <a:p>
            <a:pPr fontAlgn="auto">
              <a:spcAft>
                <a:spcPts val="0"/>
              </a:spcAft>
              <a:defRPr/>
            </a:pPr>
            <a:endParaRPr smtClean="0"/>
          </a:p>
        </p:txBody>
      </p:sp>
      <p:graphicFrame>
        <p:nvGraphicFramePr>
          <p:cNvPr id="36893" name="Group 29"/>
          <p:cNvGraphicFramePr>
            <a:graphicFrameLocks noGrp="1"/>
          </p:cNvGraphicFramePr>
          <p:nvPr/>
        </p:nvGraphicFramePr>
        <p:xfrm>
          <a:off x="152400" y="228600"/>
          <a:ext cx="8839200" cy="5888736"/>
        </p:xfrm>
        <a:graphic>
          <a:graphicData uri="http://schemas.openxmlformats.org/drawingml/2006/table">
            <a:tbl>
              <a:tblPr/>
              <a:tblGrid>
                <a:gridCol w="2298700"/>
                <a:gridCol w="3235325"/>
                <a:gridCol w="3305175"/>
              </a:tblGrid>
              <a:tr h="10112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dirty="0" smtClean="0">
                        <a:ln>
                          <a:noFill/>
                        </a:ln>
                        <a:solidFill>
                          <a:srgbClr val="FFFFFF"/>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Perpetua"/>
                        </a:rPr>
                        <a:t>Dimensional Ratings for DSM V  ASD</a:t>
                      </a:r>
                      <a:endParaRPr kumimoji="0" lang="en-US" sz="16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Perpetua"/>
                        </a:rPr>
                        <a:t>Social Communication</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Perpetua"/>
                        </a:rPr>
                        <a:t>Fixated Interests and</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Perpetua"/>
                        </a:rPr>
                        <a:t>Repetitive Behaviors</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136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Requires very substantial support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Severe deficits in verbal and nonverbal. Very limited initiation of social interactions and minimal response to overtures.</a:t>
                      </a: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Inflexibility of behavior, extreme difficulty coping with change, RRBs that markedly interfere in all spheres. Great Distress</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8524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Requires substantial support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Marked deficits with limited initiations and reduced or atypical responses. Impairment apparent even with supports in place.</a:t>
                      </a: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Inflexible in behavior, difficulty coping with change, frequent RRBs and interfere in a variety of contexts. Some distress.</a:t>
                      </a: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8524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Requires support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Perpetua"/>
                        </a:rPr>
                        <a:t>With or without supports, noticeable impairments. Difficulty initiating social interactions and clear atypical responses. Maybe decrease social interest.</a:t>
                      </a:r>
                      <a:endParaRPr kumimoji="0" lang="en-US"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Perpetua"/>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Perpetua"/>
                        </a:rPr>
                        <a:t>Behavioral inflexibility </a:t>
                      </a:r>
                      <a:r>
                        <a:rPr kumimoji="0" lang="en-US" sz="1600" b="1" i="0" u="none" strike="noStrike" cap="none" normalizeH="0" baseline="0" dirty="0" err="1" smtClean="0">
                          <a:ln>
                            <a:noFill/>
                          </a:ln>
                          <a:solidFill>
                            <a:schemeClr val="tx1"/>
                          </a:solidFill>
                          <a:effectLst/>
                          <a:latin typeface="Perpetua"/>
                        </a:rPr>
                        <a:t>casues</a:t>
                      </a:r>
                      <a:r>
                        <a:rPr kumimoji="0" lang="en-US" sz="1600" b="1" i="0" u="none" strike="noStrike" cap="none" normalizeH="0" baseline="0" dirty="0" smtClean="0">
                          <a:ln>
                            <a:noFill/>
                          </a:ln>
                          <a:solidFill>
                            <a:schemeClr val="tx1"/>
                          </a:solidFill>
                          <a:effectLst/>
                          <a:latin typeface="Perpetua"/>
                        </a:rPr>
                        <a:t> significant interference in one or more contexts. Trouble switching. Problems organizing and planning.</a:t>
                      </a:r>
                      <a:endPar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bl>
          </a:graphicData>
        </a:graphic>
      </p:graphicFrame>
    </p:spTree>
    <p:extLst>
      <p:ext uri="{BB962C8B-B14F-4D97-AF65-F5344CB8AC3E}">
        <p14:creationId xmlns:p14="http://schemas.microsoft.com/office/powerpoint/2010/main" val="16543406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University of Louisville Autism Center</a:t>
            </a:r>
            <a:r>
              <a:rPr lang="en-US" dirty="0" smtClean="0"/>
              <a:t/>
            </a:r>
            <a:br>
              <a:rPr lang="en-US" dirty="0" smtClean="0"/>
            </a:b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94069536"/>
              </p:ext>
            </p:extLst>
          </p:nvPr>
        </p:nvGraphicFramePr>
        <p:xfrm>
          <a:off x="457200" y="1137274"/>
          <a:ext cx="8229600" cy="5453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iamond 8"/>
          <p:cNvSpPr/>
          <p:nvPr/>
        </p:nvSpPr>
        <p:spPr>
          <a:xfrm>
            <a:off x="6302940" y="1137274"/>
            <a:ext cx="2521174" cy="2359844"/>
          </a:xfrm>
          <a:prstGeom prst="diamond">
            <a:avLst/>
          </a:prstGeom>
          <a:solidFill>
            <a:schemeClr val="bg2">
              <a:lumMod val="90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All Diagnostic Evaluations are conducted at WCEC or BCGC </a:t>
            </a:r>
            <a:endParaRPr 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89563" y="151638"/>
          <a:ext cx="8672464" cy="51556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60169" y="5307280"/>
            <a:ext cx="8501858" cy="1477328"/>
          </a:xfrm>
          <a:prstGeom prst="rect">
            <a:avLst/>
          </a:prstGeom>
          <a:noFill/>
        </p:spPr>
        <p:txBody>
          <a:bodyPr wrap="square" rtlCol="0">
            <a:spAutoFit/>
          </a:bodyPr>
          <a:lstStyle/>
          <a:p>
            <a:r>
              <a:rPr lang="en-US" dirty="0" smtClean="0"/>
              <a:t>Children with disabilities ages 3-5 and 6-21 are reported according to their: (a) disability category and discrete age year based upon the child's age as of the data collection date; (</a:t>
            </a:r>
            <a:r>
              <a:rPr lang="en-US" dirty="0" err="1" smtClean="0"/>
              <a:t>b</a:t>
            </a:r>
            <a:r>
              <a:rPr lang="en-US" dirty="0" smtClean="0"/>
              <a:t>) race/ethnicity and disability category; (</a:t>
            </a:r>
            <a:r>
              <a:rPr lang="en-US" dirty="0" err="1" smtClean="0"/>
              <a:t>c</a:t>
            </a:r>
            <a:r>
              <a:rPr lang="en-US" dirty="0" smtClean="0"/>
              <a:t>) discrete age year and educational environment; and (</a:t>
            </a:r>
            <a:r>
              <a:rPr lang="en-US" dirty="0" err="1" smtClean="0"/>
              <a:t>d</a:t>
            </a:r>
            <a:r>
              <a:rPr lang="en-US" dirty="0" smtClean="0"/>
              <a:t>) race/ethnicity and educational environment. Data are analyzed and a December 1 Child Count</a:t>
            </a:r>
            <a:endParaRPr lang="en-US" dirty="0"/>
          </a:p>
        </p:txBody>
      </p:sp>
      <p:sp>
        <p:nvSpPr>
          <p:cNvPr id="6" name="Sun 5"/>
          <p:cNvSpPr/>
          <p:nvPr/>
        </p:nvSpPr>
        <p:spPr>
          <a:xfrm>
            <a:off x="1687957" y="3151440"/>
            <a:ext cx="822960" cy="822960"/>
          </a:xfrm>
          <a:prstGeom prst="sun">
            <a:avLst/>
          </a:prstGeom>
          <a:solidFill>
            <a:schemeClr val="accent6"/>
          </a:solid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Estimated Number of Individuals  with ASD in Kentucky</a:t>
            </a:r>
            <a:endParaRPr lang="en-US" b="1" dirty="0"/>
          </a:p>
        </p:txBody>
      </p:sp>
      <p:graphicFrame>
        <p:nvGraphicFramePr>
          <p:cNvPr id="4" name="Content Placeholder 3"/>
          <p:cNvGraphicFramePr>
            <a:graphicFrameLocks noGrp="1"/>
          </p:cNvGraphicFramePr>
          <p:nvPr>
            <p:ph idx="1"/>
          </p:nvPr>
        </p:nvGraphicFramePr>
        <p:xfrm>
          <a:off x="457200" y="1894740"/>
          <a:ext cx="8229600" cy="3251426"/>
        </p:xfrm>
        <a:graphic>
          <a:graphicData uri="http://schemas.openxmlformats.org/drawingml/2006/table">
            <a:tbl>
              <a:tblPr firstRow="1" bandRow="1">
                <a:tableStyleId>{0505E3EF-67EA-436B-97B2-0124C06EBD24}</a:tableStyleId>
              </a:tblPr>
              <a:tblGrid>
                <a:gridCol w="6670334"/>
                <a:gridCol w="1559266"/>
              </a:tblGrid>
              <a:tr h="715162">
                <a:tc>
                  <a:txBody>
                    <a:bodyPr/>
                    <a:lstStyle/>
                    <a:p>
                      <a:pPr marL="0" marR="0">
                        <a:spcBef>
                          <a:spcPts val="0"/>
                        </a:spcBef>
                        <a:spcAft>
                          <a:spcPts val="0"/>
                        </a:spcAft>
                      </a:pPr>
                      <a:r>
                        <a:rPr lang="en-US" sz="2600" b="1" kern="1200" dirty="0" smtClean="0"/>
                        <a:t>…Birth </a:t>
                      </a:r>
                      <a:r>
                        <a:rPr lang="en-US" sz="2600" b="1" kern="1200" dirty="0"/>
                        <a:t>to 3-yrs old</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2,563</a:t>
                      </a:r>
                      <a:endParaRPr lang="en-US" sz="1200" b="1" dirty="0">
                        <a:latin typeface="Times New Roman"/>
                        <a:ea typeface="Cambria"/>
                        <a:cs typeface="Times New Roman"/>
                      </a:endParaRPr>
                    </a:p>
                  </a:txBody>
                  <a:tcPr anchor="ctr"/>
                </a:tc>
              </a:tr>
              <a:tr h="1105940">
                <a:tc>
                  <a:txBody>
                    <a:bodyPr/>
                    <a:lstStyle/>
                    <a:p>
                      <a:pPr marL="0" marR="0">
                        <a:spcBef>
                          <a:spcPts val="0"/>
                        </a:spcBef>
                        <a:spcAft>
                          <a:spcPts val="0"/>
                        </a:spcAft>
                      </a:pPr>
                      <a:r>
                        <a:rPr lang="en-US" sz="2600" b="1" kern="1200" dirty="0" smtClean="0"/>
                        <a:t>…4</a:t>
                      </a:r>
                      <a:r>
                        <a:rPr lang="en-US" sz="2600" b="1" kern="1200" baseline="0" dirty="0" smtClean="0"/>
                        <a:t> to </a:t>
                      </a:r>
                      <a:r>
                        <a:rPr lang="en-US" sz="2600" b="1" kern="1200" dirty="0" smtClean="0"/>
                        <a:t>21 </a:t>
                      </a:r>
                      <a:r>
                        <a:rPr lang="en-US" sz="2600" b="1" kern="1200" dirty="0"/>
                        <a:t>yrs old</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11,823</a:t>
                      </a:r>
                      <a:endParaRPr lang="en-US" sz="1200" b="1" dirty="0">
                        <a:latin typeface="Times New Roman"/>
                        <a:ea typeface="Cambria"/>
                        <a:cs typeface="Times New Roman"/>
                      </a:endParaRPr>
                    </a:p>
                  </a:txBody>
                  <a:tcPr anchor="ctr"/>
                </a:tc>
              </a:tr>
              <a:tr h="715162">
                <a:tc>
                  <a:txBody>
                    <a:bodyPr/>
                    <a:lstStyle/>
                    <a:p>
                      <a:pPr marL="0" marR="0">
                        <a:spcBef>
                          <a:spcPts val="0"/>
                        </a:spcBef>
                        <a:spcAft>
                          <a:spcPts val="0"/>
                        </a:spcAft>
                      </a:pPr>
                      <a:r>
                        <a:rPr lang="en-US" sz="2600" b="1" kern="1200" dirty="0" smtClean="0"/>
                        <a:t>…18 yrs old +</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35,923</a:t>
                      </a:r>
                      <a:endParaRPr lang="en-US" sz="1200" b="1" dirty="0">
                        <a:latin typeface="Times New Roman"/>
                        <a:ea typeface="Cambria"/>
                        <a:cs typeface="Times New Roman"/>
                      </a:endParaRPr>
                    </a:p>
                  </a:txBody>
                  <a:tcPr anchor="ctr"/>
                </a:tc>
              </a:tr>
              <a:tr h="715162">
                <a:tc>
                  <a:txBody>
                    <a:bodyPr/>
                    <a:lstStyle/>
                    <a:p>
                      <a:pPr marL="0" marR="0">
                        <a:spcBef>
                          <a:spcPts val="0"/>
                        </a:spcBef>
                        <a:spcAft>
                          <a:spcPts val="0"/>
                        </a:spcAft>
                      </a:pPr>
                      <a:r>
                        <a:rPr lang="en-US" sz="2600" b="1" kern="1200" dirty="0" smtClean="0"/>
                        <a:t>…Across</a:t>
                      </a:r>
                      <a:r>
                        <a:rPr lang="en-US" sz="2600" b="1" kern="1200" baseline="0" dirty="0" smtClean="0"/>
                        <a:t> the Life-Span</a:t>
                      </a:r>
                      <a:endParaRPr lang="en-US" sz="1200" b="1" dirty="0">
                        <a:latin typeface="Times New Roman"/>
                        <a:ea typeface="Cambria"/>
                        <a:cs typeface="Times New Roman"/>
                      </a:endParaRPr>
                    </a:p>
                  </a:txBody>
                  <a:tcPr anchor="ctr"/>
                </a:tc>
                <a:tc>
                  <a:txBody>
                    <a:bodyPr/>
                    <a:lstStyle/>
                    <a:p>
                      <a:pPr marL="0" marR="0" algn="r">
                        <a:spcBef>
                          <a:spcPts val="0"/>
                        </a:spcBef>
                        <a:spcAft>
                          <a:spcPts val="0"/>
                        </a:spcAft>
                      </a:pPr>
                      <a:r>
                        <a:rPr lang="en-US" sz="2600" b="1" kern="1200" dirty="0"/>
                        <a:t>49,311</a:t>
                      </a:r>
                      <a:endParaRPr lang="en-US" sz="1200" b="1" dirty="0">
                        <a:latin typeface="Times New Roman"/>
                        <a:ea typeface="Cambria"/>
                        <a:cs typeface="Times New Roman"/>
                      </a:endParaRPr>
                    </a:p>
                  </a:txBody>
                  <a:tcPr anchor="ctr"/>
                </a:tc>
              </a:tr>
            </a:tbl>
          </a:graphicData>
        </a:graphic>
      </p:graphicFrame>
      <p:sp>
        <p:nvSpPr>
          <p:cNvPr id="5" name="TextBox 4"/>
          <p:cNvSpPr txBox="1"/>
          <p:nvPr/>
        </p:nvSpPr>
        <p:spPr>
          <a:xfrm>
            <a:off x="457200" y="5146166"/>
            <a:ext cx="8229600" cy="1323439"/>
          </a:xfrm>
          <a:prstGeom prst="rect">
            <a:avLst/>
          </a:prstGeom>
          <a:noFill/>
        </p:spPr>
        <p:txBody>
          <a:bodyPr wrap="square" rtlCol="0">
            <a:spAutoFit/>
          </a:bodyPr>
          <a:lstStyle/>
          <a:p>
            <a:r>
              <a:rPr lang="en-US" sz="2000" dirty="0" smtClean="0"/>
              <a:t>About 1 in 88 children has been identified with an autism spectrum disorder (ASD) according to estimates from CDC's Autism and Developmental Disabilities Monitoring (ADDM) Network.</a:t>
            </a:r>
          </a:p>
          <a:p>
            <a:pPr algn="r"/>
            <a:r>
              <a:rPr lang="en-US" sz="2000" smtClean="0"/>
              <a:t>(2013)</a:t>
            </a: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wat_team.jpg"/>
          <p:cNvPicPr preferRelativeResize="0">
            <a:picLocks noChangeAspect="1"/>
          </p:cNvPicPr>
          <p:nvPr/>
        </p:nvPicPr>
        <p:blipFill>
          <a:blip r:embed="rId3"/>
          <a:stretch>
            <a:fillRect/>
          </a:stretch>
        </p:blipFill>
        <p:spPr>
          <a:xfrm>
            <a:off x="457201" y="2286000"/>
            <a:ext cx="3886200" cy="3657600"/>
          </a:xfrm>
          <a:prstGeom prst="rect">
            <a:avLst/>
          </a:prstGeom>
        </p:spPr>
      </p:pic>
      <p:sp>
        <p:nvSpPr>
          <p:cNvPr id="4" name="Title 3"/>
          <p:cNvSpPr>
            <a:spLocks noGrp="1"/>
          </p:cNvSpPr>
          <p:nvPr>
            <p:ph type="title"/>
          </p:nvPr>
        </p:nvSpPr>
        <p:spPr/>
        <p:txBody>
          <a:bodyPr/>
          <a:lstStyle/>
          <a:p>
            <a:r>
              <a:rPr lang="en-US" b="1" dirty="0" smtClean="0"/>
              <a:t>The KATC Evolution </a:t>
            </a:r>
            <a:endParaRPr lang="en-US" b="1" dirty="0"/>
          </a:p>
        </p:txBody>
      </p:sp>
      <p:pic>
        <p:nvPicPr>
          <p:cNvPr id="10" name="Content Placeholder 9" descr="how-to-become-a-licensed-contractor1.jpg"/>
          <p:cNvPicPr>
            <a:picLocks noGrp="1" noChangeAspect="1"/>
          </p:cNvPicPr>
          <p:nvPr>
            <p:ph idx="1"/>
          </p:nvPr>
        </p:nvPicPr>
        <p:blipFill>
          <a:blip r:embed="rId4"/>
          <a:srcRect l="-10587" r="-10587"/>
          <a:stretch>
            <a:fillRect/>
          </a:stretch>
        </p:blipFill>
        <p:spPr>
          <a:xfrm>
            <a:off x="3905782" y="2286000"/>
            <a:ext cx="5294835" cy="2911937"/>
          </a:xfrm>
        </p:spPr>
      </p:pic>
      <p:sp>
        <p:nvSpPr>
          <p:cNvPr id="3" name="Slide Number Placeholder 2"/>
          <p:cNvSpPr>
            <a:spLocks noGrp="1"/>
          </p:cNvSpPr>
          <p:nvPr>
            <p:ph type="sldNum" sz="quarter" idx="12"/>
          </p:nvPr>
        </p:nvSpPr>
        <p:spPr/>
        <p:txBody>
          <a:bodyPr/>
          <a:lstStyle/>
          <a:p>
            <a:fld id="{4C020E6B-116B-164B-99C3-B100D61D99CD}" type="slidenum">
              <a:rPr lang="en-US" smtClean="0"/>
              <a:pPr/>
              <a:t>7</a:t>
            </a:fld>
            <a:endParaRPr lang="en-US" dirty="0"/>
          </a:p>
        </p:txBody>
      </p:sp>
      <p:sp>
        <p:nvSpPr>
          <p:cNvPr id="9" name="Right Arrow 8"/>
          <p:cNvSpPr/>
          <p:nvPr/>
        </p:nvSpPr>
        <p:spPr>
          <a:xfrm>
            <a:off x="4149783" y="4146973"/>
            <a:ext cx="822960" cy="2502747"/>
          </a:xfrm>
          <a:prstGeom prst="rightArrow">
            <a:avLst/>
          </a:prstGeom>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KATC:  </a:t>
            </a:r>
            <a:br>
              <a:rPr lang="en-US" b="1" dirty="0" smtClean="0"/>
            </a:br>
            <a:r>
              <a:rPr lang="en-US" b="1" dirty="0" smtClean="0"/>
              <a:t>Resources, Training and Support</a:t>
            </a:r>
            <a:endParaRPr lang="en-US" b="1" dirty="0"/>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4000" b="1" dirty="0" smtClean="0"/>
              <a:t>Kentucky’s Leading Resource on </a:t>
            </a:r>
            <a:br>
              <a:rPr lang="en-US" sz="4000" b="1" dirty="0" smtClean="0"/>
            </a:br>
            <a:r>
              <a:rPr lang="en-US" sz="4000" b="1" dirty="0" smtClean="0"/>
              <a:t>Autism Spectrum Disorders</a:t>
            </a:r>
            <a:r>
              <a:rPr lang="en-US" sz="22600" b="1" dirty="0" smtClean="0"/>
              <a:t/>
            </a:r>
            <a:br>
              <a:rPr lang="en-US" sz="22600" b="1" dirty="0" smtClean="0"/>
            </a:br>
            <a:r>
              <a:rPr lang="en-US" sz="6000" dirty="0" smtClean="0"/>
              <a:t/>
            </a:r>
            <a:br>
              <a:rPr lang="en-US" sz="6000" dirty="0" smtClean="0"/>
            </a:br>
            <a:endParaRPr lang="en-US" sz="6000" dirty="0"/>
          </a:p>
        </p:txBody>
      </p:sp>
      <p:sp>
        <p:nvSpPr>
          <p:cNvPr id="10" name="Content Placeholder 9"/>
          <p:cNvSpPr>
            <a:spLocks noGrp="1"/>
          </p:cNvSpPr>
          <p:nvPr>
            <p:ph idx="1"/>
          </p:nvPr>
        </p:nvSpPr>
        <p:spPr/>
        <p:txBody>
          <a:bodyPr>
            <a:normAutofit lnSpcReduction="10000"/>
          </a:bodyPr>
          <a:lstStyle/>
          <a:p>
            <a:pPr marL="0" indent="0">
              <a:buNone/>
            </a:pPr>
            <a:r>
              <a:rPr lang="en-US" dirty="0" smtClean="0"/>
              <a:t>The mission of the Kentucky Autism Training Center is to strengthen our state's systems of support for persons affected by autism by bridging research to practice and by providing training and resources to families and professionals. </a:t>
            </a:r>
          </a:p>
          <a:p>
            <a:pPr marL="0" indent="0">
              <a:buNone/>
            </a:pPr>
            <a:endParaRPr lang="en-US" dirty="0" smtClean="0"/>
          </a:p>
          <a:p>
            <a:pPr marL="0" indent="0">
              <a:buNone/>
            </a:pPr>
            <a:r>
              <a:rPr lang="en-US" dirty="0" smtClean="0"/>
              <a:t>KATC is committed to improving the quality of life for those affected by ASD.</a:t>
            </a:r>
          </a:p>
          <a:p>
            <a:pPr>
              <a:buNone/>
            </a:pPr>
            <a:endParaRPr lang="en-US" dirty="0"/>
          </a:p>
        </p:txBody>
      </p:sp>
      <p:pic>
        <p:nvPicPr>
          <p:cNvPr id="12" name="Picture 11"/>
          <p:cNvPicPr>
            <a:picLocks noChangeAspect="1"/>
          </p:cNvPicPr>
          <p:nvPr/>
        </p:nvPicPr>
        <p:blipFill>
          <a:blip r:embed="rId3" cstate="print"/>
          <a:stretch>
            <a:fillRect/>
          </a:stretch>
        </p:blipFill>
        <p:spPr>
          <a:xfrm>
            <a:off x="7315201" y="5953760"/>
            <a:ext cx="1219200" cy="56896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2940</TotalTime>
  <Words>2410</Words>
  <Application>Microsoft Macintosh PowerPoint</Application>
  <PresentationFormat>On-screen Show (4:3)</PresentationFormat>
  <Paragraphs>344</Paragraphs>
  <Slides>34</Slides>
  <Notes>25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KATC Overview</vt:lpstr>
      <vt:lpstr>History of the KATC</vt:lpstr>
      <vt:lpstr> University of Louisville Autism Center </vt:lpstr>
      <vt:lpstr>PowerPoint Presentation</vt:lpstr>
      <vt:lpstr>Estimated Number of Individuals  with ASD in Kentucky</vt:lpstr>
      <vt:lpstr>The KATC Evolution </vt:lpstr>
      <vt:lpstr>KATC:   Resources, Training and Support</vt:lpstr>
      <vt:lpstr>    Kentucky’s Leading Resource on  Autism Spectrum Disorders  </vt:lpstr>
      <vt:lpstr>KATC Roles</vt:lpstr>
      <vt:lpstr>KATC Roles </vt:lpstr>
      <vt:lpstr>PowerPoint Presentation</vt:lpstr>
      <vt:lpstr>"Learn the Signs. Act Early."</vt:lpstr>
      <vt:lpstr>  Autism Case Training: A Developmental-Behavioral Pediatrics Curriculum  </vt:lpstr>
      <vt:lpstr>Early Childhood Training Initiative</vt:lpstr>
      <vt:lpstr>PowerPoint Presentation</vt:lpstr>
      <vt:lpstr>PowerPoint Presentation</vt:lpstr>
      <vt:lpstr>PowerPoint Presentation</vt:lpstr>
      <vt:lpstr>“Roll-out” of Training Sites *with support from NPDC on ASD</vt:lpstr>
      <vt:lpstr>PowerPoint Presentation</vt:lpstr>
      <vt:lpstr>Autism Cadre in Kentucky Schools</vt:lpstr>
      <vt:lpstr>Supporting Families</vt:lpstr>
      <vt:lpstr>KY TOTS Training of Trainers</vt:lpstr>
      <vt:lpstr> KATC Family Network:   Families Supporting Families </vt:lpstr>
      <vt:lpstr>PowerPoint Presentation</vt:lpstr>
      <vt:lpstr>Estimated Number of Individuals  with ASD in Kentucky</vt:lpstr>
      <vt:lpstr>Kentucky Autism Training Center</vt:lpstr>
      <vt:lpstr>Kentucky Autism Training Center</vt:lpstr>
      <vt:lpstr>PowerPoint Presentation</vt:lpstr>
      <vt:lpstr>Autism Speaks: Five major changes </vt:lpstr>
      <vt:lpstr>PowerPoint Presentation</vt:lpstr>
      <vt:lpstr>Kentucky Autism Training Center</vt:lpstr>
      <vt:lpstr>Kentucky Autism Training Center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rlgrau01</dc:creator>
  <cp:lastModifiedBy>KATC</cp:lastModifiedBy>
  <cp:revision>35</cp:revision>
  <cp:lastPrinted>2013-10-23T20:35:43Z</cp:lastPrinted>
  <dcterms:created xsi:type="dcterms:W3CDTF">2013-07-17T17:51:54Z</dcterms:created>
  <dcterms:modified xsi:type="dcterms:W3CDTF">2013-11-08T18:58:26Z</dcterms:modified>
</cp:coreProperties>
</file>