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8" r:id="rId3"/>
    <p:sldId id="259" r:id="rId4"/>
    <p:sldId id="260" r:id="rId5"/>
    <p:sldId id="278" r:id="rId6"/>
    <p:sldId id="279" r:id="rId7"/>
    <p:sldId id="261" r:id="rId8"/>
    <p:sldId id="272" r:id="rId9"/>
    <p:sldId id="273" r:id="rId10"/>
    <p:sldId id="274" r:id="rId11"/>
    <p:sldId id="262" r:id="rId12"/>
    <p:sldId id="263" r:id="rId13"/>
    <p:sldId id="277" r:id="rId14"/>
    <p:sldId id="276" r:id="rId15"/>
    <p:sldId id="275" r:id="rId16"/>
    <p:sldId id="264" r:id="rId17"/>
    <p:sldId id="265" r:id="rId18"/>
    <p:sldId id="266" r:id="rId19"/>
    <p:sldId id="267" r:id="rId20"/>
    <p:sldId id="280" r:id="rId21"/>
    <p:sldId id="268" r:id="rId22"/>
    <p:sldId id="26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5/15/2019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rIns="45720"/>
          <a:lstStyle/>
          <a:p>
            <a:fld id="{6D22F896-40B5-4ADD-8801-0D06FADFA095}" type="slidenum">
              <a:rPr lang="en-US" smtClean="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665869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5/15/2019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870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5/15/2019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58184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5/15/2019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859701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5/15/2019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7201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5/15/2019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183294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5/15/2019</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0841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5/15/2019</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48567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smtClean="0"/>
              <a:t>5/15/2019</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847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5/15/2019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2921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5/15/2019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46622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a:p>
            <a:pPr lvl="4"/>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smtClean="0"/>
              <a:t>5/15/2019</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smtClean="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0937609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rlmagruder@Campbellsville.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teachingworks.org/work-of-teaching/high-leverage-practic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b="1" dirty="0"/>
              <a:t>HLPs and EBPs in </a:t>
            </a:r>
            <a:r>
              <a:rPr lang="en-US" sz="4400" b="1" dirty="0" smtClean="0"/>
              <a:t> mathematics</a:t>
            </a:r>
            <a:r>
              <a:rPr lang="en-US" sz="4400" b="1" dirty="0"/>
              <a:t> </a:t>
            </a:r>
            <a:r>
              <a:rPr lang="en-US" sz="4400" b="1" dirty="0" smtClean="0"/>
              <a:t>and science in clinical experiences</a:t>
            </a:r>
            <a:r>
              <a:rPr lang="en-US" sz="4400" dirty="0"/>
              <a:t/>
            </a:r>
            <a:br>
              <a:rPr lang="en-US" sz="4400" dirty="0"/>
            </a:br>
            <a:endParaRPr lang="en-US" sz="4400" dirty="0"/>
          </a:p>
        </p:txBody>
      </p:sp>
      <p:sp>
        <p:nvSpPr>
          <p:cNvPr id="3" name="Subtitle 2"/>
          <p:cNvSpPr>
            <a:spLocks noGrp="1"/>
          </p:cNvSpPr>
          <p:nvPr>
            <p:ph type="subTitle" idx="1"/>
          </p:nvPr>
        </p:nvSpPr>
        <p:spPr/>
        <p:txBody>
          <a:bodyPr/>
          <a:lstStyle/>
          <a:p>
            <a:r>
              <a:rPr lang="en-US" dirty="0" smtClean="0"/>
              <a:t>Dr. Robin Magruder</a:t>
            </a:r>
            <a:endParaRPr lang="en-US" dirty="0"/>
          </a:p>
        </p:txBody>
      </p:sp>
      <p:pic>
        <p:nvPicPr>
          <p:cNvPr id="4" name="Picture 3"/>
          <p:cNvPicPr>
            <a:picLocks noChangeAspect="1"/>
          </p:cNvPicPr>
          <p:nvPr/>
        </p:nvPicPr>
        <p:blipFill>
          <a:blip r:embed="rId2"/>
          <a:stretch>
            <a:fillRect/>
          </a:stretch>
        </p:blipFill>
        <p:spPr>
          <a:xfrm>
            <a:off x="8129874" y="446232"/>
            <a:ext cx="3590925" cy="1181100"/>
          </a:xfrm>
          <a:prstGeom prst="rect">
            <a:avLst/>
          </a:prstGeom>
        </p:spPr>
      </p:pic>
    </p:spTree>
    <p:extLst>
      <p:ext uri="{BB962C8B-B14F-4D97-AF65-F5344CB8AC3E}">
        <p14:creationId xmlns:p14="http://schemas.microsoft.com/office/powerpoint/2010/main" val="1327235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808056"/>
            <a:ext cx="7958331" cy="5829663"/>
          </a:xfrm>
        </p:spPr>
        <p:txBody>
          <a:bodyPr>
            <a:normAutofit/>
          </a:bodyPr>
          <a:lstStyle/>
          <a:p>
            <a:pPr algn="l"/>
            <a:r>
              <a:rPr lang="en-US" sz="2400" dirty="0" smtClean="0"/>
              <a:t>Study Foundation:</a:t>
            </a:r>
            <a:br>
              <a:rPr lang="en-US" sz="2400" dirty="0" smtClean="0"/>
            </a:br>
            <a:r>
              <a:rPr lang="en-US" sz="2400" dirty="0"/>
              <a:t/>
            </a:r>
            <a:br>
              <a:rPr lang="en-US" sz="2400" dirty="0"/>
            </a:br>
            <a:r>
              <a:rPr lang="en-US" sz="2400" dirty="0" smtClean="0"/>
              <a:t>Value of peer feedback and self-reflection</a:t>
            </a:r>
            <a:br>
              <a:rPr lang="en-US" sz="2400" dirty="0" smtClean="0"/>
            </a:br>
            <a:r>
              <a:rPr lang="en-US" sz="2400" dirty="0" smtClean="0"/>
              <a:t/>
            </a:r>
            <a:br>
              <a:rPr lang="en-US" sz="2400" dirty="0" smtClean="0"/>
            </a:br>
            <a:r>
              <a:rPr lang="en-US" sz="2400" dirty="0" err="1"/>
              <a:t>Wiliam</a:t>
            </a:r>
            <a:r>
              <a:rPr lang="en-US" sz="2400" dirty="0"/>
              <a:t>, D. (2011). </a:t>
            </a:r>
            <a:r>
              <a:rPr lang="en-US" sz="2400" i="1" dirty="0"/>
              <a:t>Embedded formative assessment.</a:t>
            </a:r>
            <a:r>
              <a:rPr lang="en-US" sz="2400" dirty="0"/>
              <a:t> Bloomington, IN: Solution Tree Press</a:t>
            </a:r>
            <a:r>
              <a:rPr lang="en-US" sz="2400" dirty="0" smtClean="0"/>
              <a:t>.</a:t>
            </a:r>
            <a:br>
              <a:rPr lang="en-US" sz="2400" dirty="0" smtClean="0"/>
            </a:br>
            <a:r>
              <a:rPr lang="en-US" sz="2400" dirty="0"/>
              <a:t/>
            </a:r>
            <a:br>
              <a:rPr lang="en-US" sz="2400" dirty="0"/>
            </a:br>
            <a:r>
              <a:rPr lang="en-US" sz="2400" dirty="0" err="1"/>
              <a:t>Chappuis</a:t>
            </a:r>
            <a:r>
              <a:rPr lang="en-US" sz="2400" dirty="0"/>
              <a:t>, J. (2015). </a:t>
            </a:r>
            <a:r>
              <a:rPr lang="en-US" sz="2400" i="1" dirty="0"/>
              <a:t>Seven strategies of assessment for learning. </a:t>
            </a:r>
            <a:r>
              <a:rPr lang="en-US" sz="2400" dirty="0"/>
              <a:t>Boston: Pearson.</a:t>
            </a:r>
            <a:r>
              <a:rPr lang="en-US" dirty="0"/>
              <a:t/>
            </a:r>
            <a:br>
              <a:rPr lang="en-US" dirty="0"/>
            </a:br>
            <a:r>
              <a:rPr lang="en-US" dirty="0"/>
              <a:t/>
            </a:r>
            <a:br>
              <a:rPr lang="en-US" dirty="0"/>
            </a:br>
            <a:endParaRPr lang="en-US" sz="2400" dirty="0"/>
          </a:p>
        </p:txBody>
      </p:sp>
      <p:pic>
        <p:nvPicPr>
          <p:cNvPr id="4" name="Content Placeholder 3"/>
          <p:cNvPicPr>
            <a:picLocks noGrp="1" noChangeAspect="1"/>
          </p:cNvPicPr>
          <p:nvPr>
            <p:ph idx="1"/>
          </p:nvPr>
        </p:nvPicPr>
        <p:blipFill>
          <a:blip r:embed="rId2"/>
          <a:stretch>
            <a:fillRect/>
          </a:stretch>
        </p:blipFill>
        <p:spPr>
          <a:xfrm>
            <a:off x="8432041" y="5454992"/>
            <a:ext cx="3590855" cy="1182727"/>
          </a:xfrm>
          <a:prstGeom prst="rect">
            <a:avLst/>
          </a:prstGeom>
        </p:spPr>
      </p:pic>
    </p:spTree>
    <p:extLst>
      <p:ext uri="{BB962C8B-B14F-4D97-AF65-F5344CB8AC3E}">
        <p14:creationId xmlns:p14="http://schemas.microsoft.com/office/powerpoint/2010/main" val="2995359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Collection:</a:t>
            </a:r>
            <a:br>
              <a:rPr lang="en-US" dirty="0" smtClean="0"/>
            </a:br>
            <a:r>
              <a:rPr lang="en-US" dirty="0" smtClean="0"/>
              <a:t>Pre- and post- self-efficacy survey</a:t>
            </a:r>
            <a:br>
              <a:rPr lang="en-US" dirty="0" smtClean="0"/>
            </a:br>
            <a:r>
              <a:rPr lang="en-US" dirty="0" smtClean="0"/>
              <a:t>Formative Feedback Sheet for peer feedback</a:t>
            </a:r>
            <a:br>
              <a:rPr lang="en-US" dirty="0" smtClean="0"/>
            </a:br>
            <a:r>
              <a:rPr lang="en-US" dirty="0" smtClean="0"/>
              <a:t>group interviews at midpoint and end of each semester</a:t>
            </a:r>
            <a:br>
              <a:rPr lang="en-US" dirty="0" smtClean="0"/>
            </a:br>
            <a:r>
              <a:rPr lang="en-US" dirty="0" smtClean="0"/>
              <a:t>Self-reflection document</a:t>
            </a:r>
            <a:endParaRPr lang="en-US" dirty="0"/>
          </a:p>
        </p:txBody>
      </p:sp>
      <p:pic>
        <p:nvPicPr>
          <p:cNvPr id="4" name="Content Placeholder 3"/>
          <p:cNvPicPr>
            <a:picLocks noGrp="1" noChangeAspect="1"/>
          </p:cNvPicPr>
          <p:nvPr>
            <p:ph idx="1"/>
          </p:nvPr>
        </p:nvPicPr>
        <p:blipFill>
          <a:blip r:embed="rId2"/>
          <a:stretch>
            <a:fillRect/>
          </a:stretch>
        </p:blipFill>
        <p:spPr>
          <a:xfrm>
            <a:off x="8432041" y="5454992"/>
            <a:ext cx="3590855" cy="1182727"/>
          </a:xfrm>
          <a:prstGeom prst="rect">
            <a:avLst/>
          </a:prstGeom>
        </p:spPr>
      </p:pic>
    </p:spTree>
    <p:extLst>
      <p:ext uri="{BB962C8B-B14F-4D97-AF65-F5344CB8AC3E}">
        <p14:creationId xmlns:p14="http://schemas.microsoft.com/office/powerpoint/2010/main" val="3548749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0906" y="723756"/>
            <a:ext cx="7956560" cy="1078348"/>
          </a:xfrm>
        </p:spPr>
        <p:txBody>
          <a:bodyPr>
            <a:normAutofit fontScale="90000"/>
          </a:bodyPr>
          <a:lstStyle/>
          <a:p>
            <a:r>
              <a:rPr lang="en-US" sz="2700" dirty="0" smtClean="0"/>
              <a:t>Results:</a:t>
            </a:r>
            <a:br>
              <a:rPr lang="en-US" sz="2700" dirty="0" smtClean="0"/>
            </a:br>
            <a:r>
              <a:rPr lang="en-US" sz="2700" dirty="0" smtClean="0"/>
              <a:t>Survey Mathematics</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dirty="0" smtClean="0"/>
              <a:t/>
            </a:r>
            <a:br>
              <a:rPr lang="en-US" dirty="0" smtClean="0"/>
            </a:br>
            <a:endParaRPr lang="en-US" dirty="0"/>
          </a:p>
        </p:txBody>
      </p:sp>
      <p:sp>
        <p:nvSpPr>
          <p:cNvPr id="6" name="Text Placeholder 5"/>
          <p:cNvSpPr>
            <a:spLocks noGrp="1"/>
          </p:cNvSpPr>
          <p:nvPr>
            <p:ph type="body" idx="1"/>
          </p:nvPr>
        </p:nvSpPr>
        <p:spPr>
          <a:xfrm>
            <a:off x="2570906" y="1570201"/>
            <a:ext cx="3896467" cy="713818"/>
          </a:xfrm>
        </p:spPr>
        <p:txBody>
          <a:bodyPr/>
          <a:lstStyle/>
          <a:p>
            <a:r>
              <a:rPr lang="en-US" dirty="0" smtClean="0"/>
              <a:t>Pre Mean: 3.56</a:t>
            </a:r>
            <a:endParaRPr lang="en-US" dirty="0"/>
          </a:p>
        </p:txBody>
      </p:sp>
      <p:sp>
        <p:nvSpPr>
          <p:cNvPr id="7" name="Content Placeholder 6"/>
          <p:cNvSpPr>
            <a:spLocks noGrp="1"/>
          </p:cNvSpPr>
          <p:nvPr>
            <p:ph sz="half" idx="2"/>
          </p:nvPr>
        </p:nvSpPr>
        <p:spPr>
          <a:xfrm>
            <a:off x="2572327" y="2425144"/>
            <a:ext cx="3893623" cy="3071434"/>
          </a:xfrm>
        </p:spPr>
        <p:txBody>
          <a:bodyPr>
            <a:normAutofit fontScale="92500" lnSpcReduction="20000"/>
          </a:bodyPr>
          <a:lstStyle/>
          <a:p>
            <a:pPr marL="6160" indent="0">
              <a:buNone/>
            </a:pPr>
            <a:r>
              <a:rPr lang="en-US" dirty="0" smtClean="0"/>
              <a:t>Lowest:</a:t>
            </a:r>
            <a:r>
              <a:rPr lang="en-US" dirty="0"/>
              <a:t> </a:t>
            </a:r>
            <a:br>
              <a:rPr lang="en-US" dirty="0"/>
            </a:br>
            <a:r>
              <a:rPr lang="en-US" dirty="0"/>
              <a:t>I am confident in my ability </a:t>
            </a:r>
            <a:r>
              <a:rPr lang="en-US" dirty="0" smtClean="0"/>
              <a:t>to:</a:t>
            </a:r>
          </a:p>
          <a:p>
            <a:r>
              <a:rPr lang="en-US" dirty="0"/>
              <a:t>E</a:t>
            </a:r>
            <a:r>
              <a:rPr lang="en-US" dirty="0" smtClean="0"/>
              <a:t>xplain </a:t>
            </a:r>
            <a:r>
              <a:rPr lang="en-US" dirty="0"/>
              <a:t>algorithms in P-5 mathematics </a:t>
            </a:r>
            <a:r>
              <a:rPr lang="en-US" dirty="0" smtClean="0"/>
              <a:t>lessons</a:t>
            </a:r>
          </a:p>
          <a:p>
            <a:r>
              <a:rPr lang="en-US" dirty="0"/>
              <a:t>M</a:t>
            </a:r>
            <a:r>
              <a:rPr lang="en-US" dirty="0" smtClean="0"/>
              <a:t>odel </a:t>
            </a:r>
            <a:r>
              <a:rPr lang="en-US" dirty="0"/>
              <a:t>P-5 mathematics concepts with </a:t>
            </a:r>
            <a:r>
              <a:rPr lang="en-US" dirty="0" smtClean="0"/>
              <a:t>drawings</a:t>
            </a:r>
          </a:p>
          <a:p>
            <a:r>
              <a:rPr lang="en-US" dirty="0"/>
              <a:t>M</a:t>
            </a:r>
            <a:r>
              <a:rPr lang="en-US" dirty="0" smtClean="0"/>
              <a:t>odel </a:t>
            </a:r>
            <a:r>
              <a:rPr lang="en-US" dirty="0"/>
              <a:t>P-5 mathematics concepts with manipulatives</a:t>
            </a:r>
            <a:endParaRPr lang="en-US" dirty="0" smtClean="0"/>
          </a:p>
          <a:p>
            <a:pPr marL="6160" indent="0">
              <a:buNone/>
            </a:pPr>
            <a:endParaRPr lang="en-US" dirty="0"/>
          </a:p>
        </p:txBody>
      </p:sp>
      <p:sp>
        <p:nvSpPr>
          <p:cNvPr id="8" name="Text Placeholder 7"/>
          <p:cNvSpPr>
            <a:spLocks noGrp="1"/>
          </p:cNvSpPr>
          <p:nvPr>
            <p:ph type="body" sz="quarter" idx="3"/>
          </p:nvPr>
        </p:nvSpPr>
        <p:spPr>
          <a:xfrm>
            <a:off x="6547520" y="1570201"/>
            <a:ext cx="3899798" cy="713818"/>
          </a:xfrm>
        </p:spPr>
        <p:txBody>
          <a:bodyPr/>
          <a:lstStyle/>
          <a:p>
            <a:r>
              <a:rPr lang="en-US" dirty="0" smtClean="0"/>
              <a:t>Post Mean: 4.16</a:t>
            </a:r>
            <a:endParaRPr lang="en-US" dirty="0"/>
          </a:p>
        </p:txBody>
      </p:sp>
      <p:sp>
        <p:nvSpPr>
          <p:cNvPr id="9" name="Content Placeholder 8"/>
          <p:cNvSpPr>
            <a:spLocks noGrp="1"/>
          </p:cNvSpPr>
          <p:nvPr>
            <p:ph sz="quarter" idx="4"/>
          </p:nvPr>
        </p:nvSpPr>
        <p:spPr>
          <a:xfrm>
            <a:off x="6547520" y="2457829"/>
            <a:ext cx="3899798" cy="3071434"/>
          </a:xfrm>
        </p:spPr>
        <p:txBody>
          <a:bodyPr>
            <a:normAutofit fontScale="70000" lnSpcReduction="20000"/>
          </a:bodyPr>
          <a:lstStyle/>
          <a:p>
            <a:pPr marL="6160" indent="0">
              <a:buNone/>
            </a:pPr>
            <a:r>
              <a:rPr lang="en-US" dirty="0" smtClean="0"/>
              <a:t>Lowest:</a:t>
            </a:r>
          </a:p>
          <a:p>
            <a:pPr marL="6160" indent="0">
              <a:buNone/>
            </a:pPr>
            <a:r>
              <a:rPr lang="en-US" dirty="0"/>
              <a:t>I am confident in my ability </a:t>
            </a:r>
            <a:r>
              <a:rPr lang="en-US" dirty="0" smtClean="0"/>
              <a:t>to:</a:t>
            </a:r>
          </a:p>
          <a:p>
            <a:r>
              <a:rPr lang="en-US" dirty="0"/>
              <a:t>D</a:t>
            </a:r>
            <a:r>
              <a:rPr lang="en-US" dirty="0" smtClean="0"/>
              <a:t>evelop </a:t>
            </a:r>
            <a:r>
              <a:rPr lang="en-US" dirty="0"/>
              <a:t>higher order thinking questions in P-5 mathematics </a:t>
            </a:r>
            <a:r>
              <a:rPr lang="en-US" dirty="0" smtClean="0"/>
              <a:t>lessons</a:t>
            </a:r>
          </a:p>
          <a:p>
            <a:r>
              <a:rPr lang="en-US" dirty="0"/>
              <a:t>A</a:t>
            </a:r>
            <a:r>
              <a:rPr lang="en-US" dirty="0" smtClean="0"/>
              <a:t>sk </a:t>
            </a:r>
            <a:r>
              <a:rPr lang="en-US" dirty="0"/>
              <a:t>questions that cause students to explain their thinking in a P-5 mathematics </a:t>
            </a:r>
            <a:r>
              <a:rPr lang="en-US" dirty="0" smtClean="0"/>
              <a:t>lesson</a:t>
            </a:r>
          </a:p>
          <a:p>
            <a:r>
              <a:rPr lang="en-US" dirty="0"/>
              <a:t>R</a:t>
            </a:r>
            <a:r>
              <a:rPr lang="en-US" dirty="0" smtClean="0"/>
              <a:t>ecognize </a:t>
            </a:r>
            <a:r>
              <a:rPr lang="en-US" dirty="0"/>
              <a:t>student misconceptions related to P-5 mathematics</a:t>
            </a:r>
          </a:p>
        </p:txBody>
      </p:sp>
      <p:pic>
        <p:nvPicPr>
          <p:cNvPr id="4" name="Content Placeholder 3"/>
          <p:cNvPicPr>
            <a:picLocks noGrp="1" noChangeAspect="1"/>
          </p:cNvPicPr>
          <p:nvPr>
            <p:ph sz="half" idx="4294967295"/>
          </p:nvPr>
        </p:nvPicPr>
        <p:blipFill>
          <a:blip r:embed="rId2"/>
          <a:stretch>
            <a:fillRect/>
          </a:stretch>
        </p:blipFill>
        <p:spPr>
          <a:xfrm>
            <a:off x="8601075" y="5529263"/>
            <a:ext cx="3590925" cy="1182687"/>
          </a:xfrm>
          <a:prstGeom prst="rect">
            <a:avLst/>
          </a:prstGeom>
        </p:spPr>
      </p:pic>
    </p:spTree>
    <p:extLst>
      <p:ext uri="{BB962C8B-B14F-4D97-AF65-F5344CB8AC3E}">
        <p14:creationId xmlns:p14="http://schemas.microsoft.com/office/powerpoint/2010/main" val="2216812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0906" y="723756"/>
            <a:ext cx="7956560" cy="1078348"/>
          </a:xfrm>
        </p:spPr>
        <p:txBody>
          <a:bodyPr>
            <a:normAutofit fontScale="90000"/>
          </a:bodyPr>
          <a:lstStyle/>
          <a:p>
            <a:r>
              <a:rPr lang="en-US" sz="2700" dirty="0" smtClean="0"/>
              <a:t>Results:</a:t>
            </a:r>
            <a:br>
              <a:rPr lang="en-US" sz="2700" dirty="0" smtClean="0"/>
            </a:br>
            <a:r>
              <a:rPr lang="en-US" sz="2700" dirty="0" smtClean="0"/>
              <a:t>Survey Mathematics</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dirty="0" smtClean="0"/>
              <a:t/>
            </a:r>
            <a:br>
              <a:rPr lang="en-US" dirty="0" smtClean="0"/>
            </a:br>
            <a:endParaRPr lang="en-US" dirty="0"/>
          </a:p>
        </p:txBody>
      </p:sp>
      <p:sp>
        <p:nvSpPr>
          <p:cNvPr id="6" name="Text Placeholder 5"/>
          <p:cNvSpPr>
            <a:spLocks noGrp="1"/>
          </p:cNvSpPr>
          <p:nvPr>
            <p:ph type="body" idx="1"/>
          </p:nvPr>
        </p:nvSpPr>
        <p:spPr>
          <a:xfrm>
            <a:off x="2570906" y="1570201"/>
            <a:ext cx="3896467" cy="713818"/>
          </a:xfrm>
        </p:spPr>
        <p:txBody>
          <a:bodyPr/>
          <a:lstStyle/>
          <a:p>
            <a:r>
              <a:rPr lang="en-US" dirty="0" smtClean="0"/>
              <a:t>Pre Mean: 3.56</a:t>
            </a:r>
            <a:endParaRPr lang="en-US" dirty="0"/>
          </a:p>
        </p:txBody>
      </p:sp>
      <p:sp>
        <p:nvSpPr>
          <p:cNvPr id="7" name="Content Placeholder 6"/>
          <p:cNvSpPr>
            <a:spLocks noGrp="1"/>
          </p:cNvSpPr>
          <p:nvPr>
            <p:ph sz="half" idx="2"/>
          </p:nvPr>
        </p:nvSpPr>
        <p:spPr>
          <a:xfrm>
            <a:off x="2572327" y="2425144"/>
            <a:ext cx="3893623" cy="3071434"/>
          </a:xfrm>
        </p:spPr>
        <p:txBody>
          <a:bodyPr>
            <a:normAutofit fontScale="85000" lnSpcReduction="20000"/>
          </a:bodyPr>
          <a:lstStyle/>
          <a:p>
            <a:pPr marL="6160" indent="0">
              <a:buNone/>
            </a:pPr>
            <a:r>
              <a:rPr lang="en-US" dirty="0" smtClean="0"/>
              <a:t>Highest:</a:t>
            </a:r>
          </a:p>
          <a:p>
            <a:pPr marL="6160" indent="0">
              <a:buNone/>
            </a:pPr>
            <a:r>
              <a:rPr lang="en-US" dirty="0" smtClean="0"/>
              <a:t>I am confident in my ability to</a:t>
            </a:r>
          </a:p>
          <a:p>
            <a:r>
              <a:rPr lang="en-US" dirty="0" smtClean="0"/>
              <a:t>Connect a KAS to a measurable objective</a:t>
            </a:r>
          </a:p>
          <a:p>
            <a:r>
              <a:rPr lang="en-US" dirty="0" smtClean="0"/>
              <a:t>Use content specific vocabulary in P-5 mathematics lessons</a:t>
            </a:r>
          </a:p>
          <a:p>
            <a:r>
              <a:rPr lang="en-US" dirty="0" smtClean="0"/>
              <a:t>Explain definitions of P-5 mathematics vocabulary in mathematics lessons</a:t>
            </a:r>
          </a:p>
          <a:p>
            <a:endParaRPr lang="en-US" dirty="0"/>
          </a:p>
        </p:txBody>
      </p:sp>
      <p:sp>
        <p:nvSpPr>
          <p:cNvPr id="8" name="Text Placeholder 7"/>
          <p:cNvSpPr>
            <a:spLocks noGrp="1"/>
          </p:cNvSpPr>
          <p:nvPr>
            <p:ph type="body" sz="quarter" idx="3"/>
          </p:nvPr>
        </p:nvSpPr>
        <p:spPr>
          <a:xfrm>
            <a:off x="6547520" y="1570201"/>
            <a:ext cx="3899798" cy="713818"/>
          </a:xfrm>
        </p:spPr>
        <p:txBody>
          <a:bodyPr/>
          <a:lstStyle/>
          <a:p>
            <a:r>
              <a:rPr lang="en-US" dirty="0" smtClean="0"/>
              <a:t>Post Mean: 4.16</a:t>
            </a:r>
            <a:endParaRPr lang="en-US" dirty="0"/>
          </a:p>
        </p:txBody>
      </p:sp>
      <p:sp>
        <p:nvSpPr>
          <p:cNvPr id="9" name="Content Placeholder 8"/>
          <p:cNvSpPr>
            <a:spLocks noGrp="1"/>
          </p:cNvSpPr>
          <p:nvPr>
            <p:ph sz="quarter" idx="4"/>
          </p:nvPr>
        </p:nvSpPr>
        <p:spPr>
          <a:xfrm>
            <a:off x="6547520" y="2457829"/>
            <a:ext cx="3899798" cy="3071434"/>
          </a:xfrm>
        </p:spPr>
        <p:txBody>
          <a:bodyPr>
            <a:normAutofit fontScale="85000" lnSpcReduction="10000"/>
          </a:bodyPr>
          <a:lstStyle/>
          <a:p>
            <a:pPr marL="6160" indent="0">
              <a:buNone/>
            </a:pPr>
            <a:r>
              <a:rPr lang="en-US" dirty="0" smtClean="0"/>
              <a:t>Highest:</a:t>
            </a:r>
          </a:p>
          <a:p>
            <a:pPr marL="6160" indent="0">
              <a:buNone/>
            </a:pPr>
            <a:r>
              <a:rPr lang="en-US" dirty="0" smtClean="0"/>
              <a:t>I am confident in my ability to</a:t>
            </a:r>
          </a:p>
          <a:p>
            <a:r>
              <a:rPr lang="en-US" dirty="0" smtClean="0"/>
              <a:t>Understand and interpret KAS of P-5 mathematics</a:t>
            </a:r>
          </a:p>
          <a:p>
            <a:r>
              <a:rPr lang="en-US" dirty="0" smtClean="0"/>
              <a:t>Connect a P-5 KAS to a measureable objective</a:t>
            </a:r>
          </a:p>
          <a:p>
            <a:r>
              <a:rPr lang="en-US" dirty="0" smtClean="0"/>
              <a:t>Develop a formative assessment for a P-5 mathematics lesson</a:t>
            </a:r>
          </a:p>
          <a:p>
            <a:endParaRPr lang="en-US" dirty="0"/>
          </a:p>
        </p:txBody>
      </p:sp>
      <p:pic>
        <p:nvPicPr>
          <p:cNvPr id="4" name="Content Placeholder 3"/>
          <p:cNvPicPr>
            <a:picLocks noGrp="1" noChangeAspect="1"/>
          </p:cNvPicPr>
          <p:nvPr>
            <p:ph sz="half" idx="4294967295"/>
          </p:nvPr>
        </p:nvPicPr>
        <p:blipFill>
          <a:blip r:embed="rId2"/>
          <a:stretch>
            <a:fillRect/>
          </a:stretch>
        </p:blipFill>
        <p:spPr>
          <a:xfrm>
            <a:off x="8601075" y="5529263"/>
            <a:ext cx="3590925" cy="1182687"/>
          </a:xfrm>
          <a:prstGeom prst="rect">
            <a:avLst/>
          </a:prstGeom>
        </p:spPr>
      </p:pic>
    </p:spTree>
    <p:extLst>
      <p:ext uri="{BB962C8B-B14F-4D97-AF65-F5344CB8AC3E}">
        <p14:creationId xmlns:p14="http://schemas.microsoft.com/office/powerpoint/2010/main" val="2439591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0906" y="723756"/>
            <a:ext cx="7956560" cy="1078348"/>
          </a:xfrm>
        </p:spPr>
        <p:txBody>
          <a:bodyPr>
            <a:normAutofit fontScale="90000"/>
          </a:bodyPr>
          <a:lstStyle/>
          <a:p>
            <a:r>
              <a:rPr lang="en-US" sz="2700" dirty="0" smtClean="0"/>
              <a:t>Results:</a:t>
            </a:r>
            <a:br>
              <a:rPr lang="en-US" sz="2700" dirty="0" smtClean="0"/>
            </a:br>
            <a:r>
              <a:rPr lang="en-US" sz="2700" dirty="0" smtClean="0"/>
              <a:t>Survey Science</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dirty="0" smtClean="0"/>
              <a:t/>
            </a:r>
            <a:br>
              <a:rPr lang="en-US" dirty="0" smtClean="0"/>
            </a:br>
            <a:endParaRPr lang="en-US" dirty="0"/>
          </a:p>
        </p:txBody>
      </p:sp>
      <p:sp>
        <p:nvSpPr>
          <p:cNvPr id="6" name="Text Placeholder 5"/>
          <p:cNvSpPr>
            <a:spLocks noGrp="1"/>
          </p:cNvSpPr>
          <p:nvPr>
            <p:ph type="body" idx="1"/>
          </p:nvPr>
        </p:nvSpPr>
        <p:spPr>
          <a:xfrm>
            <a:off x="2570906" y="1570201"/>
            <a:ext cx="3896467" cy="713818"/>
          </a:xfrm>
        </p:spPr>
        <p:txBody>
          <a:bodyPr/>
          <a:lstStyle/>
          <a:p>
            <a:r>
              <a:rPr lang="en-US" dirty="0" smtClean="0"/>
              <a:t>Pre Mean: 3.24</a:t>
            </a:r>
            <a:endParaRPr lang="en-US" dirty="0"/>
          </a:p>
        </p:txBody>
      </p:sp>
      <p:sp>
        <p:nvSpPr>
          <p:cNvPr id="7" name="Content Placeholder 6"/>
          <p:cNvSpPr>
            <a:spLocks noGrp="1"/>
          </p:cNvSpPr>
          <p:nvPr>
            <p:ph sz="half" idx="2"/>
          </p:nvPr>
        </p:nvSpPr>
        <p:spPr>
          <a:xfrm>
            <a:off x="2572327" y="2425144"/>
            <a:ext cx="3893623" cy="3071434"/>
          </a:xfrm>
        </p:spPr>
        <p:txBody>
          <a:bodyPr>
            <a:normAutofit fontScale="85000" lnSpcReduction="10000"/>
          </a:bodyPr>
          <a:lstStyle/>
          <a:p>
            <a:pPr marL="6160" indent="0">
              <a:buNone/>
            </a:pPr>
            <a:r>
              <a:rPr lang="en-US" dirty="0" smtClean="0"/>
              <a:t>Lowest:</a:t>
            </a:r>
            <a:r>
              <a:rPr lang="en-US" dirty="0"/>
              <a:t> </a:t>
            </a:r>
            <a:br>
              <a:rPr lang="en-US" dirty="0"/>
            </a:br>
            <a:r>
              <a:rPr lang="en-US" dirty="0"/>
              <a:t>I am confident in my ability </a:t>
            </a:r>
            <a:r>
              <a:rPr lang="en-US" dirty="0" smtClean="0"/>
              <a:t>to:</a:t>
            </a:r>
          </a:p>
          <a:p>
            <a:r>
              <a:rPr lang="en-US" dirty="0"/>
              <a:t>D</a:t>
            </a:r>
            <a:r>
              <a:rPr lang="en-US" dirty="0" smtClean="0"/>
              <a:t>evelop </a:t>
            </a:r>
            <a:r>
              <a:rPr lang="en-US" dirty="0"/>
              <a:t>higher order thinking questions in P-5 science </a:t>
            </a:r>
            <a:r>
              <a:rPr lang="en-US" dirty="0" smtClean="0"/>
              <a:t>lessons</a:t>
            </a:r>
          </a:p>
          <a:p>
            <a:r>
              <a:rPr lang="en-US" dirty="0"/>
              <a:t>R</a:t>
            </a:r>
            <a:r>
              <a:rPr lang="en-US" dirty="0" smtClean="0"/>
              <a:t>ecognize </a:t>
            </a:r>
            <a:r>
              <a:rPr lang="en-US" dirty="0"/>
              <a:t>student misconceptions related to P-5 </a:t>
            </a:r>
            <a:r>
              <a:rPr lang="en-US" dirty="0" smtClean="0"/>
              <a:t>science</a:t>
            </a:r>
          </a:p>
          <a:p>
            <a:r>
              <a:rPr lang="en-US" dirty="0"/>
              <a:t>T</a:t>
            </a:r>
            <a:r>
              <a:rPr lang="en-US" dirty="0" smtClean="0"/>
              <a:t>each </a:t>
            </a:r>
            <a:r>
              <a:rPr lang="en-US" dirty="0"/>
              <a:t>engineering skills at the elementary level</a:t>
            </a:r>
          </a:p>
        </p:txBody>
      </p:sp>
      <p:sp>
        <p:nvSpPr>
          <p:cNvPr id="8" name="Text Placeholder 7"/>
          <p:cNvSpPr>
            <a:spLocks noGrp="1"/>
          </p:cNvSpPr>
          <p:nvPr>
            <p:ph type="body" sz="quarter" idx="3"/>
          </p:nvPr>
        </p:nvSpPr>
        <p:spPr>
          <a:xfrm>
            <a:off x="6547520" y="1570201"/>
            <a:ext cx="3899798" cy="713818"/>
          </a:xfrm>
        </p:spPr>
        <p:txBody>
          <a:bodyPr/>
          <a:lstStyle/>
          <a:p>
            <a:r>
              <a:rPr lang="en-US" dirty="0" smtClean="0"/>
              <a:t>Post Mean: 4.24</a:t>
            </a:r>
            <a:endParaRPr lang="en-US" dirty="0"/>
          </a:p>
        </p:txBody>
      </p:sp>
      <p:sp>
        <p:nvSpPr>
          <p:cNvPr id="9" name="Content Placeholder 8"/>
          <p:cNvSpPr>
            <a:spLocks noGrp="1"/>
          </p:cNvSpPr>
          <p:nvPr>
            <p:ph sz="quarter" idx="4"/>
          </p:nvPr>
        </p:nvSpPr>
        <p:spPr>
          <a:xfrm>
            <a:off x="6547520" y="2457829"/>
            <a:ext cx="3899798" cy="3071434"/>
          </a:xfrm>
        </p:spPr>
        <p:txBody>
          <a:bodyPr>
            <a:normAutofit fontScale="85000" lnSpcReduction="10000"/>
          </a:bodyPr>
          <a:lstStyle/>
          <a:p>
            <a:pPr marL="6160" indent="0">
              <a:buNone/>
            </a:pPr>
            <a:r>
              <a:rPr lang="en-US" dirty="0" smtClean="0"/>
              <a:t>Lowest:</a:t>
            </a:r>
          </a:p>
          <a:p>
            <a:pPr marL="6160" indent="0">
              <a:buNone/>
            </a:pPr>
            <a:r>
              <a:rPr lang="en-US" dirty="0"/>
              <a:t>I am confident in my ability </a:t>
            </a:r>
            <a:r>
              <a:rPr lang="en-US" dirty="0" smtClean="0"/>
              <a:t>to:</a:t>
            </a:r>
          </a:p>
          <a:p>
            <a:r>
              <a:rPr lang="en-US" dirty="0"/>
              <a:t>D</a:t>
            </a:r>
            <a:r>
              <a:rPr lang="en-US" dirty="0" smtClean="0"/>
              <a:t>evelop </a:t>
            </a:r>
            <a:r>
              <a:rPr lang="en-US" dirty="0"/>
              <a:t>higher order thinking questions in P-5 science </a:t>
            </a:r>
            <a:r>
              <a:rPr lang="en-US" dirty="0" smtClean="0"/>
              <a:t>lessons</a:t>
            </a:r>
          </a:p>
          <a:p>
            <a:r>
              <a:rPr lang="en-US" dirty="0"/>
              <a:t>M</a:t>
            </a:r>
            <a:r>
              <a:rPr lang="en-US" dirty="0" smtClean="0"/>
              <a:t>odel </a:t>
            </a:r>
            <a:r>
              <a:rPr lang="en-US" dirty="0"/>
              <a:t>P-5 science concepts with </a:t>
            </a:r>
            <a:r>
              <a:rPr lang="en-US" dirty="0" smtClean="0"/>
              <a:t>drawings</a:t>
            </a:r>
          </a:p>
          <a:p>
            <a:r>
              <a:rPr lang="en-US" dirty="0"/>
              <a:t>T</a:t>
            </a:r>
            <a:r>
              <a:rPr lang="en-US" dirty="0" smtClean="0"/>
              <a:t>each </a:t>
            </a:r>
            <a:r>
              <a:rPr lang="en-US" dirty="0"/>
              <a:t>engineering skills at the elementary level</a:t>
            </a:r>
          </a:p>
        </p:txBody>
      </p:sp>
      <p:pic>
        <p:nvPicPr>
          <p:cNvPr id="4" name="Content Placeholder 3"/>
          <p:cNvPicPr>
            <a:picLocks noGrp="1" noChangeAspect="1"/>
          </p:cNvPicPr>
          <p:nvPr>
            <p:ph sz="half" idx="4294967295"/>
          </p:nvPr>
        </p:nvPicPr>
        <p:blipFill>
          <a:blip r:embed="rId2"/>
          <a:stretch>
            <a:fillRect/>
          </a:stretch>
        </p:blipFill>
        <p:spPr>
          <a:xfrm>
            <a:off x="8601075" y="5529263"/>
            <a:ext cx="3590925" cy="1182687"/>
          </a:xfrm>
          <a:prstGeom prst="rect">
            <a:avLst/>
          </a:prstGeom>
        </p:spPr>
      </p:pic>
    </p:spTree>
    <p:extLst>
      <p:ext uri="{BB962C8B-B14F-4D97-AF65-F5344CB8AC3E}">
        <p14:creationId xmlns:p14="http://schemas.microsoft.com/office/powerpoint/2010/main" val="2090518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0906" y="723756"/>
            <a:ext cx="7956560" cy="1078348"/>
          </a:xfrm>
        </p:spPr>
        <p:txBody>
          <a:bodyPr>
            <a:normAutofit fontScale="90000"/>
          </a:bodyPr>
          <a:lstStyle/>
          <a:p>
            <a:r>
              <a:rPr lang="en-US" sz="2700" dirty="0" smtClean="0"/>
              <a:t>Results:</a:t>
            </a:r>
            <a:br>
              <a:rPr lang="en-US" sz="2700" dirty="0" smtClean="0"/>
            </a:br>
            <a:r>
              <a:rPr lang="en-US" sz="2700" dirty="0" smtClean="0"/>
              <a:t>Survey Science</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dirty="0" smtClean="0"/>
              <a:t/>
            </a:r>
            <a:br>
              <a:rPr lang="en-US" dirty="0" smtClean="0"/>
            </a:br>
            <a:r>
              <a:rPr lang="en-US" dirty="0" smtClean="0"/>
              <a:t/>
            </a:r>
            <a:br>
              <a:rPr lang="en-US" dirty="0" smtClean="0"/>
            </a:br>
            <a:endParaRPr lang="en-US" dirty="0"/>
          </a:p>
        </p:txBody>
      </p:sp>
      <p:sp>
        <p:nvSpPr>
          <p:cNvPr id="6" name="Text Placeholder 5"/>
          <p:cNvSpPr>
            <a:spLocks noGrp="1"/>
          </p:cNvSpPr>
          <p:nvPr>
            <p:ph type="body" idx="1"/>
          </p:nvPr>
        </p:nvSpPr>
        <p:spPr>
          <a:xfrm>
            <a:off x="2570906" y="1570201"/>
            <a:ext cx="3896467" cy="713818"/>
          </a:xfrm>
        </p:spPr>
        <p:txBody>
          <a:bodyPr/>
          <a:lstStyle/>
          <a:p>
            <a:r>
              <a:rPr lang="en-US" dirty="0" smtClean="0"/>
              <a:t>Pre Mean: 3.24</a:t>
            </a:r>
            <a:endParaRPr lang="en-US" dirty="0"/>
          </a:p>
        </p:txBody>
      </p:sp>
      <p:sp>
        <p:nvSpPr>
          <p:cNvPr id="7" name="Content Placeholder 6"/>
          <p:cNvSpPr>
            <a:spLocks noGrp="1"/>
          </p:cNvSpPr>
          <p:nvPr>
            <p:ph sz="half" idx="2"/>
          </p:nvPr>
        </p:nvSpPr>
        <p:spPr>
          <a:xfrm>
            <a:off x="2572327" y="2425144"/>
            <a:ext cx="3893623" cy="3071434"/>
          </a:xfrm>
        </p:spPr>
        <p:txBody>
          <a:bodyPr>
            <a:normAutofit fontScale="85000" lnSpcReduction="10000"/>
          </a:bodyPr>
          <a:lstStyle/>
          <a:p>
            <a:pPr marL="6160" indent="0">
              <a:buNone/>
            </a:pPr>
            <a:r>
              <a:rPr lang="en-US" dirty="0" smtClean="0"/>
              <a:t>Highest:</a:t>
            </a:r>
          </a:p>
          <a:p>
            <a:pPr marL="6160" indent="0">
              <a:buNone/>
            </a:pPr>
            <a:r>
              <a:rPr lang="en-US" dirty="0" smtClean="0"/>
              <a:t>I am confident in my ability to</a:t>
            </a:r>
          </a:p>
          <a:p>
            <a:r>
              <a:rPr lang="en-US" dirty="0"/>
              <a:t>C</a:t>
            </a:r>
            <a:r>
              <a:rPr lang="en-US" dirty="0" smtClean="0"/>
              <a:t>onnect a P-5 KAS to a measureable objective</a:t>
            </a:r>
          </a:p>
          <a:p>
            <a:r>
              <a:rPr lang="en-US" dirty="0" smtClean="0"/>
              <a:t>Write a measurable objective for a P-5 science lesson</a:t>
            </a:r>
          </a:p>
          <a:p>
            <a:r>
              <a:rPr lang="en-US" dirty="0"/>
              <a:t>C</a:t>
            </a:r>
            <a:r>
              <a:rPr lang="en-US" dirty="0" smtClean="0"/>
              <a:t>apture </a:t>
            </a:r>
            <a:r>
              <a:rPr lang="en-US" dirty="0"/>
              <a:t>student interest at the beginning of a P-5 science lesson</a:t>
            </a:r>
          </a:p>
        </p:txBody>
      </p:sp>
      <p:sp>
        <p:nvSpPr>
          <p:cNvPr id="8" name="Text Placeholder 7"/>
          <p:cNvSpPr>
            <a:spLocks noGrp="1"/>
          </p:cNvSpPr>
          <p:nvPr>
            <p:ph type="body" sz="quarter" idx="3"/>
          </p:nvPr>
        </p:nvSpPr>
        <p:spPr>
          <a:xfrm>
            <a:off x="6547520" y="1570201"/>
            <a:ext cx="3899798" cy="713818"/>
          </a:xfrm>
        </p:spPr>
        <p:txBody>
          <a:bodyPr/>
          <a:lstStyle/>
          <a:p>
            <a:r>
              <a:rPr lang="en-US" dirty="0" smtClean="0"/>
              <a:t>Post Mean: 4.24</a:t>
            </a:r>
            <a:endParaRPr lang="en-US" dirty="0"/>
          </a:p>
        </p:txBody>
      </p:sp>
      <p:sp>
        <p:nvSpPr>
          <p:cNvPr id="9" name="Content Placeholder 8"/>
          <p:cNvSpPr>
            <a:spLocks noGrp="1"/>
          </p:cNvSpPr>
          <p:nvPr>
            <p:ph sz="quarter" idx="4"/>
          </p:nvPr>
        </p:nvSpPr>
        <p:spPr>
          <a:xfrm>
            <a:off x="6547520" y="2457829"/>
            <a:ext cx="3899798" cy="3071434"/>
          </a:xfrm>
        </p:spPr>
        <p:txBody>
          <a:bodyPr>
            <a:normAutofit fontScale="55000" lnSpcReduction="20000"/>
          </a:bodyPr>
          <a:lstStyle/>
          <a:p>
            <a:pPr marL="6160" indent="0">
              <a:buNone/>
            </a:pPr>
            <a:r>
              <a:rPr lang="en-US" dirty="0" smtClean="0"/>
              <a:t>Highest:</a:t>
            </a:r>
          </a:p>
          <a:p>
            <a:pPr marL="6160" indent="0">
              <a:buNone/>
            </a:pPr>
            <a:r>
              <a:rPr lang="en-US" dirty="0" smtClean="0"/>
              <a:t>I am confident in my ability to</a:t>
            </a:r>
          </a:p>
          <a:p>
            <a:r>
              <a:rPr lang="en-US" dirty="0"/>
              <a:t>U</a:t>
            </a:r>
            <a:r>
              <a:rPr lang="en-US" dirty="0" smtClean="0"/>
              <a:t>nderstand and interpret KAS for P-5 science</a:t>
            </a:r>
          </a:p>
          <a:p>
            <a:r>
              <a:rPr lang="en-US" dirty="0" smtClean="0"/>
              <a:t>Connect a P-5 KAS to a measurable objective</a:t>
            </a:r>
          </a:p>
          <a:p>
            <a:r>
              <a:rPr lang="en-US" dirty="0" smtClean="0"/>
              <a:t>Plan effectively for P-5 science instruction</a:t>
            </a:r>
          </a:p>
          <a:p>
            <a:r>
              <a:rPr lang="en-US" dirty="0" smtClean="0"/>
              <a:t>Analyze P-5 science instruction</a:t>
            </a:r>
          </a:p>
          <a:p>
            <a:r>
              <a:rPr lang="en-US" dirty="0" smtClean="0"/>
              <a:t>Make connections between P-5 science and other content areas</a:t>
            </a:r>
          </a:p>
          <a:p>
            <a:r>
              <a:rPr lang="en-US" dirty="0" smtClean="0"/>
              <a:t>Teach earth science at the elementary level</a:t>
            </a:r>
          </a:p>
          <a:p>
            <a:r>
              <a:rPr lang="en-US" dirty="0" smtClean="0"/>
              <a:t>Teach life science at the elementary level</a:t>
            </a:r>
          </a:p>
          <a:p>
            <a:endParaRPr lang="en-US" dirty="0" smtClean="0"/>
          </a:p>
          <a:p>
            <a:endParaRPr lang="en-US" dirty="0" smtClean="0"/>
          </a:p>
          <a:p>
            <a:endParaRPr lang="en-US" dirty="0"/>
          </a:p>
        </p:txBody>
      </p:sp>
      <p:pic>
        <p:nvPicPr>
          <p:cNvPr id="4" name="Content Placeholder 3"/>
          <p:cNvPicPr>
            <a:picLocks noGrp="1" noChangeAspect="1"/>
          </p:cNvPicPr>
          <p:nvPr>
            <p:ph sz="half" idx="4294967295"/>
          </p:nvPr>
        </p:nvPicPr>
        <p:blipFill>
          <a:blip r:embed="rId2"/>
          <a:stretch>
            <a:fillRect/>
          </a:stretch>
        </p:blipFill>
        <p:spPr>
          <a:xfrm>
            <a:off x="8601075" y="5529263"/>
            <a:ext cx="3590925" cy="1182687"/>
          </a:xfrm>
          <a:prstGeom prst="rect">
            <a:avLst/>
          </a:prstGeom>
        </p:spPr>
      </p:pic>
    </p:spTree>
    <p:extLst>
      <p:ext uri="{BB962C8B-B14F-4D97-AF65-F5344CB8AC3E}">
        <p14:creationId xmlns:p14="http://schemas.microsoft.com/office/powerpoint/2010/main" val="1324082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808056"/>
            <a:ext cx="7958331" cy="5829663"/>
          </a:xfrm>
        </p:spPr>
        <p:txBody>
          <a:bodyPr>
            <a:normAutofit fontScale="90000"/>
          </a:bodyPr>
          <a:lstStyle/>
          <a:p>
            <a:r>
              <a:rPr lang="en-US" dirty="0" smtClean="0"/>
              <a:t>Results:</a:t>
            </a:r>
            <a:br>
              <a:rPr lang="en-US" dirty="0" smtClean="0"/>
            </a:br>
            <a:r>
              <a:rPr lang="en-US" dirty="0" smtClean="0"/>
              <a:t>Initial Findings</a:t>
            </a:r>
            <a:br>
              <a:rPr lang="en-US" dirty="0" smtClean="0"/>
            </a:br>
            <a:r>
              <a:rPr lang="en-US" dirty="0" smtClean="0"/>
              <a:t>Math higher pre, science higher post</a:t>
            </a:r>
            <a:br>
              <a:rPr lang="en-US" dirty="0" smtClean="0"/>
            </a:br>
            <a:r>
              <a:rPr lang="en-US" dirty="0" smtClean="0"/>
              <a:t>Higher order thinking</a:t>
            </a:r>
            <a:br>
              <a:rPr lang="en-US" dirty="0" smtClean="0"/>
            </a:br>
            <a:r>
              <a:rPr lang="en-US" dirty="0" smtClean="0"/>
              <a:t>Modeling</a:t>
            </a:r>
            <a:br>
              <a:rPr lang="en-US" dirty="0" smtClean="0"/>
            </a:br>
            <a:r>
              <a:rPr lang="en-US" dirty="0" smtClean="0"/>
              <a:t>Misconceptions</a:t>
            </a:r>
            <a:br>
              <a:rPr lang="en-US" dirty="0" smtClean="0"/>
            </a:br>
            <a:r>
              <a:rPr lang="en-US" dirty="0" smtClean="0"/>
              <a:t>Engineering practices</a:t>
            </a:r>
            <a:br>
              <a:rPr lang="en-US" dirty="0" smtClean="0"/>
            </a:br>
            <a:r>
              <a:rPr lang="en-US" dirty="0"/>
              <a:t/>
            </a:r>
            <a:br>
              <a:rPr lang="en-US" dirty="0"/>
            </a:br>
            <a:r>
              <a:rPr lang="en-US" dirty="0" smtClean="0"/>
              <a:t>Understand and interpret KAS</a:t>
            </a:r>
            <a:br>
              <a:rPr lang="en-US" dirty="0" smtClean="0"/>
            </a:br>
            <a:r>
              <a:rPr lang="en-US" dirty="0" smtClean="0"/>
              <a:t>Write measurable objective</a:t>
            </a:r>
            <a:br>
              <a:rPr lang="en-US" dirty="0" smtClean="0"/>
            </a:br>
            <a:r>
              <a:rPr lang="en-US" dirty="0"/>
              <a:t/>
            </a:r>
            <a:br>
              <a:rPr lang="en-US" dirty="0"/>
            </a:br>
            <a:r>
              <a:rPr lang="en-US" dirty="0" smtClean="0"/>
              <a:t/>
            </a:r>
            <a:br>
              <a:rPr lang="en-US" dirty="0" smtClean="0"/>
            </a:br>
            <a:endParaRPr lang="en-US" dirty="0"/>
          </a:p>
        </p:txBody>
      </p:sp>
      <p:pic>
        <p:nvPicPr>
          <p:cNvPr id="4" name="Content Placeholder 3"/>
          <p:cNvPicPr>
            <a:picLocks noGrp="1" noChangeAspect="1"/>
          </p:cNvPicPr>
          <p:nvPr>
            <p:ph idx="1"/>
          </p:nvPr>
        </p:nvPicPr>
        <p:blipFill>
          <a:blip r:embed="rId2"/>
          <a:stretch>
            <a:fillRect/>
          </a:stretch>
        </p:blipFill>
        <p:spPr>
          <a:xfrm>
            <a:off x="8432041" y="5454992"/>
            <a:ext cx="3590855" cy="1182727"/>
          </a:xfrm>
          <a:prstGeom prst="rect">
            <a:avLst/>
          </a:prstGeom>
        </p:spPr>
      </p:pic>
    </p:spTree>
    <p:extLst>
      <p:ext uri="{BB962C8B-B14F-4D97-AF65-F5344CB8AC3E}">
        <p14:creationId xmlns:p14="http://schemas.microsoft.com/office/powerpoint/2010/main" val="1613831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808056"/>
            <a:ext cx="7958331" cy="5829663"/>
          </a:xfrm>
        </p:spPr>
        <p:txBody>
          <a:bodyPr/>
          <a:lstStyle/>
          <a:p>
            <a:r>
              <a:rPr lang="en-US" dirty="0" smtClean="0"/>
              <a:t>Formative Feedback</a:t>
            </a:r>
            <a:br>
              <a:rPr lang="en-US" dirty="0" smtClean="0"/>
            </a:br>
            <a:r>
              <a:rPr lang="en-US" dirty="0"/>
              <a:t>8</a:t>
            </a:r>
            <a:r>
              <a:rPr lang="en-US" dirty="0" smtClean="0"/>
              <a:t>0 </a:t>
            </a:r>
            <a:r>
              <a:rPr lang="en-US" dirty="0" smtClean="0"/>
              <a:t>sheets for math </a:t>
            </a:r>
            <a:br>
              <a:rPr lang="en-US" dirty="0" smtClean="0"/>
            </a:br>
            <a:r>
              <a:rPr lang="en-US" dirty="0" smtClean="0"/>
              <a:t>specific praise= 185</a:t>
            </a:r>
            <a:br>
              <a:rPr lang="en-US" dirty="0" smtClean="0"/>
            </a:br>
            <a:r>
              <a:rPr lang="en-US" dirty="0" smtClean="0"/>
              <a:t>general praise= 87</a:t>
            </a:r>
            <a:br>
              <a:rPr lang="en-US" dirty="0" smtClean="0"/>
            </a:br>
            <a:r>
              <a:rPr lang="en-US" dirty="0" smtClean="0"/>
              <a:t>suggestions= 80</a:t>
            </a:r>
            <a:br>
              <a:rPr lang="en-US" dirty="0" smtClean="0"/>
            </a:br>
            <a:r>
              <a:rPr lang="en-US" dirty="0" smtClean="0"/>
              <a:t/>
            </a:r>
            <a:br>
              <a:rPr lang="en-US" dirty="0" smtClean="0"/>
            </a:br>
            <a:endParaRPr lang="en-US" dirty="0"/>
          </a:p>
        </p:txBody>
      </p:sp>
      <p:pic>
        <p:nvPicPr>
          <p:cNvPr id="4" name="Content Placeholder 3"/>
          <p:cNvPicPr>
            <a:picLocks noGrp="1" noChangeAspect="1"/>
          </p:cNvPicPr>
          <p:nvPr>
            <p:ph idx="1"/>
          </p:nvPr>
        </p:nvPicPr>
        <p:blipFill>
          <a:blip r:embed="rId2"/>
          <a:stretch>
            <a:fillRect/>
          </a:stretch>
        </p:blipFill>
        <p:spPr>
          <a:xfrm>
            <a:off x="8432041" y="5454992"/>
            <a:ext cx="3590855" cy="1182727"/>
          </a:xfrm>
          <a:prstGeom prst="rect">
            <a:avLst/>
          </a:prstGeom>
        </p:spPr>
      </p:pic>
      <p:pic>
        <p:nvPicPr>
          <p:cNvPr id="3" name="Picture 2"/>
          <p:cNvPicPr>
            <a:picLocks noChangeAspect="1"/>
          </p:cNvPicPr>
          <p:nvPr/>
        </p:nvPicPr>
        <p:blipFill>
          <a:blip r:embed="rId3"/>
          <a:stretch>
            <a:fillRect/>
          </a:stretch>
        </p:blipFill>
        <p:spPr>
          <a:xfrm>
            <a:off x="1159050" y="711594"/>
            <a:ext cx="5308243" cy="4811751"/>
          </a:xfrm>
          <a:prstGeom prst="rect">
            <a:avLst/>
          </a:prstGeom>
        </p:spPr>
      </p:pic>
    </p:spTree>
    <p:extLst>
      <p:ext uri="{BB962C8B-B14F-4D97-AF65-F5344CB8AC3E}">
        <p14:creationId xmlns:p14="http://schemas.microsoft.com/office/powerpoint/2010/main" val="1219048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2026" y="480165"/>
            <a:ext cx="7958331" cy="5906780"/>
          </a:xfrm>
        </p:spPr>
        <p:txBody>
          <a:bodyPr/>
          <a:lstStyle/>
          <a:p>
            <a:r>
              <a:rPr lang="en-US" dirty="0" smtClean="0"/>
              <a:t>ED 343 Science</a:t>
            </a:r>
            <a:br>
              <a:rPr lang="en-US" dirty="0" smtClean="0"/>
            </a:br>
            <a:r>
              <a:rPr lang="en-US" dirty="0" smtClean="0"/>
              <a:t>Added specific questions:</a:t>
            </a:r>
            <a:br>
              <a:rPr lang="en-US" dirty="0" smtClean="0"/>
            </a:br>
            <a:r>
              <a:rPr lang="en-US" dirty="0" smtClean="0"/>
              <a:t>List some questions that the candidate asked students. Where these questions mostly higher or lower order?</a:t>
            </a:r>
            <a:br>
              <a:rPr lang="en-US" dirty="0" smtClean="0"/>
            </a:br>
            <a:r>
              <a:rPr lang="en-US" dirty="0" smtClean="0"/>
              <a:t>List the key vocabulary and definitions included</a:t>
            </a:r>
            <a:br>
              <a:rPr lang="en-US" dirty="0" smtClean="0"/>
            </a:br>
            <a:r>
              <a:rPr lang="en-US" dirty="0" smtClean="0"/>
              <a:t>Based on the lesson observed, what was the main concept delivered?</a:t>
            </a:r>
            <a:br>
              <a:rPr lang="en-US" dirty="0" smtClean="0"/>
            </a:br>
            <a:r>
              <a:rPr lang="en-US" dirty="0" smtClean="0"/>
              <a:t/>
            </a:r>
            <a:br>
              <a:rPr lang="en-US" dirty="0" smtClean="0"/>
            </a:br>
            <a:endParaRPr lang="en-US" dirty="0"/>
          </a:p>
        </p:txBody>
      </p:sp>
      <p:pic>
        <p:nvPicPr>
          <p:cNvPr id="4" name="Content Placeholder 3"/>
          <p:cNvPicPr>
            <a:picLocks noGrp="1" noChangeAspect="1"/>
          </p:cNvPicPr>
          <p:nvPr>
            <p:ph idx="1"/>
          </p:nvPr>
        </p:nvPicPr>
        <p:blipFill>
          <a:blip r:embed="rId2"/>
          <a:stretch>
            <a:fillRect/>
          </a:stretch>
        </p:blipFill>
        <p:spPr>
          <a:xfrm>
            <a:off x="8432041" y="5454992"/>
            <a:ext cx="3590855" cy="1182727"/>
          </a:xfrm>
          <a:prstGeom prst="rect">
            <a:avLst/>
          </a:prstGeom>
        </p:spPr>
      </p:pic>
      <p:sp>
        <p:nvSpPr>
          <p:cNvPr id="5" name="5-Point Star 4"/>
          <p:cNvSpPr/>
          <p:nvPr/>
        </p:nvSpPr>
        <p:spPr>
          <a:xfrm>
            <a:off x="1256145" y="4845392"/>
            <a:ext cx="1533236" cy="136144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a:stretch>
            <a:fillRect/>
          </a:stretch>
        </p:blipFill>
        <p:spPr>
          <a:xfrm>
            <a:off x="2972026" y="4815868"/>
            <a:ext cx="1603387" cy="1420491"/>
          </a:xfrm>
          <a:prstGeom prst="rect">
            <a:avLst/>
          </a:prstGeom>
        </p:spPr>
      </p:pic>
      <p:sp>
        <p:nvSpPr>
          <p:cNvPr id="7" name="Heart 6"/>
          <p:cNvSpPr/>
          <p:nvPr/>
        </p:nvSpPr>
        <p:spPr>
          <a:xfrm>
            <a:off x="4758058" y="4937731"/>
            <a:ext cx="1366982" cy="1298628"/>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2143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808056"/>
            <a:ext cx="7958331" cy="5829663"/>
          </a:xfrm>
        </p:spPr>
        <p:txBody>
          <a:bodyPr/>
          <a:lstStyle/>
          <a:p>
            <a:r>
              <a:rPr lang="en-US" dirty="0" smtClean="0"/>
              <a:t>Interview comments</a:t>
            </a:r>
            <a:br>
              <a:rPr lang="en-US" dirty="0" smtClean="0"/>
            </a:br>
            <a:r>
              <a:rPr lang="en-US" dirty="0" smtClean="0"/>
              <a:t>hearing from peers helped see big picture</a:t>
            </a:r>
            <a:br>
              <a:rPr lang="en-US" dirty="0" smtClean="0"/>
            </a:br>
            <a:r>
              <a:rPr lang="en-US" dirty="0" smtClean="0"/>
              <a:t>I am harder on myself than anyone else</a:t>
            </a:r>
            <a:br>
              <a:rPr lang="en-US" dirty="0" smtClean="0"/>
            </a:br>
            <a:r>
              <a:rPr lang="en-US" dirty="0" smtClean="0"/>
              <a:t>good to see other ideas, other ways to teach</a:t>
            </a:r>
            <a:br>
              <a:rPr lang="en-US" dirty="0" smtClean="0"/>
            </a:br>
            <a:r>
              <a:rPr lang="en-US" dirty="0" smtClean="0"/>
              <a:t>able to justify my growth</a:t>
            </a:r>
            <a:br>
              <a:rPr lang="en-US" dirty="0" smtClean="0"/>
            </a:br>
            <a:r>
              <a:rPr lang="en-US" dirty="0" smtClean="0"/>
              <a:t>provided encouragement</a:t>
            </a:r>
            <a:br>
              <a:rPr lang="en-US" dirty="0" smtClean="0"/>
            </a:br>
            <a:r>
              <a:rPr lang="en-US" dirty="0" smtClean="0"/>
              <a:t>useful feedback from first session helped me improve for second lesson</a:t>
            </a:r>
            <a:br>
              <a:rPr lang="en-US" dirty="0" smtClean="0"/>
            </a:br>
            <a:endParaRPr lang="en-US" dirty="0"/>
          </a:p>
        </p:txBody>
      </p:sp>
      <p:pic>
        <p:nvPicPr>
          <p:cNvPr id="4" name="Content Placeholder 3"/>
          <p:cNvPicPr>
            <a:picLocks noGrp="1" noChangeAspect="1"/>
          </p:cNvPicPr>
          <p:nvPr>
            <p:ph idx="1"/>
          </p:nvPr>
        </p:nvPicPr>
        <p:blipFill>
          <a:blip r:embed="rId2"/>
          <a:stretch>
            <a:fillRect/>
          </a:stretch>
        </p:blipFill>
        <p:spPr>
          <a:xfrm>
            <a:off x="8432041" y="5454992"/>
            <a:ext cx="3590855" cy="1182727"/>
          </a:xfrm>
          <a:prstGeom prst="rect">
            <a:avLst/>
          </a:prstGeom>
        </p:spPr>
      </p:pic>
    </p:spTree>
    <p:extLst>
      <p:ext uri="{BB962C8B-B14F-4D97-AF65-F5344CB8AC3E}">
        <p14:creationId xmlns:p14="http://schemas.microsoft.com/office/powerpoint/2010/main" val="2577502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808056"/>
            <a:ext cx="7958331" cy="5500380"/>
          </a:xfrm>
        </p:spPr>
        <p:txBody>
          <a:bodyPr/>
          <a:lstStyle/>
          <a:p>
            <a:r>
              <a:rPr lang="en-US" dirty="0" smtClean="0"/>
              <a:t>What is the effect of peer feedback on video lessons of teaching on elementary preservice teachers?</a:t>
            </a:r>
            <a:r>
              <a:rPr lang="en-US" dirty="0"/>
              <a:t/>
            </a:r>
            <a:br>
              <a:rPr lang="en-US" dirty="0"/>
            </a:br>
            <a:endParaRPr lang="en-US" dirty="0"/>
          </a:p>
        </p:txBody>
      </p:sp>
      <p:pic>
        <p:nvPicPr>
          <p:cNvPr id="4" name="Content Placeholder 3"/>
          <p:cNvPicPr>
            <a:picLocks noGrp="1" noChangeAspect="1"/>
          </p:cNvPicPr>
          <p:nvPr>
            <p:ph idx="1"/>
          </p:nvPr>
        </p:nvPicPr>
        <p:blipFill>
          <a:blip r:embed="rId2"/>
          <a:stretch>
            <a:fillRect/>
          </a:stretch>
        </p:blipFill>
        <p:spPr>
          <a:xfrm>
            <a:off x="8432041" y="5454992"/>
            <a:ext cx="3590855" cy="1182727"/>
          </a:xfrm>
          <a:prstGeom prst="rect">
            <a:avLst/>
          </a:prstGeom>
        </p:spPr>
      </p:pic>
    </p:spTree>
    <p:extLst>
      <p:ext uri="{BB962C8B-B14F-4D97-AF65-F5344CB8AC3E}">
        <p14:creationId xmlns:p14="http://schemas.microsoft.com/office/powerpoint/2010/main" val="4246170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808056"/>
            <a:ext cx="7958331" cy="5829663"/>
          </a:xfrm>
        </p:spPr>
        <p:txBody>
          <a:bodyPr/>
          <a:lstStyle/>
          <a:p>
            <a:r>
              <a:rPr lang="en-US" dirty="0" smtClean="0"/>
              <a:t>Interview comments</a:t>
            </a:r>
            <a:br>
              <a:rPr lang="en-US" dirty="0" smtClean="0"/>
            </a:br>
            <a:r>
              <a:rPr lang="en-US" dirty="0" smtClean="0"/>
              <a:t>second lesson more conceptual than first</a:t>
            </a:r>
            <a:br>
              <a:rPr lang="en-US" dirty="0" smtClean="0"/>
            </a:br>
            <a:r>
              <a:rPr lang="en-US" dirty="0" smtClean="0"/>
              <a:t>good to see a variety of grade levels in one semester</a:t>
            </a:r>
            <a:br>
              <a:rPr lang="en-US" dirty="0" smtClean="0"/>
            </a:br>
            <a:r>
              <a:rPr lang="en-US" dirty="0" smtClean="0"/>
              <a:t>variety of content</a:t>
            </a:r>
            <a:br>
              <a:rPr lang="en-US" dirty="0" smtClean="0"/>
            </a:br>
            <a:r>
              <a:rPr lang="en-US" dirty="0" smtClean="0"/>
              <a:t>good to see how others are managing classes</a:t>
            </a:r>
            <a:br>
              <a:rPr lang="en-US" dirty="0" smtClean="0"/>
            </a:br>
            <a:r>
              <a:rPr lang="en-US" dirty="0" smtClean="0"/>
              <a:t>this was the first time critiqued by someone on my level- friendly advice</a:t>
            </a:r>
            <a:br>
              <a:rPr lang="en-US" dirty="0" smtClean="0"/>
            </a:br>
            <a:endParaRPr lang="en-US" dirty="0"/>
          </a:p>
        </p:txBody>
      </p:sp>
      <p:pic>
        <p:nvPicPr>
          <p:cNvPr id="4" name="Content Placeholder 3"/>
          <p:cNvPicPr>
            <a:picLocks noGrp="1" noChangeAspect="1"/>
          </p:cNvPicPr>
          <p:nvPr>
            <p:ph idx="1"/>
          </p:nvPr>
        </p:nvPicPr>
        <p:blipFill>
          <a:blip r:embed="rId2"/>
          <a:stretch>
            <a:fillRect/>
          </a:stretch>
        </p:blipFill>
        <p:spPr>
          <a:xfrm>
            <a:off x="8432041" y="5454992"/>
            <a:ext cx="3590855" cy="1182727"/>
          </a:xfrm>
          <a:prstGeom prst="rect">
            <a:avLst/>
          </a:prstGeom>
        </p:spPr>
      </p:pic>
    </p:spTree>
    <p:extLst>
      <p:ext uri="{BB962C8B-B14F-4D97-AF65-F5344CB8AC3E}">
        <p14:creationId xmlns:p14="http://schemas.microsoft.com/office/powerpoint/2010/main" val="1838299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808056"/>
            <a:ext cx="7958331" cy="5829663"/>
          </a:xfrm>
        </p:spPr>
        <p:txBody>
          <a:bodyPr/>
          <a:lstStyle/>
          <a:p>
            <a:r>
              <a:rPr lang="en-US" dirty="0" smtClean="0"/>
              <a:t>Interview comments</a:t>
            </a:r>
            <a:br>
              <a:rPr lang="en-US" dirty="0" smtClean="0"/>
            </a:br>
            <a:r>
              <a:rPr lang="en-US" dirty="0" smtClean="0"/>
              <a:t>very stressful to know peers will be watching</a:t>
            </a:r>
            <a:br>
              <a:rPr lang="en-US" dirty="0" smtClean="0"/>
            </a:br>
            <a:r>
              <a:rPr lang="en-US" dirty="0" smtClean="0"/>
              <a:t>second lesson not as stressful because first time was a great experience</a:t>
            </a:r>
            <a:br>
              <a:rPr lang="en-US" dirty="0" smtClean="0"/>
            </a:br>
            <a:r>
              <a:rPr lang="en-US" dirty="0" smtClean="0"/>
              <a:t>pointed out things that I do that I didn’t even realize</a:t>
            </a:r>
            <a:br>
              <a:rPr lang="en-US" dirty="0" smtClean="0"/>
            </a:br>
            <a:r>
              <a:rPr lang="en-US" dirty="0" smtClean="0"/>
              <a:t>we are invested in seeing each other succeed</a:t>
            </a:r>
            <a:endParaRPr lang="en-US" dirty="0"/>
          </a:p>
        </p:txBody>
      </p:sp>
      <p:pic>
        <p:nvPicPr>
          <p:cNvPr id="4" name="Content Placeholder 3"/>
          <p:cNvPicPr>
            <a:picLocks noGrp="1" noChangeAspect="1"/>
          </p:cNvPicPr>
          <p:nvPr>
            <p:ph idx="1"/>
          </p:nvPr>
        </p:nvPicPr>
        <p:blipFill>
          <a:blip r:embed="rId2"/>
          <a:stretch>
            <a:fillRect/>
          </a:stretch>
        </p:blipFill>
        <p:spPr>
          <a:xfrm>
            <a:off x="8432041" y="5454992"/>
            <a:ext cx="3590855" cy="1182727"/>
          </a:xfrm>
          <a:prstGeom prst="rect">
            <a:avLst/>
          </a:prstGeom>
        </p:spPr>
      </p:pic>
    </p:spTree>
    <p:extLst>
      <p:ext uri="{BB962C8B-B14F-4D97-AF65-F5344CB8AC3E}">
        <p14:creationId xmlns:p14="http://schemas.microsoft.com/office/powerpoint/2010/main" val="3805325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808056"/>
            <a:ext cx="7958331" cy="5829663"/>
          </a:xfrm>
        </p:spPr>
        <p:txBody>
          <a:bodyPr/>
          <a:lstStyle/>
          <a:p>
            <a:r>
              <a:rPr lang="en-US" dirty="0" smtClean="0"/>
              <a:t>Conclusions</a:t>
            </a:r>
            <a:br>
              <a:rPr lang="en-US" dirty="0" smtClean="0"/>
            </a:br>
            <a:r>
              <a:rPr lang="en-US" dirty="0" smtClean="0"/>
              <a:t>very positive experience for students</a:t>
            </a:r>
            <a:br>
              <a:rPr lang="en-US" dirty="0" smtClean="0"/>
            </a:br>
            <a:r>
              <a:rPr lang="en-US" dirty="0" smtClean="0"/>
              <a:t>increased confidence in ability to teach</a:t>
            </a:r>
            <a:br>
              <a:rPr lang="en-US" dirty="0" smtClean="0"/>
            </a:br>
            <a:r>
              <a:rPr lang="en-US" dirty="0" smtClean="0"/>
              <a:t>unique experience for students</a:t>
            </a:r>
            <a:br>
              <a:rPr lang="en-US" dirty="0" smtClean="0"/>
            </a:br>
            <a:r>
              <a:rPr lang="en-US" dirty="0" smtClean="0"/>
              <a:t>benefit from self-reflection after watching </a:t>
            </a:r>
            <a:r>
              <a:rPr lang="en-US" dirty="0" smtClean="0"/>
              <a:t>video</a:t>
            </a:r>
            <a:br>
              <a:rPr lang="en-US" dirty="0" smtClean="0"/>
            </a:br>
            <a:r>
              <a:rPr lang="en-US" dirty="0"/>
              <a:t/>
            </a:r>
            <a:br>
              <a:rPr lang="en-US" dirty="0"/>
            </a:br>
            <a:r>
              <a:rPr lang="en-US" dirty="0" smtClean="0"/>
              <a:t>Questions? Comments?</a:t>
            </a:r>
            <a:br>
              <a:rPr lang="en-US" dirty="0" smtClean="0"/>
            </a:br>
            <a:r>
              <a:rPr lang="en-US" dirty="0" smtClean="0">
                <a:hlinkClick r:id="rId2"/>
              </a:rPr>
              <a:t>rlmagruder@Campbellsville.edu</a:t>
            </a:r>
            <a:r>
              <a:rPr lang="en-US" dirty="0" smtClean="0"/>
              <a:t/>
            </a:r>
            <a:br>
              <a:rPr lang="en-US" dirty="0" smtClean="0"/>
            </a:br>
            <a:r>
              <a:rPr lang="en-US" dirty="0" smtClean="0"/>
              <a:t/>
            </a:r>
            <a:br>
              <a:rPr lang="en-US" dirty="0" smtClean="0"/>
            </a:br>
            <a:r>
              <a:rPr lang="en-US" dirty="0"/>
              <a:t/>
            </a:r>
            <a:br>
              <a:rPr lang="en-US" dirty="0"/>
            </a:br>
            <a:endParaRPr lang="en-US" dirty="0"/>
          </a:p>
        </p:txBody>
      </p:sp>
      <p:pic>
        <p:nvPicPr>
          <p:cNvPr id="4" name="Content Placeholder 3"/>
          <p:cNvPicPr>
            <a:picLocks noGrp="1" noChangeAspect="1"/>
          </p:cNvPicPr>
          <p:nvPr>
            <p:ph idx="1"/>
          </p:nvPr>
        </p:nvPicPr>
        <p:blipFill>
          <a:blip r:embed="rId3"/>
          <a:stretch>
            <a:fillRect/>
          </a:stretch>
        </p:blipFill>
        <p:spPr>
          <a:xfrm>
            <a:off x="8432041" y="5454992"/>
            <a:ext cx="3590855" cy="1182727"/>
          </a:xfrm>
          <a:prstGeom prst="rect">
            <a:avLst/>
          </a:prstGeom>
        </p:spPr>
      </p:pic>
    </p:spTree>
    <p:extLst>
      <p:ext uri="{BB962C8B-B14F-4D97-AF65-F5344CB8AC3E}">
        <p14:creationId xmlns:p14="http://schemas.microsoft.com/office/powerpoint/2010/main" val="2679184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808056"/>
            <a:ext cx="7958331" cy="5829663"/>
          </a:xfrm>
        </p:spPr>
        <p:txBody>
          <a:bodyPr/>
          <a:lstStyle/>
          <a:p>
            <a:r>
              <a:rPr lang="en-US" dirty="0" smtClean="0"/>
              <a:t/>
            </a:r>
            <a:br>
              <a:rPr lang="en-US" dirty="0" smtClean="0"/>
            </a:br>
            <a:r>
              <a:rPr lang="en-US" dirty="0"/>
              <a:t/>
            </a:r>
            <a:br>
              <a:rPr lang="en-US" dirty="0"/>
            </a:br>
            <a:r>
              <a:rPr lang="en-US" dirty="0" smtClean="0"/>
              <a:t>Candidates enrolled in </a:t>
            </a:r>
            <a:br>
              <a:rPr lang="en-US" dirty="0" smtClean="0"/>
            </a:br>
            <a:r>
              <a:rPr lang="en-US" dirty="0" smtClean="0"/>
              <a:t>ED 341, Elementary Mathematics Methods </a:t>
            </a:r>
            <a:br>
              <a:rPr lang="en-US" dirty="0" smtClean="0"/>
            </a:br>
            <a:r>
              <a:rPr lang="en-US" dirty="0" smtClean="0"/>
              <a:t>(n=20)</a:t>
            </a:r>
            <a:br>
              <a:rPr lang="en-US" dirty="0" smtClean="0"/>
            </a:br>
            <a:r>
              <a:rPr lang="en-US" dirty="0" smtClean="0"/>
              <a:t>ED 343, Elementary Science Methods (n=18)</a:t>
            </a:r>
            <a:endParaRPr lang="en-US" dirty="0"/>
          </a:p>
        </p:txBody>
      </p:sp>
      <p:pic>
        <p:nvPicPr>
          <p:cNvPr id="4" name="Content Placeholder 3"/>
          <p:cNvPicPr>
            <a:picLocks noGrp="1" noChangeAspect="1"/>
          </p:cNvPicPr>
          <p:nvPr>
            <p:ph idx="1"/>
          </p:nvPr>
        </p:nvPicPr>
        <p:blipFill>
          <a:blip r:embed="rId2"/>
          <a:stretch>
            <a:fillRect/>
          </a:stretch>
        </p:blipFill>
        <p:spPr>
          <a:xfrm>
            <a:off x="8432041" y="5454992"/>
            <a:ext cx="3590855" cy="1182727"/>
          </a:xfrm>
          <a:prstGeom prst="rect">
            <a:avLst/>
          </a:prstGeom>
        </p:spPr>
      </p:pic>
    </p:spTree>
    <p:extLst>
      <p:ext uri="{BB962C8B-B14F-4D97-AF65-F5344CB8AC3E}">
        <p14:creationId xmlns:p14="http://schemas.microsoft.com/office/powerpoint/2010/main" val="1311851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808056"/>
            <a:ext cx="7958331" cy="5925253"/>
          </a:xfrm>
        </p:spPr>
        <p:txBody>
          <a:bodyPr/>
          <a:lstStyle/>
          <a:p>
            <a:r>
              <a:rPr lang="en-US" dirty="0" smtClean="0"/>
              <a:t>Each semester:</a:t>
            </a:r>
            <a:br>
              <a:rPr lang="en-US" dirty="0" smtClean="0"/>
            </a:br>
            <a:r>
              <a:rPr lang="en-US" dirty="0" smtClean="0"/>
              <a:t>10 hours of clinical experience</a:t>
            </a:r>
            <a:br>
              <a:rPr lang="en-US" dirty="0" smtClean="0"/>
            </a:br>
            <a:r>
              <a:rPr lang="en-US" dirty="0" smtClean="0"/>
              <a:t/>
            </a:r>
            <a:br>
              <a:rPr lang="en-US" dirty="0" smtClean="0"/>
            </a:br>
            <a:r>
              <a:rPr lang="en-US" dirty="0" smtClean="0"/>
              <a:t>two cycles:</a:t>
            </a:r>
            <a:br>
              <a:rPr lang="en-US" dirty="0" smtClean="0"/>
            </a:br>
            <a:r>
              <a:rPr lang="en-US" dirty="0" smtClean="0"/>
              <a:t>two hours working in elementary classroom (math or science)</a:t>
            </a:r>
            <a:br>
              <a:rPr lang="en-US" dirty="0" smtClean="0"/>
            </a:br>
            <a:r>
              <a:rPr lang="en-US" dirty="0" smtClean="0"/>
              <a:t>one hour teaching lesson (recorded with </a:t>
            </a:r>
            <a:r>
              <a:rPr lang="en-US" dirty="0" err="1" smtClean="0"/>
              <a:t>swivl</a:t>
            </a:r>
            <a:r>
              <a:rPr lang="en-US" dirty="0" smtClean="0"/>
              <a:t>)</a:t>
            </a:r>
            <a:br>
              <a:rPr lang="en-US" dirty="0" smtClean="0"/>
            </a:br>
            <a:endParaRPr lang="en-US" dirty="0"/>
          </a:p>
        </p:txBody>
      </p:sp>
      <p:pic>
        <p:nvPicPr>
          <p:cNvPr id="4" name="Content Placeholder 3"/>
          <p:cNvPicPr>
            <a:picLocks noGrp="1" noChangeAspect="1"/>
          </p:cNvPicPr>
          <p:nvPr>
            <p:ph idx="1"/>
          </p:nvPr>
        </p:nvPicPr>
        <p:blipFill>
          <a:blip r:embed="rId2"/>
          <a:stretch>
            <a:fillRect/>
          </a:stretch>
        </p:blipFill>
        <p:spPr>
          <a:xfrm>
            <a:off x="8432041" y="5454992"/>
            <a:ext cx="3590855" cy="1182727"/>
          </a:xfrm>
          <a:prstGeom prst="rect">
            <a:avLst/>
          </a:prstGeom>
        </p:spPr>
      </p:pic>
    </p:spTree>
    <p:extLst>
      <p:ext uri="{BB962C8B-B14F-4D97-AF65-F5344CB8AC3E}">
        <p14:creationId xmlns:p14="http://schemas.microsoft.com/office/powerpoint/2010/main" val="3948685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808056"/>
            <a:ext cx="7958331" cy="5925253"/>
          </a:xfrm>
        </p:spPr>
        <p:txBody>
          <a:bodyPr/>
          <a:lstStyle/>
          <a:p>
            <a:r>
              <a:rPr lang="en-US" dirty="0" smtClean="0"/>
              <a:t>Each semester:</a:t>
            </a:r>
            <a:br>
              <a:rPr lang="en-US" dirty="0" smtClean="0"/>
            </a:br>
            <a:r>
              <a:rPr lang="en-US" dirty="0" smtClean="0"/>
              <a:t>students meet in group of three </a:t>
            </a:r>
            <a:br>
              <a:rPr lang="en-US" dirty="0" smtClean="0"/>
            </a:br>
            <a:r>
              <a:rPr lang="en-US" dirty="0" smtClean="0"/>
              <a:t>view each other’s videos</a:t>
            </a:r>
            <a:br>
              <a:rPr lang="en-US" dirty="0" smtClean="0"/>
            </a:br>
            <a:r>
              <a:rPr lang="en-US" dirty="0" smtClean="0"/>
              <a:t>provide feedback on formative feedback sheet</a:t>
            </a:r>
            <a:br>
              <a:rPr lang="en-US" dirty="0" smtClean="0"/>
            </a:br>
            <a:r>
              <a:rPr lang="en-US" dirty="0" smtClean="0"/>
              <a:t>discuss</a:t>
            </a:r>
            <a:br>
              <a:rPr lang="en-US" dirty="0" smtClean="0"/>
            </a:br>
            <a:r>
              <a:rPr lang="en-US" dirty="0" smtClean="0"/>
              <a:t>self-reflect</a:t>
            </a:r>
            <a:br>
              <a:rPr lang="en-US" dirty="0" smtClean="0"/>
            </a:br>
            <a:endParaRPr lang="en-US" dirty="0"/>
          </a:p>
        </p:txBody>
      </p:sp>
      <p:pic>
        <p:nvPicPr>
          <p:cNvPr id="4" name="Content Placeholder 3"/>
          <p:cNvPicPr>
            <a:picLocks noGrp="1" noChangeAspect="1"/>
          </p:cNvPicPr>
          <p:nvPr>
            <p:ph idx="1"/>
          </p:nvPr>
        </p:nvPicPr>
        <p:blipFill>
          <a:blip r:embed="rId2"/>
          <a:stretch>
            <a:fillRect/>
          </a:stretch>
        </p:blipFill>
        <p:spPr>
          <a:xfrm>
            <a:off x="8432041" y="5454992"/>
            <a:ext cx="3590855" cy="1182727"/>
          </a:xfrm>
          <a:prstGeom prst="rect">
            <a:avLst/>
          </a:prstGeom>
        </p:spPr>
      </p:pic>
    </p:spTree>
    <p:extLst>
      <p:ext uri="{BB962C8B-B14F-4D97-AF65-F5344CB8AC3E}">
        <p14:creationId xmlns:p14="http://schemas.microsoft.com/office/powerpoint/2010/main" val="309938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808056"/>
            <a:ext cx="7958331" cy="5925253"/>
          </a:xfrm>
        </p:spPr>
        <p:txBody>
          <a:bodyPr/>
          <a:lstStyle/>
          <a:p>
            <a:r>
              <a:rPr lang="en-US" dirty="0" smtClean="0"/>
              <a:t>Each semester:</a:t>
            </a:r>
            <a:br>
              <a:rPr lang="en-US" dirty="0" smtClean="0"/>
            </a:br>
            <a:r>
              <a:rPr lang="en-US" dirty="0" smtClean="0"/>
              <a:t>whole class discussion</a:t>
            </a:r>
            <a:br>
              <a:rPr lang="en-US" dirty="0" smtClean="0"/>
            </a:br>
            <a:r>
              <a:rPr lang="en-US" dirty="0"/>
              <a:t/>
            </a:r>
            <a:br>
              <a:rPr lang="en-US" dirty="0"/>
            </a:br>
            <a:r>
              <a:rPr lang="en-US" dirty="0" smtClean="0"/>
              <a:t>Repeat cycle</a:t>
            </a:r>
            <a:br>
              <a:rPr lang="en-US" dirty="0" smtClean="0"/>
            </a:br>
            <a:endParaRPr lang="en-US" dirty="0"/>
          </a:p>
        </p:txBody>
      </p:sp>
      <p:pic>
        <p:nvPicPr>
          <p:cNvPr id="4" name="Content Placeholder 3"/>
          <p:cNvPicPr>
            <a:picLocks noGrp="1" noChangeAspect="1"/>
          </p:cNvPicPr>
          <p:nvPr>
            <p:ph idx="1"/>
          </p:nvPr>
        </p:nvPicPr>
        <p:blipFill>
          <a:blip r:embed="rId2"/>
          <a:stretch>
            <a:fillRect/>
          </a:stretch>
        </p:blipFill>
        <p:spPr>
          <a:xfrm>
            <a:off x="8432041" y="5454992"/>
            <a:ext cx="3590855" cy="1182727"/>
          </a:xfrm>
          <a:prstGeom prst="rect">
            <a:avLst/>
          </a:prstGeom>
        </p:spPr>
      </p:pic>
    </p:spTree>
    <p:extLst>
      <p:ext uri="{BB962C8B-B14F-4D97-AF65-F5344CB8AC3E}">
        <p14:creationId xmlns:p14="http://schemas.microsoft.com/office/powerpoint/2010/main" val="2716487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808056"/>
            <a:ext cx="7958331" cy="5829663"/>
          </a:xfrm>
        </p:spPr>
        <p:txBody>
          <a:bodyPr>
            <a:normAutofit fontScale="90000"/>
          </a:bodyPr>
          <a:lstStyle/>
          <a:p>
            <a:pPr algn="l"/>
            <a:r>
              <a:rPr lang="en-US" sz="2400" dirty="0" smtClean="0"/>
              <a:t>Study Foundation:</a:t>
            </a:r>
            <a:br>
              <a:rPr lang="en-US" sz="2400" dirty="0" smtClean="0"/>
            </a:br>
            <a:r>
              <a:rPr lang="en-US" sz="2400" dirty="0" smtClean="0"/>
              <a:t>High Leverage Practices </a:t>
            </a:r>
            <a:br>
              <a:rPr lang="en-US" sz="2400" dirty="0" smtClean="0"/>
            </a:br>
            <a:r>
              <a:rPr lang="en-US" sz="2400" dirty="0" smtClean="0"/>
              <a:t/>
            </a:r>
            <a:br>
              <a:rPr lang="en-US" sz="2400" dirty="0" smtClean="0"/>
            </a:br>
            <a:r>
              <a:rPr lang="en-US" sz="2400" dirty="0" smtClean="0"/>
              <a:t>Explaining and modeling content, practices, and strategies</a:t>
            </a:r>
            <a:br>
              <a:rPr lang="en-US" sz="2400" dirty="0" smtClean="0"/>
            </a:br>
            <a:r>
              <a:rPr lang="en-US" sz="2400" dirty="0" smtClean="0"/>
              <a:t>Eliciting and interpreting individual students’ thinking</a:t>
            </a:r>
            <a:br>
              <a:rPr lang="en-US" sz="2400" dirty="0" smtClean="0"/>
            </a:br>
            <a:r>
              <a:rPr lang="en-US" sz="2400" dirty="0"/>
              <a:t>Diagnosing particular common patterns of student thinking and development in a subject-matter </a:t>
            </a:r>
            <a:r>
              <a:rPr lang="en-US" sz="2400" dirty="0" smtClean="0"/>
              <a:t>domain</a:t>
            </a:r>
            <a:r>
              <a:rPr lang="en-US" sz="2400" dirty="0" smtClean="0"/>
              <a:t/>
            </a:r>
            <a:br>
              <a:rPr lang="en-US" sz="2400" dirty="0" smtClean="0"/>
            </a:br>
            <a:r>
              <a:rPr lang="en-US" sz="2200" dirty="0"/>
              <a:t>Designing single lessons and sequences of </a:t>
            </a:r>
            <a:r>
              <a:rPr lang="en-US" sz="2200" dirty="0" smtClean="0"/>
              <a:t>lessons</a:t>
            </a:r>
            <a:r>
              <a:rPr lang="en-US" sz="2200" dirty="0"/>
              <a:t/>
            </a:r>
            <a:br>
              <a:rPr lang="en-US" sz="2200" dirty="0"/>
            </a:br>
            <a:r>
              <a:rPr lang="en-US" sz="2200" dirty="0"/>
              <a:t>Checking student understanding during and at the conclusion of lessons</a:t>
            </a:r>
            <a:r>
              <a:rPr lang="en-US" dirty="0"/>
              <a:t/>
            </a:r>
            <a:br>
              <a:rPr lang="en-US" dirty="0"/>
            </a:br>
            <a:r>
              <a:rPr lang="en-US" dirty="0" smtClean="0"/>
              <a:t/>
            </a:r>
            <a:br>
              <a:rPr lang="en-US" dirty="0" smtClean="0"/>
            </a:br>
            <a:r>
              <a:rPr lang="en-US" sz="2200" dirty="0" err="1"/>
              <a:t>TeachingWorks</a:t>
            </a:r>
            <a:r>
              <a:rPr lang="en-US" sz="2200" dirty="0"/>
              <a:t> (2018). </a:t>
            </a:r>
            <a:r>
              <a:rPr lang="en-US" sz="2200" i="1" dirty="0"/>
              <a:t>High Leverage Practices.</a:t>
            </a:r>
            <a:r>
              <a:rPr lang="en-US" sz="2200" dirty="0"/>
              <a:t> Retrieved from</a:t>
            </a:r>
            <a:br>
              <a:rPr lang="en-US" sz="2200" dirty="0"/>
            </a:br>
            <a:r>
              <a:rPr lang="en-US" sz="2200" dirty="0"/>
              <a:t> </a:t>
            </a:r>
            <a:r>
              <a:rPr lang="en-US" sz="2200" u="sng" dirty="0">
                <a:hlinkClick r:id="rId2"/>
              </a:rPr>
              <a:t>http://www.teachingworks.org/work-of-teaching/high-leverage-practices</a:t>
            </a:r>
            <a:r>
              <a:rPr lang="en-US" sz="2200" dirty="0"/>
              <a:t/>
            </a:r>
            <a:br>
              <a:rPr lang="en-US" sz="2200" dirty="0"/>
            </a:br>
            <a:r>
              <a:rPr lang="en-US" sz="2200" dirty="0"/>
              <a:t/>
            </a:r>
            <a:br>
              <a:rPr lang="en-US" sz="2200" dirty="0"/>
            </a:br>
            <a:endParaRPr lang="en-US" dirty="0"/>
          </a:p>
        </p:txBody>
      </p:sp>
      <p:pic>
        <p:nvPicPr>
          <p:cNvPr id="4" name="Content Placeholder 3"/>
          <p:cNvPicPr>
            <a:picLocks noGrp="1" noChangeAspect="1"/>
          </p:cNvPicPr>
          <p:nvPr>
            <p:ph idx="1"/>
          </p:nvPr>
        </p:nvPicPr>
        <p:blipFill>
          <a:blip r:embed="rId3"/>
          <a:stretch>
            <a:fillRect/>
          </a:stretch>
        </p:blipFill>
        <p:spPr>
          <a:xfrm>
            <a:off x="8432041" y="5454992"/>
            <a:ext cx="3590855" cy="1182727"/>
          </a:xfrm>
          <a:prstGeom prst="rect">
            <a:avLst/>
          </a:prstGeom>
        </p:spPr>
      </p:pic>
    </p:spTree>
    <p:extLst>
      <p:ext uri="{BB962C8B-B14F-4D97-AF65-F5344CB8AC3E}">
        <p14:creationId xmlns:p14="http://schemas.microsoft.com/office/powerpoint/2010/main" val="2472386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808056"/>
            <a:ext cx="7958331" cy="5829663"/>
          </a:xfrm>
        </p:spPr>
        <p:txBody>
          <a:bodyPr>
            <a:normAutofit/>
          </a:bodyPr>
          <a:lstStyle/>
          <a:p>
            <a:pPr algn="l"/>
            <a:r>
              <a:rPr lang="en-US" sz="2400" dirty="0" smtClean="0"/>
              <a:t>Study Foundation:</a:t>
            </a:r>
            <a:br>
              <a:rPr lang="en-US" sz="2400" dirty="0" smtClean="0"/>
            </a:br>
            <a:r>
              <a:rPr lang="en-US" sz="2400" dirty="0" smtClean="0"/>
              <a:t>KTPS/</a:t>
            </a:r>
            <a:r>
              <a:rPr lang="en-US" sz="2400" dirty="0" err="1" smtClean="0"/>
              <a:t>InTASC</a:t>
            </a:r>
            <a:r>
              <a:rPr lang="en-US" sz="2400" dirty="0" smtClean="0"/>
              <a:t/>
            </a:r>
            <a:br>
              <a:rPr lang="en-US" sz="2400" dirty="0" smtClean="0"/>
            </a:br>
            <a:r>
              <a:rPr lang="en-US" sz="2400" dirty="0" smtClean="0"/>
              <a:t/>
            </a:r>
            <a:br>
              <a:rPr lang="en-US" sz="2400" dirty="0" smtClean="0"/>
            </a:br>
            <a:r>
              <a:rPr lang="en-US" sz="2400" dirty="0" smtClean="0"/>
              <a:t>Standard 4: Content Knowledge</a:t>
            </a:r>
            <a:br>
              <a:rPr lang="en-US" sz="2400" dirty="0" smtClean="0"/>
            </a:br>
            <a:r>
              <a:rPr lang="en-US" sz="2400" dirty="0" smtClean="0"/>
              <a:t>Standard 5: Application of Content</a:t>
            </a:r>
            <a:br>
              <a:rPr lang="en-US" sz="2400" dirty="0" smtClean="0"/>
            </a:br>
            <a:r>
              <a:rPr lang="en-US" sz="2400" dirty="0" smtClean="0"/>
              <a:t>Standard 7: Planning for Instruction</a:t>
            </a:r>
            <a:br>
              <a:rPr lang="en-US" sz="2400" dirty="0" smtClean="0"/>
            </a:br>
            <a:r>
              <a:rPr lang="en-US" sz="2400" dirty="0" smtClean="0"/>
              <a:t>Standard 8: Instructional Strategies</a:t>
            </a:r>
            <a:r>
              <a:rPr lang="en-US" dirty="0"/>
              <a:t/>
            </a:r>
            <a:br>
              <a:rPr lang="en-US" dirty="0"/>
            </a:br>
            <a:r>
              <a:rPr lang="en-US" dirty="0" smtClean="0"/>
              <a:t/>
            </a:r>
            <a:br>
              <a:rPr lang="en-US" dirty="0" smtClean="0"/>
            </a:br>
            <a:r>
              <a:rPr lang="en-US" dirty="0"/>
              <a:t/>
            </a:r>
            <a:br>
              <a:rPr lang="en-US" dirty="0"/>
            </a:br>
            <a:endParaRPr lang="en-US" dirty="0"/>
          </a:p>
        </p:txBody>
      </p:sp>
      <p:pic>
        <p:nvPicPr>
          <p:cNvPr id="4" name="Content Placeholder 3"/>
          <p:cNvPicPr>
            <a:picLocks noGrp="1" noChangeAspect="1"/>
          </p:cNvPicPr>
          <p:nvPr>
            <p:ph idx="1"/>
          </p:nvPr>
        </p:nvPicPr>
        <p:blipFill>
          <a:blip r:embed="rId2"/>
          <a:stretch>
            <a:fillRect/>
          </a:stretch>
        </p:blipFill>
        <p:spPr>
          <a:xfrm>
            <a:off x="8432041" y="5454992"/>
            <a:ext cx="3590855" cy="1182727"/>
          </a:xfrm>
          <a:prstGeom prst="rect">
            <a:avLst/>
          </a:prstGeom>
        </p:spPr>
      </p:pic>
    </p:spTree>
    <p:extLst>
      <p:ext uri="{BB962C8B-B14F-4D97-AF65-F5344CB8AC3E}">
        <p14:creationId xmlns:p14="http://schemas.microsoft.com/office/powerpoint/2010/main" val="4037417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808056"/>
            <a:ext cx="7958331" cy="5829663"/>
          </a:xfrm>
        </p:spPr>
        <p:txBody>
          <a:bodyPr>
            <a:normAutofit/>
          </a:bodyPr>
          <a:lstStyle/>
          <a:p>
            <a:pPr algn="l"/>
            <a:r>
              <a:rPr lang="en-US" sz="2400" dirty="0" smtClean="0"/>
              <a:t>Study Foundation:</a:t>
            </a:r>
            <a:br>
              <a:rPr lang="en-US" sz="2400" dirty="0" smtClean="0"/>
            </a:br>
            <a:r>
              <a:rPr lang="en-US" sz="2400" dirty="0" smtClean="0"/>
              <a:t>Standards for Preparing Teachers of Mathematics (AMTE)</a:t>
            </a:r>
            <a:br>
              <a:rPr lang="en-US" sz="2400" dirty="0" smtClean="0"/>
            </a:br>
            <a:r>
              <a:rPr lang="en-US" dirty="0"/>
              <a:t/>
            </a:r>
            <a:br>
              <a:rPr lang="en-US" dirty="0"/>
            </a:br>
            <a:r>
              <a:rPr lang="en-US" sz="2400" dirty="0"/>
              <a:t>C.1.2. Demonstrate Mathematical Practices and </a:t>
            </a:r>
            <a:r>
              <a:rPr lang="en-US" sz="2400" dirty="0" smtClean="0"/>
              <a:t>Processes</a:t>
            </a:r>
            <a:r>
              <a:rPr lang="en-US" sz="2400" dirty="0"/>
              <a:t/>
            </a:r>
            <a:br>
              <a:rPr lang="en-US" sz="2400" dirty="0"/>
            </a:br>
            <a:r>
              <a:rPr lang="en-US" sz="2400" dirty="0"/>
              <a:t>C.1.5. Analyze Mathematical Thinking</a:t>
            </a:r>
            <a:br>
              <a:rPr lang="en-US" sz="2400" dirty="0"/>
            </a:br>
            <a:r>
              <a:rPr lang="en-US" sz="2400" dirty="0"/>
              <a:t>C.2.2. Plan for Effective Instruction </a:t>
            </a:r>
            <a:r>
              <a:rPr lang="en-US" sz="2400" dirty="0" smtClean="0"/>
              <a:t/>
            </a:r>
            <a:br>
              <a:rPr lang="en-US" sz="2400" dirty="0" smtClean="0"/>
            </a:br>
            <a:r>
              <a:rPr lang="en-US" sz="2400" dirty="0" smtClean="0"/>
              <a:t>C.2.3</a:t>
            </a:r>
            <a:r>
              <a:rPr lang="en-US" sz="2400" dirty="0"/>
              <a:t>. Implement Effective Instruction </a:t>
            </a:r>
            <a:r>
              <a:rPr lang="en-US" sz="2400" dirty="0" smtClean="0"/>
              <a:t/>
            </a:r>
            <a:br>
              <a:rPr lang="en-US" sz="2400" dirty="0" smtClean="0"/>
            </a:br>
            <a:r>
              <a:rPr lang="en-US" sz="2400" dirty="0" smtClean="0"/>
              <a:t>C.2.4</a:t>
            </a:r>
            <a:r>
              <a:rPr lang="en-US" sz="2400" dirty="0"/>
              <a:t>. Analyze Teaching Practice</a:t>
            </a:r>
            <a:br>
              <a:rPr lang="en-US" sz="2400" dirty="0"/>
            </a:br>
            <a:r>
              <a:rPr lang="en-US" sz="2400" dirty="0"/>
              <a:t>C.3.1. Anticipate and Attend to Students’ Thinking About Mathematics Content </a:t>
            </a:r>
            <a:r>
              <a:rPr lang="en-US" sz="2400" dirty="0" smtClean="0"/>
              <a:t/>
            </a:r>
            <a:br>
              <a:rPr lang="en-US" sz="2400" dirty="0" smtClean="0"/>
            </a:br>
            <a:r>
              <a:rPr lang="en-US" sz="2400" dirty="0" smtClean="0"/>
              <a:t>C.3.2</a:t>
            </a:r>
            <a:r>
              <a:rPr lang="en-US" sz="2400" dirty="0"/>
              <a:t>. Understand and Recognize Students’ Engagement in Mathematical Practices </a:t>
            </a:r>
            <a:r>
              <a:rPr lang="en-US" sz="2400" dirty="0" smtClean="0"/>
              <a:t/>
            </a:r>
            <a:br>
              <a:rPr lang="en-US" sz="2400" dirty="0" smtClean="0"/>
            </a:br>
            <a:r>
              <a:rPr lang="en-US" sz="2400" dirty="0"/>
              <a:t/>
            </a:r>
            <a:br>
              <a:rPr lang="en-US" sz="2400" dirty="0"/>
            </a:br>
            <a:r>
              <a:rPr lang="en-US" sz="1100" dirty="0"/>
              <a:t>Association of Mathematics Teacher Educators. (2017). Standards for Preparing </a:t>
            </a:r>
            <a:r>
              <a:rPr lang="en-US" sz="1100" dirty="0" smtClean="0"/>
              <a:t>Teachers</a:t>
            </a:r>
            <a:br>
              <a:rPr lang="en-US" sz="1100" dirty="0" smtClean="0"/>
            </a:br>
            <a:r>
              <a:rPr lang="en-US" sz="1100" dirty="0" smtClean="0"/>
              <a:t> </a:t>
            </a:r>
            <a:r>
              <a:rPr lang="en-US" sz="1100" dirty="0"/>
              <a:t>of </a:t>
            </a:r>
            <a:r>
              <a:rPr lang="en-US" sz="1100" dirty="0" smtClean="0"/>
              <a:t>Mathematics</a:t>
            </a:r>
            <a:r>
              <a:rPr lang="en-US" sz="1100" dirty="0"/>
              <a:t>. Available online at amte.net/standards.</a:t>
            </a:r>
            <a:br>
              <a:rPr lang="en-US" sz="1100" dirty="0"/>
            </a:br>
            <a:endParaRPr lang="en-US" sz="1000" dirty="0"/>
          </a:p>
        </p:txBody>
      </p:sp>
      <p:pic>
        <p:nvPicPr>
          <p:cNvPr id="4" name="Content Placeholder 3"/>
          <p:cNvPicPr>
            <a:picLocks noGrp="1" noChangeAspect="1"/>
          </p:cNvPicPr>
          <p:nvPr>
            <p:ph idx="1"/>
          </p:nvPr>
        </p:nvPicPr>
        <p:blipFill>
          <a:blip r:embed="rId2"/>
          <a:stretch>
            <a:fillRect/>
          </a:stretch>
        </p:blipFill>
        <p:spPr>
          <a:xfrm>
            <a:off x="8432041" y="5454992"/>
            <a:ext cx="3590855" cy="1182727"/>
          </a:xfrm>
          <a:prstGeom prst="rect">
            <a:avLst/>
          </a:prstGeom>
        </p:spPr>
      </p:pic>
    </p:spTree>
    <p:extLst>
      <p:ext uri="{BB962C8B-B14F-4D97-AF65-F5344CB8AC3E}">
        <p14:creationId xmlns:p14="http://schemas.microsoft.com/office/powerpoint/2010/main" val="4436235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2D251F"/>
      </a:dk2>
      <a:lt2>
        <a:srgbClr val="FAE9C5"/>
      </a:lt2>
      <a:accent1>
        <a:srgbClr val="ED3846"/>
      </a:accent1>
      <a:accent2>
        <a:srgbClr val="F87184"/>
      </a:accent2>
      <a:accent3>
        <a:srgbClr val="EC9DA9"/>
      </a:accent3>
      <a:accent4>
        <a:srgbClr val="ECC190"/>
      </a:accent4>
      <a:accent5>
        <a:srgbClr val="FFB268"/>
      </a:accent5>
      <a:accent6>
        <a:srgbClr val="F98657"/>
      </a:accent6>
      <a:hlink>
        <a:srgbClr val="B97669"/>
      </a:hlink>
      <a:folHlink>
        <a:srgbClr val="9E94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BCCF8060-3FCB-4641-B728-8A589529B13F}"/>
    </a:ext>
  </a:extLst>
</a:theme>
</file>

<file path=docProps/app.xml><?xml version="1.0" encoding="utf-8"?>
<Properties xmlns="http://schemas.openxmlformats.org/officeDocument/2006/extended-properties" xmlns:vt="http://schemas.openxmlformats.org/officeDocument/2006/docPropsVTypes">
  <Template>TM16401375[[fn=Madison]]</Template>
  <TotalTime>230</TotalTime>
  <Words>345</Words>
  <Application>Microsoft Office PowerPoint</Application>
  <PresentationFormat>Widescreen</PresentationFormat>
  <Paragraphs>74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MS Shell Dlg 2</vt:lpstr>
      <vt:lpstr>Wingdings</vt:lpstr>
      <vt:lpstr>Wingdings 3</vt:lpstr>
      <vt:lpstr>Madison</vt:lpstr>
      <vt:lpstr>HLPs and EBPs in  mathematics and science in clinical experiences </vt:lpstr>
      <vt:lpstr>What is the effect of peer feedback on video lessons of teaching on elementary preservice teachers? </vt:lpstr>
      <vt:lpstr>  Candidates enrolled in  ED 341, Elementary Mathematics Methods  (n=20) ED 343, Elementary Science Methods (n=18)</vt:lpstr>
      <vt:lpstr>Each semester: 10 hours of clinical experience  two cycles: two hours working in elementary classroom (math or science) one hour teaching lesson (recorded with swivl) </vt:lpstr>
      <vt:lpstr>Each semester: students meet in group of three  view each other’s videos provide feedback on formative feedback sheet discuss self-reflect </vt:lpstr>
      <vt:lpstr>Each semester: whole class discussion  Repeat cycle </vt:lpstr>
      <vt:lpstr>Study Foundation: High Leverage Practices   Explaining and modeling content, practices, and strategies Eliciting and interpreting individual students’ thinking Diagnosing particular common patterns of student thinking and development in a subject-matter domain Designing single lessons and sequences of lessons Checking student understanding during and at the conclusion of lessons  TeachingWorks (2018). High Leverage Practices. Retrieved from  http://www.teachingworks.org/work-of-teaching/high-leverage-practices  </vt:lpstr>
      <vt:lpstr>Study Foundation: KTPS/InTASC  Standard 4: Content Knowledge Standard 5: Application of Content Standard 7: Planning for Instruction Standard 8: Instructional Strategies   </vt:lpstr>
      <vt:lpstr>Study Foundation: Standards for Preparing Teachers of Mathematics (AMTE)  C.1.2. Demonstrate Mathematical Practices and Processes C.1.5. Analyze Mathematical Thinking C.2.2. Plan for Effective Instruction  C.2.3. Implement Effective Instruction  C.2.4. Analyze Teaching Practice C.3.1. Anticipate and Attend to Students’ Thinking About Mathematics Content  C.3.2. Understand and Recognize Students’ Engagement in Mathematical Practices   Association of Mathematics Teacher Educators. (2017). Standards for Preparing Teachers  of Mathematics. Available online at amte.net/standards. </vt:lpstr>
      <vt:lpstr>Study Foundation:  Value of peer feedback and self-reflection  Wiliam, D. (2011). Embedded formative assessment. Bloomington, IN: Solution Tree Press.  Chappuis, J. (2015). Seven strategies of assessment for learning. Boston: Pearson.  </vt:lpstr>
      <vt:lpstr>Data Collection: Pre- and post- self-efficacy survey Formative Feedback Sheet for peer feedback group interviews at midpoint and end of each semester Self-reflection document</vt:lpstr>
      <vt:lpstr>Results: Survey Mathematics     </vt:lpstr>
      <vt:lpstr>Results: Survey Mathematics     </vt:lpstr>
      <vt:lpstr>Results: Survey Science     </vt:lpstr>
      <vt:lpstr>Results: Survey Science      </vt:lpstr>
      <vt:lpstr>Results: Initial Findings Math higher pre, science higher post Higher order thinking Modeling Misconceptions Engineering practices  Understand and interpret KAS Write measurable objective   </vt:lpstr>
      <vt:lpstr>Formative Feedback 80 sheets for math  specific praise= 185 general praise= 87 suggestions= 80  </vt:lpstr>
      <vt:lpstr>ED 343 Science Added specific questions: List some questions that the candidate asked students. Where these questions mostly higher or lower order? List the key vocabulary and definitions included Based on the lesson observed, what was the main concept delivered?  </vt:lpstr>
      <vt:lpstr>Interview comments hearing from peers helped see big picture I am harder on myself than anyone else good to see other ideas, other ways to teach able to justify my growth provided encouragement useful feedback from first session helped me improve for second lesson </vt:lpstr>
      <vt:lpstr>Interview comments second lesson more conceptual than first good to see a variety of grade levels in one semester variety of content good to see how others are managing classes this was the first time critiqued by someone on my level- friendly advice </vt:lpstr>
      <vt:lpstr>Interview comments very stressful to know peers will be watching second lesson not as stressful because first time was a great experience pointed out things that I do that I didn’t even realize we are invested in seeing each other succeed</vt:lpstr>
      <vt:lpstr>Conclusions very positive experience for students increased confidence in ability to teach unique experience for students benefit from self-reflection after watching video  Questions? Comments? rlmagruder@Campbellsville.edu   </vt:lpstr>
    </vt:vector>
  </TitlesOfParts>
  <Company>Campbellsville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HLPs and EBPs in  mathematics and science</dc:title>
  <dc:creator>Magruder,  Robin</dc:creator>
  <cp:lastModifiedBy>Magruder,  Robin</cp:lastModifiedBy>
  <cp:revision>24</cp:revision>
  <dcterms:created xsi:type="dcterms:W3CDTF">2019-05-15T17:20:06Z</dcterms:created>
  <dcterms:modified xsi:type="dcterms:W3CDTF">2019-05-15T21:13:27Z</dcterms:modified>
</cp:coreProperties>
</file>