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0" r:id="rId4"/>
    <p:sldId id="264" r:id="rId5"/>
    <p:sldId id="263" r:id="rId6"/>
    <p:sldId id="277" r:id="rId7"/>
    <p:sldId id="269" r:id="rId8"/>
    <p:sldId id="280" r:id="rId9"/>
    <p:sldId id="281" r:id="rId10"/>
    <p:sldId id="265" r:id="rId11"/>
    <p:sldId id="275" r:id="rId12"/>
    <p:sldId id="27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3157" autoAdjust="0"/>
  </p:normalViewPr>
  <p:slideViewPr>
    <p:cSldViewPr snapToGrid="0">
      <p:cViewPr varScale="1">
        <p:scale>
          <a:sx n="151" d="100"/>
          <a:sy n="151" d="100"/>
        </p:scale>
        <p:origin x="-48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75E761-1BBE-4783-BD15-77B0B02AB7A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15D508BD-C424-48A6-8D8E-339691B1AE1B}">
      <dgm:prSet phldrT="[Text]" custT="1"/>
      <dgm:spPr/>
      <dgm:t>
        <a:bodyPr/>
        <a:lstStyle/>
        <a:p>
          <a:r>
            <a:rPr lang="en-US" sz="1400" dirty="0" smtClean="0"/>
            <a:t>Anecdotal data from teachers indicate stronger interns/student teachers</a:t>
          </a:r>
          <a:endParaRPr lang="en-US" sz="1400" dirty="0"/>
        </a:p>
      </dgm:t>
    </dgm:pt>
    <dgm:pt modelId="{CB14AF58-EA54-4CB2-B773-3D4358206584}" type="parTrans" cxnId="{7147C6A5-5FD2-4270-9E5A-2D068662063C}">
      <dgm:prSet/>
      <dgm:spPr/>
      <dgm:t>
        <a:bodyPr/>
        <a:lstStyle/>
        <a:p>
          <a:endParaRPr lang="en-US"/>
        </a:p>
      </dgm:t>
    </dgm:pt>
    <dgm:pt modelId="{66FD15F6-B1DF-42E5-921D-BBD3CDB7E769}" type="sibTrans" cxnId="{7147C6A5-5FD2-4270-9E5A-2D068662063C}">
      <dgm:prSet/>
      <dgm:spPr/>
      <dgm:t>
        <a:bodyPr/>
        <a:lstStyle/>
        <a:p>
          <a:endParaRPr lang="en-US"/>
        </a:p>
      </dgm:t>
    </dgm:pt>
    <dgm:pt modelId="{489E5306-479E-4F36-98D7-ED9032BFAF4F}">
      <dgm:prSet phldrT="[Text]" custT="1"/>
      <dgm:spPr/>
      <dgm:t>
        <a:bodyPr/>
        <a:lstStyle/>
        <a:p>
          <a:r>
            <a:rPr lang="en-US" sz="1400" dirty="0" smtClean="0"/>
            <a:t>Increase in the number of accomplished and exemplary teachers in domains 1, 2, and 4.</a:t>
          </a:r>
          <a:endParaRPr lang="en-US" sz="1400" dirty="0"/>
        </a:p>
      </dgm:t>
    </dgm:pt>
    <dgm:pt modelId="{8E59FFBB-6B7E-4714-9B1A-944E017050F6}" type="parTrans" cxnId="{F316F8A1-65AF-4677-AC9F-243D307CF577}">
      <dgm:prSet/>
      <dgm:spPr/>
      <dgm:t>
        <a:bodyPr/>
        <a:lstStyle/>
        <a:p>
          <a:endParaRPr lang="en-US"/>
        </a:p>
      </dgm:t>
    </dgm:pt>
    <dgm:pt modelId="{B0F564CC-FE8F-4E74-BA01-4BB6A3A85A8E}" type="sibTrans" cxnId="{F316F8A1-65AF-4677-AC9F-243D307CF577}">
      <dgm:prSet/>
      <dgm:spPr/>
      <dgm:t>
        <a:bodyPr/>
        <a:lstStyle/>
        <a:p>
          <a:endParaRPr lang="en-US"/>
        </a:p>
      </dgm:t>
    </dgm:pt>
    <dgm:pt modelId="{BE835DB2-E704-44C8-918A-5C57E5BB3AF2}">
      <dgm:prSet phldrT="[Text]" custT="1"/>
      <dgm:spPr/>
      <dgm:t>
        <a:bodyPr/>
        <a:lstStyle/>
        <a:p>
          <a:r>
            <a:rPr lang="en-US" sz="1400" dirty="0" smtClean="0"/>
            <a:t>Increase of STAR proficient/distinguished from 43.2% in winter to 49% in spring 2018.</a:t>
          </a:r>
          <a:endParaRPr lang="en-US" sz="1400" dirty="0"/>
        </a:p>
      </dgm:t>
    </dgm:pt>
    <dgm:pt modelId="{BE973DB0-44D9-45C9-8C4B-CDA5A6CC7C67}" type="parTrans" cxnId="{2C4DBE71-1F63-47D0-A4B2-094BB9D60508}">
      <dgm:prSet/>
      <dgm:spPr/>
      <dgm:t>
        <a:bodyPr/>
        <a:lstStyle/>
        <a:p>
          <a:endParaRPr lang="en-US"/>
        </a:p>
      </dgm:t>
    </dgm:pt>
    <dgm:pt modelId="{A6905B10-5D01-4F7C-9F0B-4FBBDB7FED22}" type="sibTrans" cxnId="{2C4DBE71-1F63-47D0-A4B2-094BB9D60508}">
      <dgm:prSet/>
      <dgm:spPr/>
      <dgm:t>
        <a:bodyPr/>
        <a:lstStyle/>
        <a:p>
          <a:endParaRPr lang="en-US"/>
        </a:p>
      </dgm:t>
    </dgm:pt>
    <dgm:pt modelId="{4585494B-DC65-48EB-AE0D-51A37E1BB386}" type="pres">
      <dgm:prSet presAssocID="{DA75E761-1BBE-4783-BD15-77B0B02AB7AD}" presName="linearFlow" presStyleCnt="0">
        <dgm:presLayoutVars>
          <dgm:dir/>
          <dgm:resizeHandles val="exact"/>
        </dgm:presLayoutVars>
      </dgm:prSet>
      <dgm:spPr/>
    </dgm:pt>
    <dgm:pt modelId="{C4FDBC9F-00D1-4AFB-B47F-A0E5FB94B48E}" type="pres">
      <dgm:prSet presAssocID="{15D508BD-C424-48A6-8D8E-339691B1AE1B}" presName="composite" presStyleCnt="0"/>
      <dgm:spPr/>
    </dgm:pt>
    <dgm:pt modelId="{C9D89EC0-5250-4416-8E20-822B83BE7B08}" type="pres">
      <dgm:prSet presAssocID="{15D508BD-C424-48A6-8D8E-339691B1AE1B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en-US"/>
        </a:p>
      </dgm:t>
    </dgm:pt>
    <dgm:pt modelId="{76A52BAA-F5C1-4FBE-8BBB-897B25FA40A2}" type="pres">
      <dgm:prSet presAssocID="{15D508BD-C424-48A6-8D8E-339691B1AE1B}" presName="txShp" presStyleLbl="node1" presStyleIdx="0" presStyleCnt="3" custLinFactNeighborY="-2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9564FC-43E6-4702-9AE4-9AF8D89760CB}" type="pres">
      <dgm:prSet presAssocID="{66FD15F6-B1DF-42E5-921D-BBD3CDB7E769}" presName="spacing" presStyleCnt="0"/>
      <dgm:spPr/>
    </dgm:pt>
    <dgm:pt modelId="{D6B0802B-D2FF-400D-9988-187F352037C7}" type="pres">
      <dgm:prSet presAssocID="{489E5306-479E-4F36-98D7-ED9032BFAF4F}" presName="composite" presStyleCnt="0"/>
      <dgm:spPr/>
    </dgm:pt>
    <dgm:pt modelId="{813FD117-FA15-4544-A245-C8787197FD7D}" type="pres">
      <dgm:prSet presAssocID="{489E5306-479E-4F36-98D7-ED9032BFAF4F}" presName="imgShp" presStyleLbl="fgImgPlace1" presStyleIdx="1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069A42A1-6907-413A-8014-2AF5F85E017D}" type="pres">
      <dgm:prSet presAssocID="{489E5306-479E-4F36-98D7-ED9032BFAF4F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057BA0-D8EA-4FF7-BCF8-5CE68CB094F6}" type="pres">
      <dgm:prSet presAssocID="{B0F564CC-FE8F-4E74-BA01-4BB6A3A85A8E}" presName="spacing" presStyleCnt="0"/>
      <dgm:spPr/>
    </dgm:pt>
    <dgm:pt modelId="{63D452A0-537F-4FAE-9091-2D84C9C5B722}" type="pres">
      <dgm:prSet presAssocID="{BE835DB2-E704-44C8-918A-5C57E5BB3AF2}" presName="composite" presStyleCnt="0"/>
      <dgm:spPr/>
    </dgm:pt>
    <dgm:pt modelId="{71CF7BE2-8424-45BB-8ACA-753988887974}" type="pres">
      <dgm:prSet presAssocID="{BE835DB2-E704-44C8-918A-5C57E5BB3AF2}" presName="imgShp" presStyleLbl="fgImgPlace1" presStyleIdx="2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933756E7-CB33-47F5-8A21-0177ACA54EDD}" type="pres">
      <dgm:prSet presAssocID="{BE835DB2-E704-44C8-918A-5C57E5BB3AF2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16F8A1-65AF-4677-AC9F-243D307CF577}" srcId="{DA75E761-1BBE-4783-BD15-77B0B02AB7AD}" destId="{489E5306-479E-4F36-98D7-ED9032BFAF4F}" srcOrd="1" destOrd="0" parTransId="{8E59FFBB-6B7E-4714-9B1A-944E017050F6}" sibTransId="{B0F564CC-FE8F-4E74-BA01-4BB6A3A85A8E}"/>
    <dgm:cxn modelId="{BA31C9F9-9791-4F63-B3A6-7DAAAEF0E537}" type="presOf" srcId="{15D508BD-C424-48A6-8D8E-339691B1AE1B}" destId="{76A52BAA-F5C1-4FBE-8BBB-897B25FA40A2}" srcOrd="0" destOrd="0" presId="urn:microsoft.com/office/officeart/2005/8/layout/vList3"/>
    <dgm:cxn modelId="{F718C7C7-ABC8-40CA-A704-EA4ACB2A745E}" type="presOf" srcId="{489E5306-479E-4F36-98D7-ED9032BFAF4F}" destId="{069A42A1-6907-413A-8014-2AF5F85E017D}" srcOrd="0" destOrd="0" presId="urn:microsoft.com/office/officeart/2005/8/layout/vList3"/>
    <dgm:cxn modelId="{7147C6A5-5FD2-4270-9E5A-2D068662063C}" srcId="{DA75E761-1BBE-4783-BD15-77B0B02AB7AD}" destId="{15D508BD-C424-48A6-8D8E-339691B1AE1B}" srcOrd="0" destOrd="0" parTransId="{CB14AF58-EA54-4CB2-B773-3D4358206584}" sibTransId="{66FD15F6-B1DF-42E5-921D-BBD3CDB7E769}"/>
    <dgm:cxn modelId="{973588D6-9762-49E6-90D3-4A37013C95FF}" type="presOf" srcId="{DA75E761-1BBE-4783-BD15-77B0B02AB7AD}" destId="{4585494B-DC65-48EB-AE0D-51A37E1BB386}" srcOrd="0" destOrd="0" presId="urn:microsoft.com/office/officeart/2005/8/layout/vList3"/>
    <dgm:cxn modelId="{2C4DBE71-1F63-47D0-A4B2-094BB9D60508}" srcId="{DA75E761-1BBE-4783-BD15-77B0B02AB7AD}" destId="{BE835DB2-E704-44C8-918A-5C57E5BB3AF2}" srcOrd="2" destOrd="0" parTransId="{BE973DB0-44D9-45C9-8C4B-CDA5A6CC7C67}" sibTransId="{A6905B10-5D01-4F7C-9F0B-4FBBDB7FED22}"/>
    <dgm:cxn modelId="{956252E1-8BC6-4250-822C-1D472B43BC98}" type="presOf" srcId="{BE835DB2-E704-44C8-918A-5C57E5BB3AF2}" destId="{933756E7-CB33-47F5-8A21-0177ACA54EDD}" srcOrd="0" destOrd="0" presId="urn:microsoft.com/office/officeart/2005/8/layout/vList3"/>
    <dgm:cxn modelId="{A24CF6BA-0DA9-4A4B-B2EE-D1210BAAB39E}" type="presParOf" srcId="{4585494B-DC65-48EB-AE0D-51A37E1BB386}" destId="{C4FDBC9F-00D1-4AFB-B47F-A0E5FB94B48E}" srcOrd="0" destOrd="0" presId="urn:microsoft.com/office/officeart/2005/8/layout/vList3"/>
    <dgm:cxn modelId="{8F44C2D7-9901-4DC7-9123-FF5914FD0FF1}" type="presParOf" srcId="{C4FDBC9F-00D1-4AFB-B47F-A0E5FB94B48E}" destId="{C9D89EC0-5250-4416-8E20-822B83BE7B08}" srcOrd="0" destOrd="0" presId="urn:microsoft.com/office/officeart/2005/8/layout/vList3"/>
    <dgm:cxn modelId="{99E9B7D1-83C6-494D-AE38-40F8FCA296BC}" type="presParOf" srcId="{C4FDBC9F-00D1-4AFB-B47F-A0E5FB94B48E}" destId="{76A52BAA-F5C1-4FBE-8BBB-897B25FA40A2}" srcOrd="1" destOrd="0" presId="urn:microsoft.com/office/officeart/2005/8/layout/vList3"/>
    <dgm:cxn modelId="{6A6C0AA3-8502-462C-8BD3-35C464912DBF}" type="presParOf" srcId="{4585494B-DC65-48EB-AE0D-51A37E1BB386}" destId="{E59564FC-43E6-4702-9AE4-9AF8D89760CB}" srcOrd="1" destOrd="0" presId="urn:microsoft.com/office/officeart/2005/8/layout/vList3"/>
    <dgm:cxn modelId="{6564F3B8-063D-48D1-BB6E-0DEA04CF3610}" type="presParOf" srcId="{4585494B-DC65-48EB-AE0D-51A37E1BB386}" destId="{D6B0802B-D2FF-400D-9988-187F352037C7}" srcOrd="2" destOrd="0" presId="urn:microsoft.com/office/officeart/2005/8/layout/vList3"/>
    <dgm:cxn modelId="{6F9444F2-E24B-44A5-821A-DD2D65E16A66}" type="presParOf" srcId="{D6B0802B-D2FF-400D-9988-187F352037C7}" destId="{813FD117-FA15-4544-A245-C8787197FD7D}" srcOrd="0" destOrd="0" presId="urn:microsoft.com/office/officeart/2005/8/layout/vList3"/>
    <dgm:cxn modelId="{202A22C3-18B8-4975-AF55-57D3373A7CE6}" type="presParOf" srcId="{D6B0802B-D2FF-400D-9988-187F352037C7}" destId="{069A42A1-6907-413A-8014-2AF5F85E017D}" srcOrd="1" destOrd="0" presId="urn:microsoft.com/office/officeart/2005/8/layout/vList3"/>
    <dgm:cxn modelId="{D3EEB4C6-D1DB-48A7-BA5D-D9742973994A}" type="presParOf" srcId="{4585494B-DC65-48EB-AE0D-51A37E1BB386}" destId="{D4057BA0-D8EA-4FF7-BCF8-5CE68CB094F6}" srcOrd="3" destOrd="0" presId="urn:microsoft.com/office/officeart/2005/8/layout/vList3"/>
    <dgm:cxn modelId="{887FD72C-E02C-41C8-80B9-83EE94767F32}" type="presParOf" srcId="{4585494B-DC65-48EB-AE0D-51A37E1BB386}" destId="{63D452A0-537F-4FAE-9091-2D84C9C5B722}" srcOrd="4" destOrd="0" presId="urn:microsoft.com/office/officeart/2005/8/layout/vList3"/>
    <dgm:cxn modelId="{00FAE51C-C4AC-4FDF-BC98-E51B63EEBBBC}" type="presParOf" srcId="{63D452A0-537F-4FAE-9091-2D84C9C5B722}" destId="{71CF7BE2-8424-45BB-8ACA-753988887974}" srcOrd="0" destOrd="0" presId="urn:microsoft.com/office/officeart/2005/8/layout/vList3"/>
    <dgm:cxn modelId="{06792A0F-FB1A-4567-9102-FA6D6D429EBF}" type="presParOf" srcId="{63D452A0-537F-4FAE-9091-2D84C9C5B722}" destId="{933756E7-CB33-47F5-8A21-0177ACA54ED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52BAA-F5C1-4FBE-8BBB-897B25FA40A2}">
      <dsp:nvSpPr>
        <dsp:cNvPr id="0" name=""/>
        <dsp:cNvSpPr/>
      </dsp:nvSpPr>
      <dsp:spPr>
        <a:xfrm rot="10800000">
          <a:off x="915597" y="0"/>
          <a:ext cx="2651211" cy="99124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112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Anecdotal data from teachers indicate stronger interns/student teachers</a:t>
          </a:r>
          <a:endParaRPr lang="en-US" sz="1400" kern="1200" dirty="0"/>
        </a:p>
      </dsp:txBody>
      <dsp:txXfrm rot="10800000">
        <a:off x="1163408" y="0"/>
        <a:ext cx="2403400" cy="991245"/>
      </dsp:txXfrm>
    </dsp:sp>
    <dsp:sp modelId="{C9D89EC0-5250-4416-8E20-822B83BE7B08}">
      <dsp:nvSpPr>
        <dsp:cNvPr id="0" name=""/>
        <dsp:cNvSpPr/>
      </dsp:nvSpPr>
      <dsp:spPr>
        <a:xfrm>
          <a:off x="419974" y="83"/>
          <a:ext cx="991245" cy="99124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9A42A1-6907-413A-8014-2AF5F85E017D}">
      <dsp:nvSpPr>
        <dsp:cNvPr id="0" name=""/>
        <dsp:cNvSpPr/>
      </dsp:nvSpPr>
      <dsp:spPr>
        <a:xfrm rot="10800000">
          <a:off x="915597" y="1287222"/>
          <a:ext cx="2651211" cy="99124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112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Increase in the number of accomplished and exemplary teachers in domains 1, 2, and 4.</a:t>
          </a:r>
          <a:endParaRPr lang="en-US" sz="1400" kern="1200" dirty="0"/>
        </a:p>
      </dsp:txBody>
      <dsp:txXfrm rot="10800000">
        <a:off x="1163408" y="1287222"/>
        <a:ext cx="2403400" cy="991245"/>
      </dsp:txXfrm>
    </dsp:sp>
    <dsp:sp modelId="{813FD117-FA15-4544-A245-C8787197FD7D}">
      <dsp:nvSpPr>
        <dsp:cNvPr id="0" name=""/>
        <dsp:cNvSpPr/>
      </dsp:nvSpPr>
      <dsp:spPr>
        <a:xfrm>
          <a:off x="419974" y="1287222"/>
          <a:ext cx="991245" cy="99124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3756E7-CB33-47F5-8A21-0177ACA54EDD}">
      <dsp:nvSpPr>
        <dsp:cNvPr id="0" name=""/>
        <dsp:cNvSpPr/>
      </dsp:nvSpPr>
      <dsp:spPr>
        <a:xfrm rot="10800000">
          <a:off x="915597" y="2574362"/>
          <a:ext cx="2651211" cy="99124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112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Increase of STAR proficient/distinguished from 43.2% in winter to 49% in spring 2018.</a:t>
          </a:r>
          <a:endParaRPr lang="en-US" sz="1400" kern="1200" dirty="0"/>
        </a:p>
      </dsp:txBody>
      <dsp:txXfrm rot="10800000">
        <a:off x="1163408" y="2574362"/>
        <a:ext cx="2403400" cy="991245"/>
      </dsp:txXfrm>
    </dsp:sp>
    <dsp:sp modelId="{71CF7BE2-8424-45BB-8ACA-753988887974}">
      <dsp:nvSpPr>
        <dsp:cNvPr id="0" name=""/>
        <dsp:cNvSpPr/>
      </dsp:nvSpPr>
      <dsp:spPr>
        <a:xfrm>
          <a:off x="419974" y="2574362"/>
          <a:ext cx="991245" cy="99124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1F182-EE45-7644-9FED-F67E11E37E0B}" type="datetimeFigureOut">
              <a:rPr lang="en-US" smtClean="0"/>
              <a:t>5/15/19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362F2-154A-EF4B-8320-C1D83952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96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A4B93-0B65-416F-8A10-E3BDA62D45B4}" type="datetimeFigureOut">
              <a:rPr lang="en-US" smtClean="0"/>
              <a:t>5/15/19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A872F-8648-4580-9C2E-C2381F3595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266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A872F-8648-4580-9C2E-C2381F35958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644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Yealey – </a:t>
            </a:r>
          </a:p>
          <a:p>
            <a:r>
              <a:rPr lang="en-US" dirty="0" smtClean="0"/>
              <a:t>--Increased communication to share focus content and HPL practices for the week</a:t>
            </a:r>
            <a:r>
              <a:rPr lang="en-US" baseline="0" dirty="0" smtClean="0"/>
              <a:t> so students can observe and gain hands on experience in these specific areas.</a:t>
            </a:r>
          </a:p>
          <a:p>
            <a:r>
              <a:rPr lang="en-US" baseline="0" dirty="0" smtClean="0"/>
              <a:t>-- How analysis process allowed LEA to see that the IHE was willing to hear feedback and address as needed</a:t>
            </a:r>
          </a:p>
          <a:p>
            <a:r>
              <a:rPr lang="en-US" baseline="0" dirty="0" smtClean="0"/>
              <a:t>-- Analysis process opened conversation of how many teachers at Yealey felt that it would increase impact if candidate students had more time in classrooms. </a:t>
            </a:r>
          </a:p>
          <a:p>
            <a:r>
              <a:rPr lang="en-US" baseline="0" dirty="0" smtClean="0"/>
              <a:t>--Plan for having time for classroom teachers to participate in college class time to share,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A872F-8648-4580-9C2E-C2381F35958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521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Jodi</a:t>
            </a:r>
          </a:p>
          <a:p>
            <a:r>
              <a:rPr lang="en-US" dirty="0" smtClean="0"/>
              <a:t>Process</a:t>
            </a:r>
            <a:r>
              <a:rPr lang="en-US" baseline="0" dirty="0" smtClean="0"/>
              <a:t> allowed increased communication between stakeholders</a:t>
            </a:r>
          </a:p>
          <a:p>
            <a:r>
              <a:rPr lang="en-US" baseline="0" dirty="0" smtClean="0"/>
              <a:t>Aligning syllabi with HLP </a:t>
            </a:r>
          </a:p>
          <a:p>
            <a:r>
              <a:rPr lang="en-US" baseline="0" dirty="0" smtClean="0"/>
              <a:t>Awareness of all stakeholder of structure of classes</a:t>
            </a:r>
          </a:p>
          <a:p>
            <a:r>
              <a:rPr lang="en-US" baseline="0" dirty="0" smtClean="0"/>
              <a:t>Teacher had a direct impact of revisions to IHE classes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A872F-8648-4580-9C2E-C2381F35958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808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r>
              <a:rPr lang="en-US" dirty="0" smtClean="0"/>
              <a:t>Jodi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22764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Dee</a:t>
            </a:r>
          </a:p>
          <a:p>
            <a:r>
              <a:rPr lang="en-US" dirty="0" smtClean="0"/>
              <a:t>Professional Learning Night</a:t>
            </a:r>
          </a:p>
          <a:p>
            <a:r>
              <a:rPr lang="en-US" dirty="0" smtClean="0"/>
              <a:t>How</a:t>
            </a:r>
            <a:r>
              <a:rPr lang="en-US" baseline="0" dirty="0" smtClean="0"/>
              <a:t> we can focus on PD based on Data gained trough 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A872F-8648-4580-9C2E-C2381F35958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242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5/15/19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478" y="2270932"/>
            <a:ext cx="8117977" cy="1698992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4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4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4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4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 </a:t>
            </a:r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Collaborative Story: </a:t>
            </a:r>
            <a:r>
              <a:rPr lang="en-US" sz="4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4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Imagining </a:t>
            </a:r>
            <a:r>
              <a:rPr lang="en-US" sz="4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New Statewide Perceptions of Teacher </a:t>
            </a:r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Training</a:t>
            </a:r>
            <a:endParaRPr lang="en-US" sz="4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585251"/>
            <a:ext cx="9563294" cy="185530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	 Thomas More University   </a:t>
            </a:r>
          </a:p>
          <a:p>
            <a:pPr algn="l"/>
            <a:r>
              <a:rPr lang="en-US" dirty="0" smtClean="0"/>
              <a:t>		</a:t>
            </a:r>
            <a:r>
              <a:rPr lang="en-US" i="1" dirty="0" smtClean="0"/>
              <a:t>Christy Petroze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2518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still at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62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Yealey</a:t>
            </a:r>
            <a:r>
              <a:rPr lang="en-US" dirty="0" smtClean="0"/>
              <a:t> faculty focusing on HLP’s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Need to review Syllabi and program again with </a:t>
            </a:r>
            <a:r>
              <a:rPr lang="en-US" dirty="0" err="1" smtClean="0"/>
              <a:t>Yealey</a:t>
            </a:r>
            <a:r>
              <a:rPr lang="en-US" dirty="0" smtClean="0"/>
              <a:t> faculty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Data </a:t>
            </a:r>
            <a:r>
              <a:rPr lang="en-US" dirty="0" smtClean="0"/>
              <a:t>collection processes at Thomas More</a:t>
            </a:r>
          </a:p>
          <a:p>
            <a:pPr lvl="1"/>
            <a:r>
              <a:rPr lang="en-US" dirty="0" smtClean="0"/>
              <a:t>Intentional change of observation </a:t>
            </a:r>
            <a:r>
              <a:rPr lang="en-US" dirty="0" smtClean="0"/>
              <a:t>tool</a:t>
            </a:r>
          </a:p>
          <a:p>
            <a:pPr lvl="1"/>
            <a:r>
              <a:rPr lang="en-US" dirty="0" smtClean="0"/>
              <a:t>Focus on HLP’s in data and instruction (</a:t>
            </a:r>
            <a:r>
              <a:rPr lang="en-US" dirty="0" err="1" smtClean="0"/>
              <a:t>Yealey</a:t>
            </a:r>
            <a:r>
              <a:rPr lang="en-US" dirty="0" smtClean="0"/>
              <a:t> Teachers)</a:t>
            </a:r>
            <a:endParaRPr lang="en-US" dirty="0" smtClean="0"/>
          </a:p>
          <a:p>
            <a:pPr lvl="2"/>
            <a:r>
              <a:rPr lang="en-US" dirty="0" smtClean="0"/>
              <a:t>What does this mean moving forward</a:t>
            </a:r>
            <a:r>
              <a:rPr lang="en-US" dirty="0" smtClean="0"/>
              <a:t>?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068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Changing the structure of teacher preparation and continuing education of teachers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719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6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Thomas More Teacher Preparation</a:t>
            </a:r>
          </a:p>
          <a:p>
            <a:pPr lvl="1"/>
            <a:r>
              <a:rPr lang="en-US" dirty="0" smtClean="0"/>
              <a:t>General Methods Course</a:t>
            </a:r>
          </a:p>
          <a:p>
            <a:pPr lvl="1"/>
            <a:r>
              <a:rPr lang="en-US" dirty="0" smtClean="0"/>
              <a:t>Accreditation</a:t>
            </a:r>
          </a:p>
          <a:p>
            <a:pPr lvl="1"/>
            <a:r>
              <a:rPr lang="en-US" dirty="0" smtClean="0"/>
              <a:t>Partnerships</a:t>
            </a:r>
          </a:p>
          <a:p>
            <a:r>
              <a:rPr lang="en-US" dirty="0" err="1" smtClean="0"/>
              <a:t>Yealey</a:t>
            </a:r>
            <a:r>
              <a:rPr lang="en-US" dirty="0" smtClean="0"/>
              <a:t> Elementary</a:t>
            </a:r>
          </a:p>
          <a:p>
            <a:pPr lvl="1"/>
            <a:r>
              <a:rPr lang="en-US" dirty="0" smtClean="0"/>
              <a:t>Cultural Shift</a:t>
            </a:r>
          </a:p>
          <a:p>
            <a:pPr lvl="1"/>
            <a:r>
              <a:rPr lang="en-US" dirty="0" smtClean="0"/>
              <a:t>Student Centered </a:t>
            </a:r>
          </a:p>
          <a:p>
            <a:pPr lvl="1"/>
            <a:r>
              <a:rPr lang="en-US" dirty="0" smtClean="0"/>
              <a:t>Professional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405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Embed the General </a:t>
            </a:r>
            <a:r>
              <a:rPr lang="en-US" dirty="0"/>
              <a:t>M</a:t>
            </a:r>
            <a:r>
              <a:rPr lang="en-US" dirty="0" smtClean="0"/>
              <a:t>ethods course in </a:t>
            </a:r>
            <a:r>
              <a:rPr lang="en-US" dirty="0" err="1" smtClean="0"/>
              <a:t>Yealey</a:t>
            </a:r>
            <a:endParaRPr lang="en-US" dirty="0" smtClean="0"/>
          </a:p>
          <a:p>
            <a:r>
              <a:rPr lang="en-US" dirty="0" smtClean="0"/>
              <a:t>Elementary Placements </a:t>
            </a:r>
            <a:r>
              <a:rPr lang="en-US" dirty="0" smtClean="0"/>
              <a:t>for 60 hours at </a:t>
            </a:r>
            <a:r>
              <a:rPr lang="en-US" dirty="0" err="1" smtClean="0"/>
              <a:t>Yealey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60 hours middle </a:t>
            </a:r>
            <a:r>
              <a:rPr lang="en-US" dirty="0"/>
              <a:t>and high elsewhere WITH intentional returns to </a:t>
            </a:r>
            <a:r>
              <a:rPr lang="en-US" dirty="0" err="1" smtClean="0"/>
              <a:t>Yealey</a:t>
            </a:r>
            <a:endParaRPr lang="en-US" dirty="0" smtClean="0"/>
          </a:p>
          <a:p>
            <a:r>
              <a:rPr lang="en-US" dirty="0" smtClean="0"/>
              <a:t>Pre</a:t>
            </a:r>
            <a:r>
              <a:rPr lang="en-US" dirty="0" smtClean="0"/>
              <a:t>-service teachers observe classrooms on Monday; Wednesday is follow up/lecture</a:t>
            </a:r>
          </a:p>
          <a:p>
            <a:pPr lvl="1"/>
            <a:r>
              <a:rPr lang="en-US" dirty="0" smtClean="0"/>
              <a:t>GIVING UP CONTROL!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64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Intentional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63927"/>
          </a:xfrm>
        </p:spPr>
        <p:txBody>
          <a:bodyPr>
            <a:normAutofit/>
          </a:bodyPr>
          <a:lstStyle/>
          <a:p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 smtClean="0"/>
              <a:t>of administrators and teachers to co-teach the courses</a:t>
            </a:r>
          </a:p>
          <a:p>
            <a:r>
              <a:rPr lang="en-US" dirty="0" smtClean="0"/>
              <a:t>Better use of formative assessment at university level to drive lecture</a:t>
            </a:r>
          </a:p>
          <a:p>
            <a:r>
              <a:rPr lang="en-US" dirty="0" smtClean="0"/>
              <a:t>Better use of two hour/twice a week time</a:t>
            </a:r>
          </a:p>
          <a:p>
            <a:pPr lvl="1"/>
            <a:r>
              <a:rPr lang="en-US" dirty="0" smtClean="0"/>
              <a:t>One hour blocks of lecture; one hour observation time</a:t>
            </a:r>
          </a:p>
          <a:p>
            <a:pPr lvl="1"/>
            <a:r>
              <a:rPr lang="en-US" dirty="0" smtClean="0"/>
              <a:t>Still working this out!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66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Intentional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77179"/>
          </a:xfrm>
        </p:spPr>
        <p:txBody>
          <a:bodyPr>
            <a:normAutofit/>
          </a:bodyPr>
          <a:lstStyle/>
          <a:p>
            <a:r>
              <a:rPr lang="en-US" dirty="0" smtClean="0"/>
              <a:t>Intentional </a:t>
            </a:r>
            <a:r>
              <a:rPr lang="en-US" dirty="0" smtClean="0"/>
              <a:t>observations around HLPs with lecture first and observation second</a:t>
            </a:r>
          </a:p>
          <a:p>
            <a:r>
              <a:rPr lang="en-US" dirty="0" smtClean="0"/>
              <a:t>Build stronger planning foundation</a:t>
            </a:r>
          </a:p>
          <a:p>
            <a:pPr lvl="1"/>
            <a:r>
              <a:rPr lang="en-US" dirty="0" smtClean="0"/>
              <a:t>Longer time around deconstructing standards and lesson planning</a:t>
            </a:r>
          </a:p>
          <a:p>
            <a:pPr lvl="1"/>
            <a:r>
              <a:rPr lang="en-US" dirty="0" smtClean="0"/>
              <a:t>Earlier introduction of formative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13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2112" y="753228"/>
            <a:ext cx="7112070" cy="1080938"/>
          </a:xfrm>
        </p:spPr>
        <p:txBody>
          <a:bodyPr/>
          <a:lstStyle/>
          <a:p>
            <a:r>
              <a:rPr lang="en-US" dirty="0" err="1" smtClean="0"/>
              <a:t>Yealey</a:t>
            </a:r>
            <a:r>
              <a:rPr lang="en-US" dirty="0" smtClean="0"/>
              <a:t> Goals/Data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2" y="2293829"/>
            <a:ext cx="3654598" cy="31559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408" y="531697"/>
            <a:ext cx="2724150" cy="1524000"/>
          </a:xfrm>
          <a:prstGeom prst="rect">
            <a:avLst/>
          </a:prstGeom>
        </p:spPr>
      </p:pic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091300"/>
              </p:ext>
            </p:extLst>
          </p:nvPr>
        </p:nvGraphicFramePr>
        <p:xfrm>
          <a:off x="3852672" y="2293829"/>
          <a:ext cx="5153662" cy="37777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5315">
                  <a:extLst>
                    <a:ext uri="{9D8B030D-6E8A-4147-A177-3AD203B41FA5}">
                      <a16:colId xmlns="" xmlns:a16="http://schemas.microsoft.com/office/drawing/2014/main" val="1863051623"/>
                    </a:ext>
                  </a:extLst>
                </a:gridCol>
                <a:gridCol w="2349740">
                  <a:extLst>
                    <a:ext uri="{9D8B030D-6E8A-4147-A177-3AD203B41FA5}">
                      <a16:colId xmlns="" xmlns:a16="http://schemas.microsoft.com/office/drawing/2014/main" val="2581183269"/>
                    </a:ext>
                  </a:extLst>
                </a:gridCol>
                <a:gridCol w="1088607">
                  <a:extLst>
                    <a:ext uri="{9D8B030D-6E8A-4147-A177-3AD203B41FA5}">
                      <a16:colId xmlns="" xmlns:a16="http://schemas.microsoft.com/office/drawing/2014/main" val="2838796157"/>
                    </a:ext>
                  </a:extLst>
                </a:gridCol>
              </a:tblGrid>
              <a:tr h="256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99820" algn="l"/>
                        </a:tabLst>
                      </a:pPr>
                      <a:r>
                        <a:rPr lang="en-US" sz="1500" dirty="0">
                          <a:effectLst/>
                        </a:rPr>
                        <a:t>Goals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60" marR="5606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99820" algn="l"/>
                        </a:tabLst>
                      </a:pPr>
                      <a:r>
                        <a:rPr lang="en-US" sz="1500">
                          <a:effectLst/>
                        </a:rPr>
                        <a:t>Measures of Success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60" marR="5606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99820" algn="l"/>
                        </a:tabLst>
                      </a:pPr>
                      <a:r>
                        <a:rPr lang="en-US" sz="1500">
                          <a:effectLst/>
                        </a:rPr>
                        <a:t>Timeline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60" marR="56060" marT="0" marB="0"/>
                </a:tc>
                <a:extLst>
                  <a:ext uri="{0D108BD9-81ED-4DB2-BD59-A6C34878D82A}">
                    <a16:rowId xmlns="" xmlns:a16="http://schemas.microsoft.com/office/drawing/2014/main" val="3515899861"/>
                  </a:ext>
                </a:extLst>
              </a:tr>
              <a:tr h="978155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099820" algn="l"/>
                        </a:tabLst>
                      </a:pPr>
                      <a:r>
                        <a:rPr lang="en-US" sz="1100">
                          <a:effectLst/>
                        </a:rPr>
                        <a:t>Increase teacher candidate performance.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60" marR="5606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099820" algn="l"/>
                        </a:tabLst>
                      </a:pPr>
                      <a:r>
                        <a:rPr lang="en-US" sz="1100">
                          <a:effectLst/>
                        </a:rPr>
                        <a:t>Professor evaluation of candidates.</a:t>
                      </a:r>
                      <a:endParaRPr lang="en-US" sz="90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099820" algn="l"/>
                        </a:tabLst>
                      </a:pPr>
                      <a:r>
                        <a:rPr lang="en-US" sz="1100">
                          <a:effectLst/>
                        </a:rPr>
                        <a:t>Teacher evaluation of candidates.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60" marR="560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99820" algn="l"/>
                        </a:tabLst>
                      </a:pPr>
                      <a:r>
                        <a:rPr lang="en-US" sz="1100">
                          <a:effectLst/>
                        </a:rPr>
                        <a:t>Final evaluations compared on a year to year basis.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60" marR="56060" marT="0" marB="0"/>
                </a:tc>
                <a:extLst>
                  <a:ext uri="{0D108BD9-81ED-4DB2-BD59-A6C34878D82A}">
                    <a16:rowId xmlns="" xmlns:a16="http://schemas.microsoft.com/office/drawing/2014/main" val="118566045"/>
                  </a:ext>
                </a:extLst>
              </a:tr>
              <a:tr h="1956309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099820" algn="l"/>
                        </a:tabLst>
                      </a:pPr>
                      <a:r>
                        <a:rPr lang="en-US" sz="1100">
                          <a:effectLst/>
                        </a:rPr>
                        <a:t>Increase teacher capacity.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60" marR="5606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099820" algn="l"/>
                        </a:tabLst>
                      </a:pPr>
                      <a:r>
                        <a:rPr lang="en-US" sz="1100">
                          <a:effectLst/>
                        </a:rPr>
                        <a:t>Principal evaluations of teachers that show an increase in accomplished and exemplary scores in domain 4.</a:t>
                      </a:r>
                      <a:endParaRPr lang="en-US" sz="90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099820" algn="l"/>
                        </a:tabLst>
                      </a:pPr>
                      <a:r>
                        <a:rPr lang="en-US" sz="1100">
                          <a:effectLst/>
                        </a:rPr>
                        <a:t>Leadership team observations of professionalism that show an increase in professional discourse.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60" marR="560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99820" algn="l"/>
                        </a:tabLst>
                      </a:pPr>
                      <a:r>
                        <a:rPr lang="en-US" sz="1100">
                          <a:effectLst/>
                        </a:rPr>
                        <a:t>Evaluations and observations compared on a year to year basis.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60" marR="56060" marT="0" marB="0"/>
                </a:tc>
                <a:extLst>
                  <a:ext uri="{0D108BD9-81ED-4DB2-BD59-A6C34878D82A}">
                    <a16:rowId xmlns="" xmlns:a16="http://schemas.microsoft.com/office/drawing/2014/main" val="1929053575"/>
                  </a:ext>
                </a:extLst>
              </a:tr>
              <a:tr h="58689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099820" algn="l"/>
                        </a:tabLst>
                      </a:pPr>
                      <a:r>
                        <a:rPr lang="en-US" sz="1100">
                          <a:effectLst/>
                        </a:rPr>
                        <a:t>Increase student achievement.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60" marR="5606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099820" algn="l"/>
                        </a:tabLst>
                      </a:pPr>
                      <a:r>
                        <a:rPr lang="en-US" sz="1100">
                          <a:effectLst/>
                        </a:rPr>
                        <a:t>Increase in proficiency on state and benchmark assessments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60" marR="560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99820" algn="l"/>
                        </a:tabLst>
                      </a:pPr>
                      <a:r>
                        <a:rPr lang="en-US" sz="1100" dirty="0">
                          <a:effectLst/>
                        </a:rPr>
                        <a:t>2021 - 3  years’ worth of data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60" marR="56060" marT="0" marB="0"/>
                </a:tc>
                <a:extLst>
                  <a:ext uri="{0D108BD9-81ED-4DB2-BD59-A6C34878D82A}">
                    <a16:rowId xmlns="" xmlns:a16="http://schemas.microsoft.com/office/drawing/2014/main" val="3938821026"/>
                  </a:ext>
                </a:extLst>
              </a:tr>
            </a:tbl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644998061"/>
              </p:ext>
            </p:extLst>
          </p:nvPr>
        </p:nvGraphicFramePr>
        <p:xfrm>
          <a:off x="8619744" y="2408389"/>
          <a:ext cx="3986784" cy="3565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09762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2838735" y="697672"/>
            <a:ext cx="6432047" cy="5875805"/>
          </a:xfrm>
          <a:prstGeom prst="flowChartConnector">
            <a:avLst/>
          </a:prstGeom>
          <a:solidFill>
            <a:schemeClr val="accent1"/>
          </a:solidFill>
          <a:ln w="114300" cap="flat" cmpd="sng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dirty="0"/>
          </a:p>
        </p:txBody>
      </p:sp>
      <p:sp>
        <p:nvSpPr>
          <p:cNvPr id="55" name="Shape 55"/>
          <p:cNvSpPr txBox="1"/>
          <p:nvPr/>
        </p:nvSpPr>
        <p:spPr>
          <a:xfrm>
            <a:off x="4973058" y="2434295"/>
            <a:ext cx="2361200" cy="1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/>
            <a:r>
              <a:rPr lang="en" sz="2400" b="1" dirty="0">
                <a:solidFill>
                  <a:schemeClr val="bg1"/>
                </a:solidFill>
              </a:rPr>
              <a:t>Continuous</a:t>
            </a:r>
          </a:p>
          <a:p>
            <a:r>
              <a:rPr lang="en" sz="2400" b="1" dirty="0">
                <a:solidFill>
                  <a:schemeClr val="bg1"/>
                </a:solidFill>
              </a:rPr>
              <a:t>Collaborative Improvement</a:t>
            </a:r>
            <a:endParaRPr sz="2400" b="1" dirty="0">
              <a:solidFill>
                <a:schemeClr val="bg1"/>
              </a:solidFill>
            </a:endParaRPr>
          </a:p>
        </p:txBody>
      </p:sp>
      <p:sp>
        <p:nvSpPr>
          <p:cNvPr id="57" name="Shape 57"/>
          <p:cNvSpPr txBox="1"/>
          <p:nvPr/>
        </p:nvSpPr>
        <p:spPr>
          <a:xfrm>
            <a:off x="10171600" y="2538767"/>
            <a:ext cx="1467200" cy="8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endParaRPr sz="2400" dirty="0"/>
          </a:p>
        </p:txBody>
      </p:sp>
      <p:sp>
        <p:nvSpPr>
          <p:cNvPr id="58" name="Shape 58"/>
          <p:cNvSpPr/>
          <p:nvPr/>
        </p:nvSpPr>
        <p:spPr>
          <a:xfrm>
            <a:off x="4520788" y="483461"/>
            <a:ext cx="3104800" cy="1749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1333" dirty="0">
                <a:solidFill>
                  <a:schemeClr val="bg1"/>
                </a:solidFill>
              </a:rPr>
              <a:t>Analyze data from recent (1-3 years) IHE students and discuss strengths and weaknesses of classroom practices to determine HLP that need additional focus. </a:t>
            </a:r>
            <a:endParaRPr lang="en" sz="1333" dirty="0" smtClean="0">
              <a:solidFill>
                <a:schemeClr val="bg1"/>
              </a:solidFill>
            </a:endParaRPr>
          </a:p>
          <a:p>
            <a:endParaRPr lang="en" sz="800" dirty="0">
              <a:solidFill>
                <a:schemeClr val="bg1"/>
              </a:solidFill>
            </a:endParaRPr>
          </a:p>
          <a:p>
            <a:r>
              <a:rPr lang="en" sz="1333" dirty="0">
                <a:solidFill>
                  <a:schemeClr val="bg1"/>
                </a:solidFill>
              </a:rPr>
              <a:t>Stakeholders:</a:t>
            </a:r>
          </a:p>
          <a:p>
            <a:r>
              <a:rPr lang="en" sz="1333" dirty="0">
                <a:solidFill>
                  <a:schemeClr val="bg1"/>
                </a:solidFill>
              </a:rPr>
              <a:t>IHE: Thomas More </a:t>
            </a:r>
            <a:r>
              <a:rPr lang="en" sz="1333" dirty="0" smtClean="0">
                <a:solidFill>
                  <a:schemeClr val="bg1"/>
                </a:solidFill>
              </a:rPr>
              <a:t>Faculty</a:t>
            </a:r>
            <a:endParaRPr sz="1333" dirty="0">
              <a:solidFill>
                <a:schemeClr val="bg1"/>
              </a:solidFill>
            </a:endParaRPr>
          </a:p>
        </p:txBody>
      </p:sp>
      <p:sp>
        <p:nvSpPr>
          <p:cNvPr id="59" name="Shape 59"/>
          <p:cNvSpPr/>
          <p:nvPr/>
        </p:nvSpPr>
        <p:spPr>
          <a:xfrm>
            <a:off x="208490" y="1052829"/>
            <a:ext cx="3584788" cy="21143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sz="1333" dirty="0">
                <a:solidFill>
                  <a:schemeClr val="dk1"/>
                </a:solidFill>
              </a:rPr>
              <a:t>HLP and InTASC data (Content Knowledge, Application of Content, Planning for Instruction, and Instructional Strategies will be collected during student teaching and practicums</a:t>
            </a:r>
            <a:r>
              <a:rPr lang="en" sz="1333" dirty="0" smtClean="0">
                <a:solidFill>
                  <a:schemeClr val="dk1"/>
                </a:solidFill>
              </a:rPr>
              <a:t>.</a:t>
            </a:r>
          </a:p>
          <a:p>
            <a:pPr>
              <a:buClr>
                <a:schemeClr val="dk1"/>
              </a:buClr>
              <a:buSzPts val="1100"/>
            </a:pPr>
            <a:endParaRPr lang="en" sz="800" dirty="0">
              <a:solidFill>
                <a:schemeClr val="dk1"/>
              </a:solidFill>
            </a:endParaRPr>
          </a:p>
          <a:p>
            <a:pPr lvl="0"/>
            <a:r>
              <a:rPr lang="en" sz="1333" dirty="0">
                <a:solidFill>
                  <a:schemeClr val="bg1"/>
                </a:solidFill>
              </a:rPr>
              <a:t>Stakeholders:</a:t>
            </a:r>
          </a:p>
          <a:p>
            <a:pPr lvl="0"/>
            <a:r>
              <a:rPr lang="en" sz="1333" dirty="0">
                <a:solidFill>
                  <a:schemeClr val="bg1"/>
                </a:solidFill>
              </a:rPr>
              <a:t>LEA: Yealey Elementary School Faculty</a:t>
            </a:r>
          </a:p>
          <a:p>
            <a:pPr lvl="0"/>
            <a:r>
              <a:rPr lang="en-US" sz="1333" dirty="0">
                <a:solidFill>
                  <a:schemeClr val="bg1"/>
                </a:solidFill>
              </a:rPr>
              <a:t>IHE: Thomas More Faculty </a:t>
            </a:r>
          </a:p>
          <a:p>
            <a:r>
              <a:rPr lang="en-US" sz="1333" dirty="0">
                <a:solidFill>
                  <a:schemeClr val="dk1"/>
                </a:solidFill>
              </a:rPr>
              <a:t>PST: Thomas More Students</a:t>
            </a:r>
            <a:endParaRPr lang="en-US" sz="1333" dirty="0"/>
          </a:p>
        </p:txBody>
      </p:sp>
      <p:sp>
        <p:nvSpPr>
          <p:cNvPr id="60" name="Shape 60"/>
          <p:cNvSpPr/>
          <p:nvPr/>
        </p:nvSpPr>
        <p:spPr>
          <a:xfrm>
            <a:off x="609601" y="4111428"/>
            <a:ext cx="3584787" cy="15932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sz="1333" dirty="0">
                <a:solidFill>
                  <a:schemeClr val="bg1"/>
                </a:solidFill>
              </a:rPr>
              <a:t>Pre-service teachers gain hands on experience in HLP through practicums and student teaching</a:t>
            </a:r>
            <a:r>
              <a:rPr lang="en" sz="1333" dirty="0" smtClean="0">
                <a:solidFill>
                  <a:schemeClr val="bg1"/>
                </a:solidFill>
              </a:rPr>
              <a:t>.</a:t>
            </a:r>
          </a:p>
          <a:p>
            <a:pPr>
              <a:buClr>
                <a:schemeClr val="dk1"/>
              </a:buClr>
              <a:buSzPts val="1100"/>
            </a:pPr>
            <a:endParaRPr lang="en" sz="800" dirty="0">
              <a:solidFill>
                <a:schemeClr val="bg1"/>
              </a:solidFill>
            </a:endParaRPr>
          </a:p>
          <a:p>
            <a:pPr>
              <a:buClr>
                <a:schemeClr val="dk1"/>
              </a:buClr>
              <a:buSzPts val="1100"/>
            </a:pPr>
            <a:r>
              <a:rPr lang="en" sz="1333" dirty="0">
                <a:solidFill>
                  <a:schemeClr val="bg1"/>
                </a:solidFill>
              </a:rPr>
              <a:t>Stakeholders:</a:t>
            </a:r>
          </a:p>
          <a:p>
            <a:pPr>
              <a:buClr>
                <a:schemeClr val="dk1"/>
              </a:buClr>
              <a:buSzPts val="1100"/>
            </a:pPr>
            <a:r>
              <a:rPr lang="en" sz="1333" dirty="0">
                <a:solidFill>
                  <a:schemeClr val="bg1"/>
                </a:solidFill>
              </a:rPr>
              <a:t>LEA: Yealey Elementary School Faculty</a:t>
            </a:r>
          </a:p>
          <a:p>
            <a:pPr>
              <a:buClr>
                <a:schemeClr val="dk1"/>
              </a:buClr>
              <a:buSzPts val="1100"/>
            </a:pPr>
            <a:r>
              <a:rPr lang="en" sz="1333" dirty="0">
                <a:solidFill>
                  <a:schemeClr val="bg1"/>
                </a:solidFill>
              </a:rPr>
              <a:t>PST: Thomas More Students</a:t>
            </a:r>
            <a:endParaRPr sz="1333" dirty="0">
              <a:solidFill>
                <a:schemeClr val="bg1"/>
              </a:solidFill>
            </a:endParaRPr>
          </a:p>
        </p:txBody>
      </p:sp>
      <p:sp>
        <p:nvSpPr>
          <p:cNvPr id="61" name="Shape 61"/>
          <p:cNvSpPr/>
          <p:nvPr/>
        </p:nvSpPr>
        <p:spPr>
          <a:xfrm>
            <a:off x="4414363" y="4545106"/>
            <a:ext cx="3281859" cy="22294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sz="1333" dirty="0">
                <a:solidFill>
                  <a:schemeClr val="bg1"/>
                </a:solidFill>
              </a:rPr>
              <a:t>Provide professional development to LEA teachers as needed to ensure that HLP’s are embeded into classrooms allowing for more effective collaboration, assessment, social-emotional-behavorial pratices, and instruction. </a:t>
            </a:r>
            <a:endParaRPr lang="en" sz="1333" dirty="0" smtClean="0">
              <a:solidFill>
                <a:schemeClr val="bg1"/>
              </a:solidFill>
            </a:endParaRPr>
          </a:p>
          <a:p>
            <a:pPr>
              <a:buClr>
                <a:schemeClr val="dk1"/>
              </a:buClr>
              <a:buSzPts val="1100"/>
            </a:pPr>
            <a:endParaRPr lang="en" sz="800" dirty="0">
              <a:solidFill>
                <a:schemeClr val="bg1"/>
              </a:solidFill>
            </a:endParaRPr>
          </a:p>
          <a:p>
            <a:pPr lvl="0"/>
            <a:r>
              <a:rPr lang="en" sz="1333" dirty="0">
                <a:solidFill>
                  <a:schemeClr val="bg1"/>
                </a:solidFill>
              </a:rPr>
              <a:t>Stakeholders: </a:t>
            </a:r>
          </a:p>
          <a:p>
            <a:pPr lvl="0"/>
            <a:r>
              <a:rPr lang="en" sz="1333" dirty="0">
                <a:solidFill>
                  <a:schemeClr val="bg1"/>
                </a:solidFill>
              </a:rPr>
              <a:t>LEA: Yealey Elementary School Faculty</a:t>
            </a:r>
          </a:p>
          <a:p>
            <a:pPr lvl="0"/>
            <a:r>
              <a:rPr lang="en-US" sz="1333" dirty="0">
                <a:solidFill>
                  <a:schemeClr val="bg1"/>
                </a:solidFill>
              </a:rPr>
              <a:t>IHE: Thomas More Faculty </a:t>
            </a:r>
            <a:endParaRPr sz="1333" dirty="0"/>
          </a:p>
        </p:txBody>
      </p:sp>
      <p:sp>
        <p:nvSpPr>
          <p:cNvPr id="62" name="Shape 62"/>
          <p:cNvSpPr/>
          <p:nvPr/>
        </p:nvSpPr>
        <p:spPr>
          <a:xfrm>
            <a:off x="7796645" y="3984323"/>
            <a:ext cx="3289207" cy="16987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1333" dirty="0">
                <a:solidFill>
                  <a:schemeClr val="bg1"/>
                </a:solidFill>
              </a:rPr>
              <a:t>Work with IHE and LEA administrators to build common goals to ensure that pre-service teachers are gaining hands- on experience and observing HLP’s</a:t>
            </a:r>
            <a:r>
              <a:rPr lang="en" sz="1333" dirty="0" smtClean="0">
                <a:solidFill>
                  <a:schemeClr val="bg1"/>
                </a:solidFill>
              </a:rPr>
              <a:t>.</a:t>
            </a:r>
          </a:p>
          <a:p>
            <a:endParaRPr lang="en" sz="800" dirty="0">
              <a:solidFill>
                <a:schemeClr val="bg1"/>
              </a:solidFill>
            </a:endParaRPr>
          </a:p>
          <a:p>
            <a:r>
              <a:rPr lang="en" sz="1333" dirty="0">
                <a:solidFill>
                  <a:schemeClr val="bg1"/>
                </a:solidFill>
              </a:rPr>
              <a:t>Stakeholders: </a:t>
            </a:r>
          </a:p>
          <a:p>
            <a:pPr lvl="0"/>
            <a:r>
              <a:rPr lang="en" sz="1333" dirty="0">
                <a:solidFill>
                  <a:schemeClr val="bg1"/>
                </a:solidFill>
              </a:rPr>
              <a:t>LEA: Yealey Elementary School Faculty</a:t>
            </a:r>
          </a:p>
          <a:p>
            <a:pPr lvl="0"/>
            <a:r>
              <a:rPr lang="en-US" sz="1333" dirty="0">
                <a:solidFill>
                  <a:schemeClr val="bg1"/>
                </a:solidFill>
              </a:rPr>
              <a:t>IHE: Thomas More Faculty </a:t>
            </a:r>
            <a:endParaRPr sz="1333" dirty="0"/>
          </a:p>
        </p:txBody>
      </p:sp>
      <p:sp>
        <p:nvSpPr>
          <p:cNvPr id="63" name="Shape 63"/>
          <p:cNvSpPr/>
          <p:nvPr/>
        </p:nvSpPr>
        <p:spPr>
          <a:xfrm>
            <a:off x="7923743" y="1607848"/>
            <a:ext cx="3289207" cy="15580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1333" dirty="0">
                <a:solidFill>
                  <a:schemeClr val="bg1"/>
                </a:solidFill>
              </a:rPr>
              <a:t>Ensure HLP are built into IHE class framework through syllabus review, </a:t>
            </a:r>
            <a:r>
              <a:rPr lang="en" sz="1333" dirty="0" smtClean="0">
                <a:solidFill>
                  <a:schemeClr val="bg1"/>
                </a:solidFill>
              </a:rPr>
              <a:t>analysis, and </a:t>
            </a:r>
            <a:r>
              <a:rPr lang="en" sz="1333" dirty="0">
                <a:solidFill>
                  <a:schemeClr val="bg1"/>
                </a:solidFill>
              </a:rPr>
              <a:t>editing</a:t>
            </a:r>
            <a:r>
              <a:rPr lang="en" sz="1333" dirty="0" smtClean="0">
                <a:solidFill>
                  <a:schemeClr val="bg1"/>
                </a:solidFill>
              </a:rPr>
              <a:t>.</a:t>
            </a:r>
          </a:p>
          <a:p>
            <a:endParaRPr lang="en" sz="800" dirty="0">
              <a:solidFill>
                <a:schemeClr val="bg1"/>
              </a:solidFill>
            </a:endParaRPr>
          </a:p>
          <a:p>
            <a:r>
              <a:rPr lang="en" sz="1333" dirty="0">
                <a:solidFill>
                  <a:schemeClr val="bg1"/>
                </a:solidFill>
              </a:rPr>
              <a:t>Stakeholders:</a:t>
            </a:r>
          </a:p>
          <a:p>
            <a:r>
              <a:rPr lang="en" sz="1333" dirty="0">
                <a:solidFill>
                  <a:schemeClr val="bg1"/>
                </a:solidFill>
              </a:rPr>
              <a:t>LEA: Yealey Elementary School Faculty</a:t>
            </a:r>
          </a:p>
          <a:p>
            <a:r>
              <a:rPr lang="en-US" sz="1333" dirty="0">
                <a:solidFill>
                  <a:schemeClr val="bg1"/>
                </a:solidFill>
              </a:rPr>
              <a:t>IHE: Thomas More Faculty </a:t>
            </a:r>
            <a:endParaRPr sz="1333" dirty="0"/>
          </a:p>
        </p:txBody>
      </p:sp>
      <p:sp>
        <p:nvSpPr>
          <p:cNvPr id="64" name="Shape 64"/>
          <p:cNvSpPr/>
          <p:nvPr/>
        </p:nvSpPr>
        <p:spPr>
          <a:xfrm rot="19524280">
            <a:off x="3994505" y="1013924"/>
            <a:ext cx="527737" cy="395811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dirty="0"/>
          </a:p>
        </p:txBody>
      </p:sp>
      <p:sp>
        <p:nvSpPr>
          <p:cNvPr id="65" name="Shape 65"/>
          <p:cNvSpPr/>
          <p:nvPr/>
        </p:nvSpPr>
        <p:spPr>
          <a:xfrm rot="2075611">
            <a:off x="7852004" y="1167588"/>
            <a:ext cx="527521" cy="395835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dirty="0"/>
          </a:p>
        </p:txBody>
      </p:sp>
      <p:sp>
        <p:nvSpPr>
          <p:cNvPr id="66" name="Shape 66"/>
          <p:cNvSpPr/>
          <p:nvPr/>
        </p:nvSpPr>
        <p:spPr>
          <a:xfrm rot="5202597">
            <a:off x="9014196" y="3432826"/>
            <a:ext cx="527677" cy="395813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dirty="0"/>
          </a:p>
        </p:txBody>
      </p:sp>
      <p:sp>
        <p:nvSpPr>
          <p:cNvPr id="67" name="Shape 67"/>
          <p:cNvSpPr/>
          <p:nvPr/>
        </p:nvSpPr>
        <p:spPr>
          <a:xfrm rot="8834675">
            <a:off x="7761278" y="5761566"/>
            <a:ext cx="527921" cy="395633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dirty="0"/>
          </a:p>
        </p:txBody>
      </p:sp>
      <p:sp>
        <p:nvSpPr>
          <p:cNvPr id="68" name="Shape 68"/>
          <p:cNvSpPr/>
          <p:nvPr/>
        </p:nvSpPr>
        <p:spPr>
          <a:xfrm rot="12754874">
            <a:off x="3821490" y="5768065"/>
            <a:ext cx="527785" cy="39598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dirty="0"/>
          </a:p>
        </p:txBody>
      </p:sp>
      <p:sp>
        <p:nvSpPr>
          <p:cNvPr id="69" name="Shape 69"/>
          <p:cNvSpPr/>
          <p:nvPr/>
        </p:nvSpPr>
        <p:spPr>
          <a:xfrm rot="16200000">
            <a:off x="2574935" y="3446933"/>
            <a:ext cx="527600" cy="3956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6365" y="5905666"/>
            <a:ext cx="3783103" cy="913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67" dirty="0">
                <a:solidFill>
                  <a:schemeClr val="bg1"/>
                </a:solidFill>
              </a:rPr>
              <a:t>HLP- High-Leverage Practices</a:t>
            </a:r>
          </a:p>
          <a:p>
            <a:r>
              <a:rPr lang="en-US" sz="1067" dirty="0">
                <a:solidFill>
                  <a:schemeClr val="bg1"/>
                </a:solidFill>
              </a:rPr>
              <a:t>IHE – Institution of Higher Education (Thomas More </a:t>
            </a:r>
            <a:r>
              <a:rPr lang="en-US" sz="1067" dirty="0" smtClean="0">
                <a:solidFill>
                  <a:schemeClr val="bg1"/>
                </a:solidFill>
              </a:rPr>
              <a:t>University)</a:t>
            </a:r>
            <a:endParaRPr lang="en-US" sz="1067" dirty="0">
              <a:solidFill>
                <a:schemeClr val="bg1"/>
              </a:solidFill>
            </a:endParaRPr>
          </a:p>
          <a:p>
            <a:r>
              <a:rPr lang="en-US" sz="1067" dirty="0">
                <a:solidFill>
                  <a:schemeClr val="bg1"/>
                </a:solidFill>
              </a:rPr>
              <a:t>LEA – Local Education Agency (Boone County Schools)</a:t>
            </a:r>
          </a:p>
          <a:p>
            <a:r>
              <a:rPr lang="en-US" sz="1067" dirty="0">
                <a:solidFill>
                  <a:schemeClr val="bg1"/>
                </a:solidFill>
              </a:rPr>
              <a:t>PST -- Pre-service teachers, Thomas More Students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1598"/>
            <a:ext cx="11029199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b="1" dirty="0">
                <a:solidFill>
                  <a:schemeClr val="bg1"/>
                </a:solidFill>
              </a:rPr>
              <a:t>Thomas More College and Boone County Schools: Partners in Education Excellence </a:t>
            </a:r>
          </a:p>
        </p:txBody>
      </p:sp>
    </p:spTree>
    <p:extLst>
      <p:ext uri="{BB962C8B-B14F-4D97-AF65-F5344CB8AC3E}">
        <p14:creationId xmlns:p14="http://schemas.microsoft.com/office/powerpoint/2010/main" val="2279431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Candidate Data Fall 2018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919778"/>
              </p:ext>
            </p:extLst>
          </p:nvPr>
        </p:nvGraphicFramePr>
        <p:xfrm>
          <a:off x="730833" y="2696250"/>
          <a:ext cx="10378808" cy="256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3544"/>
                <a:gridCol w="1105658"/>
                <a:gridCol w="1105658"/>
                <a:gridCol w="1105658"/>
                <a:gridCol w="1105658"/>
                <a:gridCol w="1105658"/>
                <a:gridCol w="1105658"/>
                <a:gridCol w="1105658"/>
                <a:gridCol w="110565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KTPS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KTPS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KTPS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KTPS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KTPS</a:t>
                      </a:r>
                      <a:r>
                        <a:rPr lang="en-US" baseline="0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KTPS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KTPS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KTPS 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Teacher Candidates</a:t>
                      </a:r>
                    </a:p>
                    <a:p>
                      <a:r>
                        <a:rPr lang="en-US" dirty="0" smtClean="0"/>
                        <a:t>(N=10)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Elementary</a:t>
                      </a:r>
                    </a:p>
                    <a:p>
                      <a:r>
                        <a:rPr lang="en-US" dirty="0" smtClean="0"/>
                        <a:t>(N=7)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Yealey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Jrs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r>
                        <a:rPr lang="en-US" baseline="0" dirty="0" smtClean="0"/>
                        <a:t>(N=5)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8947" y="2168680"/>
            <a:ext cx="6841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Cooperating Teacher Evaluations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6102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Candidate Data Fall 2018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205135"/>
              </p:ext>
            </p:extLst>
          </p:nvPr>
        </p:nvGraphicFramePr>
        <p:xfrm>
          <a:off x="681037" y="3103625"/>
          <a:ext cx="9613898" cy="256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570"/>
                <a:gridCol w="1021791"/>
                <a:gridCol w="1021791"/>
                <a:gridCol w="1021791"/>
                <a:gridCol w="1021791"/>
                <a:gridCol w="1021791"/>
                <a:gridCol w="1021791"/>
                <a:gridCol w="1021791"/>
                <a:gridCol w="102179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KTPS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KTPS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KTPS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KTPS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KTPS</a:t>
                      </a:r>
                      <a:r>
                        <a:rPr lang="en-US" baseline="0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KTPS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KTPS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KTPS 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Teacher Candidates</a:t>
                      </a:r>
                    </a:p>
                    <a:p>
                      <a:r>
                        <a:rPr lang="en-US" dirty="0" smtClean="0"/>
                        <a:t>(N=10)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3.45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Elementary</a:t>
                      </a:r>
                    </a:p>
                    <a:p>
                      <a:r>
                        <a:rPr lang="en-US" dirty="0" smtClean="0"/>
                        <a:t>(N=7)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Yealey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Jrs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r>
                        <a:rPr lang="en-US" baseline="0" dirty="0" smtClean="0"/>
                        <a:t>(N=5)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3.53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6965" y="2504166"/>
            <a:ext cx="4367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Faculty Supervisor Evaluations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156179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4215</TotalTime>
  <Words>909</Words>
  <Application>Microsoft Macintosh PowerPoint</Application>
  <PresentationFormat>Custom</PresentationFormat>
  <Paragraphs>195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Berlin</vt:lpstr>
      <vt:lpstr>         A Collaborative Story:  Imagining New Statewide Perceptions of Teacher Training</vt:lpstr>
      <vt:lpstr>Brief History</vt:lpstr>
      <vt:lpstr>Let’s Try It!</vt:lpstr>
      <vt:lpstr>Intentional Planning</vt:lpstr>
      <vt:lpstr>Intentional Planning</vt:lpstr>
      <vt:lpstr>Yealey Goals/Data</vt:lpstr>
      <vt:lpstr>PowerPoint Presentation</vt:lpstr>
      <vt:lpstr>Teacher Candidate Data Fall 2018</vt:lpstr>
      <vt:lpstr>Teacher Candidate Data Fall 2018</vt:lpstr>
      <vt:lpstr>Issues still at play</vt:lpstr>
      <vt:lpstr>Next Steps</vt:lpstr>
      <vt:lpstr>Questions?</vt:lpstr>
    </vt:vector>
  </TitlesOfParts>
  <Company>Boone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Hall, Jodi</dc:creator>
  <cp:lastModifiedBy>Christy Petroze</cp:lastModifiedBy>
  <cp:revision>34</cp:revision>
  <cp:lastPrinted>2019-05-15T17:09:08Z</cp:lastPrinted>
  <dcterms:created xsi:type="dcterms:W3CDTF">2018-05-16T18:04:13Z</dcterms:created>
  <dcterms:modified xsi:type="dcterms:W3CDTF">2019-05-15T17:47:51Z</dcterms:modified>
</cp:coreProperties>
</file>