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343" r:id="rId2"/>
    <p:sldId id="364" r:id="rId3"/>
    <p:sldId id="395" r:id="rId4"/>
    <p:sldId id="360" r:id="rId5"/>
    <p:sldId id="410" r:id="rId6"/>
    <p:sldId id="369" r:id="rId7"/>
    <p:sldId id="399" r:id="rId8"/>
    <p:sldId id="396" r:id="rId9"/>
    <p:sldId id="397" r:id="rId10"/>
    <p:sldId id="276" r:id="rId11"/>
    <p:sldId id="277" r:id="rId12"/>
    <p:sldId id="278" r:id="rId13"/>
    <p:sldId id="400" r:id="rId14"/>
    <p:sldId id="405" r:id="rId15"/>
    <p:sldId id="402" r:id="rId16"/>
    <p:sldId id="421" r:id="rId17"/>
    <p:sldId id="381" r:id="rId18"/>
    <p:sldId id="418" r:id="rId19"/>
    <p:sldId id="380" r:id="rId20"/>
    <p:sldId id="420" r:id="rId21"/>
    <p:sldId id="357" r:id="rId22"/>
    <p:sldId id="376" r:id="rId23"/>
    <p:sldId id="407" r:id="rId24"/>
    <p:sldId id="350" r:id="rId25"/>
    <p:sldId id="404" r:id="rId26"/>
    <p:sldId id="408" r:id="rId27"/>
    <p:sldId id="266" r:id="rId28"/>
    <p:sldId id="409" r:id="rId29"/>
    <p:sldId id="268" r:id="rId30"/>
    <p:sldId id="406" r:id="rId31"/>
    <p:sldId id="285" r:id="rId32"/>
    <p:sldId id="412" r:id="rId33"/>
    <p:sldId id="413" r:id="rId34"/>
    <p:sldId id="414" r:id="rId35"/>
    <p:sldId id="416" r:id="rId36"/>
    <p:sldId id="417" r:id="rId37"/>
    <p:sldId id="298" r:id="rId38"/>
    <p:sldId id="401" r:id="rId3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85" autoAdjust="0"/>
    <p:restoredTop sz="93056" autoAdjust="0"/>
  </p:normalViewPr>
  <p:slideViewPr>
    <p:cSldViewPr>
      <p:cViewPr varScale="1">
        <p:scale>
          <a:sx n="104" d="100"/>
          <a:sy n="104" d="100"/>
        </p:scale>
        <p:origin x="984" y="192"/>
      </p:cViewPr>
      <p:guideLst>
        <p:guide orient="horz" pos="2160"/>
        <p:guide pos="2880"/>
      </p:guideLst>
    </p:cSldViewPr>
  </p:slideViewPr>
  <p:outlineViewPr>
    <p:cViewPr>
      <p:scale>
        <a:sx n="33" d="100"/>
        <a:sy n="33" d="100"/>
      </p:scale>
      <p:origin x="48" y="12780"/>
    </p:cViewPr>
  </p:outlineViewPr>
  <p:notesTextViewPr>
    <p:cViewPr>
      <p:scale>
        <a:sx n="100" d="100"/>
        <a:sy n="100" d="100"/>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057211-757E-EB43-A036-E1AE21DC4323}" type="doc">
      <dgm:prSet loTypeId="urn:microsoft.com/office/officeart/2009/3/layout/StepUpProcess" loCatId="" qsTypeId="urn:microsoft.com/office/officeart/2005/8/quickstyle/3D1" qsCatId="3D" csTypeId="urn:microsoft.com/office/officeart/2005/8/colors/colorful2" csCatId="colorful" phldr="1"/>
      <dgm:spPr/>
      <dgm:t>
        <a:bodyPr/>
        <a:lstStyle/>
        <a:p>
          <a:endParaRPr lang="en-US"/>
        </a:p>
      </dgm:t>
    </dgm:pt>
    <dgm:pt modelId="{55277D36-47B4-3F4F-AB1B-692F97BDDF3E}">
      <dgm:prSet/>
      <dgm:spPr/>
      <dgm:t>
        <a:bodyPr/>
        <a:lstStyle/>
        <a:p>
          <a:r>
            <a:rPr lang="en-US" b="1" dirty="0"/>
            <a:t>Choosing classroom behaviors</a:t>
          </a:r>
          <a:endParaRPr lang="en-US" b="0" dirty="0"/>
        </a:p>
      </dgm:t>
    </dgm:pt>
    <dgm:pt modelId="{690D7C87-295C-4D41-B5EB-49B5E7CAD493}" type="parTrans" cxnId="{AB3C8861-3DDC-4E46-BD1C-F40C4C4B1857}">
      <dgm:prSet/>
      <dgm:spPr/>
      <dgm:t>
        <a:bodyPr/>
        <a:lstStyle/>
        <a:p>
          <a:endParaRPr lang="en-US"/>
        </a:p>
      </dgm:t>
    </dgm:pt>
    <dgm:pt modelId="{3D681F1E-2C5F-5A4B-80FC-2FB73D99DC5D}" type="sibTrans" cxnId="{AB3C8861-3DDC-4E46-BD1C-F40C4C4B1857}">
      <dgm:prSet/>
      <dgm:spPr/>
      <dgm:t>
        <a:bodyPr/>
        <a:lstStyle/>
        <a:p>
          <a:endParaRPr lang="en-US"/>
        </a:p>
      </dgm:t>
    </dgm:pt>
    <dgm:pt modelId="{20FAAAFE-DAAA-4542-B269-DDAE8DCA9141}">
      <dgm:prSet/>
      <dgm:spPr/>
      <dgm:t>
        <a:bodyPr/>
        <a:lstStyle/>
        <a:p>
          <a:r>
            <a:rPr lang="en-US" b="1" dirty="0"/>
            <a:t>GBG Set-up</a:t>
          </a:r>
        </a:p>
        <a:p>
          <a:r>
            <a:rPr lang="en-US" b="0" dirty="0"/>
            <a:t>1:1 targeted training</a:t>
          </a:r>
          <a:endParaRPr lang="en-US" b="1" dirty="0"/>
        </a:p>
      </dgm:t>
    </dgm:pt>
    <dgm:pt modelId="{FE346963-7C97-A14D-86AD-50FBD43F8DAB}" type="parTrans" cxnId="{C3D755E9-A2C9-324D-AA77-CABEDEE7D1A8}">
      <dgm:prSet/>
      <dgm:spPr/>
      <dgm:t>
        <a:bodyPr/>
        <a:lstStyle/>
        <a:p>
          <a:endParaRPr lang="en-US"/>
        </a:p>
      </dgm:t>
    </dgm:pt>
    <dgm:pt modelId="{BE00E0C6-37AB-E448-90E4-AD7DEBEDAF7B}" type="sibTrans" cxnId="{C3D755E9-A2C9-324D-AA77-CABEDEE7D1A8}">
      <dgm:prSet/>
      <dgm:spPr/>
      <dgm:t>
        <a:bodyPr/>
        <a:lstStyle/>
        <a:p>
          <a:endParaRPr lang="en-US"/>
        </a:p>
      </dgm:t>
    </dgm:pt>
    <dgm:pt modelId="{7E786EB7-29C7-CD43-B78F-251E7851D18F}">
      <dgm:prSet/>
      <dgm:spPr/>
      <dgm:t>
        <a:bodyPr/>
        <a:lstStyle/>
        <a:p>
          <a:r>
            <a:rPr lang="en-US" b="1" dirty="0"/>
            <a:t>Implementation</a:t>
          </a:r>
        </a:p>
      </dgm:t>
    </dgm:pt>
    <dgm:pt modelId="{7A39DEE3-B5FA-CC48-9D4C-420467524626}" type="parTrans" cxnId="{925F9206-FFC4-C341-B2C2-6B635E80D11F}">
      <dgm:prSet/>
      <dgm:spPr/>
      <dgm:t>
        <a:bodyPr/>
        <a:lstStyle/>
        <a:p>
          <a:endParaRPr lang="en-US"/>
        </a:p>
      </dgm:t>
    </dgm:pt>
    <dgm:pt modelId="{2AE3DBA8-34E0-6941-B9F0-22CDB32C8ABC}" type="sibTrans" cxnId="{925F9206-FFC4-C341-B2C2-6B635E80D11F}">
      <dgm:prSet/>
      <dgm:spPr/>
      <dgm:t>
        <a:bodyPr/>
        <a:lstStyle/>
        <a:p>
          <a:endParaRPr lang="en-US"/>
        </a:p>
      </dgm:t>
    </dgm:pt>
    <dgm:pt modelId="{9C525DA5-251D-EE41-95A6-188C97D21B9D}">
      <dgm:prSet/>
      <dgm:spPr/>
      <dgm:t>
        <a:bodyPr/>
        <a:lstStyle/>
        <a:p>
          <a:r>
            <a:rPr lang="en-US" b="1" dirty="0"/>
            <a:t>Choosing Student behaviors</a:t>
          </a:r>
        </a:p>
        <a:p>
          <a:r>
            <a:rPr lang="en-US" b="0" dirty="0"/>
            <a:t>Students who many need additional support</a:t>
          </a:r>
        </a:p>
        <a:p>
          <a:endParaRPr lang="en-US" b="0" dirty="0"/>
        </a:p>
        <a:p>
          <a:endParaRPr lang="en-US" b="1" dirty="0"/>
        </a:p>
      </dgm:t>
    </dgm:pt>
    <dgm:pt modelId="{349AEEC2-2A92-174D-91F3-DE31D7D0424B}" type="parTrans" cxnId="{B9F45205-8859-1B4E-81A7-9787B2A1090A}">
      <dgm:prSet/>
      <dgm:spPr/>
      <dgm:t>
        <a:bodyPr/>
        <a:lstStyle/>
        <a:p>
          <a:endParaRPr lang="en-US"/>
        </a:p>
      </dgm:t>
    </dgm:pt>
    <dgm:pt modelId="{F33637AB-557D-E342-B0FE-E2CF0722786E}" type="sibTrans" cxnId="{B9F45205-8859-1B4E-81A7-9787B2A1090A}">
      <dgm:prSet/>
      <dgm:spPr/>
      <dgm:t>
        <a:bodyPr/>
        <a:lstStyle/>
        <a:p>
          <a:endParaRPr lang="en-US"/>
        </a:p>
      </dgm:t>
    </dgm:pt>
    <dgm:pt modelId="{90D2B1E0-990B-2248-B0B3-B98F67806480}">
      <dgm:prSet/>
      <dgm:spPr/>
      <dgm:t>
        <a:bodyPr/>
        <a:lstStyle/>
        <a:p>
          <a:r>
            <a:rPr lang="en-US" b="1" dirty="0"/>
            <a:t>Identification of Problem Behaviors</a:t>
          </a:r>
        </a:p>
      </dgm:t>
    </dgm:pt>
    <dgm:pt modelId="{B0D8914A-B1DD-6449-9E5D-B37BE27A3E54}" type="sibTrans" cxnId="{532D2760-D57F-A24D-9314-842E2DC91CC8}">
      <dgm:prSet/>
      <dgm:spPr/>
      <dgm:t>
        <a:bodyPr/>
        <a:lstStyle/>
        <a:p>
          <a:endParaRPr lang="en-US"/>
        </a:p>
      </dgm:t>
    </dgm:pt>
    <dgm:pt modelId="{5B3D00DF-48C0-F64F-BF31-ED2B4D215605}" type="parTrans" cxnId="{532D2760-D57F-A24D-9314-842E2DC91CC8}">
      <dgm:prSet/>
      <dgm:spPr/>
      <dgm:t>
        <a:bodyPr/>
        <a:lstStyle/>
        <a:p>
          <a:endParaRPr lang="en-US"/>
        </a:p>
      </dgm:t>
    </dgm:pt>
    <dgm:pt modelId="{B6182F27-2A91-8D41-A472-07A3790030A9}" type="pres">
      <dgm:prSet presAssocID="{CF057211-757E-EB43-A036-E1AE21DC4323}" presName="rootnode" presStyleCnt="0">
        <dgm:presLayoutVars>
          <dgm:chMax/>
          <dgm:chPref/>
          <dgm:dir/>
          <dgm:animLvl val="lvl"/>
        </dgm:presLayoutVars>
      </dgm:prSet>
      <dgm:spPr/>
    </dgm:pt>
    <dgm:pt modelId="{4FEEFF46-AAE4-714F-9894-8018C22677B2}" type="pres">
      <dgm:prSet presAssocID="{55277D36-47B4-3F4F-AB1B-692F97BDDF3E}" presName="composite" presStyleCnt="0"/>
      <dgm:spPr/>
    </dgm:pt>
    <dgm:pt modelId="{651FB59C-226F-0E47-A54E-004ED6B24D5D}" type="pres">
      <dgm:prSet presAssocID="{55277D36-47B4-3F4F-AB1B-692F97BDDF3E}" presName="LShape" presStyleLbl="alignNode1" presStyleIdx="0" presStyleCnt="9"/>
      <dgm:spPr/>
    </dgm:pt>
    <dgm:pt modelId="{1520D3D4-315F-C840-B556-D263DFB4D087}" type="pres">
      <dgm:prSet presAssocID="{55277D36-47B4-3F4F-AB1B-692F97BDDF3E}" presName="ParentText" presStyleLbl="revTx" presStyleIdx="0" presStyleCnt="5">
        <dgm:presLayoutVars>
          <dgm:chMax val="0"/>
          <dgm:chPref val="0"/>
          <dgm:bulletEnabled val="1"/>
        </dgm:presLayoutVars>
      </dgm:prSet>
      <dgm:spPr/>
    </dgm:pt>
    <dgm:pt modelId="{776C6A92-14E4-F942-A489-B02C57289126}" type="pres">
      <dgm:prSet presAssocID="{55277D36-47B4-3F4F-AB1B-692F97BDDF3E}" presName="Triangle" presStyleLbl="alignNode1" presStyleIdx="1" presStyleCnt="9"/>
      <dgm:spPr/>
    </dgm:pt>
    <dgm:pt modelId="{DF6EBF90-A0EE-D441-9990-0F5FFF5F3098}" type="pres">
      <dgm:prSet presAssocID="{3D681F1E-2C5F-5A4B-80FC-2FB73D99DC5D}" presName="sibTrans" presStyleCnt="0"/>
      <dgm:spPr/>
    </dgm:pt>
    <dgm:pt modelId="{B29A8C9D-1238-C44B-B261-A3AF4B90618B}" type="pres">
      <dgm:prSet presAssocID="{3D681F1E-2C5F-5A4B-80FC-2FB73D99DC5D}" presName="space" presStyleCnt="0"/>
      <dgm:spPr/>
    </dgm:pt>
    <dgm:pt modelId="{C39E2FD3-244F-2148-B488-CE3FB4ED0E3D}" type="pres">
      <dgm:prSet presAssocID="{90D2B1E0-990B-2248-B0B3-B98F67806480}" presName="composite" presStyleCnt="0"/>
      <dgm:spPr/>
    </dgm:pt>
    <dgm:pt modelId="{04DFA382-D434-F14C-8F9D-882428E8CA95}" type="pres">
      <dgm:prSet presAssocID="{90D2B1E0-990B-2248-B0B3-B98F67806480}" presName="LShape" presStyleLbl="alignNode1" presStyleIdx="2" presStyleCnt="9" custLinFactNeighborX="1190" custLinFactNeighborY="3962"/>
      <dgm:spPr/>
    </dgm:pt>
    <dgm:pt modelId="{6CDC7381-94AD-5943-B064-5ED6591A0719}" type="pres">
      <dgm:prSet presAssocID="{90D2B1E0-990B-2248-B0B3-B98F67806480}" presName="ParentText" presStyleLbl="revTx" presStyleIdx="1" presStyleCnt="5" custLinFactX="26569" custLinFactNeighborX="100000" custLinFactNeighborY="-34599">
        <dgm:presLayoutVars>
          <dgm:chMax val="0"/>
          <dgm:chPref val="0"/>
          <dgm:bulletEnabled val="1"/>
        </dgm:presLayoutVars>
      </dgm:prSet>
      <dgm:spPr/>
    </dgm:pt>
    <dgm:pt modelId="{AE0606CE-465E-294A-BC6D-F6DA2D3ED47C}" type="pres">
      <dgm:prSet presAssocID="{90D2B1E0-990B-2248-B0B3-B98F67806480}" presName="Triangle" presStyleLbl="alignNode1" presStyleIdx="3" presStyleCnt="9"/>
      <dgm:spPr/>
    </dgm:pt>
    <dgm:pt modelId="{FCA2C8A2-C4F9-F845-8910-0E765B2F8D5D}" type="pres">
      <dgm:prSet presAssocID="{B0D8914A-B1DD-6449-9E5D-B37BE27A3E54}" presName="sibTrans" presStyleCnt="0"/>
      <dgm:spPr/>
    </dgm:pt>
    <dgm:pt modelId="{FEBC13F6-050E-624C-B484-D73D369306FB}" type="pres">
      <dgm:prSet presAssocID="{B0D8914A-B1DD-6449-9E5D-B37BE27A3E54}" presName="space" presStyleCnt="0"/>
      <dgm:spPr/>
    </dgm:pt>
    <dgm:pt modelId="{1ED7A307-CBF7-B645-9574-D9384023BBF3}" type="pres">
      <dgm:prSet presAssocID="{9C525DA5-251D-EE41-95A6-188C97D21B9D}" presName="composite" presStyleCnt="0"/>
      <dgm:spPr/>
    </dgm:pt>
    <dgm:pt modelId="{EAF6A340-D91B-5046-9874-CF5B51AC5104}" type="pres">
      <dgm:prSet presAssocID="{9C525DA5-251D-EE41-95A6-188C97D21B9D}" presName="LShape" presStyleLbl="alignNode1" presStyleIdx="4" presStyleCnt="9"/>
      <dgm:spPr/>
    </dgm:pt>
    <dgm:pt modelId="{B7E0AE67-CE48-C74F-BF12-872FB844F828}" type="pres">
      <dgm:prSet presAssocID="{9C525DA5-251D-EE41-95A6-188C97D21B9D}" presName="ParentText" presStyleLbl="revTx" presStyleIdx="2" presStyleCnt="5" custLinFactX="-17340" custLinFactNeighborX="-100000" custLinFactNeighborY="42121">
        <dgm:presLayoutVars>
          <dgm:chMax val="0"/>
          <dgm:chPref val="0"/>
          <dgm:bulletEnabled val="1"/>
        </dgm:presLayoutVars>
      </dgm:prSet>
      <dgm:spPr/>
    </dgm:pt>
    <dgm:pt modelId="{D9250284-DF56-CE4A-9F80-F6EDE9AF2650}" type="pres">
      <dgm:prSet presAssocID="{9C525DA5-251D-EE41-95A6-188C97D21B9D}" presName="Triangle" presStyleLbl="alignNode1" presStyleIdx="5" presStyleCnt="9"/>
      <dgm:spPr/>
    </dgm:pt>
    <dgm:pt modelId="{C41678AF-BDD7-7949-8E98-5872D5457DAF}" type="pres">
      <dgm:prSet presAssocID="{F33637AB-557D-E342-B0FE-E2CF0722786E}" presName="sibTrans" presStyleCnt="0"/>
      <dgm:spPr/>
    </dgm:pt>
    <dgm:pt modelId="{457668A7-311A-674C-863B-5E11C33BF9DB}" type="pres">
      <dgm:prSet presAssocID="{F33637AB-557D-E342-B0FE-E2CF0722786E}" presName="space" presStyleCnt="0"/>
      <dgm:spPr/>
    </dgm:pt>
    <dgm:pt modelId="{68E9A52E-9114-5C40-A912-0B8851F30CF9}" type="pres">
      <dgm:prSet presAssocID="{20FAAAFE-DAAA-4542-B269-DDAE8DCA9141}" presName="composite" presStyleCnt="0"/>
      <dgm:spPr/>
    </dgm:pt>
    <dgm:pt modelId="{1C4F382A-7BB1-1847-BED2-FA51181C7E8A}" type="pres">
      <dgm:prSet presAssocID="{20FAAAFE-DAAA-4542-B269-DDAE8DCA9141}" presName="LShape" presStyleLbl="alignNode1" presStyleIdx="6" presStyleCnt="9"/>
      <dgm:spPr/>
    </dgm:pt>
    <dgm:pt modelId="{6369A8A8-BF63-B546-B871-F6E6C57831A2}" type="pres">
      <dgm:prSet presAssocID="{20FAAAFE-DAAA-4542-B269-DDAE8DCA9141}" presName="ParentText" presStyleLbl="revTx" presStyleIdx="3" presStyleCnt="5">
        <dgm:presLayoutVars>
          <dgm:chMax val="0"/>
          <dgm:chPref val="0"/>
          <dgm:bulletEnabled val="1"/>
        </dgm:presLayoutVars>
      </dgm:prSet>
      <dgm:spPr/>
    </dgm:pt>
    <dgm:pt modelId="{5BA02BE5-9027-794B-B307-17C657533518}" type="pres">
      <dgm:prSet presAssocID="{20FAAAFE-DAAA-4542-B269-DDAE8DCA9141}" presName="Triangle" presStyleLbl="alignNode1" presStyleIdx="7" presStyleCnt="9"/>
      <dgm:spPr/>
    </dgm:pt>
    <dgm:pt modelId="{4F1DB192-7B2A-014F-B6D2-CFF8B94322B2}" type="pres">
      <dgm:prSet presAssocID="{BE00E0C6-37AB-E448-90E4-AD7DEBEDAF7B}" presName="sibTrans" presStyleCnt="0"/>
      <dgm:spPr/>
    </dgm:pt>
    <dgm:pt modelId="{4490D27E-CE04-B648-9DF7-0172383856FB}" type="pres">
      <dgm:prSet presAssocID="{BE00E0C6-37AB-E448-90E4-AD7DEBEDAF7B}" presName="space" presStyleCnt="0"/>
      <dgm:spPr/>
    </dgm:pt>
    <dgm:pt modelId="{B146F594-D67D-E443-912D-E929B06E6761}" type="pres">
      <dgm:prSet presAssocID="{7E786EB7-29C7-CD43-B78F-251E7851D18F}" presName="composite" presStyleCnt="0"/>
      <dgm:spPr/>
    </dgm:pt>
    <dgm:pt modelId="{2386B85A-AD9D-0846-B8B8-2123C6743CC2}" type="pres">
      <dgm:prSet presAssocID="{7E786EB7-29C7-CD43-B78F-251E7851D18F}" presName="LShape" presStyleLbl="alignNode1" presStyleIdx="8" presStyleCnt="9"/>
      <dgm:spPr/>
    </dgm:pt>
    <dgm:pt modelId="{7E6C0B04-D88E-FC40-8C98-299D98C9EDE5}" type="pres">
      <dgm:prSet presAssocID="{7E786EB7-29C7-CD43-B78F-251E7851D18F}" presName="ParentText" presStyleLbl="revTx" presStyleIdx="4" presStyleCnt="5">
        <dgm:presLayoutVars>
          <dgm:chMax val="0"/>
          <dgm:chPref val="0"/>
          <dgm:bulletEnabled val="1"/>
        </dgm:presLayoutVars>
      </dgm:prSet>
      <dgm:spPr/>
    </dgm:pt>
  </dgm:ptLst>
  <dgm:cxnLst>
    <dgm:cxn modelId="{B9F45205-8859-1B4E-81A7-9787B2A1090A}" srcId="{CF057211-757E-EB43-A036-E1AE21DC4323}" destId="{9C525DA5-251D-EE41-95A6-188C97D21B9D}" srcOrd="2" destOrd="0" parTransId="{349AEEC2-2A92-174D-91F3-DE31D7D0424B}" sibTransId="{F33637AB-557D-E342-B0FE-E2CF0722786E}"/>
    <dgm:cxn modelId="{925F9206-FFC4-C341-B2C2-6B635E80D11F}" srcId="{CF057211-757E-EB43-A036-E1AE21DC4323}" destId="{7E786EB7-29C7-CD43-B78F-251E7851D18F}" srcOrd="4" destOrd="0" parTransId="{7A39DEE3-B5FA-CC48-9D4C-420467524626}" sibTransId="{2AE3DBA8-34E0-6941-B9F0-22CDB32C8ABC}"/>
    <dgm:cxn modelId="{0B74721D-214D-D246-8820-2845EEE48B37}" type="presOf" srcId="{90D2B1E0-990B-2248-B0B3-B98F67806480}" destId="{6CDC7381-94AD-5943-B064-5ED6591A0719}" srcOrd="0" destOrd="0" presId="urn:microsoft.com/office/officeart/2009/3/layout/StepUpProcess"/>
    <dgm:cxn modelId="{C24D255E-832E-1244-8F74-A48D2755CDBB}" type="presOf" srcId="{55277D36-47B4-3F4F-AB1B-692F97BDDF3E}" destId="{1520D3D4-315F-C840-B556-D263DFB4D087}" srcOrd="0" destOrd="0" presId="urn:microsoft.com/office/officeart/2009/3/layout/StepUpProcess"/>
    <dgm:cxn modelId="{532D2760-D57F-A24D-9314-842E2DC91CC8}" srcId="{CF057211-757E-EB43-A036-E1AE21DC4323}" destId="{90D2B1E0-990B-2248-B0B3-B98F67806480}" srcOrd="1" destOrd="0" parTransId="{5B3D00DF-48C0-F64F-BF31-ED2B4D215605}" sibTransId="{B0D8914A-B1DD-6449-9E5D-B37BE27A3E54}"/>
    <dgm:cxn modelId="{5D896E61-B6C1-424A-900E-CA3EC6844AC8}" type="presOf" srcId="{9C525DA5-251D-EE41-95A6-188C97D21B9D}" destId="{B7E0AE67-CE48-C74F-BF12-872FB844F828}" srcOrd="0" destOrd="0" presId="urn:microsoft.com/office/officeart/2009/3/layout/StepUpProcess"/>
    <dgm:cxn modelId="{AB3C8861-3DDC-4E46-BD1C-F40C4C4B1857}" srcId="{CF057211-757E-EB43-A036-E1AE21DC4323}" destId="{55277D36-47B4-3F4F-AB1B-692F97BDDF3E}" srcOrd="0" destOrd="0" parTransId="{690D7C87-295C-4D41-B5EB-49B5E7CAD493}" sibTransId="{3D681F1E-2C5F-5A4B-80FC-2FB73D99DC5D}"/>
    <dgm:cxn modelId="{964D5BD7-7E27-F94B-A606-DB988991CB56}" type="presOf" srcId="{CF057211-757E-EB43-A036-E1AE21DC4323}" destId="{B6182F27-2A91-8D41-A472-07A3790030A9}" srcOrd="0" destOrd="0" presId="urn:microsoft.com/office/officeart/2009/3/layout/StepUpProcess"/>
    <dgm:cxn modelId="{4C8845DE-520E-044A-8A81-DB2B5AC02D92}" type="presOf" srcId="{7E786EB7-29C7-CD43-B78F-251E7851D18F}" destId="{7E6C0B04-D88E-FC40-8C98-299D98C9EDE5}" srcOrd="0" destOrd="0" presId="urn:microsoft.com/office/officeart/2009/3/layout/StepUpProcess"/>
    <dgm:cxn modelId="{C3D755E9-A2C9-324D-AA77-CABEDEE7D1A8}" srcId="{CF057211-757E-EB43-A036-E1AE21DC4323}" destId="{20FAAAFE-DAAA-4542-B269-DDAE8DCA9141}" srcOrd="3" destOrd="0" parTransId="{FE346963-7C97-A14D-86AD-50FBD43F8DAB}" sibTransId="{BE00E0C6-37AB-E448-90E4-AD7DEBEDAF7B}"/>
    <dgm:cxn modelId="{489292F4-65AF-F042-98D8-A4E18DDE9CCF}" type="presOf" srcId="{20FAAAFE-DAAA-4542-B269-DDAE8DCA9141}" destId="{6369A8A8-BF63-B546-B871-F6E6C57831A2}" srcOrd="0" destOrd="0" presId="urn:microsoft.com/office/officeart/2009/3/layout/StepUpProcess"/>
    <dgm:cxn modelId="{30653045-7912-144A-966A-596599CF6D5A}" type="presParOf" srcId="{B6182F27-2A91-8D41-A472-07A3790030A9}" destId="{4FEEFF46-AAE4-714F-9894-8018C22677B2}" srcOrd="0" destOrd="0" presId="urn:microsoft.com/office/officeart/2009/3/layout/StepUpProcess"/>
    <dgm:cxn modelId="{0F147C12-A6B4-1A4E-82A9-45A0126DEF54}" type="presParOf" srcId="{4FEEFF46-AAE4-714F-9894-8018C22677B2}" destId="{651FB59C-226F-0E47-A54E-004ED6B24D5D}" srcOrd="0" destOrd="0" presId="urn:microsoft.com/office/officeart/2009/3/layout/StepUpProcess"/>
    <dgm:cxn modelId="{158E93E4-5BAC-A84E-ABDE-5F996F853505}" type="presParOf" srcId="{4FEEFF46-AAE4-714F-9894-8018C22677B2}" destId="{1520D3D4-315F-C840-B556-D263DFB4D087}" srcOrd="1" destOrd="0" presId="urn:microsoft.com/office/officeart/2009/3/layout/StepUpProcess"/>
    <dgm:cxn modelId="{A8AF139A-87D0-8543-809B-D7A61C0BFF4D}" type="presParOf" srcId="{4FEEFF46-AAE4-714F-9894-8018C22677B2}" destId="{776C6A92-14E4-F942-A489-B02C57289126}" srcOrd="2" destOrd="0" presId="urn:microsoft.com/office/officeart/2009/3/layout/StepUpProcess"/>
    <dgm:cxn modelId="{0C352598-B4D5-B848-BF9C-ABD4FAE988F5}" type="presParOf" srcId="{B6182F27-2A91-8D41-A472-07A3790030A9}" destId="{DF6EBF90-A0EE-D441-9990-0F5FFF5F3098}" srcOrd="1" destOrd="0" presId="urn:microsoft.com/office/officeart/2009/3/layout/StepUpProcess"/>
    <dgm:cxn modelId="{ACD7D311-7975-1949-AFD3-2B8365B0A821}" type="presParOf" srcId="{DF6EBF90-A0EE-D441-9990-0F5FFF5F3098}" destId="{B29A8C9D-1238-C44B-B261-A3AF4B90618B}" srcOrd="0" destOrd="0" presId="urn:microsoft.com/office/officeart/2009/3/layout/StepUpProcess"/>
    <dgm:cxn modelId="{F1B038CD-0E59-0F48-8A40-1BE4A33CEE6D}" type="presParOf" srcId="{B6182F27-2A91-8D41-A472-07A3790030A9}" destId="{C39E2FD3-244F-2148-B488-CE3FB4ED0E3D}" srcOrd="2" destOrd="0" presId="urn:microsoft.com/office/officeart/2009/3/layout/StepUpProcess"/>
    <dgm:cxn modelId="{BE84C001-9547-0C42-BFB7-F7FC2127B874}" type="presParOf" srcId="{C39E2FD3-244F-2148-B488-CE3FB4ED0E3D}" destId="{04DFA382-D434-F14C-8F9D-882428E8CA95}" srcOrd="0" destOrd="0" presId="urn:microsoft.com/office/officeart/2009/3/layout/StepUpProcess"/>
    <dgm:cxn modelId="{2FD047D9-7816-234A-9E20-2A5E0CD9812C}" type="presParOf" srcId="{C39E2FD3-244F-2148-B488-CE3FB4ED0E3D}" destId="{6CDC7381-94AD-5943-B064-5ED6591A0719}" srcOrd="1" destOrd="0" presId="urn:microsoft.com/office/officeart/2009/3/layout/StepUpProcess"/>
    <dgm:cxn modelId="{2DC352CA-EE6E-6547-8A55-2835C12960D6}" type="presParOf" srcId="{C39E2FD3-244F-2148-B488-CE3FB4ED0E3D}" destId="{AE0606CE-465E-294A-BC6D-F6DA2D3ED47C}" srcOrd="2" destOrd="0" presId="urn:microsoft.com/office/officeart/2009/3/layout/StepUpProcess"/>
    <dgm:cxn modelId="{95933E21-8164-B747-ABF6-96313CCA9156}" type="presParOf" srcId="{B6182F27-2A91-8D41-A472-07A3790030A9}" destId="{FCA2C8A2-C4F9-F845-8910-0E765B2F8D5D}" srcOrd="3" destOrd="0" presId="urn:microsoft.com/office/officeart/2009/3/layout/StepUpProcess"/>
    <dgm:cxn modelId="{A6AD8ED6-4F4B-F440-B069-8576F25A917B}" type="presParOf" srcId="{FCA2C8A2-C4F9-F845-8910-0E765B2F8D5D}" destId="{FEBC13F6-050E-624C-B484-D73D369306FB}" srcOrd="0" destOrd="0" presId="urn:microsoft.com/office/officeart/2009/3/layout/StepUpProcess"/>
    <dgm:cxn modelId="{F316D682-BC20-FF46-8EBA-C063C96EFAF4}" type="presParOf" srcId="{B6182F27-2A91-8D41-A472-07A3790030A9}" destId="{1ED7A307-CBF7-B645-9574-D9384023BBF3}" srcOrd="4" destOrd="0" presId="urn:microsoft.com/office/officeart/2009/3/layout/StepUpProcess"/>
    <dgm:cxn modelId="{99D9DADA-6BDE-5741-B192-CBD447476F3A}" type="presParOf" srcId="{1ED7A307-CBF7-B645-9574-D9384023BBF3}" destId="{EAF6A340-D91B-5046-9874-CF5B51AC5104}" srcOrd="0" destOrd="0" presId="urn:microsoft.com/office/officeart/2009/3/layout/StepUpProcess"/>
    <dgm:cxn modelId="{9E36A6D1-22A6-0045-853B-6D52310545BB}" type="presParOf" srcId="{1ED7A307-CBF7-B645-9574-D9384023BBF3}" destId="{B7E0AE67-CE48-C74F-BF12-872FB844F828}" srcOrd="1" destOrd="0" presId="urn:microsoft.com/office/officeart/2009/3/layout/StepUpProcess"/>
    <dgm:cxn modelId="{70C0A4F9-302F-A749-B894-F1B1FF07E75B}" type="presParOf" srcId="{1ED7A307-CBF7-B645-9574-D9384023BBF3}" destId="{D9250284-DF56-CE4A-9F80-F6EDE9AF2650}" srcOrd="2" destOrd="0" presId="urn:microsoft.com/office/officeart/2009/3/layout/StepUpProcess"/>
    <dgm:cxn modelId="{E8C838B4-E653-5C41-84C8-080886397E20}" type="presParOf" srcId="{B6182F27-2A91-8D41-A472-07A3790030A9}" destId="{C41678AF-BDD7-7949-8E98-5872D5457DAF}" srcOrd="5" destOrd="0" presId="urn:microsoft.com/office/officeart/2009/3/layout/StepUpProcess"/>
    <dgm:cxn modelId="{E73F1EC6-28F5-A64D-A241-96A2B04EB2D9}" type="presParOf" srcId="{C41678AF-BDD7-7949-8E98-5872D5457DAF}" destId="{457668A7-311A-674C-863B-5E11C33BF9DB}" srcOrd="0" destOrd="0" presId="urn:microsoft.com/office/officeart/2009/3/layout/StepUpProcess"/>
    <dgm:cxn modelId="{0E381C3A-B778-7440-B481-0D61B9511DBC}" type="presParOf" srcId="{B6182F27-2A91-8D41-A472-07A3790030A9}" destId="{68E9A52E-9114-5C40-A912-0B8851F30CF9}" srcOrd="6" destOrd="0" presId="urn:microsoft.com/office/officeart/2009/3/layout/StepUpProcess"/>
    <dgm:cxn modelId="{E0CD26DF-B6BD-4447-AFE9-854CFADB913C}" type="presParOf" srcId="{68E9A52E-9114-5C40-A912-0B8851F30CF9}" destId="{1C4F382A-7BB1-1847-BED2-FA51181C7E8A}" srcOrd="0" destOrd="0" presId="urn:microsoft.com/office/officeart/2009/3/layout/StepUpProcess"/>
    <dgm:cxn modelId="{C84DDAF8-30B4-CA45-851B-E22932D8C211}" type="presParOf" srcId="{68E9A52E-9114-5C40-A912-0B8851F30CF9}" destId="{6369A8A8-BF63-B546-B871-F6E6C57831A2}" srcOrd="1" destOrd="0" presId="urn:microsoft.com/office/officeart/2009/3/layout/StepUpProcess"/>
    <dgm:cxn modelId="{879800C1-91C7-E147-8DEF-097129311348}" type="presParOf" srcId="{68E9A52E-9114-5C40-A912-0B8851F30CF9}" destId="{5BA02BE5-9027-794B-B307-17C657533518}" srcOrd="2" destOrd="0" presId="urn:microsoft.com/office/officeart/2009/3/layout/StepUpProcess"/>
    <dgm:cxn modelId="{B58B0E82-E5A1-7242-8048-252CDD11653A}" type="presParOf" srcId="{B6182F27-2A91-8D41-A472-07A3790030A9}" destId="{4F1DB192-7B2A-014F-B6D2-CFF8B94322B2}" srcOrd="7" destOrd="0" presId="urn:microsoft.com/office/officeart/2009/3/layout/StepUpProcess"/>
    <dgm:cxn modelId="{B97369C3-B458-954C-97FE-73206B6D28D7}" type="presParOf" srcId="{4F1DB192-7B2A-014F-B6D2-CFF8B94322B2}" destId="{4490D27E-CE04-B648-9DF7-0172383856FB}" srcOrd="0" destOrd="0" presId="urn:microsoft.com/office/officeart/2009/3/layout/StepUpProcess"/>
    <dgm:cxn modelId="{310CD5FC-22A4-1C43-9495-C232CBF99346}" type="presParOf" srcId="{B6182F27-2A91-8D41-A472-07A3790030A9}" destId="{B146F594-D67D-E443-912D-E929B06E6761}" srcOrd="8" destOrd="0" presId="urn:microsoft.com/office/officeart/2009/3/layout/StepUpProcess"/>
    <dgm:cxn modelId="{B6B2F738-42C5-BB4C-AECD-1265A1F15FFE}" type="presParOf" srcId="{B146F594-D67D-E443-912D-E929B06E6761}" destId="{2386B85A-AD9D-0846-B8B8-2123C6743CC2}" srcOrd="0" destOrd="0" presId="urn:microsoft.com/office/officeart/2009/3/layout/StepUpProcess"/>
    <dgm:cxn modelId="{F29A4CAE-4A43-4249-9CE8-BFFF48A919C7}" type="presParOf" srcId="{B146F594-D67D-E443-912D-E929B06E6761}" destId="{7E6C0B04-D88E-FC40-8C98-299D98C9EDE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FB59C-226F-0E47-A54E-004ED6B24D5D}">
      <dsp:nvSpPr>
        <dsp:cNvPr id="0" name=""/>
        <dsp:cNvSpPr/>
      </dsp:nvSpPr>
      <dsp:spPr>
        <a:xfrm rot="5400000">
          <a:off x="324467" y="2394644"/>
          <a:ext cx="970638" cy="1615120"/>
        </a:xfrm>
        <a:prstGeom prst="corner">
          <a:avLst>
            <a:gd name="adj1" fmla="val 16120"/>
            <a:gd name="adj2" fmla="val 1611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520D3D4-315F-C840-B556-D263DFB4D087}">
      <dsp:nvSpPr>
        <dsp:cNvPr id="0" name=""/>
        <dsp:cNvSpPr/>
      </dsp:nvSpPr>
      <dsp:spPr>
        <a:xfrm>
          <a:off x="162443" y="2877217"/>
          <a:ext cx="1458139" cy="1278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t>Choosing classroom behaviors</a:t>
          </a:r>
          <a:endParaRPr lang="en-US" sz="1100" b="0" kern="1200" dirty="0"/>
        </a:p>
      </dsp:txBody>
      <dsp:txXfrm>
        <a:off x="162443" y="2877217"/>
        <a:ext cx="1458139" cy="1278144"/>
      </dsp:txXfrm>
    </dsp:sp>
    <dsp:sp modelId="{776C6A92-14E4-F942-A489-B02C57289126}">
      <dsp:nvSpPr>
        <dsp:cNvPr id="0" name=""/>
        <dsp:cNvSpPr/>
      </dsp:nvSpPr>
      <dsp:spPr>
        <a:xfrm>
          <a:off x="1345462" y="2275737"/>
          <a:ext cx="275120" cy="275120"/>
        </a:xfrm>
        <a:prstGeom prst="triangle">
          <a:avLst>
            <a:gd name="adj" fmla="val 100000"/>
          </a:avLst>
        </a:prstGeom>
        <a:gradFill rotWithShape="0">
          <a:gsLst>
            <a:gs pos="0">
              <a:schemeClr val="accent2">
                <a:hueOff val="585190"/>
                <a:satOff val="-730"/>
                <a:lumOff val="172"/>
                <a:alphaOff val="0"/>
                <a:shade val="51000"/>
                <a:satMod val="130000"/>
              </a:schemeClr>
            </a:gs>
            <a:gs pos="80000">
              <a:schemeClr val="accent2">
                <a:hueOff val="585190"/>
                <a:satOff val="-730"/>
                <a:lumOff val="172"/>
                <a:alphaOff val="0"/>
                <a:shade val="93000"/>
                <a:satMod val="130000"/>
              </a:schemeClr>
            </a:gs>
            <a:gs pos="100000">
              <a:schemeClr val="accent2">
                <a:hueOff val="585190"/>
                <a:satOff val="-730"/>
                <a:lumOff val="172"/>
                <a:alphaOff val="0"/>
                <a:shade val="94000"/>
                <a:satMod val="135000"/>
              </a:schemeClr>
            </a:gs>
          </a:gsLst>
          <a:lin ang="16200000" scaled="0"/>
        </a:gradFill>
        <a:ln w="9525" cap="flat" cmpd="sng" algn="ctr">
          <a:solidFill>
            <a:schemeClr val="accent2">
              <a:hueOff val="585190"/>
              <a:satOff val="-730"/>
              <a:lumOff val="172"/>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4DFA382-D434-F14C-8F9D-882428E8CA95}">
      <dsp:nvSpPr>
        <dsp:cNvPr id="0" name=""/>
        <dsp:cNvSpPr/>
      </dsp:nvSpPr>
      <dsp:spPr>
        <a:xfrm rot="5400000">
          <a:off x="2128734" y="1991389"/>
          <a:ext cx="970638" cy="1615120"/>
        </a:xfrm>
        <a:prstGeom prst="corner">
          <a:avLst>
            <a:gd name="adj1" fmla="val 16120"/>
            <a:gd name="adj2" fmla="val 16110"/>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w="9525" cap="flat" cmpd="sng" algn="ctr">
          <a:solidFill>
            <a:schemeClr val="accent2">
              <a:hueOff val="1170380"/>
              <a:satOff val="-1460"/>
              <a:lumOff val="34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CDC7381-94AD-5943-B064-5ED6591A0719}">
      <dsp:nvSpPr>
        <dsp:cNvPr id="0" name=""/>
        <dsp:cNvSpPr/>
      </dsp:nvSpPr>
      <dsp:spPr>
        <a:xfrm>
          <a:off x="3793043" y="1993280"/>
          <a:ext cx="1458139" cy="1278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t>Identification of Problem Behaviors</a:t>
          </a:r>
        </a:p>
      </dsp:txBody>
      <dsp:txXfrm>
        <a:off x="3793043" y="1993280"/>
        <a:ext cx="1458139" cy="1278144"/>
      </dsp:txXfrm>
    </dsp:sp>
    <dsp:sp modelId="{AE0606CE-465E-294A-BC6D-F6DA2D3ED47C}">
      <dsp:nvSpPr>
        <dsp:cNvPr id="0" name=""/>
        <dsp:cNvSpPr/>
      </dsp:nvSpPr>
      <dsp:spPr>
        <a:xfrm>
          <a:off x="3130510" y="1834025"/>
          <a:ext cx="275120" cy="275120"/>
        </a:xfrm>
        <a:prstGeom prst="triangle">
          <a:avLst>
            <a:gd name="adj" fmla="val 100000"/>
          </a:avLst>
        </a:prstGeom>
        <a:gradFill rotWithShape="0">
          <a:gsLst>
            <a:gs pos="0">
              <a:schemeClr val="accent2">
                <a:hueOff val="1755570"/>
                <a:satOff val="-2190"/>
                <a:lumOff val="515"/>
                <a:alphaOff val="0"/>
                <a:shade val="51000"/>
                <a:satMod val="130000"/>
              </a:schemeClr>
            </a:gs>
            <a:gs pos="80000">
              <a:schemeClr val="accent2">
                <a:hueOff val="1755570"/>
                <a:satOff val="-2190"/>
                <a:lumOff val="515"/>
                <a:alphaOff val="0"/>
                <a:shade val="93000"/>
                <a:satMod val="130000"/>
              </a:schemeClr>
            </a:gs>
            <a:gs pos="100000">
              <a:schemeClr val="accent2">
                <a:hueOff val="1755570"/>
                <a:satOff val="-2190"/>
                <a:lumOff val="515"/>
                <a:alphaOff val="0"/>
                <a:shade val="94000"/>
                <a:satMod val="135000"/>
              </a:schemeClr>
            </a:gs>
          </a:gsLst>
          <a:lin ang="16200000" scaled="0"/>
        </a:gradFill>
        <a:ln w="9525" cap="flat" cmpd="sng" algn="ctr">
          <a:solidFill>
            <a:schemeClr val="accent2">
              <a:hueOff val="1755570"/>
              <a:satOff val="-2190"/>
              <a:lumOff val="515"/>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AF6A340-D91B-5046-9874-CF5B51AC5104}">
      <dsp:nvSpPr>
        <dsp:cNvPr id="0" name=""/>
        <dsp:cNvSpPr/>
      </dsp:nvSpPr>
      <dsp:spPr>
        <a:xfrm rot="5400000">
          <a:off x="3894562" y="1511220"/>
          <a:ext cx="970638" cy="1615120"/>
        </a:xfrm>
        <a:prstGeom prst="corner">
          <a:avLst>
            <a:gd name="adj1" fmla="val 16120"/>
            <a:gd name="adj2" fmla="val 1611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7E0AE67-CE48-C74F-BF12-872FB844F828}">
      <dsp:nvSpPr>
        <dsp:cNvPr id="0" name=""/>
        <dsp:cNvSpPr/>
      </dsp:nvSpPr>
      <dsp:spPr>
        <a:xfrm>
          <a:off x="2021557" y="2532160"/>
          <a:ext cx="1458139" cy="1278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t>Choosing Student behaviors</a:t>
          </a:r>
        </a:p>
        <a:p>
          <a:pPr marL="0" lvl="0" indent="0" algn="l" defTabSz="488950">
            <a:lnSpc>
              <a:spcPct val="90000"/>
            </a:lnSpc>
            <a:spcBef>
              <a:spcPct val="0"/>
            </a:spcBef>
            <a:spcAft>
              <a:spcPct val="35000"/>
            </a:spcAft>
            <a:buNone/>
          </a:pPr>
          <a:r>
            <a:rPr lang="en-US" sz="1100" b="0" kern="1200" dirty="0"/>
            <a:t>Students who many need additional support</a:t>
          </a:r>
        </a:p>
        <a:p>
          <a:pPr marL="0" lvl="0" indent="0" algn="l" defTabSz="488950">
            <a:lnSpc>
              <a:spcPct val="90000"/>
            </a:lnSpc>
            <a:spcBef>
              <a:spcPct val="0"/>
            </a:spcBef>
            <a:spcAft>
              <a:spcPct val="35000"/>
            </a:spcAft>
            <a:buNone/>
          </a:pPr>
          <a:endParaRPr lang="en-US" sz="1100" b="0" kern="1200" dirty="0"/>
        </a:p>
        <a:p>
          <a:pPr marL="0" lvl="0" indent="0" algn="l" defTabSz="488950">
            <a:lnSpc>
              <a:spcPct val="90000"/>
            </a:lnSpc>
            <a:spcBef>
              <a:spcPct val="0"/>
            </a:spcBef>
            <a:spcAft>
              <a:spcPct val="35000"/>
            </a:spcAft>
            <a:buNone/>
          </a:pPr>
          <a:endParaRPr lang="en-US" sz="1100" b="1" kern="1200" dirty="0"/>
        </a:p>
      </dsp:txBody>
      <dsp:txXfrm>
        <a:off x="2021557" y="2532160"/>
        <a:ext cx="1458139" cy="1278144"/>
      </dsp:txXfrm>
    </dsp:sp>
    <dsp:sp modelId="{D9250284-DF56-CE4A-9F80-F6EDE9AF2650}">
      <dsp:nvSpPr>
        <dsp:cNvPr id="0" name=""/>
        <dsp:cNvSpPr/>
      </dsp:nvSpPr>
      <dsp:spPr>
        <a:xfrm>
          <a:off x="4915557" y="1392313"/>
          <a:ext cx="275120" cy="275120"/>
        </a:xfrm>
        <a:prstGeom prst="triangle">
          <a:avLst>
            <a:gd name="adj" fmla="val 100000"/>
          </a:avLst>
        </a:prstGeom>
        <a:gradFill rotWithShape="0">
          <a:gsLst>
            <a:gs pos="0">
              <a:schemeClr val="accent2">
                <a:hueOff val="2925949"/>
                <a:satOff val="-3649"/>
                <a:lumOff val="858"/>
                <a:alphaOff val="0"/>
                <a:shade val="51000"/>
                <a:satMod val="130000"/>
              </a:schemeClr>
            </a:gs>
            <a:gs pos="80000">
              <a:schemeClr val="accent2">
                <a:hueOff val="2925949"/>
                <a:satOff val="-3649"/>
                <a:lumOff val="858"/>
                <a:alphaOff val="0"/>
                <a:shade val="93000"/>
                <a:satMod val="130000"/>
              </a:schemeClr>
            </a:gs>
            <a:gs pos="100000">
              <a:schemeClr val="accent2">
                <a:hueOff val="2925949"/>
                <a:satOff val="-3649"/>
                <a:lumOff val="858"/>
                <a:alphaOff val="0"/>
                <a:shade val="94000"/>
                <a:satMod val="135000"/>
              </a:schemeClr>
            </a:gs>
          </a:gsLst>
          <a:lin ang="16200000" scaled="0"/>
        </a:gradFill>
        <a:ln w="9525" cap="flat" cmpd="sng" algn="ctr">
          <a:solidFill>
            <a:schemeClr val="accent2">
              <a:hueOff val="2925949"/>
              <a:satOff val="-3649"/>
              <a:lumOff val="85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C4F382A-7BB1-1847-BED2-FA51181C7E8A}">
      <dsp:nvSpPr>
        <dsp:cNvPr id="0" name=""/>
        <dsp:cNvSpPr/>
      </dsp:nvSpPr>
      <dsp:spPr>
        <a:xfrm rot="5400000">
          <a:off x="5679610" y="1069508"/>
          <a:ext cx="970638" cy="1615120"/>
        </a:xfrm>
        <a:prstGeom prst="corner">
          <a:avLst>
            <a:gd name="adj1" fmla="val 16120"/>
            <a:gd name="adj2" fmla="val 16110"/>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w="9525" cap="flat" cmpd="sng" algn="ctr">
          <a:solidFill>
            <a:schemeClr val="accent2">
              <a:hueOff val="3511139"/>
              <a:satOff val="-4379"/>
              <a:lumOff val="103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369A8A8-BF63-B546-B871-F6E6C57831A2}">
      <dsp:nvSpPr>
        <dsp:cNvPr id="0" name=""/>
        <dsp:cNvSpPr/>
      </dsp:nvSpPr>
      <dsp:spPr>
        <a:xfrm>
          <a:off x="5517586" y="1552081"/>
          <a:ext cx="1458139" cy="1278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t>GBG Set-up</a:t>
          </a:r>
        </a:p>
        <a:p>
          <a:pPr marL="0" lvl="0" indent="0" algn="l" defTabSz="488950">
            <a:lnSpc>
              <a:spcPct val="90000"/>
            </a:lnSpc>
            <a:spcBef>
              <a:spcPct val="0"/>
            </a:spcBef>
            <a:spcAft>
              <a:spcPct val="35000"/>
            </a:spcAft>
            <a:buNone/>
          </a:pPr>
          <a:r>
            <a:rPr lang="en-US" sz="1100" b="0" kern="1200" dirty="0"/>
            <a:t>1:1 targeted training</a:t>
          </a:r>
          <a:endParaRPr lang="en-US" sz="1100" b="1" kern="1200" dirty="0"/>
        </a:p>
      </dsp:txBody>
      <dsp:txXfrm>
        <a:off x="5517586" y="1552081"/>
        <a:ext cx="1458139" cy="1278144"/>
      </dsp:txXfrm>
    </dsp:sp>
    <dsp:sp modelId="{5BA02BE5-9027-794B-B307-17C657533518}">
      <dsp:nvSpPr>
        <dsp:cNvPr id="0" name=""/>
        <dsp:cNvSpPr/>
      </dsp:nvSpPr>
      <dsp:spPr>
        <a:xfrm>
          <a:off x="6700605" y="950601"/>
          <a:ext cx="275120" cy="275120"/>
        </a:xfrm>
        <a:prstGeom prst="triangle">
          <a:avLst>
            <a:gd name="adj" fmla="val 100000"/>
          </a:avLst>
        </a:prstGeom>
        <a:gradFill rotWithShape="0">
          <a:gsLst>
            <a:gs pos="0">
              <a:schemeClr val="accent2">
                <a:hueOff val="4096329"/>
                <a:satOff val="-5109"/>
                <a:lumOff val="1201"/>
                <a:alphaOff val="0"/>
                <a:shade val="51000"/>
                <a:satMod val="130000"/>
              </a:schemeClr>
            </a:gs>
            <a:gs pos="80000">
              <a:schemeClr val="accent2">
                <a:hueOff val="4096329"/>
                <a:satOff val="-5109"/>
                <a:lumOff val="1201"/>
                <a:alphaOff val="0"/>
                <a:shade val="93000"/>
                <a:satMod val="130000"/>
              </a:schemeClr>
            </a:gs>
            <a:gs pos="100000">
              <a:schemeClr val="accent2">
                <a:hueOff val="4096329"/>
                <a:satOff val="-5109"/>
                <a:lumOff val="1201"/>
                <a:alphaOff val="0"/>
                <a:shade val="94000"/>
                <a:satMod val="135000"/>
              </a:schemeClr>
            </a:gs>
          </a:gsLst>
          <a:lin ang="16200000" scaled="0"/>
        </a:gradFill>
        <a:ln w="9525" cap="flat" cmpd="sng" algn="ctr">
          <a:solidFill>
            <a:schemeClr val="accent2">
              <a:hueOff val="4096329"/>
              <a:satOff val="-5109"/>
              <a:lumOff val="1201"/>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386B85A-AD9D-0846-B8B8-2123C6743CC2}">
      <dsp:nvSpPr>
        <dsp:cNvPr id="0" name=""/>
        <dsp:cNvSpPr/>
      </dsp:nvSpPr>
      <dsp:spPr>
        <a:xfrm rot="5400000">
          <a:off x="7464657" y="627796"/>
          <a:ext cx="970638" cy="1615120"/>
        </a:xfrm>
        <a:prstGeom prst="corner">
          <a:avLst>
            <a:gd name="adj1" fmla="val 16120"/>
            <a:gd name="adj2" fmla="val 1611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E6C0B04-D88E-FC40-8C98-299D98C9EDE5}">
      <dsp:nvSpPr>
        <dsp:cNvPr id="0" name=""/>
        <dsp:cNvSpPr/>
      </dsp:nvSpPr>
      <dsp:spPr>
        <a:xfrm>
          <a:off x="7302634" y="1110369"/>
          <a:ext cx="1458139" cy="1278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t>Implementation</a:t>
          </a:r>
        </a:p>
      </dsp:txBody>
      <dsp:txXfrm>
        <a:off x="7302634" y="1110369"/>
        <a:ext cx="1458139" cy="1278144"/>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523" cy="464662"/>
          </a:xfrm>
          <a:prstGeom prst="rect">
            <a:avLst/>
          </a:prstGeom>
        </p:spPr>
        <p:txBody>
          <a:bodyPr vert="horz" lIns="92830" tIns="46415" rIns="92830" bIns="46415"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71293" y="1"/>
            <a:ext cx="3037523" cy="464662"/>
          </a:xfrm>
          <a:prstGeom prst="rect">
            <a:avLst/>
          </a:prstGeom>
        </p:spPr>
        <p:txBody>
          <a:bodyPr vert="horz" lIns="92830" tIns="46415" rIns="92830" bIns="46415" rtlCol="0"/>
          <a:lstStyle>
            <a:lvl1pPr algn="r" fontAlgn="auto">
              <a:spcBef>
                <a:spcPts val="0"/>
              </a:spcBef>
              <a:spcAft>
                <a:spcPts val="0"/>
              </a:spcAft>
              <a:defRPr sz="1200">
                <a:latin typeface="+mn-lt"/>
              </a:defRPr>
            </a:lvl1pPr>
          </a:lstStyle>
          <a:p>
            <a:pPr>
              <a:defRPr/>
            </a:pPr>
            <a:fld id="{FB6C9B65-7AD6-4D3B-B084-824234A722ED}" type="datetimeFigureOut">
              <a:rPr lang="en-US"/>
              <a:pPr>
                <a:defRPr/>
              </a:pPr>
              <a:t>5/22/19</a:t>
            </a:fld>
            <a:endParaRPr lang="en-US" dirty="0"/>
          </a:p>
        </p:txBody>
      </p:sp>
      <p:sp>
        <p:nvSpPr>
          <p:cNvPr id="4" name="Footer Placeholder 3"/>
          <p:cNvSpPr>
            <a:spLocks noGrp="1"/>
          </p:cNvSpPr>
          <p:nvPr>
            <p:ph type="ftr" sz="quarter" idx="2"/>
          </p:nvPr>
        </p:nvSpPr>
        <p:spPr>
          <a:xfrm>
            <a:off x="1" y="8830153"/>
            <a:ext cx="3037523" cy="464662"/>
          </a:xfrm>
          <a:prstGeom prst="rect">
            <a:avLst/>
          </a:prstGeom>
        </p:spPr>
        <p:txBody>
          <a:bodyPr vert="horz" lIns="92830" tIns="46415" rIns="92830" bIns="46415"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71293" y="8830153"/>
            <a:ext cx="3037523" cy="464662"/>
          </a:xfrm>
          <a:prstGeom prst="rect">
            <a:avLst/>
          </a:prstGeom>
        </p:spPr>
        <p:txBody>
          <a:bodyPr vert="horz" wrap="square" lIns="92830" tIns="46415" rIns="92830" bIns="46415" numCol="1" anchor="b" anchorCtr="0" compatLnSpc="1">
            <a:prstTxWarp prst="textNoShape">
              <a:avLst/>
            </a:prstTxWarp>
          </a:bodyPr>
          <a:lstStyle>
            <a:lvl1pPr algn="r">
              <a:defRPr sz="1200">
                <a:latin typeface="Calibri" panose="020F0502020204030204" pitchFamily="34" charset="0"/>
              </a:defRPr>
            </a:lvl1pPr>
          </a:lstStyle>
          <a:p>
            <a:fld id="{4B94069B-8F60-4C65-B72C-0B73AFA7317F}" type="slidenum">
              <a:rPr lang="en-US" altLang="en-US"/>
              <a:pPr/>
              <a:t>‹#›</a:t>
            </a:fld>
            <a:endParaRPr lang="en-US" altLang="en-US" dirty="0"/>
          </a:p>
        </p:txBody>
      </p:sp>
    </p:spTree>
    <p:extLst>
      <p:ext uri="{BB962C8B-B14F-4D97-AF65-F5344CB8AC3E}">
        <p14:creationId xmlns:p14="http://schemas.microsoft.com/office/powerpoint/2010/main" val="3120674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523" cy="464662"/>
          </a:xfrm>
          <a:prstGeom prst="rect">
            <a:avLst/>
          </a:prstGeom>
        </p:spPr>
        <p:txBody>
          <a:bodyPr vert="horz" lIns="92830" tIns="46415" rIns="92830" bIns="46415"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1293" y="1"/>
            <a:ext cx="3037523" cy="464662"/>
          </a:xfrm>
          <a:prstGeom prst="rect">
            <a:avLst/>
          </a:prstGeom>
        </p:spPr>
        <p:txBody>
          <a:bodyPr vert="horz" lIns="92830" tIns="46415" rIns="92830" bIns="46415" rtlCol="0"/>
          <a:lstStyle>
            <a:lvl1pPr algn="r" fontAlgn="auto">
              <a:spcBef>
                <a:spcPts val="0"/>
              </a:spcBef>
              <a:spcAft>
                <a:spcPts val="0"/>
              </a:spcAft>
              <a:defRPr sz="1200">
                <a:latin typeface="+mn-lt"/>
              </a:defRPr>
            </a:lvl1pPr>
          </a:lstStyle>
          <a:p>
            <a:pPr>
              <a:defRPr/>
            </a:pPr>
            <a:fld id="{C1741459-AB3C-4092-8CFB-EBB560392B77}" type="datetimeFigureOut">
              <a:rPr lang="en-US"/>
              <a:pPr>
                <a:defRPr/>
              </a:pPr>
              <a:t>5/22/19</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700723" y="4415077"/>
            <a:ext cx="5608954" cy="4183538"/>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30153"/>
            <a:ext cx="3037523" cy="464662"/>
          </a:xfrm>
          <a:prstGeom prst="rect">
            <a:avLst/>
          </a:prstGeom>
        </p:spPr>
        <p:txBody>
          <a:bodyPr vert="horz" lIns="92830" tIns="46415" rIns="92830" bIns="46415"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1293" y="8830153"/>
            <a:ext cx="3037523" cy="464662"/>
          </a:xfrm>
          <a:prstGeom prst="rect">
            <a:avLst/>
          </a:prstGeom>
        </p:spPr>
        <p:txBody>
          <a:bodyPr vert="horz" wrap="square" lIns="92830" tIns="46415" rIns="92830" bIns="46415" numCol="1" anchor="b" anchorCtr="0" compatLnSpc="1">
            <a:prstTxWarp prst="textNoShape">
              <a:avLst/>
            </a:prstTxWarp>
          </a:bodyPr>
          <a:lstStyle>
            <a:lvl1pPr algn="r">
              <a:defRPr sz="1200">
                <a:latin typeface="Calibri" panose="020F0502020204030204" pitchFamily="34" charset="0"/>
              </a:defRPr>
            </a:lvl1pPr>
          </a:lstStyle>
          <a:p>
            <a:fld id="{9B22C8C7-9120-4214-A6FB-F49343780FBA}" type="slidenum">
              <a:rPr lang="en-US" altLang="en-US"/>
              <a:pPr/>
              <a:t>‹#›</a:t>
            </a:fld>
            <a:endParaRPr lang="en-US" altLang="en-US" dirty="0"/>
          </a:p>
        </p:txBody>
      </p:sp>
    </p:spTree>
    <p:extLst>
      <p:ext uri="{BB962C8B-B14F-4D97-AF65-F5344CB8AC3E}">
        <p14:creationId xmlns:p14="http://schemas.microsoft.com/office/powerpoint/2010/main" val="355487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itchFamily="34" charset="-128"/>
              </a:rPr>
              <a:t>www.senegambiademocracy.org</a:t>
            </a:r>
          </a:p>
        </p:txBody>
      </p:sp>
      <p:sp>
        <p:nvSpPr>
          <p:cNvPr id="235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55FB71C8-F9E3-4A55-81EF-AA76C6C307D3}" type="slidenum">
              <a:rPr lang="en-US" altLang="en-US"/>
              <a:pPr/>
              <a:t>10</a:t>
            </a:fld>
            <a:endParaRPr lang="en-US" altLang="en-US" dirty="0"/>
          </a:p>
        </p:txBody>
      </p:sp>
    </p:spTree>
    <p:extLst>
      <p:ext uri="{BB962C8B-B14F-4D97-AF65-F5344CB8AC3E}">
        <p14:creationId xmlns:p14="http://schemas.microsoft.com/office/powerpoint/2010/main" val="1351002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itchFamily="34" charset="-128"/>
              </a:rPr>
              <a:t>http://colorful-illustration.com/04-bright/062-bright.html</a:t>
            </a:r>
          </a:p>
        </p:txBody>
      </p:sp>
      <p:sp>
        <p:nvSpPr>
          <p:cNvPr id="266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00F00B39-3E6F-4B37-9B76-FA128C9ED971}" type="slidenum">
              <a:rPr lang="en-US" altLang="en-US"/>
              <a:pPr/>
              <a:t>12</a:t>
            </a:fld>
            <a:endParaRPr lang="en-US" altLang="en-US" dirty="0"/>
          </a:p>
        </p:txBody>
      </p:sp>
    </p:spTree>
    <p:extLst>
      <p:ext uri="{BB962C8B-B14F-4D97-AF65-F5344CB8AC3E}">
        <p14:creationId xmlns:p14="http://schemas.microsoft.com/office/powerpoint/2010/main" val="2406424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4E180-50EC-A74F-9A48-29E8B536C348}" type="slidenum">
              <a:rPr lang="en-US" smtClean="0"/>
              <a:t>21</a:t>
            </a:fld>
            <a:endParaRPr lang="en-US" dirty="0"/>
          </a:p>
        </p:txBody>
      </p:sp>
    </p:spTree>
    <p:extLst>
      <p:ext uri="{BB962C8B-B14F-4D97-AF65-F5344CB8AC3E}">
        <p14:creationId xmlns:p14="http://schemas.microsoft.com/office/powerpoint/2010/main" val="2429387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8" descr="newwku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3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fld id="{B51CBCC3-E5F8-4F49-9C08-A3EFC5B91CB7}" type="datetimeFigureOut">
              <a:rPr lang="en-US"/>
              <a:pPr>
                <a:defRPr/>
              </a:pPr>
              <a:t>5/22/19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2E3D627-11AB-460D-A9F4-AA4A59EA8C6E}" type="slidenum">
              <a:rPr lang="en-US" altLang="en-US"/>
              <a:pPr/>
              <a:t>‹#›</a:t>
            </a:fld>
            <a:endParaRPr lang="en-US" altLang="en-US" dirty="0"/>
          </a:p>
        </p:txBody>
      </p:sp>
    </p:spTree>
    <p:extLst>
      <p:ext uri="{BB962C8B-B14F-4D97-AF65-F5344CB8AC3E}">
        <p14:creationId xmlns:p14="http://schemas.microsoft.com/office/powerpoint/2010/main" val="351521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newwku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3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1E2AB65-BEC8-496D-8FC7-2DAA145D6E63}" type="datetimeFigureOut">
              <a:rPr lang="en-US"/>
              <a:pPr>
                <a:defRPr/>
              </a:pPr>
              <a:t>5/22/19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B415C27F-EC05-4D0F-8E82-CDC18DC11CFD}" type="slidenum">
              <a:rPr lang="en-US" altLang="en-US"/>
              <a:pPr/>
              <a:t>‹#›</a:t>
            </a:fld>
            <a:endParaRPr lang="en-US" altLang="en-US" dirty="0"/>
          </a:p>
        </p:txBody>
      </p:sp>
    </p:spTree>
    <p:extLst>
      <p:ext uri="{BB962C8B-B14F-4D97-AF65-F5344CB8AC3E}">
        <p14:creationId xmlns:p14="http://schemas.microsoft.com/office/powerpoint/2010/main" val="23475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newwku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3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990600"/>
            <a:ext cx="2057400" cy="51355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990600"/>
            <a:ext cx="6019800" cy="5135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D830ECF-D469-4C9B-A636-4642E94820F3}" type="datetimeFigureOut">
              <a:rPr lang="en-US"/>
              <a:pPr>
                <a:defRPr/>
              </a:pPr>
              <a:t>5/22/19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416B2E38-5EF6-48B2-977E-603F9E9627FF}" type="slidenum">
              <a:rPr lang="en-US" altLang="en-US"/>
              <a:pPr/>
              <a:t>‹#›</a:t>
            </a:fld>
            <a:endParaRPr lang="en-US" altLang="en-US" dirty="0"/>
          </a:p>
        </p:txBody>
      </p:sp>
    </p:spTree>
    <p:extLst>
      <p:ext uri="{BB962C8B-B14F-4D97-AF65-F5344CB8AC3E}">
        <p14:creationId xmlns:p14="http://schemas.microsoft.com/office/powerpoint/2010/main" val="502300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newwku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3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43000"/>
            <a:ext cx="8229600" cy="762000"/>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981200"/>
            <a:ext cx="8229600" cy="41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5FBE09D-A4BA-485B-B4A0-A8A320F86908}" type="datetimeFigureOut">
              <a:rPr lang="en-US"/>
              <a:pPr>
                <a:defRPr/>
              </a:pPr>
              <a:t>5/22/19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9D801AD9-4FFD-4B72-9B3B-144660697C6B}" type="slidenum">
              <a:rPr lang="en-US" altLang="en-US"/>
              <a:pPr/>
              <a:t>‹#›</a:t>
            </a:fld>
            <a:endParaRPr lang="en-US" altLang="en-US" dirty="0"/>
          </a:p>
        </p:txBody>
      </p:sp>
    </p:spTree>
    <p:extLst>
      <p:ext uri="{BB962C8B-B14F-4D97-AF65-F5344CB8AC3E}">
        <p14:creationId xmlns:p14="http://schemas.microsoft.com/office/powerpoint/2010/main" val="2318332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newwku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3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DB73801-208C-49D1-930E-0A75C8E6D1E4}" type="datetimeFigureOut">
              <a:rPr lang="en-US"/>
              <a:pPr>
                <a:defRPr/>
              </a:pPr>
              <a:t>5/22/19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3D7E3498-F61C-49A6-AFC5-6D47CBDFBCFC}" type="slidenum">
              <a:rPr lang="en-US" altLang="en-US"/>
              <a:pPr/>
              <a:t>‹#›</a:t>
            </a:fld>
            <a:endParaRPr lang="en-US" altLang="en-US" dirty="0"/>
          </a:p>
        </p:txBody>
      </p:sp>
    </p:spTree>
    <p:extLst>
      <p:ext uri="{BB962C8B-B14F-4D97-AF65-F5344CB8AC3E}">
        <p14:creationId xmlns:p14="http://schemas.microsoft.com/office/powerpoint/2010/main" val="358111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newwku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3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990600"/>
            <a:ext cx="8229600" cy="8382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905000"/>
            <a:ext cx="40386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CB0FBCBA-7288-4462-8579-2C4D892350DE}" type="datetimeFigureOut">
              <a:rPr lang="en-US"/>
              <a:pPr>
                <a:defRPr/>
              </a:pPr>
              <a:t>5/22/19</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fld id="{25499244-309F-4119-8AF7-41C92DD740D6}" type="slidenum">
              <a:rPr lang="en-US" altLang="en-US"/>
              <a:pPr/>
              <a:t>‹#›</a:t>
            </a:fld>
            <a:endParaRPr lang="en-US" altLang="en-US" dirty="0"/>
          </a:p>
        </p:txBody>
      </p:sp>
    </p:spTree>
    <p:extLst>
      <p:ext uri="{BB962C8B-B14F-4D97-AF65-F5344CB8AC3E}">
        <p14:creationId xmlns:p14="http://schemas.microsoft.com/office/powerpoint/2010/main" val="1293522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9" descr="newwku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3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914400"/>
            <a:ext cx="8229600" cy="914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905000"/>
            <a:ext cx="4040188" cy="5333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905000"/>
            <a:ext cx="4041775" cy="5333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1A5B07C9-DD9A-4F14-BE19-37F9526F660E}" type="datetimeFigureOut">
              <a:rPr lang="en-US"/>
              <a:pPr>
                <a:defRPr/>
              </a:pPr>
              <a:t>5/22/19</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fld id="{F064A670-FB58-49D2-80D5-61C6D15BE988}" type="slidenum">
              <a:rPr lang="en-US" altLang="en-US"/>
              <a:pPr/>
              <a:t>‹#›</a:t>
            </a:fld>
            <a:endParaRPr lang="en-US" altLang="en-US" dirty="0"/>
          </a:p>
        </p:txBody>
      </p:sp>
    </p:spTree>
    <p:extLst>
      <p:ext uri="{BB962C8B-B14F-4D97-AF65-F5344CB8AC3E}">
        <p14:creationId xmlns:p14="http://schemas.microsoft.com/office/powerpoint/2010/main" val="2142113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descr="newwku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3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944562"/>
            <a:ext cx="8229600" cy="808038"/>
          </a:xfrm>
        </p:spPr>
        <p:txBody>
          <a:body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94DADA48-24C9-4CFA-8D0F-6A58B7496EDC}" type="datetimeFigureOut">
              <a:rPr lang="en-US"/>
              <a:pPr>
                <a:defRPr/>
              </a:pPr>
              <a:t>5/22/19</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fld id="{3D55D465-0623-4BF7-8CBC-817A7F2C990D}" type="slidenum">
              <a:rPr lang="en-US" altLang="en-US"/>
              <a:pPr/>
              <a:t>‹#›</a:t>
            </a:fld>
            <a:endParaRPr lang="en-US" altLang="en-US" dirty="0"/>
          </a:p>
        </p:txBody>
      </p:sp>
    </p:spTree>
    <p:extLst>
      <p:ext uri="{BB962C8B-B14F-4D97-AF65-F5344CB8AC3E}">
        <p14:creationId xmlns:p14="http://schemas.microsoft.com/office/powerpoint/2010/main" val="3944436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descr="newwku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3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F19ED643-9641-418E-AF97-15FC3B48B26E}" type="datetimeFigureOut">
              <a:rPr lang="en-US"/>
              <a:pPr>
                <a:defRPr/>
              </a:pPr>
              <a:t>5/22/19</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3"/>
          <p:cNvSpPr>
            <a:spLocks noGrp="1"/>
          </p:cNvSpPr>
          <p:nvPr>
            <p:ph type="sldNum" sz="quarter" idx="12"/>
          </p:nvPr>
        </p:nvSpPr>
        <p:spPr/>
        <p:txBody>
          <a:bodyPr/>
          <a:lstStyle>
            <a:lvl1pPr>
              <a:defRPr/>
            </a:lvl1pPr>
          </a:lstStyle>
          <a:p>
            <a:fld id="{6B1138F2-FA32-42F1-9E27-2B3F0C941001}" type="slidenum">
              <a:rPr lang="en-US" altLang="en-US"/>
              <a:pPr/>
              <a:t>‹#›</a:t>
            </a:fld>
            <a:endParaRPr lang="en-US" altLang="en-US" dirty="0"/>
          </a:p>
        </p:txBody>
      </p:sp>
    </p:spTree>
    <p:extLst>
      <p:ext uri="{BB962C8B-B14F-4D97-AF65-F5344CB8AC3E}">
        <p14:creationId xmlns:p14="http://schemas.microsoft.com/office/powerpoint/2010/main" val="2963131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newwku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3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43000"/>
            <a:ext cx="3008313" cy="8382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1143000"/>
            <a:ext cx="5111750" cy="4983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0E171D6F-D0C9-4633-841B-0A1367082FF8}" type="datetimeFigureOut">
              <a:rPr lang="en-US"/>
              <a:pPr>
                <a:defRPr/>
              </a:pPr>
              <a:t>5/22/19</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fld id="{B20374A5-2C3F-4168-BC25-3FAC7F87CA01}" type="slidenum">
              <a:rPr lang="en-US" altLang="en-US"/>
              <a:pPr/>
              <a:t>‹#›</a:t>
            </a:fld>
            <a:endParaRPr lang="en-US" altLang="en-US" dirty="0"/>
          </a:p>
        </p:txBody>
      </p:sp>
    </p:spTree>
    <p:extLst>
      <p:ext uri="{BB962C8B-B14F-4D97-AF65-F5344CB8AC3E}">
        <p14:creationId xmlns:p14="http://schemas.microsoft.com/office/powerpoint/2010/main" val="1566004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newwku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3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FD89877F-5B50-4529-BF4B-89C7A7522126}" type="datetimeFigureOut">
              <a:rPr lang="en-US"/>
              <a:pPr>
                <a:defRPr/>
              </a:pPr>
              <a:t>5/22/19</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fld id="{B74BABBB-E0FB-4E89-B292-3AA0B074DD5D}" type="slidenum">
              <a:rPr lang="en-US" altLang="en-US"/>
              <a:pPr/>
              <a:t>‹#›</a:t>
            </a:fld>
            <a:endParaRPr lang="en-US" altLang="en-US" dirty="0"/>
          </a:p>
        </p:txBody>
      </p:sp>
    </p:spTree>
    <p:extLst>
      <p:ext uri="{BB962C8B-B14F-4D97-AF65-F5344CB8AC3E}">
        <p14:creationId xmlns:p14="http://schemas.microsoft.com/office/powerpoint/2010/main" val="1749123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19200"/>
            <a:ext cx="8229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2057400"/>
            <a:ext cx="8229600" cy="406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DCE971F-5EBA-48F0-89D1-AAAEC608EC0C}" type="datetimeFigureOut">
              <a:rPr lang="en-US"/>
              <a:pPr>
                <a:defRPr/>
              </a:pPr>
              <a:t>5/22/19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Calibri" panose="020F0502020204030204" pitchFamily="34" charset="0"/>
              </a:defRPr>
            </a:lvl1pPr>
          </a:lstStyle>
          <a:p>
            <a:fld id="{C0B1FE62-B7C5-485B-BB56-75D71DC77774}" type="slidenum">
              <a:rPr lang="en-US" altLang="en-US"/>
              <a:pPr/>
              <a:t>‹#›</a:t>
            </a:fld>
            <a:endParaRPr lang="en-US" altLang="en-US" dirty="0"/>
          </a:p>
        </p:txBody>
      </p:sp>
      <p:pic>
        <p:nvPicPr>
          <p:cNvPr id="1031" name="Picture 7" descr="newwkulogo.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83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highleveragepractices.org/701-2-2/" TargetMode="External"/><Relationship Id="rId2" Type="http://schemas.openxmlformats.org/officeDocument/2006/relationships/hyperlink" Target="http://ceedar.education.ufl.edu/wp-content/uploads/2017/07/CEC-HLP-Web.pdf" TargetMode="External"/><Relationship Id="rId1" Type="http://schemas.openxmlformats.org/officeDocument/2006/relationships/slideLayout" Target="../slideLayouts/slideLayout2.xml"/><Relationship Id="rId4" Type="http://schemas.openxmlformats.org/officeDocument/2006/relationships/hyperlink" Target="http://ceedar.education.ufl.edu/high-leverage-practice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847981"/>
            <a:ext cx="8839200" cy="2533651"/>
          </a:xfrm>
        </p:spPr>
        <p:txBody>
          <a:bodyPr/>
          <a:lstStyle/>
          <a:p>
            <a:r>
              <a:rPr lang="en-US" b="1" dirty="0">
                <a:latin typeface="Palatino Linotype" panose="02040502050505030304" pitchFamily="18" charset="0"/>
              </a:rPr>
              <a:t>Speaking our Language:</a:t>
            </a:r>
            <a:br>
              <a:rPr lang="en-US" b="1" dirty="0">
                <a:latin typeface="Palatino Linotype" panose="02040502050505030304" pitchFamily="18" charset="0"/>
              </a:rPr>
            </a:br>
            <a:r>
              <a:rPr lang="en-US" b="1" dirty="0">
                <a:latin typeface="Palatino Linotype" panose="02040502050505030304" pitchFamily="18" charset="0"/>
              </a:rPr>
              <a:t>High-leverage Practices to</a:t>
            </a:r>
            <a:br>
              <a:rPr lang="en-US" b="1" dirty="0">
                <a:latin typeface="Palatino Linotype" panose="02040502050505030304" pitchFamily="18" charset="0"/>
              </a:rPr>
            </a:br>
            <a:r>
              <a:rPr lang="en-US" b="1" dirty="0">
                <a:latin typeface="Palatino Linotype" panose="02040502050505030304" pitchFamily="18" charset="0"/>
              </a:rPr>
              <a:t>Improve Clinical Collaboration</a:t>
            </a:r>
          </a:p>
        </p:txBody>
      </p:sp>
      <p:sp>
        <p:nvSpPr>
          <p:cNvPr id="3" name="Subtitle 2"/>
          <p:cNvSpPr>
            <a:spLocks noGrp="1"/>
          </p:cNvSpPr>
          <p:nvPr>
            <p:ph type="subTitle" idx="1"/>
          </p:nvPr>
        </p:nvSpPr>
        <p:spPr>
          <a:xfrm>
            <a:off x="304800" y="4800600"/>
            <a:ext cx="8839200" cy="1371600"/>
          </a:xfrm>
        </p:spPr>
        <p:txBody>
          <a:bodyPr/>
          <a:lstStyle/>
          <a:p>
            <a:r>
              <a:rPr lang="en-US" sz="2800" b="1" dirty="0">
                <a:solidFill>
                  <a:schemeClr val="tx1"/>
                </a:solidFill>
                <a:latin typeface="Palatino Linotype" panose="02040502050505030304" pitchFamily="18" charset="0"/>
              </a:rPr>
              <a:t>Christina Noel, Susan Keesey, Nancy Hulan, </a:t>
            </a:r>
          </a:p>
          <a:p>
            <a:r>
              <a:rPr lang="en-US" sz="2800" b="1" dirty="0">
                <a:solidFill>
                  <a:schemeClr val="tx1"/>
                </a:solidFill>
                <a:latin typeface="Palatino Linotype" panose="02040502050505030304" pitchFamily="18" charset="0"/>
              </a:rPr>
              <a:t>and Pete Hoechner</a:t>
            </a:r>
          </a:p>
          <a:p>
            <a:r>
              <a:rPr lang="en-US" sz="2800" b="1" dirty="0">
                <a:solidFill>
                  <a:schemeClr val="tx1"/>
                </a:solidFill>
                <a:latin typeface="Palatino Linotype" panose="02040502050505030304" pitchFamily="18" charset="0"/>
              </a:rPr>
              <a:t>May 16, 2019</a:t>
            </a:r>
          </a:p>
        </p:txBody>
      </p:sp>
      <p:pic>
        <p:nvPicPr>
          <p:cNvPr id="4" name="Picture 3">
            <a:extLst>
              <a:ext uri="{FF2B5EF4-FFF2-40B4-BE49-F238E27FC236}">
                <a16:creationId xmlns:a16="http://schemas.microsoft.com/office/drawing/2014/main" id="{9E2F8D77-4001-0747-BD6C-CEA7E30358EA}"/>
              </a:ext>
            </a:extLst>
          </p:cNvPr>
          <p:cNvPicPr/>
          <p:nvPr/>
        </p:nvPicPr>
        <p:blipFill>
          <a:blip r:embed="rId2"/>
          <a:stretch>
            <a:fillRect/>
          </a:stretch>
        </p:blipFill>
        <p:spPr>
          <a:xfrm>
            <a:off x="3166745" y="3276600"/>
            <a:ext cx="2810510" cy="1371600"/>
          </a:xfrm>
          <a:prstGeom prst="rect">
            <a:avLst/>
          </a:prstGeom>
        </p:spPr>
      </p:pic>
    </p:spTree>
    <p:extLst>
      <p:ext uri="{BB962C8B-B14F-4D97-AF65-F5344CB8AC3E}">
        <p14:creationId xmlns:p14="http://schemas.microsoft.com/office/powerpoint/2010/main" val="2271384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ln>
            <a:miter lim="800000"/>
            <a:headEnd/>
            <a:tailEnd/>
          </a:ln>
        </p:spPr>
        <p:txBody>
          <a:bodyPr/>
          <a:lstStyle/>
          <a:p>
            <a:r>
              <a:rPr lang="en-US" altLang="en-US" dirty="0"/>
              <a:t>Overarching Qualities</a:t>
            </a:r>
          </a:p>
        </p:txBody>
      </p:sp>
      <p:pic>
        <p:nvPicPr>
          <p:cNvPr id="22530" name="Content Placeholder 1" title="focus"/>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2438400"/>
            <a:ext cx="5981700" cy="3629025"/>
          </a:xfrm>
        </p:spPr>
      </p:pic>
    </p:spTree>
    <p:extLst>
      <p:ext uri="{BB962C8B-B14F-4D97-AF65-F5344CB8AC3E}">
        <p14:creationId xmlns:p14="http://schemas.microsoft.com/office/powerpoint/2010/main" val="535014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title="It's about tim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6802437" cy="487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7" name="Title 1"/>
          <p:cNvSpPr>
            <a:spLocks noGrp="1"/>
          </p:cNvSpPr>
          <p:nvPr>
            <p:ph type="title"/>
          </p:nvPr>
        </p:nvSpPr>
        <p:spPr>
          <a:xfrm>
            <a:off x="457200" y="914400"/>
            <a:ext cx="8229600" cy="762000"/>
          </a:xfrm>
          <a:ln>
            <a:miter lim="800000"/>
            <a:headEnd/>
            <a:tailEnd/>
          </a:ln>
        </p:spPr>
        <p:txBody>
          <a:bodyPr/>
          <a:lstStyle/>
          <a:p>
            <a:r>
              <a:rPr lang="en-US" altLang="en-US" dirty="0"/>
              <a:t>Duration</a:t>
            </a:r>
          </a:p>
        </p:txBody>
      </p:sp>
    </p:spTree>
    <p:extLst>
      <p:ext uri="{BB962C8B-B14F-4D97-AF65-F5344CB8AC3E}">
        <p14:creationId xmlns:p14="http://schemas.microsoft.com/office/powerpoint/2010/main" val="3020975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ln>
            <a:miter lim="800000"/>
            <a:headEnd/>
            <a:tailEnd/>
          </a:ln>
        </p:spPr>
        <p:txBody>
          <a:bodyPr/>
          <a:lstStyle/>
          <a:p>
            <a:r>
              <a:rPr lang="en-US" altLang="en-US" dirty="0"/>
              <a:t>Cohesiveness</a:t>
            </a:r>
          </a:p>
        </p:txBody>
      </p:sp>
      <p:pic>
        <p:nvPicPr>
          <p:cNvPr id="25602" name="Content Placeholder 7" title="computer generated men with hands on each others shoulders"/>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2057400"/>
            <a:ext cx="7239000" cy="4602480"/>
          </a:xfrm>
        </p:spPr>
      </p:pic>
    </p:spTree>
    <p:extLst>
      <p:ext uri="{BB962C8B-B14F-4D97-AF65-F5344CB8AC3E}">
        <p14:creationId xmlns:p14="http://schemas.microsoft.com/office/powerpoint/2010/main" val="1056678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AFC7-0A98-6341-88A8-FBF8352A1C1D}"/>
              </a:ext>
            </a:extLst>
          </p:cNvPr>
          <p:cNvSpPr>
            <a:spLocks noGrp="1"/>
          </p:cNvSpPr>
          <p:nvPr>
            <p:ph type="title"/>
          </p:nvPr>
        </p:nvSpPr>
        <p:spPr/>
        <p:txBody>
          <a:bodyPr/>
          <a:lstStyle/>
          <a:p>
            <a:r>
              <a:rPr lang="en-US" b="1" dirty="0"/>
              <a:t>High-Leverage Practices (HLPs)</a:t>
            </a:r>
          </a:p>
        </p:txBody>
      </p:sp>
      <p:sp>
        <p:nvSpPr>
          <p:cNvPr id="3" name="Content Placeholder 2">
            <a:extLst>
              <a:ext uri="{FF2B5EF4-FFF2-40B4-BE49-F238E27FC236}">
                <a16:creationId xmlns:a16="http://schemas.microsoft.com/office/drawing/2014/main" id="{30C7039B-14C8-7E42-9D37-487993D8A4A1}"/>
              </a:ext>
            </a:extLst>
          </p:cNvPr>
          <p:cNvSpPr>
            <a:spLocks noGrp="1"/>
          </p:cNvSpPr>
          <p:nvPr>
            <p:ph sz="half" idx="1"/>
          </p:nvPr>
        </p:nvSpPr>
        <p:spPr>
          <a:xfrm>
            <a:off x="152400" y="2133600"/>
            <a:ext cx="4343400" cy="3992563"/>
          </a:xfrm>
        </p:spPr>
        <p:txBody>
          <a:bodyPr/>
          <a:lstStyle/>
          <a:p>
            <a:pPr marL="0" indent="0" eaLnBrk="1" hangingPunct="1">
              <a:lnSpc>
                <a:spcPts val="3463"/>
              </a:lnSpc>
              <a:buFontTx/>
              <a:buNone/>
            </a:pPr>
            <a:r>
              <a:rPr lang="en-US" sz="4000" dirty="0">
                <a:cs typeface="Apple Chancery" panose="03020702040506060504" pitchFamily="66" charset="-79"/>
              </a:rPr>
              <a:t>How are HLPs incorporated in your class?</a:t>
            </a:r>
          </a:p>
          <a:p>
            <a:pPr marL="0" indent="0" eaLnBrk="1" hangingPunct="1">
              <a:lnSpc>
                <a:spcPts val="3463"/>
              </a:lnSpc>
              <a:buFontTx/>
              <a:buNone/>
            </a:pPr>
            <a:endParaRPr lang="en-US" sz="4000" dirty="0">
              <a:cs typeface="Apple Chancery" panose="03020702040506060504" pitchFamily="66" charset="-79"/>
            </a:endParaRPr>
          </a:p>
          <a:p>
            <a:pPr marL="0" indent="0" eaLnBrk="1" hangingPunct="1">
              <a:lnSpc>
                <a:spcPts val="3463"/>
              </a:lnSpc>
              <a:buFontTx/>
              <a:buNone/>
            </a:pPr>
            <a:r>
              <a:rPr lang="en-US" sz="4000" dirty="0">
                <a:cs typeface="Apple Chancery" panose="03020702040506060504" pitchFamily="66" charset="-79"/>
              </a:rPr>
              <a:t>Ideas for including our TCs to help promote HLPs?</a:t>
            </a:r>
          </a:p>
          <a:p>
            <a:pPr marL="0" indent="0" eaLnBrk="1" hangingPunct="1">
              <a:lnSpc>
                <a:spcPts val="3463"/>
              </a:lnSpc>
              <a:buFontTx/>
              <a:buNone/>
            </a:pPr>
            <a:endParaRPr lang="en-US" dirty="0">
              <a:latin typeface="Apple Chancery" panose="03020702040506060504" pitchFamily="66" charset="-79"/>
              <a:cs typeface="Apple Chancery" panose="03020702040506060504" pitchFamily="66" charset="-79"/>
            </a:endParaRPr>
          </a:p>
          <a:p>
            <a:pPr marL="0" indent="0" eaLnBrk="1" hangingPunct="1">
              <a:lnSpc>
                <a:spcPts val="3463"/>
              </a:lnSpc>
              <a:buFontTx/>
              <a:buNone/>
            </a:pPr>
            <a:endParaRPr lang="en-US" dirty="0">
              <a:latin typeface="Apple Chancery" panose="03020702040506060504" pitchFamily="66" charset="-79"/>
              <a:cs typeface="Apple Chancery" panose="03020702040506060504" pitchFamily="66" charset="-79"/>
            </a:endParaRPr>
          </a:p>
          <a:p>
            <a:pPr marL="0" indent="0" eaLnBrk="1" hangingPunct="1">
              <a:lnSpc>
                <a:spcPts val="3463"/>
              </a:lnSpc>
              <a:buFontTx/>
              <a:buNone/>
            </a:pPr>
            <a:r>
              <a:rPr lang="en-US" dirty="0">
                <a:latin typeface="Apple Chancery" panose="03020702040506060504" pitchFamily="66" charset="-79"/>
                <a:cs typeface="Apple Chancery" panose="03020702040506060504" pitchFamily="66" charset="-79"/>
              </a:rPr>
              <a:t>                          </a:t>
            </a:r>
          </a:p>
        </p:txBody>
      </p:sp>
      <p:pic>
        <p:nvPicPr>
          <p:cNvPr id="6" name="Content Placeholder 5">
            <a:extLst>
              <a:ext uri="{FF2B5EF4-FFF2-40B4-BE49-F238E27FC236}">
                <a16:creationId xmlns:a16="http://schemas.microsoft.com/office/drawing/2014/main" id="{A35DE441-5D9D-1E49-B0A7-C9A4FA14D15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58192" y="2133600"/>
            <a:ext cx="4876800" cy="3657600"/>
          </a:xfrm>
        </p:spPr>
      </p:pic>
      <p:pic>
        <p:nvPicPr>
          <p:cNvPr id="8" name="Picture 7">
            <a:extLst>
              <a:ext uri="{FF2B5EF4-FFF2-40B4-BE49-F238E27FC236}">
                <a16:creationId xmlns:a16="http://schemas.microsoft.com/office/drawing/2014/main" id="{193C9C81-8170-2F4E-8EA6-0BC63B77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662" y="2133600"/>
            <a:ext cx="4941330" cy="4343400"/>
          </a:xfrm>
          <a:prstGeom prst="rect">
            <a:avLst/>
          </a:prstGeom>
        </p:spPr>
      </p:pic>
    </p:spTree>
    <p:extLst>
      <p:ext uri="{BB962C8B-B14F-4D97-AF65-F5344CB8AC3E}">
        <p14:creationId xmlns:p14="http://schemas.microsoft.com/office/powerpoint/2010/main" val="3712316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AB01-521E-AE43-B79C-A692E8106F7E}"/>
              </a:ext>
            </a:extLst>
          </p:cNvPr>
          <p:cNvSpPr>
            <a:spLocks noGrp="1"/>
          </p:cNvSpPr>
          <p:nvPr>
            <p:ph type="title"/>
          </p:nvPr>
        </p:nvSpPr>
        <p:spPr/>
        <p:txBody>
          <a:bodyPr/>
          <a:lstStyle/>
          <a:p>
            <a:r>
              <a:rPr lang="en-US" dirty="0"/>
              <a:t>Overview High Leverage Practices</a:t>
            </a:r>
          </a:p>
        </p:txBody>
      </p:sp>
      <p:graphicFrame>
        <p:nvGraphicFramePr>
          <p:cNvPr id="8" name="Content Placeholder 7">
            <a:extLst>
              <a:ext uri="{FF2B5EF4-FFF2-40B4-BE49-F238E27FC236}">
                <a16:creationId xmlns:a16="http://schemas.microsoft.com/office/drawing/2014/main" id="{4B7A4582-59C6-4E4A-9963-FC853E6DF6CA}"/>
              </a:ext>
            </a:extLst>
          </p:cNvPr>
          <p:cNvGraphicFramePr>
            <a:graphicFrameLocks noGrp="1"/>
          </p:cNvGraphicFramePr>
          <p:nvPr>
            <p:ph sz="half" idx="2"/>
            <p:extLst>
              <p:ext uri="{D42A27DB-BD31-4B8C-83A1-F6EECF244321}">
                <p14:modId xmlns:p14="http://schemas.microsoft.com/office/powerpoint/2010/main" val="3245010022"/>
              </p:ext>
            </p:extLst>
          </p:nvPr>
        </p:nvGraphicFramePr>
        <p:xfrm>
          <a:off x="4648200" y="3048000"/>
          <a:ext cx="4343400" cy="1471454"/>
        </p:xfrm>
        <a:graphic>
          <a:graphicData uri="http://schemas.openxmlformats.org/drawingml/2006/table">
            <a:tbl>
              <a:tblPr>
                <a:tableStyleId>{5C22544A-7EE6-4342-B048-85BDC9FD1C3A}</a:tableStyleId>
              </a:tblPr>
              <a:tblGrid>
                <a:gridCol w="1230630">
                  <a:extLst>
                    <a:ext uri="{9D8B030D-6E8A-4147-A177-3AD203B41FA5}">
                      <a16:colId xmlns:a16="http://schemas.microsoft.com/office/drawing/2014/main" val="3779865180"/>
                    </a:ext>
                  </a:extLst>
                </a:gridCol>
                <a:gridCol w="1773555">
                  <a:extLst>
                    <a:ext uri="{9D8B030D-6E8A-4147-A177-3AD203B41FA5}">
                      <a16:colId xmlns:a16="http://schemas.microsoft.com/office/drawing/2014/main" val="775378317"/>
                    </a:ext>
                  </a:extLst>
                </a:gridCol>
                <a:gridCol w="1339215">
                  <a:extLst>
                    <a:ext uri="{9D8B030D-6E8A-4147-A177-3AD203B41FA5}">
                      <a16:colId xmlns:a16="http://schemas.microsoft.com/office/drawing/2014/main" val="360609572"/>
                    </a:ext>
                  </a:extLst>
                </a:gridCol>
              </a:tblGrid>
              <a:tr h="457200">
                <a:tc>
                  <a:txBody>
                    <a:bodyPr/>
                    <a:lstStyle/>
                    <a:p>
                      <a:pPr algn="l" fontAlgn="b"/>
                      <a:endParaRPr lang="en-US" sz="1100" b="0" i="0" u="none" strike="noStrike" dirty="0">
                        <a:solidFill>
                          <a:srgbClr val="000000"/>
                        </a:solidFill>
                        <a:effectLst/>
                        <a:latin typeface="Calibri" panose="020F0502020204030204" pitchFamily="34" charset="0"/>
                      </a:endParaRPr>
                    </a:p>
                  </a:txBody>
                  <a:tcPr marL="8414" marR="8414" marT="8414" marB="0" anchor="b">
                    <a:solidFill>
                      <a:srgbClr val="C00000"/>
                    </a:solidFill>
                  </a:tcPr>
                </a:tc>
                <a:tc>
                  <a:txBody>
                    <a:bodyPr/>
                    <a:lstStyle/>
                    <a:p>
                      <a:pPr algn="ctr" fontAlgn="b"/>
                      <a:r>
                        <a:rPr lang="en-US" sz="1800" u="none" strike="noStrike" dirty="0">
                          <a:effectLst/>
                        </a:rPr>
                        <a:t>Pre-Test                (% correct)</a:t>
                      </a:r>
                      <a:endParaRPr lang="en-US" sz="1800" b="0" i="0" u="none" strike="noStrike" dirty="0">
                        <a:solidFill>
                          <a:srgbClr val="000000"/>
                        </a:solidFill>
                        <a:effectLst/>
                        <a:latin typeface="Calibri" panose="020F0502020204030204" pitchFamily="34" charset="0"/>
                      </a:endParaRPr>
                    </a:p>
                  </a:txBody>
                  <a:tcPr marL="8414" marR="8414" marT="8414" marB="0" anchor="b">
                    <a:solidFill>
                      <a:srgbClr val="C00000"/>
                    </a:solidFill>
                  </a:tcPr>
                </a:tc>
                <a:tc>
                  <a:txBody>
                    <a:bodyPr/>
                    <a:lstStyle/>
                    <a:p>
                      <a:pPr algn="ctr" fontAlgn="b"/>
                      <a:r>
                        <a:rPr lang="en-US" sz="1800" u="none" strike="noStrike" dirty="0">
                          <a:effectLst/>
                        </a:rPr>
                        <a:t>Post-Test      (% correct)</a:t>
                      </a:r>
                      <a:endParaRPr lang="en-US" sz="1800" b="0" i="0" u="none" strike="noStrike" dirty="0">
                        <a:solidFill>
                          <a:srgbClr val="000000"/>
                        </a:solidFill>
                        <a:effectLst/>
                        <a:latin typeface="Calibri" panose="020F0502020204030204" pitchFamily="34" charset="0"/>
                      </a:endParaRPr>
                    </a:p>
                  </a:txBody>
                  <a:tcPr marL="8414" marR="8414" marT="8414" marB="0" anchor="b">
                    <a:solidFill>
                      <a:srgbClr val="C00000"/>
                    </a:solidFill>
                  </a:tcPr>
                </a:tc>
                <a:extLst>
                  <a:ext uri="{0D108BD9-81ED-4DB2-BD59-A6C34878D82A}">
                    <a16:rowId xmlns:a16="http://schemas.microsoft.com/office/drawing/2014/main" val="1099506977"/>
                  </a:ext>
                </a:extLst>
              </a:tr>
              <a:tr h="457200">
                <a:tc>
                  <a:txBody>
                    <a:bodyPr/>
                    <a:lstStyle/>
                    <a:p>
                      <a:pPr algn="l" fontAlgn="b"/>
                      <a:r>
                        <a:rPr lang="en-US" sz="2400" u="none" strike="noStrike" dirty="0">
                          <a:effectLst/>
                        </a:rPr>
                        <a:t>Teachers</a:t>
                      </a:r>
                      <a:endParaRPr lang="en-US" sz="2400" b="0" i="0" u="none" strike="noStrike" dirty="0">
                        <a:solidFill>
                          <a:srgbClr val="000000"/>
                        </a:solidFill>
                        <a:effectLst/>
                        <a:latin typeface="Calibri" panose="020F0502020204030204" pitchFamily="34" charset="0"/>
                      </a:endParaRPr>
                    </a:p>
                  </a:txBody>
                  <a:tcPr marL="8414" marR="8414" marT="8414" marB="0" anchor="b">
                    <a:solidFill>
                      <a:schemeClr val="bg1">
                        <a:lumMod val="65000"/>
                      </a:schemeClr>
                    </a:solidFill>
                  </a:tcPr>
                </a:tc>
                <a:tc>
                  <a:txBody>
                    <a:bodyPr/>
                    <a:lstStyle/>
                    <a:p>
                      <a:pPr algn="ctr" fontAlgn="b"/>
                      <a:r>
                        <a:rPr lang="en-US" sz="2400" u="none" strike="noStrike" dirty="0">
                          <a:effectLst/>
                        </a:rPr>
                        <a:t>17.6</a:t>
                      </a:r>
                      <a:endParaRPr lang="en-US" sz="2400" b="0" i="0" u="none" strike="noStrike" dirty="0">
                        <a:solidFill>
                          <a:srgbClr val="000000"/>
                        </a:solidFill>
                        <a:effectLst/>
                        <a:latin typeface="Calibri" panose="020F0502020204030204" pitchFamily="34" charset="0"/>
                      </a:endParaRPr>
                    </a:p>
                  </a:txBody>
                  <a:tcPr marL="8414" marR="8414" marT="8414" marB="0" anchor="b">
                    <a:solidFill>
                      <a:schemeClr val="bg1">
                        <a:lumMod val="65000"/>
                      </a:schemeClr>
                    </a:solidFill>
                  </a:tcPr>
                </a:tc>
                <a:tc>
                  <a:txBody>
                    <a:bodyPr/>
                    <a:lstStyle/>
                    <a:p>
                      <a:pPr algn="ctr" fontAlgn="b"/>
                      <a:r>
                        <a:rPr lang="en-US" sz="2400" u="none" strike="noStrike" dirty="0">
                          <a:effectLst/>
                        </a:rPr>
                        <a:t>94.1</a:t>
                      </a:r>
                      <a:endParaRPr lang="en-US" sz="2400" b="0" i="0" u="none" strike="noStrike" dirty="0">
                        <a:solidFill>
                          <a:srgbClr val="000000"/>
                        </a:solidFill>
                        <a:effectLst/>
                        <a:latin typeface="Calibri" panose="020F0502020204030204" pitchFamily="34" charset="0"/>
                      </a:endParaRPr>
                    </a:p>
                  </a:txBody>
                  <a:tcPr marL="8414" marR="8414" marT="8414" marB="0" anchor="b">
                    <a:solidFill>
                      <a:schemeClr val="bg1">
                        <a:lumMod val="65000"/>
                      </a:schemeClr>
                    </a:solidFill>
                  </a:tcPr>
                </a:tc>
                <a:extLst>
                  <a:ext uri="{0D108BD9-81ED-4DB2-BD59-A6C34878D82A}">
                    <a16:rowId xmlns:a16="http://schemas.microsoft.com/office/drawing/2014/main" val="579325577"/>
                  </a:ext>
                </a:extLst>
              </a:tr>
              <a:tr h="457200">
                <a:tc>
                  <a:txBody>
                    <a:bodyPr/>
                    <a:lstStyle/>
                    <a:p>
                      <a:pPr algn="l" fontAlgn="b"/>
                      <a:r>
                        <a:rPr lang="en-US" sz="2400" u="none" strike="noStrike" dirty="0">
                          <a:effectLst/>
                        </a:rPr>
                        <a:t>Students </a:t>
                      </a:r>
                      <a:endParaRPr lang="en-US" sz="2400" b="0" i="0" u="none" strike="noStrike" dirty="0">
                        <a:solidFill>
                          <a:srgbClr val="000000"/>
                        </a:solidFill>
                        <a:effectLst/>
                        <a:latin typeface="Calibri" panose="020F0502020204030204" pitchFamily="34" charset="0"/>
                      </a:endParaRPr>
                    </a:p>
                  </a:txBody>
                  <a:tcPr marL="8414" marR="8414" marT="8414" marB="0" anchor="b"/>
                </a:tc>
                <a:tc>
                  <a:txBody>
                    <a:bodyPr/>
                    <a:lstStyle/>
                    <a:p>
                      <a:pPr algn="ctr" fontAlgn="b"/>
                      <a:r>
                        <a:rPr lang="en-US" sz="2400" u="none" strike="noStrike" dirty="0">
                          <a:effectLst/>
                        </a:rPr>
                        <a:t>16.9</a:t>
                      </a:r>
                      <a:endParaRPr lang="en-US" sz="2400" b="0" i="0" u="none" strike="noStrike" dirty="0">
                        <a:solidFill>
                          <a:srgbClr val="000000"/>
                        </a:solidFill>
                        <a:effectLst/>
                        <a:latin typeface="Calibri" panose="020F0502020204030204" pitchFamily="34" charset="0"/>
                      </a:endParaRPr>
                    </a:p>
                  </a:txBody>
                  <a:tcPr marL="8414" marR="8414" marT="8414" marB="0" anchor="b"/>
                </a:tc>
                <a:tc>
                  <a:txBody>
                    <a:bodyPr/>
                    <a:lstStyle/>
                    <a:p>
                      <a:pPr algn="ctr" fontAlgn="b"/>
                      <a:r>
                        <a:rPr lang="en-US" sz="2400" u="none" strike="noStrike" dirty="0">
                          <a:effectLst/>
                        </a:rPr>
                        <a:t>91.2</a:t>
                      </a:r>
                      <a:endParaRPr lang="en-US" sz="2400" b="0" i="0" u="none" strike="noStrike" dirty="0">
                        <a:solidFill>
                          <a:srgbClr val="000000"/>
                        </a:solidFill>
                        <a:effectLst/>
                        <a:latin typeface="Calibri" panose="020F0502020204030204" pitchFamily="34" charset="0"/>
                      </a:endParaRPr>
                    </a:p>
                  </a:txBody>
                  <a:tcPr marL="8414" marR="8414" marT="8414" marB="0" anchor="b"/>
                </a:tc>
                <a:extLst>
                  <a:ext uri="{0D108BD9-81ED-4DB2-BD59-A6C34878D82A}">
                    <a16:rowId xmlns:a16="http://schemas.microsoft.com/office/drawing/2014/main" val="467210618"/>
                  </a:ext>
                </a:extLst>
              </a:tr>
            </a:tbl>
          </a:graphicData>
        </a:graphic>
      </p:graphicFrame>
      <p:pic>
        <p:nvPicPr>
          <p:cNvPr id="14" name="Content Placeholder 13">
            <a:extLst>
              <a:ext uri="{FF2B5EF4-FFF2-40B4-BE49-F238E27FC236}">
                <a16:creationId xmlns:a16="http://schemas.microsoft.com/office/drawing/2014/main" id="{85FFFA98-A954-8C46-B947-C83E231A668F}"/>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0188" t="10762" r="30189"/>
          <a:stretch/>
        </p:blipFill>
        <p:spPr>
          <a:xfrm>
            <a:off x="609600" y="1981200"/>
            <a:ext cx="3689524" cy="4674127"/>
          </a:xfrm>
        </p:spPr>
      </p:pic>
    </p:spTree>
    <p:extLst>
      <p:ext uri="{BB962C8B-B14F-4D97-AF65-F5344CB8AC3E}">
        <p14:creationId xmlns:p14="http://schemas.microsoft.com/office/powerpoint/2010/main" val="4054742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A61B0F-D958-324F-A32A-5B72E9F46042}"/>
              </a:ext>
            </a:extLst>
          </p:cNvPr>
          <p:cNvSpPr>
            <a:spLocks noGrp="1"/>
          </p:cNvSpPr>
          <p:nvPr>
            <p:ph type="title"/>
          </p:nvPr>
        </p:nvSpPr>
        <p:spPr/>
        <p:txBody>
          <a:bodyPr/>
          <a:lstStyle/>
          <a:p>
            <a:r>
              <a:rPr lang="en-US" b="1" dirty="0"/>
              <a:t>Literacy Overview</a:t>
            </a:r>
          </a:p>
        </p:txBody>
      </p:sp>
      <p:pic>
        <p:nvPicPr>
          <p:cNvPr id="11" name="Picture 5" descr="children sharing book">
            <a:extLst>
              <a:ext uri="{FF2B5EF4-FFF2-40B4-BE49-F238E27FC236}">
                <a16:creationId xmlns:a16="http://schemas.microsoft.com/office/drawing/2014/main" id="{15BB6805-8CC3-0148-9BEA-DC22AACEDB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84" y="21336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12">
            <a:extLst>
              <a:ext uri="{FF2B5EF4-FFF2-40B4-BE49-F238E27FC236}">
                <a16:creationId xmlns:a16="http://schemas.microsoft.com/office/drawing/2014/main" id="{3D1B3129-C833-4643-A45B-87D87C65747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676806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3786-8A97-0745-9F25-F88E943C9196}"/>
              </a:ext>
            </a:extLst>
          </p:cNvPr>
          <p:cNvSpPr>
            <a:spLocks noGrp="1"/>
          </p:cNvSpPr>
          <p:nvPr>
            <p:ph type="title"/>
          </p:nvPr>
        </p:nvSpPr>
        <p:spPr>
          <a:xfrm>
            <a:off x="489857" y="914400"/>
            <a:ext cx="8229600" cy="762000"/>
          </a:xfrm>
        </p:spPr>
        <p:txBody>
          <a:bodyPr/>
          <a:lstStyle/>
          <a:p>
            <a:r>
              <a:rPr lang="en-US" dirty="0"/>
              <a:t>High Leverage Practice: HLP16</a:t>
            </a:r>
          </a:p>
        </p:txBody>
      </p:sp>
      <p:graphicFrame>
        <p:nvGraphicFramePr>
          <p:cNvPr id="4" name="Content Placeholder 3">
            <a:extLst>
              <a:ext uri="{FF2B5EF4-FFF2-40B4-BE49-F238E27FC236}">
                <a16:creationId xmlns:a16="http://schemas.microsoft.com/office/drawing/2014/main" id="{2A91684E-2B2E-2F43-A013-0C19D942DAB2}"/>
              </a:ext>
            </a:extLst>
          </p:cNvPr>
          <p:cNvGraphicFramePr>
            <a:graphicFrameLocks noGrp="1"/>
          </p:cNvGraphicFramePr>
          <p:nvPr>
            <p:ph idx="1"/>
            <p:extLst>
              <p:ext uri="{D42A27DB-BD31-4B8C-83A1-F6EECF244321}">
                <p14:modId xmlns:p14="http://schemas.microsoft.com/office/powerpoint/2010/main" val="2055795461"/>
              </p:ext>
            </p:extLst>
          </p:nvPr>
        </p:nvGraphicFramePr>
        <p:xfrm>
          <a:off x="152400" y="3733800"/>
          <a:ext cx="7830588" cy="3017520"/>
        </p:xfrm>
        <a:graphic>
          <a:graphicData uri="http://schemas.openxmlformats.org/drawingml/2006/table">
            <a:tbl>
              <a:tblPr/>
              <a:tblGrid>
                <a:gridCol w="3915294">
                  <a:extLst>
                    <a:ext uri="{9D8B030D-6E8A-4147-A177-3AD203B41FA5}">
                      <a16:colId xmlns:a16="http://schemas.microsoft.com/office/drawing/2014/main" val="1441357688"/>
                    </a:ext>
                  </a:extLst>
                </a:gridCol>
                <a:gridCol w="3915294">
                  <a:extLst>
                    <a:ext uri="{9D8B030D-6E8A-4147-A177-3AD203B41FA5}">
                      <a16:colId xmlns:a16="http://schemas.microsoft.com/office/drawing/2014/main" val="3173767720"/>
                    </a:ext>
                  </a:extLst>
                </a:gridCol>
              </a:tblGrid>
              <a:tr h="0">
                <a:tc>
                  <a:txBody>
                    <a:bodyPr/>
                    <a:lstStyle/>
                    <a:p>
                      <a:r>
                        <a:rPr lang="en-US" sz="2400" b="1" dirty="0">
                          <a:effectLst/>
                          <a:latin typeface="Calibri" panose="020F0502020204030204" pitchFamily="34" charset="0"/>
                        </a:rPr>
                        <a:t>HLP16 </a:t>
                      </a:r>
                      <a:endParaRPr lang="en-US" sz="2400" dirty="0">
                        <a:effectLst/>
                      </a:endParaRPr>
                    </a:p>
                  </a:txBody>
                  <a:tcPr anchor="ctr">
                    <a:lnL w="9525" cap="flat" cmpd="sng" algn="ctr">
                      <a:solidFill>
                        <a:srgbClr val="191616"/>
                      </a:solidFill>
                      <a:prstDash val="solid"/>
                      <a:round/>
                      <a:headEnd type="none" w="med" len="med"/>
                      <a:tailEnd type="none" w="med" len="med"/>
                    </a:lnL>
                    <a:lnR w="9525" cap="flat" cmpd="sng" algn="ctr">
                      <a:solidFill>
                        <a:srgbClr val="191616"/>
                      </a:solidFill>
                      <a:prstDash val="solid"/>
                      <a:round/>
                      <a:headEnd type="none" w="med" len="med"/>
                      <a:tailEnd type="none" w="med" len="med"/>
                    </a:lnR>
                    <a:lnT w="9525" cap="flat" cmpd="sng" algn="ctr">
                      <a:solidFill>
                        <a:srgbClr val="191616"/>
                      </a:solidFill>
                      <a:prstDash val="solid"/>
                      <a:round/>
                      <a:headEnd type="none" w="med" len="med"/>
                      <a:tailEnd type="none" w="med" len="med"/>
                    </a:lnT>
                    <a:lnB w="9525" cap="flat" cmpd="sng" algn="ctr">
                      <a:solidFill>
                        <a:srgbClr val="191616"/>
                      </a:solidFill>
                      <a:prstDash val="solid"/>
                      <a:round/>
                      <a:headEnd type="none" w="med" len="med"/>
                      <a:tailEnd type="none" w="med" len="med"/>
                    </a:lnB>
                    <a:solidFill>
                      <a:srgbClr val="FFFFFF"/>
                    </a:solidFill>
                  </a:tcPr>
                </a:tc>
                <a:tc>
                  <a:txBody>
                    <a:bodyPr/>
                    <a:lstStyle/>
                    <a:p>
                      <a:r>
                        <a:rPr lang="en-US" sz="2400" b="1" dirty="0">
                          <a:effectLst/>
                          <a:latin typeface="Calibri" panose="020F0502020204030204" pitchFamily="34" charset="0"/>
                        </a:rPr>
                        <a:t>Use explicit instruction.</a:t>
                      </a:r>
                      <a:endParaRPr lang="en-US" sz="2400" dirty="0">
                        <a:effectLst/>
                      </a:endParaRPr>
                    </a:p>
                  </a:txBody>
                  <a:tcPr anchor="ctr">
                    <a:lnL w="9525" cap="flat" cmpd="sng" algn="ctr">
                      <a:solidFill>
                        <a:srgbClr val="191616"/>
                      </a:solidFill>
                      <a:prstDash val="solid"/>
                      <a:round/>
                      <a:headEnd type="none" w="med" len="med"/>
                      <a:tailEnd type="none" w="med" len="med"/>
                    </a:lnL>
                    <a:lnR w="9525" cap="flat" cmpd="sng" algn="ctr">
                      <a:solidFill>
                        <a:srgbClr val="191616"/>
                      </a:solidFill>
                      <a:prstDash val="solid"/>
                      <a:round/>
                      <a:headEnd type="none" w="med" len="med"/>
                      <a:tailEnd type="none" w="med" len="med"/>
                    </a:lnR>
                    <a:lnT w="9525" cap="flat" cmpd="sng" algn="ctr">
                      <a:solidFill>
                        <a:srgbClr val="191616"/>
                      </a:solidFill>
                      <a:prstDash val="solid"/>
                      <a:round/>
                      <a:headEnd type="none" w="med" len="med"/>
                      <a:tailEnd type="none" w="med" len="med"/>
                    </a:lnT>
                    <a:lnB w="9525" cap="flat" cmpd="sng" algn="ctr">
                      <a:solidFill>
                        <a:srgbClr val="191616"/>
                      </a:solidFill>
                      <a:prstDash val="solid"/>
                      <a:round/>
                      <a:headEnd type="none" w="med" len="med"/>
                      <a:tailEnd type="none" w="med" len="med"/>
                    </a:lnB>
                    <a:solidFill>
                      <a:srgbClr val="E5E5E5"/>
                    </a:solidFill>
                  </a:tcPr>
                </a:tc>
                <a:extLst>
                  <a:ext uri="{0D108BD9-81ED-4DB2-BD59-A6C34878D82A}">
                    <a16:rowId xmlns:a16="http://schemas.microsoft.com/office/drawing/2014/main" val="2284872155"/>
                  </a:ext>
                </a:extLst>
              </a:tr>
              <a:tr h="0">
                <a:tc gridSpan="2">
                  <a:txBody>
                    <a:bodyPr/>
                    <a:lstStyle/>
                    <a:p>
                      <a:r>
                        <a:rPr lang="en-US" sz="1800" kern="1200" dirty="0">
                          <a:solidFill>
                            <a:schemeClr val="tx1"/>
                          </a:solidFill>
                          <a:effectLst/>
                          <a:latin typeface="+mn-lt"/>
                          <a:ea typeface="+mn-ea"/>
                          <a:cs typeface="+mn-cs"/>
                        </a:rPr>
                        <a:t>Teachers make content, skills, and concepts explicit by showing and telling </a:t>
                      </a:r>
                    </a:p>
                    <a:p>
                      <a:r>
                        <a:rPr lang="en-US" sz="1800" kern="1200" dirty="0">
                          <a:solidFill>
                            <a:schemeClr val="tx1"/>
                          </a:solidFill>
                          <a:effectLst/>
                          <a:latin typeface="+mn-lt"/>
                          <a:ea typeface="+mn-ea"/>
                          <a:cs typeface="+mn-cs"/>
                        </a:rPr>
                        <a:t>students what to do or think while solving problems, enacting strategies, </a:t>
                      </a:r>
                    </a:p>
                    <a:p>
                      <a:r>
                        <a:rPr lang="en-US" sz="1800" kern="1200" dirty="0">
                          <a:solidFill>
                            <a:schemeClr val="tx1"/>
                          </a:solidFill>
                          <a:effectLst/>
                          <a:latin typeface="+mn-lt"/>
                          <a:ea typeface="+mn-ea"/>
                          <a:cs typeface="+mn-cs"/>
                        </a:rPr>
                        <a:t>completing tasks, and classifying concepts. </a:t>
                      </a:r>
                      <a:r>
                        <a:rPr lang="en-US" sz="1800" kern="1200" dirty="0">
                          <a:solidFill>
                            <a:srgbClr val="0070C0"/>
                          </a:solidFill>
                          <a:effectLst/>
                          <a:latin typeface="+mn-lt"/>
                          <a:ea typeface="+mn-ea"/>
                          <a:cs typeface="+mn-cs"/>
                        </a:rPr>
                        <a:t>Teachers use explicit instruction </a:t>
                      </a:r>
                    </a:p>
                    <a:p>
                      <a:r>
                        <a:rPr lang="en-US" sz="1800" kern="1200" dirty="0">
                          <a:solidFill>
                            <a:srgbClr val="0070C0"/>
                          </a:solidFill>
                          <a:effectLst/>
                          <a:latin typeface="+mn-lt"/>
                          <a:ea typeface="+mn-ea"/>
                          <a:cs typeface="+mn-cs"/>
                        </a:rPr>
                        <a:t>when students are learning new material and complex concepts and skills. </a:t>
                      </a:r>
                      <a:r>
                        <a:rPr lang="en-US" sz="1800" kern="1200" dirty="0">
                          <a:solidFill>
                            <a:schemeClr val="tx1"/>
                          </a:solidFill>
                          <a:effectLst/>
                          <a:latin typeface="+mn-lt"/>
                          <a:ea typeface="+mn-ea"/>
                          <a:cs typeface="+mn-cs"/>
                        </a:rPr>
                        <a:t>They </a:t>
                      </a:r>
                    </a:p>
                    <a:p>
                      <a:r>
                        <a:rPr lang="en-US" sz="1800" kern="1200" dirty="0">
                          <a:solidFill>
                            <a:schemeClr val="tx1"/>
                          </a:solidFill>
                          <a:effectLst/>
                          <a:latin typeface="+mn-lt"/>
                          <a:ea typeface="+mn-ea"/>
                          <a:cs typeface="+mn-cs"/>
                        </a:rPr>
                        <a:t>strategically choose examples and non-examples and language to facilitate </a:t>
                      </a:r>
                    </a:p>
                    <a:p>
                      <a:r>
                        <a:rPr lang="en-US" sz="1800" kern="1200" dirty="0">
                          <a:solidFill>
                            <a:schemeClr val="tx1"/>
                          </a:solidFill>
                          <a:effectLst/>
                          <a:latin typeface="+mn-lt"/>
                          <a:ea typeface="+mn-ea"/>
                          <a:cs typeface="+mn-cs"/>
                        </a:rPr>
                        <a:t>student understanding, anticipate common misconceptions, highlight essential </a:t>
                      </a:r>
                    </a:p>
                    <a:p>
                      <a:r>
                        <a:rPr lang="en-US" sz="1800" kern="1200" dirty="0">
                          <a:solidFill>
                            <a:schemeClr val="tx1"/>
                          </a:solidFill>
                          <a:effectLst/>
                          <a:latin typeface="+mn-lt"/>
                          <a:ea typeface="+mn-ea"/>
                          <a:cs typeface="+mn-cs"/>
                        </a:rPr>
                        <a:t>content, and remove distracting information. They model and scaffold steps </a:t>
                      </a:r>
                    </a:p>
                    <a:p>
                      <a:r>
                        <a:rPr lang="en-US" sz="1800" kern="1200" dirty="0">
                          <a:solidFill>
                            <a:schemeClr val="tx1"/>
                          </a:solidFill>
                          <a:effectLst/>
                          <a:latin typeface="+mn-lt"/>
                          <a:ea typeface="+mn-ea"/>
                          <a:cs typeface="+mn-cs"/>
                        </a:rPr>
                        <a:t>or processes needed to understand content and concepts, apply skills, and </a:t>
                      </a:r>
                    </a:p>
                    <a:p>
                      <a:r>
                        <a:rPr lang="en-US" sz="1800" kern="1200" dirty="0">
                          <a:solidFill>
                            <a:schemeClr val="tx1"/>
                          </a:solidFill>
                          <a:effectLst/>
                          <a:latin typeface="+mn-lt"/>
                          <a:ea typeface="+mn-ea"/>
                          <a:cs typeface="+mn-cs"/>
                        </a:rPr>
                        <a:t>complete tasks successfully and independently.</a:t>
                      </a:r>
                    </a:p>
                  </a:txBody>
                  <a:tcPr anchor="ctr">
                    <a:lnL w="9525" cap="flat" cmpd="sng" algn="ctr">
                      <a:solidFill>
                        <a:srgbClr val="161616"/>
                      </a:solidFill>
                      <a:prstDash val="solid"/>
                      <a:round/>
                      <a:headEnd type="none" w="med" len="med"/>
                      <a:tailEnd type="none" w="med" len="med"/>
                    </a:lnL>
                    <a:lnR w="9525" cap="flat" cmpd="sng" algn="ctr">
                      <a:solidFill>
                        <a:srgbClr val="161616"/>
                      </a:solidFill>
                      <a:prstDash val="solid"/>
                      <a:round/>
                      <a:headEnd type="none" w="med" len="med"/>
                      <a:tailEnd type="none" w="med" len="med"/>
                    </a:lnR>
                    <a:lnT w="9525" cap="flat" cmpd="sng" algn="ctr">
                      <a:solidFill>
                        <a:srgbClr val="191616"/>
                      </a:solidFill>
                      <a:prstDash val="solid"/>
                      <a:round/>
                      <a:headEnd type="none" w="med" len="med"/>
                      <a:tailEnd type="none" w="med" len="med"/>
                    </a:lnT>
                    <a:lnB w="9525" cap="flat" cmpd="sng" algn="ctr">
                      <a:solidFill>
                        <a:srgbClr val="191616"/>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88331586"/>
                  </a:ext>
                </a:extLst>
              </a:tr>
            </a:tbl>
          </a:graphicData>
        </a:graphic>
      </p:graphicFrame>
      <p:pic>
        <p:nvPicPr>
          <p:cNvPr id="6" name="Picture 5">
            <a:extLst>
              <a:ext uri="{FF2B5EF4-FFF2-40B4-BE49-F238E27FC236}">
                <a16:creationId xmlns:a16="http://schemas.microsoft.com/office/drawing/2014/main" id="{3286BD09-F0DD-8A44-B33D-66D0DC804698}"/>
              </a:ext>
            </a:extLst>
          </p:cNvPr>
          <p:cNvPicPr>
            <a:picLocks noChangeAspect="1"/>
          </p:cNvPicPr>
          <p:nvPr/>
        </p:nvPicPr>
        <p:blipFill>
          <a:blip r:embed="rId2"/>
          <a:stretch>
            <a:fillRect/>
          </a:stretch>
        </p:blipFill>
        <p:spPr>
          <a:xfrm>
            <a:off x="7982988" y="5680512"/>
            <a:ext cx="1161012" cy="1161012"/>
          </a:xfrm>
          <a:prstGeom prst="rect">
            <a:avLst/>
          </a:prstGeom>
        </p:spPr>
      </p:pic>
      <p:pic>
        <p:nvPicPr>
          <p:cNvPr id="7" name="Picture 1" descr="ABC">
            <a:extLst>
              <a:ext uri="{FF2B5EF4-FFF2-40B4-BE49-F238E27FC236}">
                <a16:creationId xmlns:a16="http://schemas.microsoft.com/office/drawing/2014/main" id="{58869CE7-E44C-BD49-A143-31862E926C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47568"/>
            <a:ext cx="3447783" cy="193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descr="Screen Shot 2016-11-21 at 2.50.14 PM.png">
            <a:extLst>
              <a:ext uri="{FF2B5EF4-FFF2-40B4-BE49-F238E27FC236}">
                <a16:creationId xmlns:a16="http://schemas.microsoft.com/office/drawing/2014/main" id="{3C54C2EB-3A4A-F749-8D67-75F51E0D4A8E}"/>
              </a:ext>
            </a:extLst>
          </p:cNvPr>
          <p:cNvPicPr>
            <a:picLocks noChangeAspect="1"/>
          </p:cNvPicPr>
          <p:nvPr/>
        </p:nvPicPr>
        <p:blipFill>
          <a:blip r:embed="rId4">
            <a:extLst>
              <a:ext uri="{28A0092B-C50C-407E-A947-70E740481C1C}">
                <a14:useLocalDpi xmlns:a14="http://schemas.microsoft.com/office/drawing/2010/main" val="0"/>
              </a:ext>
            </a:extLst>
          </a:blip>
          <a:srcRect t="2719" b="2719"/>
          <a:stretch>
            <a:fillRect/>
          </a:stretch>
        </p:blipFill>
        <p:spPr bwMode="auto">
          <a:xfrm>
            <a:off x="564727" y="1591905"/>
            <a:ext cx="3772317" cy="1995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237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3786-8A97-0745-9F25-F88E943C9196}"/>
              </a:ext>
            </a:extLst>
          </p:cNvPr>
          <p:cNvSpPr>
            <a:spLocks noGrp="1"/>
          </p:cNvSpPr>
          <p:nvPr>
            <p:ph type="title"/>
          </p:nvPr>
        </p:nvSpPr>
        <p:spPr>
          <a:xfrm>
            <a:off x="489857" y="914400"/>
            <a:ext cx="8229600" cy="762000"/>
          </a:xfrm>
        </p:spPr>
        <p:txBody>
          <a:bodyPr/>
          <a:lstStyle/>
          <a:p>
            <a:pPr algn="r"/>
            <a:r>
              <a:rPr lang="en-US" sz="4000" dirty="0"/>
              <a:t>High Leverage Practice: HLP20</a:t>
            </a:r>
          </a:p>
        </p:txBody>
      </p:sp>
      <p:graphicFrame>
        <p:nvGraphicFramePr>
          <p:cNvPr id="4" name="Content Placeholder 3">
            <a:extLst>
              <a:ext uri="{FF2B5EF4-FFF2-40B4-BE49-F238E27FC236}">
                <a16:creationId xmlns:a16="http://schemas.microsoft.com/office/drawing/2014/main" id="{2A91684E-2B2E-2F43-A013-0C19D942DAB2}"/>
              </a:ext>
            </a:extLst>
          </p:cNvPr>
          <p:cNvGraphicFramePr>
            <a:graphicFrameLocks noGrp="1"/>
          </p:cNvGraphicFramePr>
          <p:nvPr>
            <p:ph idx="1"/>
            <p:extLst>
              <p:ext uri="{D42A27DB-BD31-4B8C-83A1-F6EECF244321}">
                <p14:modId xmlns:p14="http://schemas.microsoft.com/office/powerpoint/2010/main" val="622594148"/>
              </p:ext>
            </p:extLst>
          </p:nvPr>
        </p:nvGraphicFramePr>
        <p:xfrm>
          <a:off x="76200" y="3724341"/>
          <a:ext cx="7906788" cy="3133659"/>
        </p:xfrm>
        <a:graphic>
          <a:graphicData uri="http://schemas.openxmlformats.org/drawingml/2006/table">
            <a:tbl>
              <a:tblPr/>
              <a:tblGrid>
                <a:gridCol w="3839354">
                  <a:extLst>
                    <a:ext uri="{9D8B030D-6E8A-4147-A177-3AD203B41FA5}">
                      <a16:colId xmlns:a16="http://schemas.microsoft.com/office/drawing/2014/main" val="1441357688"/>
                    </a:ext>
                  </a:extLst>
                </a:gridCol>
                <a:gridCol w="4067434">
                  <a:extLst>
                    <a:ext uri="{9D8B030D-6E8A-4147-A177-3AD203B41FA5}">
                      <a16:colId xmlns:a16="http://schemas.microsoft.com/office/drawing/2014/main" val="3173767720"/>
                    </a:ext>
                  </a:extLst>
                </a:gridCol>
              </a:tblGrid>
              <a:tr h="573339">
                <a:tc>
                  <a:txBody>
                    <a:bodyPr/>
                    <a:lstStyle/>
                    <a:p>
                      <a:r>
                        <a:rPr lang="en-US" sz="2400" b="1" dirty="0">
                          <a:effectLst/>
                          <a:latin typeface="Calibri" panose="020F0502020204030204" pitchFamily="34" charset="0"/>
                        </a:rPr>
                        <a:t>HLP20 </a:t>
                      </a:r>
                      <a:endParaRPr lang="en-US" sz="2400" dirty="0">
                        <a:effectLst/>
                      </a:endParaRPr>
                    </a:p>
                  </a:txBody>
                  <a:tcPr anchor="ctr">
                    <a:lnL w="9525" cap="flat" cmpd="sng" algn="ctr">
                      <a:solidFill>
                        <a:srgbClr val="191616"/>
                      </a:solidFill>
                      <a:prstDash val="solid"/>
                      <a:round/>
                      <a:headEnd type="none" w="med" len="med"/>
                      <a:tailEnd type="none" w="med" len="med"/>
                    </a:lnL>
                    <a:lnR w="9525" cap="flat" cmpd="sng" algn="ctr">
                      <a:solidFill>
                        <a:srgbClr val="191616"/>
                      </a:solidFill>
                      <a:prstDash val="solid"/>
                      <a:round/>
                      <a:headEnd type="none" w="med" len="med"/>
                      <a:tailEnd type="none" w="med" len="med"/>
                    </a:lnR>
                    <a:lnT w="9525" cap="flat" cmpd="sng" algn="ctr">
                      <a:solidFill>
                        <a:srgbClr val="191616"/>
                      </a:solidFill>
                      <a:prstDash val="solid"/>
                      <a:round/>
                      <a:headEnd type="none" w="med" len="med"/>
                      <a:tailEnd type="none" w="med" len="med"/>
                    </a:lnT>
                    <a:lnB w="9525" cap="flat" cmpd="sng" algn="ctr">
                      <a:solidFill>
                        <a:srgbClr val="191616"/>
                      </a:solidFill>
                      <a:prstDash val="solid"/>
                      <a:round/>
                      <a:headEnd type="none" w="med" len="med"/>
                      <a:tailEnd type="none" w="med" len="med"/>
                    </a:lnB>
                    <a:solidFill>
                      <a:srgbClr val="FFFFFF"/>
                    </a:solidFill>
                  </a:tcPr>
                </a:tc>
                <a:tc>
                  <a:txBody>
                    <a:bodyPr/>
                    <a:lstStyle/>
                    <a:p>
                      <a:r>
                        <a:rPr lang="en-US" sz="2400" b="1" dirty="0">
                          <a:effectLst/>
                          <a:latin typeface="Calibri" panose="020F0502020204030204" pitchFamily="34" charset="0"/>
                        </a:rPr>
                        <a:t>Provide intensive instruction.</a:t>
                      </a:r>
                      <a:endParaRPr lang="en-US" sz="2400" dirty="0">
                        <a:effectLst/>
                      </a:endParaRPr>
                    </a:p>
                  </a:txBody>
                  <a:tcPr anchor="ctr">
                    <a:lnL w="9525" cap="flat" cmpd="sng" algn="ctr">
                      <a:solidFill>
                        <a:srgbClr val="191616"/>
                      </a:solidFill>
                      <a:prstDash val="solid"/>
                      <a:round/>
                      <a:headEnd type="none" w="med" len="med"/>
                      <a:tailEnd type="none" w="med" len="med"/>
                    </a:lnL>
                    <a:lnR w="9525" cap="flat" cmpd="sng" algn="ctr">
                      <a:solidFill>
                        <a:srgbClr val="191616"/>
                      </a:solidFill>
                      <a:prstDash val="solid"/>
                      <a:round/>
                      <a:headEnd type="none" w="med" len="med"/>
                      <a:tailEnd type="none" w="med" len="med"/>
                    </a:lnR>
                    <a:lnT w="9525" cap="flat" cmpd="sng" algn="ctr">
                      <a:solidFill>
                        <a:srgbClr val="191616"/>
                      </a:solidFill>
                      <a:prstDash val="solid"/>
                      <a:round/>
                      <a:headEnd type="none" w="med" len="med"/>
                      <a:tailEnd type="none" w="med" len="med"/>
                    </a:lnT>
                    <a:lnB w="9525" cap="flat" cmpd="sng" algn="ctr">
                      <a:solidFill>
                        <a:srgbClr val="191616"/>
                      </a:solidFill>
                      <a:prstDash val="solid"/>
                      <a:round/>
                      <a:headEnd type="none" w="med" len="med"/>
                      <a:tailEnd type="none" w="med" len="med"/>
                    </a:lnB>
                    <a:solidFill>
                      <a:srgbClr val="E5E5E5"/>
                    </a:solidFill>
                  </a:tcPr>
                </a:tc>
                <a:extLst>
                  <a:ext uri="{0D108BD9-81ED-4DB2-BD59-A6C34878D82A}">
                    <a16:rowId xmlns:a16="http://schemas.microsoft.com/office/drawing/2014/main" val="2284872155"/>
                  </a:ext>
                </a:extLst>
              </a:tr>
              <a:tr h="2048933">
                <a:tc gridSpan="2">
                  <a:txBody>
                    <a:bodyPr/>
                    <a:lstStyle/>
                    <a:p>
                      <a:r>
                        <a:rPr lang="en-US" sz="1800" kern="1200" dirty="0">
                          <a:solidFill>
                            <a:srgbClr val="0070C0"/>
                          </a:solidFill>
                          <a:effectLst/>
                          <a:latin typeface="+mn-lt"/>
                          <a:ea typeface="+mn-ea"/>
                          <a:cs typeface="+mn-cs"/>
                        </a:rPr>
                        <a:t>Teachers match the intensity of instruction to the intensity of the student’s </a:t>
                      </a:r>
                    </a:p>
                    <a:p>
                      <a:r>
                        <a:rPr lang="en-US" sz="1800" kern="1200" dirty="0">
                          <a:solidFill>
                            <a:srgbClr val="0070C0"/>
                          </a:solidFill>
                          <a:effectLst/>
                          <a:latin typeface="+mn-lt"/>
                          <a:ea typeface="+mn-ea"/>
                          <a:cs typeface="+mn-cs"/>
                        </a:rPr>
                        <a:t>learning and behavioral challenges. </a:t>
                      </a:r>
                      <a:r>
                        <a:rPr lang="en-US" sz="1800" kern="1200" dirty="0">
                          <a:solidFill>
                            <a:schemeClr val="tx1"/>
                          </a:solidFill>
                          <a:effectLst/>
                          <a:latin typeface="+mn-lt"/>
                          <a:ea typeface="+mn-ea"/>
                          <a:cs typeface="+mn-cs"/>
                        </a:rPr>
                        <a:t>Intensive instruction involves working with </a:t>
                      </a:r>
                    </a:p>
                    <a:p>
                      <a:r>
                        <a:rPr lang="en-US" sz="1800" kern="1200" dirty="0">
                          <a:solidFill>
                            <a:schemeClr val="tx1"/>
                          </a:solidFill>
                          <a:effectLst/>
                          <a:latin typeface="+mn-lt"/>
                          <a:ea typeface="+mn-ea"/>
                          <a:cs typeface="+mn-cs"/>
                        </a:rPr>
                        <a:t>students with similar needs on a small number of high priority, clearly defined </a:t>
                      </a:r>
                    </a:p>
                    <a:p>
                      <a:r>
                        <a:rPr lang="en-US" sz="1800" kern="1200" dirty="0">
                          <a:solidFill>
                            <a:schemeClr val="tx1"/>
                          </a:solidFill>
                          <a:effectLst/>
                          <a:latin typeface="+mn-lt"/>
                          <a:ea typeface="+mn-ea"/>
                          <a:cs typeface="+mn-cs"/>
                        </a:rPr>
                        <a:t>skills or concepts critical to academic success. Teachers group students based </a:t>
                      </a:r>
                    </a:p>
                    <a:p>
                      <a:r>
                        <a:rPr lang="en-US" sz="1800" kern="1200" dirty="0">
                          <a:solidFill>
                            <a:schemeClr val="tx1"/>
                          </a:solidFill>
                          <a:effectLst/>
                          <a:latin typeface="+mn-lt"/>
                          <a:ea typeface="+mn-ea"/>
                          <a:cs typeface="+mn-cs"/>
                        </a:rPr>
                        <a:t>on common learning needs; clearly define learning goals; and use systematic, </a:t>
                      </a:r>
                    </a:p>
                    <a:p>
                      <a:r>
                        <a:rPr lang="en-US" sz="1800" kern="1200" dirty="0">
                          <a:solidFill>
                            <a:schemeClr val="tx1"/>
                          </a:solidFill>
                          <a:effectLst/>
                          <a:latin typeface="+mn-lt"/>
                          <a:ea typeface="+mn-ea"/>
                          <a:cs typeface="+mn-cs"/>
                        </a:rPr>
                        <a:t>explicit, and well-paced instruction. They frequently monitor students’ progress </a:t>
                      </a:r>
                    </a:p>
                    <a:p>
                      <a:r>
                        <a:rPr lang="en-US" sz="1800" kern="1200" dirty="0">
                          <a:solidFill>
                            <a:schemeClr val="tx1"/>
                          </a:solidFill>
                          <a:effectLst/>
                          <a:latin typeface="+mn-lt"/>
                          <a:ea typeface="+mn-ea"/>
                          <a:cs typeface="+mn-cs"/>
                        </a:rPr>
                        <a:t>and adjust their instruction accordingly. Within intensive instruction, students </a:t>
                      </a:r>
                    </a:p>
                    <a:p>
                      <a:r>
                        <a:rPr lang="en-US" sz="1800" kern="1200" dirty="0">
                          <a:solidFill>
                            <a:schemeClr val="tx1"/>
                          </a:solidFill>
                          <a:effectLst/>
                          <a:latin typeface="+mn-lt"/>
                          <a:ea typeface="+mn-ea"/>
                          <a:cs typeface="+mn-cs"/>
                        </a:rPr>
                        <a:t>have many opportunities to respond and receive immediate, corrective feedback </a:t>
                      </a:r>
                    </a:p>
                    <a:p>
                      <a:r>
                        <a:rPr lang="en-US" sz="1800" kern="1200" dirty="0">
                          <a:solidFill>
                            <a:schemeClr val="tx1"/>
                          </a:solidFill>
                          <a:effectLst/>
                          <a:latin typeface="+mn-lt"/>
                          <a:ea typeface="+mn-ea"/>
                          <a:cs typeface="+mn-cs"/>
                        </a:rPr>
                        <a:t>with teachers and peers to practice what they are learning.</a:t>
                      </a:r>
                    </a:p>
                  </a:txBody>
                  <a:tcPr anchor="ctr">
                    <a:lnL w="9525" cap="flat" cmpd="sng" algn="ctr">
                      <a:solidFill>
                        <a:srgbClr val="161616"/>
                      </a:solidFill>
                      <a:prstDash val="solid"/>
                      <a:round/>
                      <a:headEnd type="none" w="med" len="med"/>
                      <a:tailEnd type="none" w="med" len="med"/>
                    </a:lnL>
                    <a:lnR w="9525" cap="flat" cmpd="sng" algn="ctr">
                      <a:solidFill>
                        <a:srgbClr val="161616"/>
                      </a:solidFill>
                      <a:prstDash val="solid"/>
                      <a:round/>
                      <a:headEnd type="none" w="med" len="med"/>
                      <a:tailEnd type="none" w="med" len="med"/>
                    </a:lnR>
                    <a:lnT w="9525" cap="flat" cmpd="sng" algn="ctr">
                      <a:solidFill>
                        <a:srgbClr val="191616"/>
                      </a:solidFill>
                      <a:prstDash val="solid"/>
                      <a:round/>
                      <a:headEnd type="none" w="med" len="med"/>
                      <a:tailEnd type="none" w="med" len="med"/>
                    </a:lnT>
                    <a:lnB w="9525" cap="flat" cmpd="sng" algn="ctr">
                      <a:solidFill>
                        <a:srgbClr val="191616"/>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88331586"/>
                  </a:ext>
                </a:extLst>
              </a:tr>
            </a:tbl>
          </a:graphicData>
        </a:graphic>
      </p:graphicFrame>
      <p:pic>
        <p:nvPicPr>
          <p:cNvPr id="6" name="Picture 5">
            <a:extLst>
              <a:ext uri="{FF2B5EF4-FFF2-40B4-BE49-F238E27FC236}">
                <a16:creationId xmlns:a16="http://schemas.microsoft.com/office/drawing/2014/main" id="{3286BD09-F0DD-8A44-B33D-66D0DC804698}"/>
              </a:ext>
            </a:extLst>
          </p:cNvPr>
          <p:cNvPicPr>
            <a:picLocks noChangeAspect="1"/>
          </p:cNvPicPr>
          <p:nvPr/>
        </p:nvPicPr>
        <p:blipFill>
          <a:blip r:embed="rId2"/>
          <a:stretch>
            <a:fillRect/>
          </a:stretch>
        </p:blipFill>
        <p:spPr>
          <a:xfrm>
            <a:off x="7982988" y="5696988"/>
            <a:ext cx="1161012" cy="1161012"/>
          </a:xfrm>
          <a:prstGeom prst="rect">
            <a:avLst/>
          </a:prstGeom>
        </p:spPr>
      </p:pic>
      <p:pic>
        <p:nvPicPr>
          <p:cNvPr id="3" name="Picture 2">
            <a:extLst>
              <a:ext uri="{FF2B5EF4-FFF2-40B4-BE49-F238E27FC236}">
                <a16:creationId xmlns:a16="http://schemas.microsoft.com/office/drawing/2014/main" id="{AB94D3BA-4D83-624E-92DE-BEEB0F05E253}"/>
              </a:ext>
            </a:extLst>
          </p:cNvPr>
          <p:cNvPicPr>
            <a:picLocks noChangeAspect="1"/>
          </p:cNvPicPr>
          <p:nvPr/>
        </p:nvPicPr>
        <p:blipFill>
          <a:blip r:embed="rId3"/>
          <a:stretch>
            <a:fillRect/>
          </a:stretch>
        </p:blipFill>
        <p:spPr>
          <a:xfrm>
            <a:off x="1143000" y="1587528"/>
            <a:ext cx="2590800" cy="2641600"/>
          </a:xfrm>
          <a:prstGeom prst="rect">
            <a:avLst/>
          </a:prstGeom>
        </p:spPr>
      </p:pic>
      <p:pic>
        <p:nvPicPr>
          <p:cNvPr id="10" name="Picture 9">
            <a:extLst>
              <a:ext uri="{FF2B5EF4-FFF2-40B4-BE49-F238E27FC236}">
                <a16:creationId xmlns:a16="http://schemas.microsoft.com/office/drawing/2014/main" id="{D19D5D70-DC32-BC48-8AC6-131DC993B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597825"/>
            <a:ext cx="3124200" cy="2088896"/>
          </a:xfrm>
          <a:prstGeom prst="rect">
            <a:avLst/>
          </a:prstGeom>
        </p:spPr>
      </p:pic>
    </p:spTree>
    <p:extLst>
      <p:ext uri="{BB962C8B-B14F-4D97-AF65-F5344CB8AC3E}">
        <p14:creationId xmlns:p14="http://schemas.microsoft.com/office/powerpoint/2010/main" val="2669860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A61B0F-D958-324F-A32A-5B72E9F46042}"/>
              </a:ext>
            </a:extLst>
          </p:cNvPr>
          <p:cNvSpPr>
            <a:spLocks noGrp="1"/>
          </p:cNvSpPr>
          <p:nvPr>
            <p:ph type="title"/>
          </p:nvPr>
        </p:nvSpPr>
        <p:spPr/>
        <p:txBody>
          <a:bodyPr/>
          <a:lstStyle/>
          <a:p>
            <a:r>
              <a:rPr lang="en-US" dirty="0"/>
              <a:t>High Leverage Practice: Social/Emotional Behavioral Practices</a:t>
            </a:r>
          </a:p>
        </p:txBody>
      </p:sp>
      <p:pic>
        <p:nvPicPr>
          <p:cNvPr id="2" name="Content Placeholder 1"/>
          <p:cNvPicPr>
            <a:picLocks noGrp="1" noChangeAspect="1"/>
          </p:cNvPicPr>
          <p:nvPr>
            <p:ph idx="1"/>
          </p:nvPr>
        </p:nvPicPr>
        <p:blipFill>
          <a:blip r:embed="rId2"/>
          <a:srcRect l="12569" r="12569"/>
          <a:stretch>
            <a:fillRect/>
          </a:stretch>
        </p:blipFill>
        <p:spPr>
          <a:xfrm>
            <a:off x="533400" y="2590800"/>
            <a:ext cx="8229600" cy="4144963"/>
          </a:xfrm>
        </p:spPr>
      </p:pic>
    </p:spTree>
    <p:extLst>
      <p:ext uri="{BB962C8B-B14F-4D97-AF65-F5344CB8AC3E}">
        <p14:creationId xmlns:p14="http://schemas.microsoft.com/office/powerpoint/2010/main" val="950701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AFD8-6C73-704A-BC2A-5483BD8A2572}"/>
              </a:ext>
            </a:extLst>
          </p:cNvPr>
          <p:cNvSpPr>
            <a:spLocks noGrp="1"/>
          </p:cNvSpPr>
          <p:nvPr>
            <p:ph type="title"/>
          </p:nvPr>
        </p:nvSpPr>
        <p:spPr>
          <a:xfrm>
            <a:off x="457200" y="906302"/>
            <a:ext cx="8229600" cy="762000"/>
          </a:xfrm>
        </p:spPr>
        <p:txBody>
          <a:bodyPr/>
          <a:lstStyle/>
          <a:p>
            <a:r>
              <a:rPr lang="en-US" dirty="0"/>
              <a:t>High Leverage Practice: HLP7</a:t>
            </a:r>
          </a:p>
        </p:txBody>
      </p:sp>
      <p:graphicFrame>
        <p:nvGraphicFramePr>
          <p:cNvPr id="4" name="Content Placeholder 3">
            <a:extLst>
              <a:ext uri="{FF2B5EF4-FFF2-40B4-BE49-F238E27FC236}">
                <a16:creationId xmlns:a16="http://schemas.microsoft.com/office/drawing/2014/main" id="{8D6DFD97-EC8B-4444-9C4F-429F5B504AF6}"/>
              </a:ext>
            </a:extLst>
          </p:cNvPr>
          <p:cNvGraphicFramePr>
            <a:graphicFrameLocks noGrp="1"/>
          </p:cNvGraphicFramePr>
          <p:nvPr>
            <p:ph idx="1"/>
            <p:extLst/>
          </p:nvPr>
        </p:nvGraphicFramePr>
        <p:xfrm>
          <a:off x="457200" y="2735420"/>
          <a:ext cx="7845552" cy="3275235"/>
        </p:xfrm>
        <a:graphic>
          <a:graphicData uri="http://schemas.openxmlformats.org/drawingml/2006/table">
            <a:tbl>
              <a:tblPr/>
              <a:tblGrid>
                <a:gridCol w="3922776">
                  <a:extLst>
                    <a:ext uri="{9D8B030D-6E8A-4147-A177-3AD203B41FA5}">
                      <a16:colId xmlns:a16="http://schemas.microsoft.com/office/drawing/2014/main" val="3191693685"/>
                    </a:ext>
                  </a:extLst>
                </a:gridCol>
                <a:gridCol w="3922776">
                  <a:extLst>
                    <a:ext uri="{9D8B030D-6E8A-4147-A177-3AD203B41FA5}">
                      <a16:colId xmlns:a16="http://schemas.microsoft.com/office/drawing/2014/main" val="3742315575"/>
                    </a:ext>
                  </a:extLst>
                </a:gridCol>
              </a:tblGrid>
              <a:tr h="663339">
                <a:tc>
                  <a:txBody>
                    <a:bodyPr/>
                    <a:lstStyle/>
                    <a:p>
                      <a:r>
                        <a:rPr lang="en-US" sz="1300" b="1" dirty="0">
                          <a:effectLst/>
                          <a:latin typeface="Calibri" panose="020F0502020204030204" pitchFamily="34" charset="0"/>
                        </a:rPr>
                        <a:t>HLP7 </a:t>
                      </a:r>
                      <a:endParaRPr lang="en-US" dirty="0">
                        <a:effectLst/>
                      </a:endParaRPr>
                    </a:p>
                  </a:txBody>
                  <a:tcPr anchor="ctr">
                    <a:lnL w="9525" cap="flat" cmpd="sng" algn="ctr">
                      <a:solidFill>
                        <a:srgbClr val="191616"/>
                      </a:solidFill>
                      <a:prstDash val="solid"/>
                      <a:round/>
                      <a:headEnd type="none" w="med" len="med"/>
                      <a:tailEnd type="none" w="med" len="med"/>
                    </a:lnL>
                    <a:lnR w="9525" cap="flat" cmpd="sng" algn="ctr">
                      <a:solidFill>
                        <a:srgbClr val="191616"/>
                      </a:solidFill>
                      <a:prstDash val="solid"/>
                      <a:round/>
                      <a:headEnd type="none" w="med" len="med"/>
                      <a:tailEnd type="none" w="med" len="med"/>
                    </a:lnR>
                    <a:lnT w="9525" cap="flat" cmpd="sng" algn="ctr">
                      <a:solidFill>
                        <a:srgbClr val="191616"/>
                      </a:solidFill>
                      <a:prstDash val="solid"/>
                      <a:round/>
                      <a:headEnd type="none" w="med" len="med"/>
                      <a:tailEnd type="none" w="med" len="med"/>
                    </a:lnT>
                    <a:lnB w="9525" cap="flat" cmpd="sng" algn="ctr">
                      <a:solidFill>
                        <a:srgbClr val="191616"/>
                      </a:solidFill>
                      <a:prstDash val="solid"/>
                      <a:round/>
                      <a:headEnd type="none" w="med" len="med"/>
                      <a:tailEnd type="none" w="med" len="med"/>
                    </a:lnB>
                    <a:solidFill>
                      <a:srgbClr val="FFFFFF"/>
                    </a:solidFill>
                  </a:tcPr>
                </a:tc>
                <a:tc>
                  <a:txBody>
                    <a:bodyPr/>
                    <a:lstStyle/>
                    <a:p>
                      <a:r>
                        <a:rPr lang="en-US" sz="1300" b="1" dirty="0">
                          <a:effectLst/>
                          <a:latin typeface="Calibri" panose="020F0502020204030204" pitchFamily="34" charset="0"/>
                        </a:rPr>
                        <a:t>Establish a consistent, organized, and respectful learning environment. </a:t>
                      </a:r>
                      <a:endParaRPr lang="en-US" dirty="0">
                        <a:effectLst/>
                      </a:endParaRPr>
                    </a:p>
                  </a:txBody>
                  <a:tcPr anchor="ctr">
                    <a:lnL w="9525" cap="flat" cmpd="sng" algn="ctr">
                      <a:solidFill>
                        <a:srgbClr val="191616"/>
                      </a:solidFill>
                      <a:prstDash val="solid"/>
                      <a:round/>
                      <a:headEnd type="none" w="med" len="med"/>
                      <a:tailEnd type="none" w="med" len="med"/>
                    </a:lnL>
                    <a:lnR w="9525" cap="flat" cmpd="sng" algn="ctr">
                      <a:solidFill>
                        <a:srgbClr val="191616"/>
                      </a:solidFill>
                      <a:prstDash val="solid"/>
                      <a:round/>
                      <a:headEnd type="none" w="med" len="med"/>
                      <a:tailEnd type="none" w="med" len="med"/>
                    </a:lnR>
                    <a:lnT w="9525" cap="flat" cmpd="sng" algn="ctr">
                      <a:solidFill>
                        <a:srgbClr val="191616"/>
                      </a:solidFill>
                      <a:prstDash val="solid"/>
                      <a:round/>
                      <a:headEnd type="none" w="med" len="med"/>
                      <a:tailEnd type="none" w="med" len="med"/>
                    </a:lnT>
                    <a:lnB w="9525" cap="flat" cmpd="sng" algn="ctr">
                      <a:solidFill>
                        <a:srgbClr val="191616"/>
                      </a:solidFill>
                      <a:prstDash val="solid"/>
                      <a:round/>
                      <a:headEnd type="none" w="med" len="med"/>
                      <a:tailEnd type="none" w="med" len="med"/>
                    </a:lnB>
                    <a:solidFill>
                      <a:srgbClr val="E5E5E5"/>
                    </a:solidFill>
                  </a:tcPr>
                </a:tc>
                <a:extLst>
                  <a:ext uri="{0D108BD9-81ED-4DB2-BD59-A6C34878D82A}">
                    <a16:rowId xmlns:a16="http://schemas.microsoft.com/office/drawing/2014/main" val="147218134"/>
                  </a:ext>
                </a:extLst>
              </a:tr>
              <a:tr h="2611896">
                <a:tc gridSpan="2">
                  <a:txBody>
                    <a:bodyPr/>
                    <a:lstStyle/>
                    <a:p>
                      <a:r>
                        <a:rPr lang="en-US" sz="1200" dirty="0">
                          <a:effectLst/>
                          <a:latin typeface="AvenirNext" panose="020B0503020202020204" pitchFamily="34" charset="0"/>
                        </a:rPr>
                        <a:t>To build and foster positive relationships, teachers should establish age- appropriate and culturally responsive expectations, routines, and </a:t>
                      </a:r>
                      <a:r>
                        <a:rPr lang="en-US" sz="1200" b="1" dirty="0">
                          <a:solidFill>
                            <a:schemeClr val="tx2"/>
                          </a:solidFill>
                          <a:effectLst/>
                          <a:latin typeface="AvenirNext" panose="020B0503020202020204" pitchFamily="34" charset="0"/>
                        </a:rPr>
                        <a:t>procedures within their classrooms that are positively stated and explicitly taught and practiced across the school year</a:t>
                      </a:r>
                      <a:r>
                        <a:rPr lang="en-US" sz="1200" b="1" dirty="0">
                          <a:effectLst/>
                          <a:latin typeface="AvenirNext" panose="020B0503020202020204" pitchFamily="34" charset="0"/>
                        </a:rPr>
                        <a:t>. </a:t>
                      </a:r>
                      <a:r>
                        <a:rPr lang="en-US" sz="1200" dirty="0">
                          <a:effectLst/>
                          <a:latin typeface="AvenirNext" panose="020B0503020202020204" pitchFamily="34" charset="0"/>
                        </a:rPr>
                        <a:t>When students demonstrate mastery and follow established rules and routines, teachers should provide age-appropriate specific performance feedback in meaningful and caring ways. By establishing, following, and reinforcing expectations of all students within the classroom, teachers will reduce the potential for challenging behavior and increase student engagement. When establishing learning environments, teachers should build mutually respectful relationships with students and engage them in setting the classroom climate (e.g., rules and routines); be respectful; and value ethnic, cultural, contextual, and linguistic diversity to foster student engagement across learning environments. </a:t>
                      </a:r>
                      <a:endParaRPr lang="en-US" dirty="0">
                        <a:effectLst/>
                      </a:endParaRPr>
                    </a:p>
                  </a:txBody>
                  <a:tcPr anchor="ctr">
                    <a:lnL w="9525" cap="flat" cmpd="sng" algn="ctr">
                      <a:solidFill>
                        <a:srgbClr val="191616"/>
                      </a:solidFill>
                      <a:prstDash val="solid"/>
                      <a:round/>
                      <a:headEnd type="none" w="med" len="med"/>
                      <a:tailEnd type="none" w="med" len="med"/>
                    </a:lnL>
                    <a:lnR w="9525" cap="flat" cmpd="sng" algn="ctr">
                      <a:solidFill>
                        <a:srgbClr val="191616"/>
                      </a:solidFill>
                      <a:prstDash val="solid"/>
                      <a:round/>
                      <a:headEnd type="none" w="med" len="med"/>
                      <a:tailEnd type="none" w="med" len="med"/>
                    </a:lnR>
                    <a:lnT w="9525" cap="flat" cmpd="sng" algn="ctr">
                      <a:solidFill>
                        <a:srgbClr val="191616"/>
                      </a:solidFill>
                      <a:prstDash val="solid"/>
                      <a:round/>
                      <a:headEnd type="none" w="med" len="med"/>
                      <a:tailEnd type="none" w="med" len="med"/>
                    </a:lnT>
                    <a:lnB w="9525" cap="flat" cmpd="sng" algn="ctr">
                      <a:solidFill>
                        <a:srgbClr val="191616"/>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523680335"/>
                  </a:ext>
                </a:extLst>
              </a:tr>
            </a:tbl>
          </a:graphicData>
        </a:graphic>
      </p:graphicFrame>
      <p:pic>
        <p:nvPicPr>
          <p:cNvPr id="5" name="Picture 4">
            <a:extLst>
              <a:ext uri="{FF2B5EF4-FFF2-40B4-BE49-F238E27FC236}">
                <a16:creationId xmlns:a16="http://schemas.microsoft.com/office/drawing/2014/main" id="{E5F35B2D-46A7-0A4F-808A-A4795F51F901}"/>
              </a:ext>
            </a:extLst>
          </p:cNvPr>
          <p:cNvPicPr>
            <a:picLocks noChangeAspect="1"/>
          </p:cNvPicPr>
          <p:nvPr/>
        </p:nvPicPr>
        <p:blipFill>
          <a:blip r:embed="rId2"/>
          <a:stretch>
            <a:fillRect/>
          </a:stretch>
        </p:blipFill>
        <p:spPr>
          <a:xfrm>
            <a:off x="6553200" y="1668302"/>
            <a:ext cx="2389378" cy="1067118"/>
          </a:xfrm>
          <a:prstGeom prst="rect">
            <a:avLst/>
          </a:prstGeom>
        </p:spPr>
      </p:pic>
      <p:pic>
        <p:nvPicPr>
          <p:cNvPr id="6" name="Picture 5">
            <a:extLst>
              <a:ext uri="{FF2B5EF4-FFF2-40B4-BE49-F238E27FC236}">
                <a16:creationId xmlns:a16="http://schemas.microsoft.com/office/drawing/2014/main" id="{3F700760-FF73-724B-BC73-28080957799C}"/>
              </a:ext>
            </a:extLst>
          </p:cNvPr>
          <p:cNvPicPr>
            <a:picLocks noChangeAspect="1"/>
          </p:cNvPicPr>
          <p:nvPr/>
        </p:nvPicPr>
        <p:blipFill>
          <a:blip r:embed="rId3"/>
          <a:stretch>
            <a:fillRect/>
          </a:stretch>
        </p:blipFill>
        <p:spPr>
          <a:xfrm>
            <a:off x="7620000" y="5334000"/>
            <a:ext cx="1524000" cy="1524000"/>
          </a:xfrm>
          <a:prstGeom prst="rect">
            <a:avLst/>
          </a:prstGeom>
        </p:spPr>
      </p:pic>
    </p:spTree>
    <p:extLst>
      <p:ext uri="{BB962C8B-B14F-4D97-AF65-F5344CB8AC3E}">
        <p14:creationId xmlns:p14="http://schemas.microsoft.com/office/powerpoint/2010/main" val="1359282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9144000" cy="1371600"/>
          </a:xfrm>
        </p:spPr>
        <p:txBody>
          <a:bodyPr/>
          <a:lstStyle/>
          <a:p>
            <a:r>
              <a:rPr lang="en-US" sz="4000" b="1" dirty="0"/>
              <a:t>   Learner Outcomes</a:t>
            </a:r>
          </a:p>
        </p:txBody>
      </p:sp>
      <p:sp>
        <p:nvSpPr>
          <p:cNvPr id="3" name="Content Placeholder 2"/>
          <p:cNvSpPr>
            <a:spLocks noGrp="1"/>
          </p:cNvSpPr>
          <p:nvPr>
            <p:ph idx="1"/>
          </p:nvPr>
        </p:nvSpPr>
        <p:spPr>
          <a:xfrm>
            <a:off x="609600" y="1981200"/>
            <a:ext cx="8229600" cy="4297363"/>
          </a:xfrm>
        </p:spPr>
        <p:txBody>
          <a:bodyPr/>
          <a:lstStyle/>
          <a:p>
            <a:pPr marL="514350" indent="-514350">
              <a:buFont typeface="+mj-lt"/>
              <a:buAutoNum type="arabicPeriod"/>
            </a:pPr>
            <a:r>
              <a:rPr lang="en-US" dirty="0"/>
              <a:t>Learn how to use HLPs as the foundation for a shared vision and common language with clinical partners</a:t>
            </a:r>
          </a:p>
          <a:p>
            <a:pPr marL="514350" indent="-514350">
              <a:buFont typeface="+mj-lt"/>
              <a:buAutoNum type="arabicPeriod"/>
            </a:pPr>
            <a:r>
              <a:rPr lang="en-US" dirty="0"/>
              <a:t>Discuss how a clinical partnership grew from share training</a:t>
            </a:r>
          </a:p>
          <a:p>
            <a:pPr marL="514350" indent="-514350">
              <a:buFont typeface="+mj-lt"/>
              <a:buAutoNum type="arabicPeriod"/>
            </a:pPr>
            <a:r>
              <a:rPr lang="en-US" dirty="0"/>
              <a:t>Explore how our school partnerships can be expanded</a:t>
            </a:r>
          </a:p>
        </p:txBody>
      </p:sp>
    </p:spTree>
    <p:extLst>
      <p:ext uri="{BB962C8B-B14F-4D97-AF65-F5344CB8AC3E}">
        <p14:creationId xmlns:p14="http://schemas.microsoft.com/office/powerpoint/2010/main" val="1546744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3786-8A97-0745-9F25-F88E943C9196}"/>
              </a:ext>
            </a:extLst>
          </p:cNvPr>
          <p:cNvSpPr>
            <a:spLocks noGrp="1"/>
          </p:cNvSpPr>
          <p:nvPr>
            <p:ph type="title"/>
          </p:nvPr>
        </p:nvSpPr>
        <p:spPr>
          <a:xfrm>
            <a:off x="489857" y="914400"/>
            <a:ext cx="8229600" cy="762000"/>
          </a:xfrm>
        </p:spPr>
        <p:txBody>
          <a:bodyPr/>
          <a:lstStyle/>
          <a:p>
            <a:r>
              <a:rPr lang="en-US" dirty="0"/>
              <a:t>High Leverage Practice: HLP8</a:t>
            </a:r>
          </a:p>
        </p:txBody>
      </p:sp>
      <p:graphicFrame>
        <p:nvGraphicFramePr>
          <p:cNvPr id="4" name="Content Placeholder 3">
            <a:extLst>
              <a:ext uri="{FF2B5EF4-FFF2-40B4-BE49-F238E27FC236}">
                <a16:creationId xmlns:a16="http://schemas.microsoft.com/office/drawing/2014/main" id="{2A91684E-2B2E-2F43-A013-0C19D942DAB2}"/>
              </a:ext>
            </a:extLst>
          </p:cNvPr>
          <p:cNvGraphicFramePr>
            <a:graphicFrameLocks noGrp="1"/>
          </p:cNvGraphicFramePr>
          <p:nvPr>
            <p:ph idx="1"/>
            <p:extLst/>
          </p:nvPr>
        </p:nvGraphicFramePr>
        <p:xfrm>
          <a:off x="381000" y="3654828"/>
          <a:ext cx="7620000" cy="2042160"/>
        </p:xfrm>
        <a:graphic>
          <a:graphicData uri="http://schemas.openxmlformats.org/drawingml/2006/table">
            <a:tbl>
              <a:tblPr/>
              <a:tblGrid>
                <a:gridCol w="3810000">
                  <a:extLst>
                    <a:ext uri="{9D8B030D-6E8A-4147-A177-3AD203B41FA5}">
                      <a16:colId xmlns:a16="http://schemas.microsoft.com/office/drawing/2014/main" val="1441357688"/>
                    </a:ext>
                  </a:extLst>
                </a:gridCol>
                <a:gridCol w="3810000">
                  <a:extLst>
                    <a:ext uri="{9D8B030D-6E8A-4147-A177-3AD203B41FA5}">
                      <a16:colId xmlns:a16="http://schemas.microsoft.com/office/drawing/2014/main" val="3173767720"/>
                    </a:ext>
                  </a:extLst>
                </a:gridCol>
              </a:tblGrid>
              <a:tr h="0">
                <a:tc>
                  <a:txBody>
                    <a:bodyPr/>
                    <a:lstStyle/>
                    <a:p>
                      <a:r>
                        <a:rPr lang="en-US" sz="1300" b="1" dirty="0">
                          <a:effectLst/>
                          <a:latin typeface="Calibri" panose="020F0502020204030204" pitchFamily="34" charset="0"/>
                        </a:rPr>
                        <a:t>HLP8 </a:t>
                      </a:r>
                      <a:endParaRPr lang="en-US" dirty="0">
                        <a:effectLst/>
                      </a:endParaRPr>
                    </a:p>
                  </a:txBody>
                  <a:tcPr anchor="ctr">
                    <a:lnL w="9525" cap="flat" cmpd="sng" algn="ctr">
                      <a:solidFill>
                        <a:srgbClr val="191616"/>
                      </a:solidFill>
                      <a:prstDash val="solid"/>
                      <a:round/>
                      <a:headEnd type="none" w="med" len="med"/>
                      <a:tailEnd type="none" w="med" len="med"/>
                    </a:lnL>
                    <a:lnR w="9525" cap="flat" cmpd="sng" algn="ctr">
                      <a:solidFill>
                        <a:srgbClr val="191616"/>
                      </a:solidFill>
                      <a:prstDash val="solid"/>
                      <a:round/>
                      <a:headEnd type="none" w="med" len="med"/>
                      <a:tailEnd type="none" w="med" len="med"/>
                    </a:lnR>
                    <a:lnT w="9525" cap="flat" cmpd="sng" algn="ctr">
                      <a:solidFill>
                        <a:srgbClr val="191616"/>
                      </a:solidFill>
                      <a:prstDash val="solid"/>
                      <a:round/>
                      <a:headEnd type="none" w="med" len="med"/>
                      <a:tailEnd type="none" w="med" len="med"/>
                    </a:lnT>
                    <a:lnB w="9525" cap="flat" cmpd="sng" algn="ctr">
                      <a:solidFill>
                        <a:srgbClr val="191616"/>
                      </a:solidFill>
                      <a:prstDash val="solid"/>
                      <a:round/>
                      <a:headEnd type="none" w="med" len="med"/>
                      <a:tailEnd type="none" w="med" len="med"/>
                    </a:lnB>
                    <a:solidFill>
                      <a:srgbClr val="FFFFFF"/>
                    </a:solidFill>
                  </a:tcPr>
                </a:tc>
                <a:tc>
                  <a:txBody>
                    <a:bodyPr/>
                    <a:lstStyle/>
                    <a:p>
                      <a:r>
                        <a:rPr lang="en-US" sz="1300" b="1" dirty="0">
                          <a:effectLst/>
                          <a:latin typeface="Calibri" panose="020F0502020204030204" pitchFamily="34" charset="0"/>
                        </a:rPr>
                        <a:t>Provide positive and constructive feedback to guide students’ learning and behavior. </a:t>
                      </a:r>
                      <a:endParaRPr lang="en-US" dirty="0">
                        <a:effectLst/>
                      </a:endParaRPr>
                    </a:p>
                  </a:txBody>
                  <a:tcPr anchor="ctr">
                    <a:lnL w="9525" cap="flat" cmpd="sng" algn="ctr">
                      <a:solidFill>
                        <a:srgbClr val="191616"/>
                      </a:solidFill>
                      <a:prstDash val="solid"/>
                      <a:round/>
                      <a:headEnd type="none" w="med" len="med"/>
                      <a:tailEnd type="none" w="med" len="med"/>
                    </a:lnL>
                    <a:lnR w="9525" cap="flat" cmpd="sng" algn="ctr">
                      <a:solidFill>
                        <a:srgbClr val="191616"/>
                      </a:solidFill>
                      <a:prstDash val="solid"/>
                      <a:round/>
                      <a:headEnd type="none" w="med" len="med"/>
                      <a:tailEnd type="none" w="med" len="med"/>
                    </a:lnR>
                    <a:lnT w="9525" cap="flat" cmpd="sng" algn="ctr">
                      <a:solidFill>
                        <a:srgbClr val="191616"/>
                      </a:solidFill>
                      <a:prstDash val="solid"/>
                      <a:round/>
                      <a:headEnd type="none" w="med" len="med"/>
                      <a:tailEnd type="none" w="med" len="med"/>
                    </a:lnT>
                    <a:lnB w="9525" cap="flat" cmpd="sng" algn="ctr">
                      <a:solidFill>
                        <a:srgbClr val="191616"/>
                      </a:solidFill>
                      <a:prstDash val="solid"/>
                      <a:round/>
                      <a:headEnd type="none" w="med" len="med"/>
                      <a:tailEnd type="none" w="med" len="med"/>
                    </a:lnB>
                    <a:solidFill>
                      <a:srgbClr val="E5E5E5"/>
                    </a:solidFill>
                  </a:tcPr>
                </a:tc>
                <a:extLst>
                  <a:ext uri="{0D108BD9-81ED-4DB2-BD59-A6C34878D82A}">
                    <a16:rowId xmlns:a16="http://schemas.microsoft.com/office/drawing/2014/main" val="2284872155"/>
                  </a:ext>
                </a:extLst>
              </a:tr>
              <a:tr h="0">
                <a:tc gridSpan="2">
                  <a:txBody>
                    <a:bodyPr/>
                    <a:lstStyle/>
                    <a:p>
                      <a:r>
                        <a:rPr lang="en-US" sz="1200" dirty="0">
                          <a:effectLst/>
                          <a:latin typeface="AvenirNext" panose="020B0503020202020204" pitchFamily="34" charset="0"/>
                        </a:rPr>
                        <a:t>The purpose of feedback is to guide student learning and behavior and increase student motivation, engagement, and independence, leading to improved student learning and behavior. </a:t>
                      </a:r>
                      <a:r>
                        <a:rPr lang="en-US" sz="1200" b="1" dirty="0">
                          <a:solidFill>
                            <a:schemeClr val="tx2"/>
                          </a:solidFill>
                          <a:effectLst/>
                          <a:latin typeface="AvenirNext" panose="020B0503020202020204" pitchFamily="34" charset="0"/>
                        </a:rPr>
                        <a:t>Effective feedback must be strategically delivered and goal directed; feedback is most effective when the learner has a goal and the feedback informs the learner regarding areas needing improvement and ways to improve performance</a:t>
                      </a:r>
                      <a:r>
                        <a:rPr lang="en-US" sz="1200" b="1" dirty="0">
                          <a:effectLst/>
                          <a:latin typeface="AvenirNext" panose="020B0503020202020204" pitchFamily="34" charset="0"/>
                        </a:rPr>
                        <a:t>. </a:t>
                      </a:r>
                      <a:r>
                        <a:rPr lang="en-US" sz="1200" dirty="0">
                          <a:effectLst/>
                          <a:latin typeface="AvenirNext" panose="020B0503020202020204" pitchFamily="34" charset="0"/>
                        </a:rPr>
                        <a:t>Feedback may be verbal, nonverbal, or written, and should be timely, contingent, genuine, meaningful, age appropriate, and at rates commensurate with task and phase of learning (i.e., acquisition, fluency, maintenance). Teachers should provide ongoing feedback until learners reach their established learning goals. </a:t>
                      </a:r>
                      <a:endParaRPr lang="en-US" dirty="0">
                        <a:effectLst/>
                      </a:endParaRPr>
                    </a:p>
                  </a:txBody>
                  <a:tcPr anchor="ctr">
                    <a:lnL w="9525" cap="flat" cmpd="sng" algn="ctr">
                      <a:solidFill>
                        <a:srgbClr val="161616"/>
                      </a:solidFill>
                      <a:prstDash val="solid"/>
                      <a:round/>
                      <a:headEnd type="none" w="med" len="med"/>
                      <a:tailEnd type="none" w="med" len="med"/>
                    </a:lnL>
                    <a:lnR w="9525" cap="flat" cmpd="sng" algn="ctr">
                      <a:solidFill>
                        <a:srgbClr val="161616"/>
                      </a:solidFill>
                      <a:prstDash val="solid"/>
                      <a:round/>
                      <a:headEnd type="none" w="med" len="med"/>
                      <a:tailEnd type="none" w="med" len="med"/>
                    </a:lnR>
                    <a:lnT w="9525" cap="flat" cmpd="sng" algn="ctr">
                      <a:solidFill>
                        <a:srgbClr val="191616"/>
                      </a:solidFill>
                      <a:prstDash val="solid"/>
                      <a:round/>
                      <a:headEnd type="none" w="med" len="med"/>
                      <a:tailEnd type="none" w="med" len="med"/>
                    </a:lnT>
                    <a:lnB w="9525" cap="flat" cmpd="sng" algn="ctr">
                      <a:solidFill>
                        <a:srgbClr val="191616"/>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88331586"/>
                  </a:ext>
                </a:extLst>
              </a:tr>
            </a:tbl>
          </a:graphicData>
        </a:graphic>
      </p:graphicFrame>
      <p:pic>
        <p:nvPicPr>
          <p:cNvPr id="5" name="Picture 4">
            <a:extLst>
              <a:ext uri="{FF2B5EF4-FFF2-40B4-BE49-F238E27FC236}">
                <a16:creationId xmlns:a16="http://schemas.microsoft.com/office/drawing/2014/main" id="{1ACAAA3D-A59B-6B4F-8A54-1463336A9FA5}"/>
              </a:ext>
            </a:extLst>
          </p:cNvPr>
          <p:cNvPicPr>
            <a:picLocks noChangeAspect="1"/>
          </p:cNvPicPr>
          <p:nvPr/>
        </p:nvPicPr>
        <p:blipFill>
          <a:blip r:embed="rId2"/>
          <a:stretch>
            <a:fillRect/>
          </a:stretch>
        </p:blipFill>
        <p:spPr>
          <a:xfrm>
            <a:off x="4724400" y="1820686"/>
            <a:ext cx="4191000" cy="1524000"/>
          </a:xfrm>
          <a:prstGeom prst="rect">
            <a:avLst/>
          </a:prstGeom>
        </p:spPr>
      </p:pic>
      <p:pic>
        <p:nvPicPr>
          <p:cNvPr id="6" name="Picture 5">
            <a:extLst>
              <a:ext uri="{FF2B5EF4-FFF2-40B4-BE49-F238E27FC236}">
                <a16:creationId xmlns:a16="http://schemas.microsoft.com/office/drawing/2014/main" id="{3286BD09-F0DD-8A44-B33D-66D0DC804698}"/>
              </a:ext>
            </a:extLst>
          </p:cNvPr>
          <p:cNvPicPr>
            <a:picLocks noChangeAspect="1"/>
          </p:cNvPicPr>
          <p:nvPr/>
        </p:nvPicPr>
        <p:blipFill>
          <a:blip r:embed="rId3"/>
          <a:stretch>
            <a:fillRect/>
          </a:stretch>
        </p:blipFill>
        <p:spPr>
          <a:xfrm>
            <a:off x="7982988" y="5696988"/>
            <a:ext cx="1161012" cy="1161012"/>
          </a:xfrm>
          <a:prstGeom prst="rect">
            <a:avLst/>
          </a:prstGeom>
        </p:spPr>
      </p:pic>
    </p:spTree>
    <p:extLst>
      <p:ext uri="{BB962C8B-B14F-4D97-AF65-F5344CB8AC3E}">
        <p14:creationId xmlns:p14="http://schemas.microsoft.com/office/powerpoint/2010/main" val="3981276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Good Behavior Game? </a:t>
            </a:r>
          </a:p>
        </p:txBody>
      </p:sp>
      <p:sp>
        <p:nvSpPr>
          <p:cNvPr id="3" name="Content Placeholder 2"/>
          <p:cNvSpPr>
            <a:spLocks noGrp="1"/>
          </p:cNvSpPr>
          <p:nvPr>
            <p:ph idx="1"/>
          </p:nvPr>
        </p:nvSpPr>
        <p:spPr/>
        <p:txBody>
          <a:bodyPr vert="horz" lIns="91440" tIns="45720" rIns="91440" bIns="45720" rtlCol="0" anchor="t">
            <a:normAutofit/>
          </a:bodyPr>
          <a:lstStyle/>
          <a:p>
            <a:pPr marL="342900" indent="-342900">
              <a:buFont typeface="Arial"/>
              <a:buChar char="•"/>
            </a:pPr>
            <a:r>
              <a:rPr lang="en-US" sz="2800" b="0" dirty="0">
                <a:latin typeface="Arial" charset="0"/>
              </a:rPr>
              <a:t>Good Behavior Game (GBG) is a classroom management strategy that uses an </a:t>
            </a:r>
            <a:r>
              <a:rPr lang="en-US" sz="2800" dirty="0">
                <a:latin typeface="Arial" charset="0"/>
              </a:rPr>
              <a:t>interdependent</a:t>
            </a:r>
            <a:r>
              <a:rPr lang="en-US" sz="2800" b="0" dirty="0">
                <a:latin typeface="Arial" charset="0"/>
              </a:rPr>
              <a:t> </a:t>
            </a:r>
            <a:r>
              <a:rPr lang="en-US" sz="2800" dirty="0">
                <a:latin typeface="Arial" charset="0"/>
              </a:rPr>
              <a:t>group contingency </a:t>
            </a:r>
            <a:r>
              <a:rPr lang="en-US" sz="2800" b="0" dirty="0">
                <a:latin typeface="Arial" charset="0"/>
              </a:rPr>
              <a:t>to promote prosocial behavior (Barrish, Saunders, &amp; Wolf, 1969).</a:t>
            </a:r>
          </a:p>
          <a:p>
            <a:endParaRPr lang="en-US" b="0" dirty="0">
              <a:latin typeface="Arial" charset="0"/>
            </a:endParaRPr>
          </a:p>
        </p:txBody>
      </p:sp>
      <p:pic>
        <p:nvPicPr>
          <p:cNvPr id="4" name="Picture 3"/>
          <p:cNvPicPr>
            <a:picLocks noChangeAspect="1"/>
          </p:cNvPicPr>
          <p:nvPr/>
        </p:nvPicPr>
        <p:blipFill>
          <a:blip r:embed="rId3"/>
          <a:stretch>
            <a:fillRect/>
          </a:stretch>
        </p:blipFill>
        <p:spPr>
          <a:xfrm>
            <a:off x="7620000" y="5334000"/>
            <a:ext cx="1524000" cy="1524000"/>
          </a:xfrm>
          <a:prstGeom prst="rect">
            <a:avLst/>
          </a:prstGeom>
        </p:spPr>
      </p:pic>
    </p:spTree>
    <p:extLst>
      <p:ext uri="{BB962C8B-B14F-4D97-AF65-F5344CB8AC3E}">
        <p14:creationId xmlns:p14="http://schemas.microsoft.com/office/powerpoint/2010/main" val="388810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procedures</a:t>
            </a:r>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2396157069"/>
              </p:ext>
            </p:extLst>
          </p:nvPr>
        </p:nvGraphicFramePr>
        <p:xfrm>
          <a:off x="457200" y="1752600"/>
          <a:ext cx="8763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7620000" y="5334000"/>
            <a:ext cx="1524000" cy="1524000"/>
          </a:xfrm>
          <a:prstGeom prst="rect">
            <a:avLst/>
          </a:prstGeom>
        </p:spPr>
      </p:pic>
    </p:spTree>
    <p:extLst>
      <p:ext uri="{BB962C8B-B14F-4D97-AF65-F5344CB8AC3E}">
        <p14:creationId xmlns:p14="http://schemas.microsoft.com/office/powerpoint/2010/main" val="248943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Guiding questions for your classroom</a:t>
            </a:r>
          </a:p>
        </p:txBody>
      </p:sp>
      <p:sp>
        <p:nvSpPr>
          <p:cNvPr id="3" name="Content Placeholder 2"/>
          <p:cNvSpPr>
            <a:spLocks noGrp="1"/>
          </p:cNvSpPr>
          <p:nvPr>
            <p:ph idx="1"/>
          </p:nvPr>
        </p:nvSpPr>
        <p:spPr/>
        <p:txBody>
          <a:bodyPr/>
          <a:lstStyle/>
          <a:p>
            <a:pPr marL="457200" indent="-457200">
              <a:buFont typeface="+mj-lt"/>
              <a:buAutoNum type="arabicPeriod"/>
            </a:pPr>
            <a:r>
              <a:rPr lang="en-US" dirty="0"/>
              <a:t>When will you play the GBG?</a:t>
            </a:r>
          </a:p>
          <a:p>
            <a:pPr marL="457200" indent="-457200">
              <a:buFont typeface="+mj-lt"/>
              <a:buAutoNum type="arabicPeriod"/>
            </a:pPr>
            <a:r>
              <a:rPr lang="en-US" dirty="0"/>
              <a:t>What will be your GBG rules (3-5 rules)?</a:t>
            </a:r>
          </a:p>
          <a:p>
            <a:pPr marL="457200" indent="-457200">
              <a:buFont typeface="+mj-lt"/>
              <a:buAutoNum type="arabicPeriod"/>
            </a:pPr>
            <a:r>
              <a:rPr lang="en-US" dirty="0"/>
              <a:t>How will you divide the teams (who works well together? Who doesn’t?)?</a:t>
            </a:r>
          </a:p>
          <a:p>
            <a:pPr marL="457200" indent="-457200">
              <a:buFont typeface="+mj-lt"/>
              <a:buAutoNum type="arabicPeriod"/>
            </a:pPr>
            <a:r>
              <a:rPr lang="en-US" dirty="0"/>
              <a:t>How will you make it clear you are playing the game?</a:t>
            </a:r>
          </a:p>
          <a:p>
            <a:pPr marL="457200" indent="-457200">
              <a:buFont typeface="+mj-lt"/>
              <a:buAutoNum type="arabicPeriod"/>
            </a:pPr>
            <a:r>
              <a:rPr lang="en-US" dirty="0"/>
              <a:t>How long will you play the game?</a:t>
            </a:r>
          </a:p>
          <a:p>
            <a:pPr marL="457200" indent="-457200">
              <a:buFont typeface="+mj-lt"/>
              <a:buAutoNum type="arabicPeriod"/>
            </a:pPr>
            <a:r>
              <a:rPr lang="en-US" dirty="0"/>
              <a:t>What reinforcers do you plan to use?</a:t>
            </a:r>
          </a:p>
        </p:txBody>
      </p:sp>
      <p:pic>
        <p:nvPicPr>
          <p:cNvPr id="4" name="Picture 3"/>
          <p:cNvPicPr>
            <a:picLocks noChangeAspect="1"/>
          </p:cNvPicPr>
          <p:nvPr/>
        </p:nvPicPr>
        <p:blipFill>
          <a:blip r:embed="rId2"/>
          <a:stretch>
            <a:fillRect/>
          </a:stretch>
        </p:blipFill>
        <p:spPr>
          <a:xfrm>
            <a:off x="7620000" y="5350712"/>
            <a:ext cx="1524000" cy="1524000"/>
          </a:xfrm>
          <a:prstGeom prst="rect">
            <a:avLst/>
          </a:prstGeom>
        </p:spPr>
      </p:pic>
    </p:spTree>
    <p:extLst>
      <p:ext uri="{BB962C8B-B14F-4D97-AF65-F5344CB8AC3E}">
        <p14:creationId xmlns:p14="http://schemas.microsoft.com/office/powerpoint/2010/main" val="3020913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Guiding questions for your classroom</a:t>
            </a:r>
          </a:p>
        </p:txBody>
      </p:sp>
      <p:sp>
        <p:nvSpPr>
          <p:cNvPr id="3" name="Content Placeholder 2"/>
          <p:cNvSpPr>
            <a:spLocks noGrp="1"/>
          </p:cNvSpPr>
          <p:nvPr>
            <p:ph idx="1"/>
          </p:nvPr>
        </p:nvSpPr>
        <p:spPr/>
        <p:txBody>
          <a:bodyPr/>
          <a:lstStyle/>
          <a:p>
            <a:pPr marL="457200" indent="-457200">
              <a:buFont typeface="+mj-lt"/>
              <a:buAutoNum type="arabicPeriod"/>
            </a:pPr>
            <a:r>
              <a:rPr lang="en-US" dirty="0"/>
              <a:t>When will you play the GBG?</a:t>
            </a:r>
          </a:p>
          <a:p>
            <a:pPr marL="457200" indent="-457200">
              <a:buFont typeface="+mj-lt"/>
              <a:buAutoNum type="arabicPeriod"/>
            </a:pPr>
            <a:r>
              <a:rPr lang="en-US" dirty="0"/>
              <a:t>What will be your GBG rules (3-5 rules)?</a:t>
            </a:r>
          </a:p>
          <a:p>
            <a:pPr marL="457200" indent="-457200">
              <a:buFont typeface="+mj-lt"/>
              <a:buAutoNum type="arabicPeriod"/>
            </a:pPr>
            <a:r>
              <a:rPr lang="en-US" dirty="0"/>
              <a:t>How will you divide the teams (who works well together? Who doesn’t?)?</a:t>
            </a:r>
          </a:p>
          <a:p>
            <a:pPr marL="457200" indent="-457200">
              <a:buFont typeface="+mj-lt"/>
              <a:buAutoNum type="arabicPeriod"/>
            </a:pPr>
            <a:r>
              <a:rPr lang="en-US" dirty="0"/>
              <a:t>How will you make it clear you are playing the game?</a:t>
            </a:r>
          </a:p>
          <a:p>
            <a:pPr marL="457200" indent="-457200">
              <a:buFont typeface="+mj-lt"/>
              <a:buAutoNum type="arabicPeriod"/>
            </a:pPr>
            <a:r>
              <a:rPr lang="en-US" dirty="0"/>
              <a:t>How long will you play the game?</a:t>
            </a:r>
          </a:p>
          <a:p>
            <a:pPr marL="457200" indent="-457200">
              <a:buFont typeface="+mj-lt"/>
              <a:buAutoNum type="arabicPeriod"/>
            </a:pPr>
            <a:r>
              <a:rPr lang="en-US" dirty="0"/>
              <a:t>What reinforcers do you plan to use?</a:t>
            </a:r>
          </a:p>
        </p:txBody>
      </p:sp>
      <p:pic>
        <p:nvPicPr>
          <p:cNvPr id="4" name="Picture 3"/>
          <p:cNvPicPr>
            <a:picLocks noChangeAspect="1"/>
          </p:cNvPicPr>
          <p:nvPr/>
        </p:nvPicPr>
        <p:blipFill>
          <a:blip r:embed="rId2"/>
          <a:stretch>
            <a:fillRect/>
          </a:stretch>
        </p:blipFill>
        <p:spPr>
          <a:xfrm>
            <a:off x="7620000" y="5350712"/>
            <a:ext cx="1524000" cy="1524000"/>
          </a:xfrm>
          <a:prstGeom prst="rect">
            <a:avLst/>
          </a:prstGeom>
        </p:spPr>
      </p:pic>
    </p:spTree>
    <p:extLst>
      <p:ext uri="{BB962C8B-B14F-4D97-AF65-F5344CB8AC3E}">
        <p14:creationId xmlns:p14="http://schemas.microsoft.com/office/powerpoint/2010/main" val="4244972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266AA7-3CF1-5440-B1F9-7ABA98B0D2FC}"/>
              </a:ext>
            </a:extLst>
          </p:cNvPr>
          <p:cNvSpPr>
            <a:spLocks noGrp="1"/>
          </p:cNvSpPr>
          <p:nvPr>
            <p:ph type="title"/>
          </p:nvPr>
        </p:nvSpPr>
        <p:spPr/>
        <p:txBody>
          <a:bodyPr/>
          <a:lstStyle/>
          <a:p>
            <a:r>
              <a:rPr lang="en-US" dirty="0"/>
              <a:t>Behavior High Leverage Practices</a:t>
            </a:r>
          </a:p>
        </p:txBody>
      </p:sp>
      <p:pic>
        <p:nvPicPr>
          <p:cNvPr id="5" name="Content Placeholder 4">
            <a:extLst>
              <a:ext uri="{FF2B5EF4-FFF2-40B4-BE49-F238E27FC236}">
                <a16:creationId xmlns:a16="http://schemas.microsoft.com/office/drawing/2014/main" id="{1E350235-9D2C-D846-8B2D-9DCD43855C3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4538" t="13433" r="22785" b="2394"/>
          <a:stretch/>
        </p:blipFill>
        <p:spPr>
          <a:xfrm>
            <a:off x="304800" y="1905000"/>
            <a:ext cx="4191001" cy="4297363"/>
          </a:xfrm>
        </p:spPr>
      </p:pic>
      <p:graphicFrame>
        <p:nvGraphicFramePr>
          <p:cNvPr id="8" name="Content Placeholder 7">
            <a:extLst>
              <a:ext uri="{FF2B5EF4-FFF2-40B4-BE49-F238E27FC236}">
                <a16:creationId xmlns:a16="http://schemas.microsoft.com/office/drawing/2014/main" id="{C957248E-8D5D-DA43-849D-9DC5089043FD}"/>
              </a:ext>
            </a:extLst>
          </p:cNvPr>
          <p:cNvGraphicFramePr>
            <a:graphicFrameLocks noGrp="1"/>
          </p:cNvGraphicFramePr>
          <p:nvPr>
            <p:ph sz="half" idx="2"/>
            <p:extLst>
              <p:ext uri="{D42A27DB-BD31-4B8C-83A1-F6EECF244321}">
                <p14:modId xmlns:p14="http://schemas.microsoft.com/office/powerpoint/2010/main" val="977591866"/>
              </p:ext>
            </p:extLst>
          </p:nvPr>
        </p:nvGraphicFramePr>
        <p:xfrm>
          <a:off x="4724400" y="2590800"/>
          <a:ext cx="4419600" cy="1786414"/>
        </p:xfrm>
        <a:graphic>
          <a:graphicData uri="http://schemas.openxmlformats.org/drawingml/2006/table">
            <a:tbl>
              <a:tblPr>
                <a:tableStyleId>{5C22544A-7EE6-4342-B048-85BDC9FD1C3A}</a:tableStyleId>
              </a:tblPr>
              <a:tblGrid>
                <a:gridCol w="1252220">
                  <a:extLst>
                    <a:ext uri="{9D8B030D-6E8A-4147-A177-3AD203B41FA5}">
                      <a16:colId xmlns:a16="http://schemas.microsoft.com/office/drawing/2014/main" val="2270748080"/>
                    </a:ext>
                  </a:extLst>
                </a:gridCol>
                <a:gridCol w="1804670">
                  <a:extLst>
                    <a:ext uri="{9D8B030D-6E8A-4147-A177-3AD203B41FA5}">
                      <a16:colId xmlns:a16="http://schemas.microsoft.com/office/drawing/2014/main" val="2902223367"/>
                    </a:ext>
                  </a:extLst>
                </a:gridCol>
                <a:gridCol w="1362710">
                  <a:extLst>
                    <a:ext uri="{9D8B030D-6E8A-4147-A177-3AD203B41FA5}">
                      <a16:colId xmlns:a16="http://schemas.microsoft.com/office/drawing/2014/main" val="2965393704"/>
                    </a:ext>
                  </a:extLst>
                </a:gridCol>
              </a:tblGrid>
              <a:tr h="584200">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8414" marR="8414" marT="8414" marB="0" anchor="b">
                    <a:solidFill>
                      <a:srgbClr val="C00000"/>
                    </a:solidFill>
                  </a:tcPr>
                </a:tc>
                <a:tc>
                  <a:txBody>
                    <a:bodyPr/>
                    <a:lstStyle/>
                    <a:p>
                      <a:pPr algn="ctr" fontAlgn="b"/>
                      <a:r>
                        <a:rPr lang="en-US" sz="2000" b="1" u="none" strike="noStrike" dirty="0">
                          <a:effectLst/>
                        </a:rPr>
                        <a:t>Pre-Test (% correct)</a:t>
                      </a:r>
                      <a:endParaRPr lang="en-US" sz="2000" b="1" i="0" u="none" strike="noStrike" dirty="0">
                        <a:solidFill>
                          <a:srgbClr val="000000"/>
                        </a:solidFill>
                        <a:effectLst/>
                        <a:latin typeface="Calibri" panose="020F0502020204030204" pitchFamily="34" charset="0"/>
                      </a:endParaRPr>
                    </a:p>
                  </a:txBody>
                  <a:tcPr marL="8414" marR="8414" marT="8414" marB="0" anchor="b">
                    <a:solidFill>
                      <a:srgbClr val="C00000"/>
                    </a:solidFill>
                  </a:tcPr>
                </a:tc>
                <a:tc>
                  <a:txBody>
                    <a:bodyPr/>
                    <a:lstStyle/>
                    <a:p>
                      <a:pPr algn="ctr" fontAlgn="b"/>
                      <a:r>
                        <a:rPr lang="en-US" sz="2000" b="1" u="none" strike="noStrike" dirty="0">
                          <a:effectLst/>
                        </a:rPr>
                        <a:t>Post-Test (% correct)</a:t>
                      </a:r>
                      <a:endParaRPr lang="en-US" sz="2000" b="1" i="0" u="none" strike="noStrike" dirty="0">
                        <a:solidFill>
                          <a:srgbClr val="000000"/>
                        </a:solidFill>
                        <a:effectLst/>
                        <a:latin typeface="Calibri" panose="020F0502020204030204" pitchFamily="34" charset="0"/>
                      </a:endParaRPr>
                    </a:p>
                  </a:txBody>
                  <a:tcPr marL="8414" marR="8414" marT="8414" marB="0" anchor="b">
                    <a:solidFill>
                      <a:srgbClr val="C00000"/>
                    </a:solidFill>
                  </a:tcPr>
                </a:tc>
                <a:extLst>
                  <a:ext uri="{0D108BD9-81ED-4DB2-BD59-A6C34878D82A}">
                    <a16:rowId xmlns:a16="http://schemas.microsoft.com/office/drawing/2014/main" val="2298986621"/>
                  </a:ext>
                </a:extLst>
              </a:tr>
              <a:tr h="584200">
                <a:tc>
                  <a:txBody>
                    <a:bodyPr/>
                    <a:lstStyle/>
                    <a:p>
                      <a:pPr algn="l" fontAlgn="b"/>
                      <a:r>
                        <a:rPr lang="en-US" sz="2000" u="none" strike="noStrike" dirty="0">
                          <a:effectLst/>
                        </a:rPr>
                        <a:t>Teachers</a:t>
                      </a:r>
                      <a:endParaRPr lang="en-US" sz="2000" b="0" i="0" u="none" strike="noStrike" dirty="0">
                        <a:solidFill>
                          <a:srgbClr val="000000"/>
                        </a:solidFill>
                        <a:effectLst/>
                        <a:latin typeface="Calibri" panose="020F0502020204030204" pitchFamily="34" charset="0"/>
                      </a:endParaRPr>
                    </a:p>
                  </a:txBody>
                  <a:tcPr marL="8414" marR="8414" marT="8414" marB="0" anchor="b">
                    <a:solidFill>
                      <a:schemeClr val="bg1">
                        <a:lumMod val="65000"/>
                      </a:schemeClr>
                    </a:solidFill>
                  </a:tcPr>
                </a:tc>
                <a:tc>
                  <a:txBody>
                    <a:bodyPr/>
                    <a:lstStyle/>
                    <a:p>
                      <a:pPr algn="ctr" fontAlgn="b"/>
                      <a:r>
                        <a:rPr lang="en-US" sz="2000" u="none" strike="noStrike" dirty="0">
                          <a:effectLst/>
                        </a:rPr>
                        <a:t>64.25</a:t>
                      </a:r>
                      <a:endParaRPr lang="en-US" sz="2000" b="0" i="0" u="none" strike="noStrike" dirty="0">
                        <a:solidFill>
                          <a:srgbClr val="000000"/>
                        </a:solidFill>
                        <a:effectLst/>
                        <a:latin typeface="Calibri" panose="020F0502020204030204" pitchFamily="34" charset="0"/>
                      </a:endParaRPr>
                    </a:p>
                  </a:txBody>
                  <a:tcPr marL="8414" marR="8414" marT="8414" marB="0" anchor="b">
                    <a:solidFill>
                      <a:schemeClr val="bg1">
                        <a:lumMod val="65000"/>
                      </a:schemeClr>
                    </a:solidFill>
                  </a:tcPr>
                </a:tc>
                <a:tc>
                  <a:txBody>
                    <a:bodyPr/>
                    <a:lstStyle/>
                    <a:p>
                      <a:pPr algn="ctr" fontAlgn="b"/>
                      <a:r>
                        <a:rPr lang="en-US" sz="2000" u="none" strike="noStrike" dirty="0">
                          <a:effectLst/>
                        </a:rPr>
                        <a:t>71.4</a:t>
                      </a:r>
                      <a:endParaRPr lang="en-US" sz="2000" b="0" i="0" u="none" strike="noStrike" dirty="0">
                        <a:solidFill>
                          <a:srgbClr val="000000"/>
                        </a:solidFill>
                        <a:effectLst/>
                        <a:latin typeface="Calibri" panose="020F0502020204030204" pitchFamily="34" charset="0"/>
                      </a:endParaRPr>
                    </a:p>
                  </a:txBody>
                  <a:tcPr marL="8414" marR="8414" marT="8414" marB="0" anchor="b">
                    <a:solidFill>
                      <a:schemeClr val="bg1">
                        <a:lumMod val="65000"/>
                      </a:schemeClr>
                    </a:solidFill>
                  </a:tcPr>
                </a:tc>
                <a:extLst>
                  <a:ext uri="{0D108BD9-81ED-4DB2-BD59-A6C34878D82A}">
                    <a16:rowId xmlns:a16="http://schemas.microsoft.com/office/drawing/2014/main" val="218686547"/>
                  </a:ext>
                </a:extLst>
              </a:tr>
              <a:tr h="584200">
                <a:tc>
                  <a:txBody>
                    <a:bodyPr/>
                    <a:lstStyle/>
                    <a:p>
                      <a:pPr algn="l" fontAlgn="b"/>
                      <a:r>
                        <a:rPr lang="en-US" sz="2000" u="none" strike="noStrike" dirty="0">
                          <a:effectLst/>
                        </a:rPr>
                        <a:t>Students </a:t>
                      </a:r>
                      <a:endParaRPr lang="en-US" sz="2000" b="0" i="0" u="none" strike="noStrike" dirty="0">
                        <a:solidFill>
                          <a:srgbClr val="000000"/>
                        </a:solidFill>
                        <a:effectLst/>
                        <a:latin typeface="Calibri" panose="020F0502020204030204" pitchFamily="34" charset="0"/>
                      </a:endParaRPr>
                    </a:p>
                  </a:txBody>
                  <a:tcPr marL="8414" marR="8414" marT="8414" marB="0" anchor="b"/>
                </a:tc>
                <a:tc>
                  <a:txBody>
                    <a:bodyPr/>
                    <a:lstStyle/>
                    <a:p>
                      <a:pPr algn="ctr" fontAlgn="b"/>
                      <a:r>
                        <a:rPr lang="en-US" sz="2000" u="none" strike="noStrike" dirty="0">
                          <a:effectLst/>
                        </a:rPr>
                        <a:t>65.4</a:t>
                      </a:r>
                      <a:endParaRPr lang="en-US" sz="2000" b="0" i="0" u="none" strike="noStrike" dirty="0">
                        <a:solidFill>
                          <a:srgbClr val="000000"/>
                        </a:solidFill>
                        <a:effectLst/>
                        <a:latin typeface="Calibri" panose="020F0502020204030204" pitchFamily="34" charset="0"/>
                      </a:endParaRPr>
                    </a:p>
                  </a:txBody>
                  <a:tcPr marL="8414" marR="8414" marT="8414" marB="0" anchor="b"/>
                </a:tc>
                <a:tc>
                  <a:txBody>
                    <a:bodyPr/>
                    <a:lstStyle/>
                    <a:p>
                      <a:pPr algn="ctr" fontAlgn="b"/>
                      <a:r>
                        <a:rPr lang="en-US" sz="2000" u="none" strike="noStrike" dirty="0">
                          <a:effectLst/>
                        </a:rPr>
                        <a:t>81.45</a:t>
                      </a:r>
                      <a:endParaRPr lang="en-US" sz="2000" b="0" i="0" u="none" strike="noStrike" dirty="0">
                        <a:solidFill>
                          <a:srgbClr val="000000"/>
                        </a:solidFill>
                        <a:effectLst/>
                        <a:latin typeface="Calibri" panose="020F0502020204030204" pitchFamily="34" charset="0"/>
                      </a:endParaRPr>
                    </a:p>
                  </a:txBody>
                  <a:tcPr marL="8414" marR="8414" marT="8414" marB="0" anchor="b"/>
                </a:tc>
                <a:extLst>
                  <a:ext uri="{0D108BD9-81ED-4DB2-BD59-A6C34878D82A}">
                    <a16:rowId xmlns:a16="http://schemas.microsoft.com/office/drawing/2014/main" val="589811080"/>
                  </a:ext>
                </a:extLst>
              </a:tr>
            </a:tbl>
          </a:graphicData>
        </a:graphic>
      </p:graphicFrame>
      <p:sp>
        <p:nvSpPr>
          <p:cNvPr id="9" name="TextBox 8">
            <a:extLst>
              <a:ext uri="{FF2B5EF4-FFF2-40B4-BE49-F238E27FC236}">
                <a16:creationId xmlns:a16="http://schemas.microsoft.com/office/drawing/2014/main" id="{29D92AF9-7693-D140-A3A5-7084C3F07497}"/>
              </a:ext>
            </a:extLst>
          </p:cNvPr>
          <p:cNvSpPr txBox="1"/>
          <p:nvPr/>
        </p:nvSpPr>
        <p:spPr>
          <a:xfrm>
            <a:off x="5334000" y="4985657"/>
            <a:ext cx="4343400" cy="646331"/>
          </a:xfrm>
          <a:prstGeom prst="rect">
            <a:avLst/>
          </a:prstGeom>
          <a:noFill/>
        </p:spPr>
        <p:txBody>
          <a:bodyPr wrap="square" rtlCol="0">
            <a:spAutoFit/>
          </a:bodyPr>
          <a:lstStyle/>
          <a:p>
            <a:r>
              <a:rPr lang="en-US" dirty="0"/>
              <a:t>10 teachers implementing Good Behavior Game</a:t>
            </a:r>
          </a:p>
        </p:txBody>
      </p:sp>
      <p:sp>
        <p:nvSpPr>
          <p:cNvPr id="10" name="Up Arrow 9">
            <a:extLst>
              <a:ext uri="{FF2B5EF4-FFF2-40B4-BE49-F238E27FC236}">
                <a16:creationId xmlns:a16="http://schemas.microsoft.com/office/drawing/2014/main" id="{E6394159-519A-A140-A584-DAA91477A96B}"/>
              </a:ext>
            </a:extLst>
          </p:cNvPr>
          <p:cNvSpPr/>
          <p:nvPr/>
        </p:nvSpPr>
        <p:spPr>
          <a:xfrm>
            <a:off x="4800600" y="4717588"/>
            <a:ext cx="500744" cy="1302212"/>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7129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6A59-717A-9A45-8603-D6D52C4B7970}"/>
              </a:ext>
            </a:extLst>
          </p:cNvPr>
          <p:cNvSpPr>
            <a:spLocks noGrp="1"/>
          </p:cNvSpPr>
          <p:nvPr>
            <p:ph type="title"/>
          </p:nvPr>
        </p:nvSpPr>
        <p:spPr/>
        <p:txBody>
          <a:bodyPr/>
          <a:lstStyle/>
          <a:p>
            <a:r>
              <a:rPr lang="en-US" dirty="0"/>
              <a:t>Feedback</a:t>
            </a:r>
          </a:p>
        </p:txBody>
      </p:sp>
      <p:pic>
        <p:nvPicPr>
          <p:cNvPr id="6" name="Picture 5"/>
          <p:cNvPicPr>
            <a:picLocks noChangeAspect="1"/>
          </p:cNvPicPr>
          <p:nvPr/>
        </p:nvPicPr>
        <p:blipFill>
          <a:blip r:embed="rId2"/>
          <a:stretch>
            <a:fillRect/>
          </a:stretch>
        </p:blipFill>
        <p:spPr>
          <a:xfrm>
            <a:off x="0" y="1981200"/>
            <a:ext cx="9144000" cy="4495800"/>
          </a:xfrm>
          <a:prstGeom prst="rect">
            <a:avLst/>
          </a:prstGeom>
        </p:spPr>
      </p:pic>
    </p:spTree>
    <p:extLst>
      <p:ext uri="{BB962C8B-B14F-4D97-AF65-F5344CB8AC3E}">
        <p14:creationId xmlns:p14="http://schemas.microsoft.com/office/powerpoint/2010/main" val="3937551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367" y="1313974"/>
            <a:ext cx="7886700" cy="1116044"/>
          </a:xfrm>
        </p:spPr>
        <p:txBody>
          <a:bodyPr/>
          <a:lstStyle/>
          <a:p>
            <a:r>
              <a:rPr lang="en-US" dirty="0"/>
              <a:t>Effective Feedback-What to Do</a:t>
            </a:r>
          </a:p>
        </p:txBody>
      </p:sp>
      <p:sp>
        <p:nvSpPr>
          <p:cNvPr id="3" name="Content Placeholder 2"/>
          <p:cNvSpPr>
            <a:spLocks noGrp="1"/>
          </p:cNvSpPr>
          <p:nvPr>
            <p:ph idx="1"/>
          </p:nvPr>
        </p:nvSpPr>
        <p:spPr>
          <a:xfrm>
            <a:off x="375385" y="2640330"/>
            <a:ext cx="4925278" cy="3152839"/>
          </a:xfrm>
        </p:spPr>
        <p:txBody>
          <a:bodyPr>
            <a:normAutofit fontScale="85000" lnSpcReduction="20000"/>
          </a:bodyPr>
          <a:lstStyle/>
          <a:p>
            <a:pPr marL="0" indent="0">
              <a:buNone/>
            </a:pPr>
            <a:r>
              <a:rPr lang="en-US" dirty="0"/>
              <a:t>Provide clear specific corrective feedback that verifies and elaborates</a:t>
            </a:r>
          </a:p>
          <a:p>
            <a:pPr lvl="1"/>
            <a:endParaRPr lang="en-US" dirty="0"/>
          </a:p>
          <a:p>
            <a:pPr lvl="1"/>
            <a:r>
              <a:rPr lang="en-US" dirty="0"/>
              <a:t>The student misidentifies a shape in math, provide “No, that isn’t a circle because this shape has three sides and three vertices”.</a:t>
            </a:r>
          </a:p>
          <a:p>
            <a:pPr marL="342900" lvl="1" indent="0">
              <a:buNone/>
            </a:pPr>
            <a:endParaRPr lang="en-US" dirty="0"/>
          </a:p>
        </p:txBody>
      </p:sp>
      <p:pic>
        <p:nvPicPr>
          <p:cNvPr id="5" name="Picture 4" descr="Basic &lt;strong&gt;Circle&lt;/strong&gt; Outline Free Stock Photo - Public Domain Pictur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4456" y="2311432"/>
            <a:ext cx="2157984" cy="2875788"/>
          </a:xfrm>
          <a:prstGeom prst="rect">
            <a:avLst/>
          </a:prstGeom>
        </p:spPr>
      </p:pic>
      <p:pic>
        <p:nvPicPr>
          <p:cNvPr id="6" name="Picture 5" descr="File:&lt;strong&gt;RedX&lt;/strong&gt;.svg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359" y="2221293"/>
            <a:ext cx="3571875" cy="3571875"/>
          </a:xfrm>
          <a:prstGeom prst="rect">
            <a:avLst/>
          </a:prstGeom>
        </p:spPr>
      </p:pic>
    </p:spTree>
    <p:extLst>
      <p:ext uri="{BB962C8B-B14F-4D97-AF65-F5344CB8AC3E}">
        <p14:creationId xmlns:p14="http://schemas.microsoft.com/office/powerpoint/2010/main" val="905508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Feedback-What to Do</a:t>
            </a:r>
          </a:p>
        </p:txBody>
      </p:sp>
      <p:sp>
        <p:nvSpPr>
          <p:cNvPr id="3" name="Content Placeholder 2"/>
          <p:cNvSpPr>
            <a:spLocks noGrp="1"/>
          </p:cNvSpPr>
          <p:nvPr>
            <p:ph idx="1"/>
          </p:nvPr>
        </p:nvSpPr>
        <p:spPr>
          <a:xfrm>
            <a:off x="628650" y="2226469"/>
            <a:ext cx="7886700" cy="1529429"/>
          </a:xfrm>
        </p:spPr>
        <p:txBody>
          <a:bodyPr/>
          <a:lstStyle/>
          <a:p>
            <a:pPr marL="0" indent="0">
              <a:buNone/>
            </a:pPr>
            <a:r>
              <a:rPr lang="en-US" dirty="0"/>
              <a:t>Provide immediate feedback, especially for struggling learners.</a:t>
            </a:r>
          </a:p>
          <a:p>
            <a:pPr lvl="1"/>
            <a:endParaRPr lang="en-US" dirty="0"/>
          </a:p>
          <a:p>
            <a:pPr lvl="1"/>
            <a:r>
              <a:rPr lang="en-US" dirty="0"/>
              <a:t>The student is reading sight words in a small group, the teacher should immediately correct any misread words rather than waiting until all the sight words have been read.</a:t>
            </a:r>
          </a:p>
          <a:p>
            <a:endParaRPr lang="en-US" dirty="0"/>
          </a:p>
        </p:txBody>
      </p:sp>
      <p:pic>
        <p:nvPicPr>
          <p:cNvPr id="4" name="Picture 3" descr="Social Media Insights | Investigação aplicada em Metric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562600"/>
            <a:ext cx="6967728" cy="1066800"/>
          </a:xfrm>
          <a:prstGeom prst="rect">
            <a:avLst/>
          </a:prstGeom>
        </p:spPr>
      </p:pic>
    </p:spTree>
    <p:extLst>
      <p:ext uri="{BB962C8B-B14F-4D97-AF65-F5344CB8AC3E}">
        <p14:creationId xmlns:p14="http://schemas.microsoft.com/office/powerpoint/2010/main" val="1468145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Feedback-Other Considerations</a:t>
            </a:r>
          </a:p>
        </p:txBody>
      </p:sp>
      <p:sp>
        <p:nvSpPr>
          <p:cNvPr id="3" name="Content Placeholder 2"/>
          <p:cNvSpPr>
            <a:spLocks noGrp="1"/>
          </p:cNvSpPr>
          <p:nvPr>
            <p:ph idx="1"/>
          </p:nvPr>
        </p:nvSpPr>
        <p:spPr>
          <a:xfrm>
            <a:off x="404262" y="1888141"/>
            <a:ext cx="5365603" cy="3263504"/>
          </a:xfrm>
        </p:spPr>
        <p:txBody>
          <a:bodyPr>
            <a:normAutofit fontScale="62500" lnSpcReduction="20000"/>
          </a:bodyPr>
          <a:lstStyle/>
          <a:p>
            <a:endParaRPr lang="en-US" dirty="0"/>
          </a:p>
          <a:p>
            <a:r>
              <a:rPr lang="en-US" sz="4100" dirty="0"/>
              <a:t>Use goal-directed feedback</a:t>
            </a:r>
          </a:p>
          <a:p>
            <a:pPr marL="0" indent="0">
              <a:buNone/>
            </a:pPr>
            <a:r>
              <a:rPr lang="en-US" sz="4100" dirty="0"/>
              <a:t>Help students close the gap between their current performance and an instructional goal.</a:t>
            </a:r>
          </a:p>
          <a:p>
            <a:pPr marL="0" indent="0">
              <a:buNone/>
            </a:pPr>
            <a:endParaRPr lang="en-US" sz="4100" dirty="0"/>
          </a:p>
          <a:p>
            <a:r>
              <a:rPr lang="en-US" sz="4100" dirty="0"/>
              <a:t>Focus feedback on misunderstanding rather than a lack of information</a:t>
            </a:r>
          </a:p>
        </p:txBody>
      </p:sp>
      <p:pic>
        <p:nvPicPr>
          <p:cNvPr id="4" name="Picture 3" descr="Die Hard Brai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216" y="1888141"/>
            <a:ext cx="1884746" cy="1584293"/>
          </a:xfrm>
          <a:prstGeom prst="rect">
            <a:avLst/>
          </a:prstGeom>
        </p:spPr>
      </p:pic>
      <p:pic>
        <p:nvPicPr>
          <p:cNvPr id="5" name="Picture 4" descr="ภาพระบายสี : คุณครู [Teacher Coloring Page] | Litt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216" y="3655314"/>
            <a:ext cx="1884746" cy="1794510"/>
          </a:xfrm>
          <a:prstGeom prst="rect">
            <a:avLst/>
          </a:prstGeom>
        </p:spPr>
      </p:pic>
    </p:spTree>
    <p:extLst>
      <p:ext uri="{BB962C8B-B14F-4D97-AF65-F5344CB8AC3E}">
        <p14:creationId xmlns:p14="http://schemas.microsoft.com/office/powerpoint/2010/main" val="1613763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9617-9D49-E845-899F-D0AC8D50945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04A42E2-0491-4240-A580-85FC4BEBC670}"/>
              </a:ext>
            </a:extLst>
          </p:cNvPr>
          <p:cNvSpPr>
            <a:spLocks noGrp="1"/>
          </p:cNvSpPr>
          <p:nvPr>
            <p:ph idx="1"/>
          </p:nvPr>
        </p:nvSpPr>
        <p:spPr>
          <a:xfrm>
            <a:off x="362465" y="1752600"/>
            <a:ext cx="8763000" cy="4724400"/>
          </a:xfrm>
        </p:spPr>
        <p:txBody>
          <a:bodyPr/>
          <a:lstStyle/>
          <a:p>
            <a:pPr marL="0" indent="0">
              <a:buNone/>
            </a:pPr>
            <a:endParaRPr lang="en-US" dirty="0"/>
          </a:p>
          <a:p>
            <a:pPr marL="0" indent="0">
              <a:buNone/>
            </a:pPr>
            <a:r>
              <a:rPr lang="en-US" b="1" dirty="0"/>
              <a:t>KEEP Goals:</a:t>
            </a:r>
          </a:p>
          <a:p>
            <a:pPr marL="514350" indent="-514350">
              <a:buFont typeface="+mj-lt"/>
              <a:buAutoNum type="arabicPeriod"/>
            </a:pPr>
            <a:r>
              <a:rPr lang="en-US" sz="2400" dirty="0"/>
              <a:t>Develop a common knowledge base and coherent language of EBPs at the state, district, and university/college levels.</a:t>
            </a:r>
          </a:p>
          <a:p>
            <a:pPr marL="514350" indent="-514350">
              <a:buFont typeface="+mj-lt"/>
              <a:buAutoNum type="arabicPeriod"/>
            </a:pPr>
            <a:r>
              <a:rPr lang="en-US" sz="2400" dirty="0"/>
              <a:t>Construct partnerships with districts to ensure that pre-service educators are provided intentional, high-quality field/clinical experience in diverse settings.</a:t>
            </a:r>
          </a:p>
          <a:p>
            <a:pPr marL="514350" indent="-514350">
              <a:buFont typeface="+mj-lt"/>
              <a:buAutoNum type="arabicPeriod"/>
            </a:pPr>
            <a:r>
              <a:rPr lang="en-US" sz="2400" dirty="0"/>
              <a:t>Utilize the innovation configurations provided by CEEDAR to build consensus regarding EBPs and HLPs among faculty and integrate EBPs and HLPs into all coursework across programs.</a:t>
            </a:r>
          </a:p>
          <a:p>
            <a:pPr marL="514350" indent="-514350">
              <a:buFont typeface="+mj-lt"/>
              <a:buAutoNum type="arabicPeriod"/>
            </a:pPr>
            <a:endParaRPr lang="en-US" sz="2400" dirty="0"/>
          </a:p>
          <a:p>
            <a:pPr marL="514350" indent="-514350">
              <a:buFont typeface="+mj-lt"/>
              <a:buAutoNum type="arabicPeriod"/>
            </a:pPr>
            <a:endParaRPr lang="en-US" sz="2400" dirty="0"/>
          </a:p>
          <a:p>
            <a:pPr marL="0" indent="0">
              <a:buNone/>
            </a:pPr>
            <a:endParaRPr lang="en-US" dirty="0"/>
          </a:p>
        </p:txBody>
      </p:sp>
      <p:pic>
        <p:nvPicPr>
          <p:cNvPr id="4" name="Picture 3">
            <a:extLst>
              <a:ext uri="{FF2B5EF4-FFF2-40B4-BE49-F238E27FC236}">
                <a16:creationId xmlns:a16="http://schemas.microsoft.com/office/drawing/2014/main" id="{AD121651-6AD2-5A4B-83F8-A86652E1AFDD}"/>
              </a:ext>
            </a:extLst>
          </p:cNvPr>
          <p:cNvPicPr/>
          <p:nvPr/>
        </p:nvPicPr>
        <p:blipFill>
          <a:blip r:embed="rId2"/>
          <a:stretch>
            <a:fillRect/>
          </a:stretch>
        </p:blipFill>
        <p:spPr>
          <a:xfrm>
            <a:off x="2895600" y="838200"/>
            <a:ext cx="3124200" cy="1676400"/>
          </a:xfrm>
          <a:prstGeom prst="rect">
            <a:avLst/>
          </a:prstGeom>
          <a:noFill/>
        </p:spPr>
      </p:pic>
    </p:spTree>
    <p:extLst>
      <p:ext uri="{BB962C8B-B14F-4D97-AF65-F5344CB8AC3E}">
        <p14:creationId xmlns:p14="http://schemas.microsoft.com/office/powerpoint/2010/main" val="128160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01DF4-F4C9-0C45-B972-93EB834524B7}"/>
              </a:ext>
            </a:extLst>
          </p:cNvPr>
          <p:cNvSpPr>
            <a:spLocks noGrp="1"/>
          </p:cNvSpPr>
          <p:nvPr>
            <p:ph type="title"/>
          </p:nvPr>
        </p:nvSpPr>
        <p:spPr/>
        <p:txBody>
          <a:bodyPr/>
          <a:lstStyle/>
          <a:p>
            <a:r>
              <a:rPr lang="en-US" dirty="0"/>
              <a:t>Feedback High Leverage Practices</a:t>
            </a:r>
          </a:p>
        </p:txBody>
      </p:sp>
      <p:pic>
        <p:nvPicPr>
          <p:cNvPr id="6" name="Content Placeholder 5">
            <a:extLst>
              <a:ext uri="{FF2B5EF4-FFF2-40B4-BE49-F238E27FC236}">
                <a16:creationId xmlns:a16="http://schemas.microsoft.com/office/drawing/2014/main" id="{B0F36216-5CFE-DA43-857E-9FCFFA74746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2075" t="14116" r="30189"/>
          <a:stretch/>
        </p:blipFill>
        <p:spPr>
          <a:xfrm>
            <a:off x="609599" y="1737121"/>
            <a:ext cx="3886201" cy="4975146"/>
          </a:xfrm>
        </p:spPr>
      </p:pic>
      <p:graphicFrame>
        <p:nvGraphicFramePr>
          <p:cNvPr id="7" name="Content Placeholder 6">
            <a:extLst>
              <a:ext uri="{FF2B5EF4-FFF2-40B4-BE49-F238E27FC236}">
                <a16:creationId xmlns:a16="http://schemas.microsoft.com/office/drawing/2014/main" id="{7F232625-7713-3348-A289-3D418AA01F01}"/>
              </a:ext>
            </a:extLst>
          </p:cNvPr>
          <p:cNvGraphicFramePr>
            <a:graphicFrameLocks noGrp="1"/>
          </p:cNvGraphicFramePr>
          <p:nvPr>
            <p:ph sz="half" idx="2"/>
            <p:extLst>
              <p:ext uri="{D42A27DB-BD31-4B8C-83A1-F6EECF244321}">
                <p14:modId xmlns:p14="http://schemas.microsoft.com/office/powerpoint/2010/main" val="2190683721"/>
              </p:ext>
            </p:extLst>
          </p:nvPr>
        </p:nvGraphicFramePr>
        <p:xfrm>
          <a:off x="4648200" y="3200398"/>
          <a:ext cx="4191000" cy="1471454"/>
        </p:xfrm>
        <a:graphic>
          <a:graphicData uri="http://schemas.openxmlformats.org/drawingml/2006/table">
            <a:tbl>
              <a:tblPr>
                <a:tableStyleId>{5C22544A-7EE6-4342-B048-85BDC9FD1C3A}</a:tableStyleId>
              </a:tblPr>
              <a:tblGrid>
                <a:gridCol w="1187450">
                  <a:extLst>
                    <a:ext uri="{9D8B030D-6E8A-4147-A177-3AD203B41FA5}">
                      <a16:colId xmlns:a16="http://schemas.microsoft.com/office/drawing/2014/main" val="982281003"/>
                    </a:ext>
                  </a:extLst>
                </a:gridCol>
                <a:gridCol w="1711325">
                  <a:extLst>
                    <a:ext uri="{9D8B030D-6E8A-4147-A177-3AD203B41FA5}">
                      <a16:colId xmlns:a16="http://schemas.microsoft.com/office/drawing/2014/main" val="1646635575"/>
                    </a:ext>
                  </a:extLst>
                </a:gridCol>
                <a:gridCol w="1292225">
                  <a:extLst>
                    <a:ext uri="{9D8B030D-6E8A-4147-A177-3AD203B41FA5}">
                      <a16:colId xmlns:a16="http://schemas.microsoft.com/office/drawing/2014/main" val="977003613"/>
                    </a:ext>
                  </a:extLst>
                </a:gridCol>
              </a:tblGrid>
              <a:tr h="457200">
                <a:tc>
                  <a:txBody>
                    <a:bodyPr/>
                    <a:lstStyle/>
                    <a:p>
                      <a:pPr algn="l" fontAlgn="b"/>
                      <a:endParaRPr lang="en-US" sz="1800" b="0" i="0" u="none" strike="noStrike" dirty="0">
                        <a:solidFill>
                          <a:schemeClr val="tx1"/>
                        </a:solidFill>
                        <a:effectLst/>
                        <a:latin typeface="Calibri" panose="020F0502020204030204" pitchFamily="34" charset="0"/>
                      </a:endParaRPr>
                    </a:p>
                  </a:txBody>
                  <a:tcPr marL="8414" marR="8414" marT="8414" marB="0" anchor="b">
                    <a:solidFill>
                      <a:srgbClr val="C00000"/>
                    </a:solidFill>
                  </a:tcPr>
                </a:tc>
                <a:tc>
                  <a:txBody>
                    <a:bodyPr/>
                    <a:lstStyle/>
                    <a:p>
                      <a:pPr algn="ctr" fontAlgn="b"/>
                      <a:r>
                        <a:rPr lang="en-US" sz="1800" u="none" strike="noStrike" dirty="0">
                          <a:solidFill>
                            <a:schemeClr val="tx1"/>
                          </a:solidFill>
                          <a:effectLst/>
                        </a:rPr>
                        <a:t>Pre-Test (% correct)</a:t>
                      </a:r>
                      <a:endParaRPr lang="en-US" sz="1800" b="0" i="0" u="none" strike="noStrike" dirty="0">
                        <a:solidFill>
                          <a:schemeClr val="tx1"/>
                        </a:solidFill>
                        <a:effectLst/>
                        <a:latin typeface="Calibri" panose="020F0502020204030204" pitchFamily="34" charset="0"/>
                      </a:endParaRPr>
                    </a:p>
                  </a:txBody>
                  <a:tcPr marL="8414" marR="8414" marT="8414" marB="0" anchor="b">
                    <a:solidFill>
                      <a:srgbClr val="C00000"/>
                    </a:solidFill>
                  </a:tcPr>
                </a:tc>
                <a:tc>
                  <a:txBody>
                    <a:bodyPr/>
                    <a:lstStyle/>
                    <a:p>
                      <a:pPr algn="ctr" fontAlgn="b"/>
                      <a:r>
                        <a:rPr lang="en-US" sz="1800" u="none" strike="noStrike" dirty="0">
                          <a:solidFill>
                            <a:schemeClr val="tx1"/>
                          </a:solidFill>
                          <a:effectLst/>
                        </a:rPr>
                        <a:t>Post-Test (% correct)</a:t>
                      </a:r>
                      <a:endParaRPr lang="en-US" sz="1800" b="0" i="0" u="none" strike="noStrike" dirty="0">
                        <a:solidFill>
                          <a:schemeClr val="tx1"/>
                        </a:solidFill>
                        <a:effectLst/>
                        <a:latin typeface="Calibri" panose="020F0502020204030204" pitchFamily="34" charset="0"/>
                      </a:endParaRPr>
                    </a:p>
                  </a:txBody>
                  <a:tcPr marL="8414" marR="8414" marT="8414" marB="0" anchor="b">
                    <a:solidFill>
                      <a:srgbClr val="C00000"/>
                    </a:solidFill>
                  </a:tcPr>
                </a:tc>
                <a:extLst>
                  <a:ext uri="{0D108BD9-81ED-4DB2-BD59-A6C34878D82A}">
                    <a16:rowId xmlns:a16="http://schemas.microsoft.com/office/drawing/2014/main" val="3299637500"/>
                  </a:ext>
                </a:extLst>
              </a:tr>
              <a:tr h="457200">
                <a:tc>
                  <a:txBody>
                    <a:bodyPr/>
                    <a:lstStyle/>
                    <a:p>
                      <a:pPr algn="l" fontAlgn="b"/>
                      <a:r>
                        <a:rPr lang="en-US" sz="1800" u="none" strike="noStrike" dirty="0">
                          <a:effectLst/>
                        </a:rPr>
                        <a:t>Teachers </a:t>
                      </a:r>
                      <a:endParaRPr lang="en-US" sz="1800" b="0" i="0" u="none" strike="noStrike" dirty="0">
                        <a:solidFill>
                          <a:srgbClr val="000000"/>
                        </a:solidFill>
                        <a:effectLst/>
                        <a:latin typeface="Calibri" panose="020F0502020204030204" pitchFamily="34" charset="0"/>
                      </a:endParaRPr>
                    </a:p>
                  </a:txBody>
                  <a:tcPr marL="8414" marR="8414" marT="8414" marB="0" anchor="b">
                    <a:solidFill>
                      <a:schemeClr val="bg1">
                        <a:lumMod val="65000"/>
                      </a:schemeClr>
                    </a:solidFill>
                  </a:tcPr>
                </a:tc>
                <a:tc>
                  <a:txBody>
                    <a:bodyPr/>
                    <a:lstStyle/>
                    <a:p>
                      <a:pPr algn="ctr" fontAlgn="b"/>
                      <a:r>
                        <a:rPr lang="en-US" sz="1800" u="none" strike="noStrike" dirty="0">
                          <a:effectLst/>
                        </a:rPr>
                        <a:t>55.5</a:t>
                      </a:r>
                      <a:endParaRPr lang="en-US" sz="1800" b="0" i="0" u="none" strike="noStrike" dirty="0">
                        <a:solidFill>
                          <a:srgbClr val="000000"/>
                        </a:solidFill>
                        <a:effectLst/>
                        <a:latin typeface="Calibri" panose="020F0502020204030204" pitchFamily="34" charset="0"/>
                      </a:endParaRPr>
                    </a:p>
                  </a:txBody>
                  <a:tcPr marL="8414" marR="8414" marT="8414" marB="0" anchor="b">
                    <a:solidFill>
                      <a:schemeClr val="bg1">
                        <a:lumMod val="65000"/>
                      </a:schemeClr>
                    </a:solidFill>
                  </a:tcPr>
                </a:tc>
                <a:tc>
                  <a:txBody>
                    <a:bodyPr/>
                    <a:lstStyle/>
                    <a:p>
                      <a:pPr algn="ctr" fontAlgn="b"/>
                      <a:r>
                        <a:rPr lang="en-US" sz="1800" u="none" strike="noStrike" dirty="0">
                          <a:effectLst/>
                        </a:rPr>
                        <a:t>87.5</a:t>
                      </a:r>
                      <a:endParaRPr lang="en-US" sz="1800" b="0" i="0" u="none" strike="noStrike" dirty="0">
                        <a:solidFill>
                          <a:srgbClr val="000000"/>
                        </a:solidFill>
                        <a:effectLst/>
                        <a:latin typeface="Calibri" panose="020F0502020204030204" pitchFamily="34" charset="0"/>
                      </a:endParaRPr>
                    </a:p>
                  </a:txBody>
                  <a:tcPr marL="8414" marR="8414" marT="8414" marB="0" anchor="b">
                    <a:solidFill>
                      <a:schemeClr val="bg1">
                        <a:lumMod val="65000"/>
                      </a:schemeClr>
                    </a:solidFill>
                  </a:tcPr>
                </a:tc>
                <a:extLst>
                  <a:ext uri="{0D108BD9-81ED-4DB2-BD59-A6C34878D82A}">
                    <a16:rowId xmlns:a16="http://schemas.microsoft.com/office/drawing/2014/main" val="2341478791"/>
                  </a:ext>
                </a:extLst>
              </a:tr>
              <a:tr h="457200">
                <a:tc>
                  <a:txBody>
                    <a:bodyPr/>
                    <a:lstStyle/>
                    <a:p>
                      <a:pPr algn="l" fontAlgn="b"/>
                      <a:r>
                        <a:rPr lang="en-US" sz="1800" u="none" strike="noStrike" dirty="0">
                          <a:effectLst/>
                        </a:rPr>
                        <a:t>Students </a:t>
                      </a:r>
                      <a:endParaRPr lang="en-US" sz="1800" b="0" i="0" u="none" strike="noStrike" dirty="0">
                        <a:solidFill>
                          <a:srgbClr val="000000"/>
                        </a:solidFill>
                        <a:effectLst/>
                        <a:latin typeface="Calibri" panose="020F0502020204030204" pitchFamily="34" charset="0"/>
                      </a:endParaRPr>
                    </a:p>
                  </a:txBody>
                  <a:tcPr marL="8414" marR="8414" marT="8414" marB="0" anchor="b"/>
                </a:tc>
                <a:tc>
                  <a:txBody>
                    <a:bodyPr/>
                    <a:lstStyle/>
                    <a:p>
                      <a:pPr algn="ctr" fontAlgn="b"/>
                      <a:r>
                        <a:rPr lang="en-US" sz="1800" u="none" strike="noStrike" dirty="0">
                          <a:effectLst/>
                        </a:rPr>
                        <a:t>54.8</a:t>
                      </a:r>
                      <a:endParaRPr lang="en-US" sz="1800" b="0" i="0" u="none" strike="noStrike" dirty="0">
                        <a:solidFill>
                          <a:srgbClr val="000000"/>
                        </a:solidFill>
                        <a:effectLst/>
                        <a:latin typeface="Calibri" panose="020F0502020204030204" pitchFamily="34" charset="0"/>
                      </a:endParaRPr>
                    </a:p>
                  </a:txBody>
                  <a:tcPr marL="8414" marR="8414" marT="8414" marB="0" anchor="b"/>
                </a:tc>
                <a:tc>
                  <a:txBody>
                    <a:bodyPr/>
                    <a:lstStyle/>
                    <a:p>
                      <a:pPr algn="ctr" fontAlgn="b"/>
                      <a:r>
                        <a:rPr lang="en-US" sz="1800" u="none" strike="noStrike" dirty="0">
                          <a:effectLst/>
                        </a:rPr>
                        <a:t>80.6</a:t>
                      </a:r>
                      <a:endParaRPr lang="en-US" sz="1800" b="0" i="0" u="none" strike="noStrike" dirty="0">
                        <a:solidFill>
                          <a:srgbClr val="000000"/>
                        </a:solidFill>
                        <a:effectLst/>
                        <a:latin typeface="Calibri" panose="020F0502020204030204" pitchFamily="34" charset="0"/>
                      </a:endParaRPr>
                    </a:p>
                  </a:txBody>
                  <a:tcPr marL="8414" marR="8414" marT="8414" marB="0" anchor="b"/>
                </a:tc>
                <a:extLst>
                  <a:ext uri="{0D108BD9-81ED-4DB2-BD59-A6C34878D82A}">
                    <a16:rowId xmlns:a16="http://schemas.microsoft.com/office/drawing/2014/main" val="169024295"/>
                  </a:ext>
                </a:extLst>
              </a:tr>
            </a:tbl>
          </a:graphicData>
        </a:graphic>
      </p:graphicFrame>
    </p:spTree>
    <p:extLst>
      <p:ext uri="{BB962C8B-B14F-4D97-AF65-F5344CB8AC3E}">
        <p14:creationId xmlns:p14="http://schemas.microsoft.com/office/powerpoint/2010/main" val="2019989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title="man looking in magnifying glass"/>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2133600"/>
            <a:ext cx="3810000" cy="2857500"/>
          </a:xfrm>
        </p:spPr>
      </p:pic>
      <p:pic>
        <p:nvPicPr>
          <p:cNvPr id="34819" name="Picture 4" title="man looking in mirr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847975"/>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7" name="Title 1"/>
          <p:cNvSpPr>
            <a:spLocks noGrp="1"/>
          </p:cNvSpPr>
          <p:nvPr>
            <p:ph type="title"/>
          </p:nvPr>
        </p:nvSpPr>
        <p:spPr>
          <a:ln>
            <a:miter lim="800000"/>
            <a:headEnd/>
            <a:tailEnd/>
          </a:ln>
        </p:spPr>
        <p:txBody>
          <a:bodyPr/>
          <a:lstStyle/>
          <a:p>
            <a:r>
              <a:rPr lang="en-US" altLang="en-US" dirty="0"/>
              <a:t>Analysis &amp; reflection</a:t>
            </a:r>
          </a:p>
        </p:txBody>
      </p:sp>
    </p:spTree>
    <p:extLst>
      <p:ext uri="{BB962C8B-B14F-4D97-AF65-F5344CB8AC3E}">
        <p14:creationId xmlns:p14="http://schemas.microsoft.com/office/powerpoint/2010/main" val="2898680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0"/>
            <a:ext cx="8229600" cy="808038"/>
          </a:xfrm>
        </p:spPr>
        <p:txBody>
          <a:bodyPr/>
          <a:lstStyle/>
          <a:p>
            <a:r>
              <a:rPr lang="en-US" sz="3600" dirty="0"/>
              <a:t>Social Validity Feedback from Teachers</a:t>
            </a:r>
          </a:p>
        </p:txBody>
      </p:sp>
      <p:graphicFrame>
        <p:nvGraphicFramePr>
          <p:cNvPr id="7" name="Table 6"/>
          <p:cNvGraphicFramePr>
            <a:graphicFrameLocks noGrp="1"/>
          </p:cNvGraphicFramePr>
          <p:nvPr>
            <p:extLst>
              <p:ext uri="{D42A27DB-BD31-4B8C-83A1-F6EECF244321}">
                <p14:modId xmlns:p14="http://schemas.microsoft.com/office/powerpoint/2010/main" val="2838972736"/>
              </p:ext>
            </p:extLst>
          </p:nvPr>
        </p:nvGraphicFramePr>
        <p:xfrm>
          <a:off x="228600" y="1504299"/>
          <a:ext cx="8686800" cy="5343814"/>
        </p:xfrm>
        <a:graphic>
          <a:graphicData uri="http://schemas.openxmlformats.org/drawingml/2006/table">
            <a:tbl>
              <a:tblPr/>
              <a:tblGrid>
                <a:gridCol w="7745730">
                  <a:extLst>
                    <a:ext uri="{9D8B030D-6E8A-4147-A177-3AD203B41FA5}">
                      <a16:colId xmlns:a16="http://schemas.microsoft.com/office/drawing/2014/main" val="20000"/>
                    </a:ext>
                  </a:extLst>
                </a:gridCol>
                <a:gridCol w="941070">
                  <a:extLst>
                    <a:ext uri="{9D8B030D-6E8A-4147-A177-3AD203B41FA5}">
                      <a16:colId xmlns:a16="http://schemas.microsoft.com/office/drawing/2014/main" val="20001"/>
                    </a:ext>
                  </a:extLst>
                </a:gridCol>
              </a:tblGrid>
              <a:tr h="551623">
                <a:tc>
                  <a:txBody>
                    <a:bodyPr/>
                    <a:lstStyle/>
                    <a:p>
                      <a:pPr algn="l" fontAlgn="b"/>
                      <a:r>
                        <a:rPr lang="en-US" sz="2000" b="0" i="0" u="none" strike="noStrike">
                          <a:solidFill>
                            <a:srgbClr val="000000"/>
                          </a:solidFill>
                          <a:effectLst/>
                          <a:latin typeface="Calibri"/>
                        </a:rPr>
                        <a:t>This was an accetable professional development for the elementary school</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6</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551623">
                <a:tc>
                  <a:txBody>
                    <a:bodyPr/>
                    <a:lstStyle/>
                    <a:p>
                      <a:pPr algn="l" fontAlgn="b"/>
                      <a:r>
                        <a:rPr lang="en-US" sz="2000" b="0" i="0" u="none" strike="noStrike">
                          <a:solidFill>
                            <a:srgbClr val="000000"/>
                          </a:solidFill>
                          <a:effectLst/>
                          <a:latin typeface="Calibri"/>
                        </a:rPr>
                        <a:t>Most teachers would find this professional development to be approriate</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5.6</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1"/>
                  </a:ext>
                </a:extLst>
              </a:tr>
              <a:tr h="823405">
                <a:tc>
                  <a:txBody>
                    <a:bodyPr/>
                    <a:lstStyle/>
                    <a:p>
                      <a:pPr algn="l" fontAlgn="b"/>
                      <a:r>
                        <a:rPr lang="en-US" sz="2000" b="0" i="0" u="none" strike="noStrike">
                          <a:solidFill>
                            <a:srgbClr val="000000"/>
                          </a:solidFill>
                          <a:effectLst/>
                          <a:latin typeface="Calibri"/>
                        </a:rPr>
                        <a:t>This professional development was effective in meeting the purposes of training teachers and students on High Leverage Practices</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5.7</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2"/>
                  </a:ext>
                </a:extLst>
              </a:tr>
              <a:tr h="551623">
                <a:tc>
                  <a:txBody>
                    <a:bodyPr/>
                    <a:lstStyle/>
                    <a:p>
                      <a:pPr algn="l" fontAlgn="b"/>
                      <a:r>
                        <a:rPr lang="en-US" sz="2000" b="0" i="0" u="none" strike="noStrike">
                          <a:solidFill>
                            <a:srgbClr val="000000"/>
                          </a:solidFill>
                          <a:effectLst/>
                          <a:latin typeface="Calibri"/>
                        </a:rPr>
                        <a:t>I would suggest this professional development to other teachers.</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5.6</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3"/>
                  </a:ext>
                </a:extLst>
              </a:tr>
              <a:tr h="551623">
                <a:tc>
                  <a:txBody>
                    <a:bodyPr/>
                    <a:lstStyle/>
                    <a:p>
                      <a:pPr algn="l" fontAlgn="b"/>
                      <a:r>
                        <a:rPr lang="en-US" sz="2000" b="0" i="0" u="none" strike="noStrike">
                          <a:solidFill>
                            <a:srgbClr val="000000"/>
                          </a:solidFill>
                          <a:effectLst/>
                          <a:latin typeface="Calibri"/>
                        </a:rPr>
                        <a:t>The professional development was appropriate to meet the school's needs and mission. </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5.6</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4"/>
                  </a:ext>
                </a:extLst>
              </a:tr>
              <a:tr h="383768">
                <a:tc>
                  <a:txBody>
                    <a:bodyPr/>
                    <a:lstStyle/>
                    <a:p>
                      <a:pPr algn="l" fontAlgn="b"/>
                      <a:r>
                        <a:rPr lang="en-US" sz="2000" b="0" i="0" u="none" strike="noStrike">
                          <a:solidFill>
                            <a:srgbClr val="000000"/>
                          </a:solidFill>
                          <a:effectLst/>
                          <a:latin typeface="Calibri"/>
                        </a:rPr>
                        <a:t>I will use High Leverage Practices in the school setting. </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5.9</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5"/>
                  </a:ext>
                </a:extLst>
              </a:tr>
              <a:tr h="551623">
                <a:tc>
                  <a:txBody>
                    <a:bodyPr/>
                    <a:lstStyle/>
                    <a:p>
                      <a:pPr algn="l" fontAlgn="b"/>
                      <a:r>
                        <a:rPr lang="en-US" sz="2000" b="0" i="0" u="none" strike="noStrike">
                          <a:solidFill>
                            <a:srgbClr val="000000"/>
                          </a:solidFill>
                          <a:effectLst/>
                          <a:latin typeface="Calibri"/>
                        </a:rPr>
                        <a:t>This professional development will be appropriate for a variety of students. </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5.7</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6"/>
                  </a:ext>
                </a:extLst>
              </a:tr>
              <a:tr h="551623">
                <a:tc>
                  <a:txBody>
                    <a:bodyPr/>
                    <a:lstStyle/>
                    <a:p>
                      <a:pPr algn="l" fontAlgn="b"/>
                      <a:r>
                        <a:rPr lang="en-US" sz="2000" b="0" i="0" u="none" strike="noStrike">
                          <a:solidFill>
                            <a:srgbClr val="000000"/>
                          </a:solidFill>
                          <a:effectLst/>
                          <a:latin typeface="Calibri"/>
                        </a:rPr>
                        <a:t>This professional development is consistent with those I have used in school settings. </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5.8</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7"/>
                  </a:ext>
                </a:extLst>
              </a:tr>
              <a:tr h="551623">
                <a:tc>
                  <a:txBody>
                    <a:bodyPr/>
                    <a:lstStyle/>
                    <a:p>
                      <a:pPr algn="l" fontAlgn="b"/>
                      <a:r>
                        <a:rPr lang="en-US" sz="2000" b="0" i="0" u="none" strike="noStrike" dirty="0">
                          <a:solidFill>
                            <a:srgbClr val="000000"/>
                          </a:solidFill>
                          <a:effectLst/>
                          <a:latin typeface="Calibri"/>
                        </a:rPr>
                        <a:t>Overall, this professional development was beneficial for elementary school students. </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5.7</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228379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Social Validity Feedback: </a:t>
            </a:r>
            <a:r>
              <a:rPr lang="en-US" sz="3600" dirty="0" err="1"/>
              <a:t>Preservice</a:t>
            </a:r>
            <a:r>
              <a:rPr lang="en-US" sz="3600" dirty="0"/>
              <a:t> Teachers</a:t>
            </a:r>
          </a:p>
        </p:txBody>
      </p:sp>
      <p:graphicFrame>
        <p:nvGraphicFramePr>
          <p:cNvPr id="5" name="Table 4"/>
          <p:cNvGraphicFramePr>
            <a:graphicFrameLocks noGrp="1"/>
          </p:cNvGraphicFramePr>
          <p:nvPr>
            <p:extLst>
              <p:ext uri="{D42A27DB-BD31-4B8C-83A1-F6EECF244321}">
                <p14:modId xmlns:p14="http://schemas.microsoft.com/office/powerpoint/2010/main" val="4039755592"/>
              </p:ext>
            </p:extLst>
          </p:nvPr>
        </p:nvGraphicFramePr>
        <p:xfrm>
          <a:off x="304800" y="1828800"/>
          <a:ext cx="8610600" cy="4876802"/>
        </p:xfrm>
        <a:graphic>
          <a:graphicData uri="http://schemas.openxmlformats.org/drawingml/2006/table">
            <a:tbl>
              <a:tblPr/>
              <a:tblGrid>
                <a:gridCol w="8052506">
                  <a:extLst>
                    <a:ext uri="{9D8B030D-6E8A-4147-A177-3AD203B41FA5}">
                      <a16:colId xmlns:a16="http://schemas.microsoft.com/office/drawing/2014/main" val="20000"/>
                    </a:ext>
                  </a:extLst>
                </a:gridCol>
                <a:gridCol w="558094">
                  <a:extLst>
                    <a:ext uri="{9D8B030D-6E8A-4147-A177-3AD203B41FA5}">
                      <a16:colId xmlns:a16="http://schemas.microsoft.com/office/drawing/2014/main" val="20001"/>
                    </a:ext>
                  </a:extLst>
                </a:gridCol>
              </a:tblGrid>
              <a:tr h="353548">
                <a:tc>
                  <a:txBody>
                    <a:bodyPr/>
                    <a:lstStyle/>
                    <a:p>
                      <a:pPr algn="l" fontAlgn="b"/>
                      <a:r>
                        <a:rPr lang="en-US" sz="2000" b="0" i="0" u="none" strike="noStrike" dirty="0">
                          <a:solidFill>
                            <a:srgbClr val="000000"/>
                          </a:solidFill>
                          <a:effectLst/>
                          <a:latin typeface="Calibri"/>
                        </a:rPr>
                        <a:t>This was an acceptable professional development for </a:t>
                      </a:r>
                      <a:r>
                        <a:rPr lang="en-US" sz="2000" b="0" i="0" u="none" strike="noStrike" dirty="0" err="1">
                          <a:solidFill>
                            <a:srgbClr val="000000"/>
                          </a:solidFill>
                          <a:effectLst/>
                          <a:latin typeface="Calibri"/>
                        </a:rPr>
                        <a:t>preservice</a:t>
                      </a:r>
                      <a:r>
                        <a:rPr lang="en-US" sz="2000" b="0" i="0" u="none" strike="noStrike" dirty="0">
                          <a:solidFill>
                            <a:srgbClr val="000000"/>
                          </a:solidFill>
                          <a:effectLst/>
                          <a:latin typeface="Calibri"/>
                        </a:rPr>
                        <a:t> teachers</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5.8</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0"/>
                  </a:ext>
                </a:extLst>
              </a:tr>
              <a:tr h="694951">
                <a:tc>
                  <a:txBody>
                    <a:bodyPr/>
                    <a:lstStyle/>
                    <a:p>
                      <a:pPr algn="l" fontAlgn="b"/>
                      <a:r>
                        <a:rPr lang="en-US" sz="2000" b="0" i="0" u="none" strike="noStrike" dirty="0">
                          <a:solidFill>
                            <a:srgbClr val="000000"/>
                          </a:solidFill>
                          <a:effectLst/>
                          <a:latin typeface="Calibri"/>
                        </a:rPr>
                        <a:t>Most </a:t>
                      </a:r>
                      <a:r>
                        <a:rPr lang="en-US" sz="2000" b="0" i="0" u="none" strike="noStrike" dirty="0" err="1">
                          <a:solidFill>
                            <a:srgbClr val="000000"/>
                          </a:solidFill>
                          <a:effectLst/>
                          <a:latin typeface="Calibri"/>
                        </a:rPr>
                        <a:t>preservice</a:t>
                      </a:r>
                      <a:r>
                        <a:rPr lang="en-US" sz="2000" b="0" i="0" u="none" strike="noStrike" dirty="0">
                          <a:solidFill>
                            <a:srgbClr val="000000"/>
                          </a:solidFill>
                          <a:effectLst/>
                          <a:latin typeface="Calibri"/>
                        </a:rPr>
                        <a:t> teachers would find this professional development to be appropriate</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5.8</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1"/>
                  </a:ext>
                </a:extLst>
              </a:tr>
              <a:tr h="694951">
                <a:tc>
                  <a:txBody>
                    <a:bodyPr/>
                    <a:lstStyle/>
                    <a:p>
                      <a:pPr algn="l" fontAlgn="b"/>
                      <a:r>
                        <a:rPr lang="en-US" sz="2000" b="0" i="0" u="none" strike="noStrike" dirty="0">
                          <a:solidFill>
                            <a:srgbClr val="000000"/>
                          </a:solidFill>
                          <a:effectLst/>
                          <a:latin typeface="Calibri"/>
                        </a:rPr>
                        <a:t>This professional development was effective in meeting the purposes of training </a:t>
                      </a:r>
                      <a:r>
                        <a:rPr lang="en-US" sz="2000" b="0" i="0" u="none" strike="noStrike" dirty="0" err="1">
                          <a:solidFill>
                            <a:srgbClr val="000000"/>
                          </a:solidFill>
                          <a:effectLst/>
                          <a:latin typeface="Calibri"/>
                        </a:rPr>
                        <a:t>preservice</a:t>
                      </a:r>
                      <a:r>
                        <a:rPr lang="en-US" sz="2000" b="0" i="0" u="none" strike="noStrike" dirty="0">
                          <a:solidFill>
                            <a:srgbClr val="000000"/>
                          </a:solidFill>
                          <a:effectLst/>
                          <a:latin typeface="Calibri"/>
                        </a:rPr>
                        <a:t> teachers on High Leverage Practices</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5.7</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2"/>
                  </a:ext>
                </a:extLst>
              </a:tr>
              <a:tr h="694951">
                <a:tc>
                  <a:txBody>
                    <a:bodyPr/>
                    <a:lstStyle/>
                    <a:p>
                      <a:pPr algn="l" fontAlgn="b"/>
                      <a:r>
                        <a:rPr lang="en-US" sz="2000" b="0" i="0" u="none" strike="noStrike" dirty="0">
                          <a:solidFill>
                            <a:srgbClr val="000000"/>
                          </a:solidFill>
                          <a:effectLst/>
                          <a:latin typeface="Calibri"/>
                        </a:rPr>
                        <a:t>Attending this professional development with my cooperating teachers makes me feel more connected to the teacher. </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5.7</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3"/>
                  </a:ext>
                </a:extLst>
              </a:tr>
              <a:tr h="694951">
                <a:tc>
                  <a:txBody>
                    <a:bodyPr/>
                    <a:lstStyle/>
                    <a:p>
                      <a:pPr algn="l" fontAlgn="b"/>
                      <a:r>
                        <a:rPr lang="en-US" sz="2000" b="0" i="0" u="none" strike="noStrike" dirty="0">
                          <a:solidFill>
                            <a:srgbClr val="000000"/>
                          </a:solidFill>
                          <a:effectLst/>
                          <a:latin typeface="Calibri"/>
                        </a:rPr>
                        <a:t>Attending this professional development with my cooperating teacher makes me feel more connected to my school</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5.4</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4"/>
                  </a:ext>
                </a:extLst>
              </a:tr>
              <a:tr h="694951">
                <a:tc>
                  <a:txBody>
                    <a:bodyPr/>
                    <a:lstStyle/>
                    <a:p>
                      <a:pPr algn="l" fontAlgn="b"/>
                      <a:r>
                        <a:rPr lang="en-US" sz="2000" b="0" i="0" u="none" strike="noStrike" dirty="0">
                          <a:solidFill>
                            <a:srgbClr val="000000"/>
                          </a:solidFill>
                          <a:effectLst/>
                          <a:latin typeface="Calibri"/>
                        </a:rPr>
                        <a:t>After attending this professional development, I feel like I have a better line of communication with my teacher. </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5.6</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5"/>
                  </a:ext>
                </a:extLst>
              </a:tr>
              <a:tr h="353548">
                <a:tc>
                  <a:txBody>
                    <a:bodyPr/>
                    <a:lstStyle/>
                    <a:p>
                      <a:pPr algn="l" fontAlgn="b"/>
                      <a:r>
                        <a:rPr lang="en-US" sz="2000" b="0" i="0" u="none" strike="noStrike">
                          <a:solidFill>
                            <a:srgbClr val="000000"/>
                          </a:solidFill>
                          <a:effectLst/>
                          <a:latin typeface="Calibri"/>
                        </a:rPr>
                        <a:t>This professional development was beneficial for preservice students. </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5.8</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6"/>
                  </a:ext>
                </a:extLst>
              </a:tr>
              <a:tr h="694951">
                <a:tc>
                  <a:txBody>
                    <a:bodyPr/>
                    <a:lstStyle/>
                    <a:p>
                      <a:pPr algn="l" fontAlgn="b"/>
                      <a:r>
                        <a:rPr lang="en-US" sz="2000" b="0" i="0" u="none" strike="noStrike">
                          <a:solidFill>
                            <a:srgbClr val="000000"/>
                          </a:solidFill>
                          <a:effectLst/>
                          <a:latin typeface="Calibri"/>
                        </a:rPr>
                        <a:t>Overall, this professional development was beneficial for preservice students. </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5.8</a:t>
                      </a:r>
                    </a:p>
                  </a:txBody>
                  <a:tcPr marL="10843" marR="10843" marT="10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06883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Write-in Feedback</a:t>
            </a:r>
          </a:p>
        </p:txBody>
      </p:sp>
      <p:graphicFrame>
        <p:nvGraphicFramePr>
          <p:cNvPr id="3" name="Table 2"/>
          <p:cNvGraphicFramePr>
            <a:graphicFrameLocks noGrp="1"/>
          </p:cNvGraphicFramePr>
          <p:nvPr>
            <p:extLst>
              <p:ext uri="{D42A27DB-BD31-4B8C-83A1-F6EECF244321}">
                <p14:modId xmlns:p14="http://schemas.microsoft.com/office/powerpoint/2010/main" val="1477993159"/>
              </p:ext>
            </p:extLst>
          </p:nvPr>
        </p:nvGraphicFramePr>
        <p:xfrm>
          <a:off x="76200" y="1981197"/>
          <a:ext cx="8915400" cy="4419602"/>
        </p:xfrm>
        <a:graphic>
          <a:graphicData uri="http://schemas.openxmlformats.org/drawingml/2006/table">
            <a:tbl>
              <a:tblPr/>
              <a:tblGrid>
                <a:gridCol w="4654943">
                  <a:extLst>
                    <a:ext uri="{9D8B030D-6E8A-4147-A177-3AD203B41FA5}">
                      <a16:colId xmlns:a16="http://schemas.microsoft.com/office/drawing/2014/main" val="20000"/>
                    </a:ext>
                  </a:extLst>
                </a:gridCol>
                <a:gridCol w="4260457">
                  <a:extLst>
                    <a:ext uri="{9D8B030D-6E8A-4147-A177-3AD203B41FA5}">
                      <a16:colId xmlns:a16="http://schemas.microsoft.com/office/drawing/2014/main" val="20001"/>
                    </a:ext>
                  </a:extLst>
                </a:gridCol>
              </a:tblGrid>
              <a:tr h="633606">
                <a:tc>
                  <a:txBody>
                    <a:bodyPr/>
                    <a:lstStyle/>
                    <a:p>
                      <a:pPr algn="ctr" fontAlgn="b"/>
                      <a:r>
                        <a:rPr lang="en-US" sz="2800" b="0" i="0" u="none" strike="noStrike">
                          <a:solidFill>
                            <a:srgbClr val="000000"/>
                          </a:solidFill>
                          <a:effectLst/>
                          <a:latin typeface="Calibri"/>
                        </a:rPr>
                        <a:t> </a:t>
                      </a:r>
                    </a:p>
                  </a:txBody>
                  <a:tcPr marL="10800" marR="10800" marT="108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effectLst/>
                          <a:latin typeface="Calibri"/>
                        </a:rPr>
                        <a:t>Frequency of Response </a:t>
                      </a:r>
                    </a:p>
                  </a:txBody>
                  <a:tcPr marL="10800" marR="10800" marT="108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0"/>
                  </a:ext>
                </a:extLst>
              </a:tr>
              <a:tr h="1251572">
                <a:tc>
                  <a:txBody>
                    <a:bodyPr/>
                    <a:lstStyle/>
                    <a:p>
                      <a:pPr algn="l" fontAlgn="b"/>
                      <a:r>
                        <a:rPr lang="en-US" sz="2800" b="0" i="0" u="none" strike="noStrike" dirty="0">
                          <a:solidFill>
                            <a:srgbClr val="000000"/>
                          </a:solidFill>
                          <a:effectLst/>
                          <a:latin typeface="Calibri"/>
                        </a:rPr>
                        <a:t>Getting to spend time with Cooperating Teachers </a:t>
                      </a:r>
                    </a:p>
                  </a:txBody>
                  <a:tcPr marL="10800" marR="10800" marT="108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effectLst/>
                          <a:latin typeface="Calibri"/>
                        </a:rPr>
                        <a:t>19</a:t>
                      </a:r>
                    </a:p>
                  </a:txBody>
                  <a:tcPr marL="10800" marR="10800" marT="108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1"/>
                  </a:ext>
                </a:extLst>
              </a:tr>
              <a:tr h="633606">
                <a:tc>
                  <a:txBody>
                    <a:bodyPr/>
                    <a:lstStyle/>
                    <a:p>
                      <a:pPr algn="l" fontAlgn="b"/>
                      <a:r>
                        <a:rPr lang="en-US" sz="2800" b="0" i="0" u="none" strike="noStrike">
                          <a:solidFill>
                            <a:srgbClr val="000000"/>
                          </a:solidFill>
                          <a:effectLst/>
                          <a:latin typeface="Calibri"/>
                        </a:rPr>
                        <a:t>Good Behavior Game</a:t>
                      </a:r>
                    </a:p>
                  </a:txBody>
                  <a:tcPr marL="10800" marR="10800" marT="108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effectLst/>
                          <a:latin typeface="Calibri"/>
                        </a:rPr>
                        <a:t>11</a:t>
                      </a:r>
                    </a:p>
                  </a:txBody>
                  <a:tcPr marL="10800" marR="10800" marT="108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2"/>
                  </a:ext>
                </a:extLst>
              </a:tr>
              <a:tr h="633606">
                <a:tc>
                  <a:txBody>
                    <a:bodyPr/>
                    <a:lstStyle/>
                    <a:p>
                      <a:pPr algn="l" fontAlgn="b"/>
                      <a:r>
                        <a:rPr lang="en-US" sz="2800" b="0" i="0" u="none" strike="noStrike">
                          <a:solidFill>
                            <a:srgbClr val="000000"/>
                          </a:solidFill>
                          <a:effectLst/>
                          <a:latin typeface="Calibri"/>
                        </a:rPr>
                        <a:t>Literacy</a:t>
                      </a:r>
                    </a:p>
                  </a:txBody>
                  <a:tcPr marL="10800" marR="10800" marT="108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effectLst/>
                          <a:latin typeface="Calibri"/>
                        </a:rPr>
                        <a:t>9</a:t>
                      </a:r>
                    </a:p>
                  </a:txBody>
                  <a:tcPr marL="10800" marR="10800" marT="108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3"/>
                  </a:ext>
                </a:extLst>
              </a:tr>
              <a:tr h="633606">
                <a:tc>
                  <a:txBody>
                    <a:bodyPr/>
                    <a:lstStyle/>
                    <a:p>
                      <a:pPr algn="l" fontAlgn="b"/>
                      <a:r>
                        <a:rPr lang="en-US" sz="2800" b="0" i="0" u="none" strike="noStrike">
                          <a:solidFill>
                            <a:srgbClr val="000000"/>
                          </a:solidFill>
                          <a:effectLst/>
                          <a:latin typeface="Calibri"/>
                        </a:rPr>
                        <a:t>High Leverage Practices </a:t>
                      </a:r>
                    </a:p>
                  </a:txBody>
                  <a:tcPr marL="10800" marR="10800" marT="108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a:solidFill>
                            <a:srgbClr val="000000"/>
                          </a:solidFill>
                          <a:effectLst/>
                          <a:latin typeface="Calibri"/>
                        </a:rPr>
                        <a:t>3</a:t>
                      </a:r>
                    </a:p>
                  </a:txBody>
                  <a:tcPr marL="10800" marR="10800" marT="108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4"/>
                  </a:ext>
                </a:extLst>
              </a:tr>
              <a:tr h="633606">
                <a:tc>
                  <a:txBody>
                    <a:bodyPr/>
                    <a:lstStyle/>
                    <a:p>
                      <a:pPr algn="l" fontAlgn="b"/>
                      <a:r>
                        <a:rPr lang="en-US" sz="2800" b="0" i="0" u="none" strike="noStrike">
                          <a:solidFill>
                            <a:srgbClr val="000000"/>
                          </a:solidFill>
                          <a:effectLst/>
                          <a:latin typeface="Calibri"/>
                        </a:rPr>
                        <a:t>Positive Feedback </a:t>
                      </a:r>
                    </a:p>
                  </a:txBody>
                  <a:tcPr marL="10800" marR="10800" marT="108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800" b="0" i="0" u="none" strike="noStrike" dirty="0">
                          <a:solidFill>
                            <a:srgbClr val="000000"/>
                          </a:solidFill>
                          <a:effectLst/>
                          <a:latin typeface="Calibri"/>
                        </a:rPr>
                        <a:t>2</a:t>
                      </a:r>
                    </a:p>
                  </a:txBody>
                  <a:tcPr marL="10800" marR="10800" marT="108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44766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What was the most beneficial?</a:t>
            </a:r>
          </a:p>
        </p:txBody>
      </p:sp>
      <p:sp>
        <p:nvSpPr>
          <p:cNvPr id="3" name="Content Placeholder 2"/>
          <p:cNvSpPr>
            <a:spLocks noGrp="1"/>
          </p:cNvSpPr>
          <p:nvPr>
            <p:ph idx="1"/>
          </p:nvPr>
        </p:nvSpPr>
        <p:spPr/>
        <p:txBody>
          <a:bodyPr/>
          <a:lstStyle/>
          <a:p>
            <a:pPr marL="0" indent="0">
              <a:buNone/>
            </a:pPr>
            <a:r>
              <a:rPr lang="en-US" dirty="0"/>
              <a:t>“I loved the phonics lesson, and ideas about the behavior game. Having time to plan with students was helpful also.”</a:t>
            </a:r>
          </a:p>
          <a:p>
            <a:pPr marL="0" indent="0">
              <a:buNone/>
            </a:pPr>
            <a:endParaRPr lang="en-US" dirty="0"/>
          </a:p>
          <a:p>
            <a:pPr marL="0" indent="0">
              <a:buNone/>
            </a:pPr>
            <a:r>
              <a:rPr lang="en-US" dirty="0"/>
              <a:t>“I love how the professors talked about real world classroom situations!!”</a:t>
            </a:r>
          </a:p>
          <a:p>
            <a:pPr marL="0" indent="0">
              <a:buNone/>
            </a:pPr>
            <a:endParaRPr lang="en-US" dirty="0"/>
          </a:p>
          <a:p>
            <a:pPr marL="0" indent="0">
              <a:buNone/>
            </a:pPr>
            <a:r>
              <a:rPr lang="en-US" dirty="0"/>
              <a:t>“The strategies and take away things that I can tweak to fit in my classroom.”</a:t>
            </a:r>
          </a:p>
        </p:txBody>
      </p:sp>
    </p:spTree>
    <p:extLst>
      <p:ext uri="{BB962C8B-B14F-4D97-AF65-F5344CB8AC3E}">
        <p14:creationId xmlns:p14="http://schemas.microsoft.com/office/powerpoint/2010/main" val="3648413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the least beneficial</a:t>
            </a:r>
          </a:p>
        </p:txBody>
      </p:sp>
      <p:sp>
        <p:nvSpPr>
          <p:cNvPr id="3" name="Content Placeholder 2"/>
          <p:cNvSpPr>
            <a:spLocks noGrp="1"/>
          </p:cNvSpPr>
          <p:nvPr>
            <p:ph idx="1"/>
          </p:nvPr>
        </p:nvSpPr>
        <p:spPr/>
        <p:txBody>
          <a:bodyPr/>
          <a:lstStyle/>
          <a:p>
            <a:pPr marL="0" indent="0">
              <a:buNone/>
            </a:pPr>
            <a:r>
              <a:rPr lang="en-US" dirty="0"/>
              <a:t>“Nothing except all teachers should be present.” </a:t>
            </a:r>
          </a:p>
          <a:p>
            <a:pPr marL="0" indent="0">
              <a:buNone/>
            </a:pPr>
            <a:endParaRPr lang="en-US" dirty="0"/>
          </a:p>
          <a:p>
            <a:pPr marL="0" indent="0">
              <a:buNone/>
            </a:pPr>
            <a:r>
              <a:rPr lang="en-US" dirty="0"/>
              <a:t>“Maybe break it up by grade-level?” </a:t>
            </a:r>
          </a:p>
          <a:p>
            <a:pPr marL="0" indent="0">
              <a:buNone/>
            </a:pPr>
            <a:endParaRPr lang="en-US" dirty="0"/>
          </a:p>
          <a:p>
            <a:pPr marL="0" indent="0">
              <a:buNone/>
            </a:pPr>
            <a:r>
              <a:rPr lang="en-US" dirty="0"/>
              <a:t>“Having it on campus and inviting </a:t>
            </a:r>
            <a:r>
              <a:rPr lang="en-US"/>
              <a:t>students from </a:t>
            </a:r>
            <a:r>
              <a:rPr lang="en-US" dirty="0"/>
              <a:t>all of teacher education students.”</a:t>
            </a:r>
          </a:p>
        </p:txBody>
      </p:sp>
    </p:spTree>
    <p:extLst>
      <p:ext uri="{BB962C8B-B14F-4D97-AF65-F5344CB8AC3E}">
        <p14:creationId xmlns:p14="http://schemas.microsoft.com/office/powerpoint/2010/main" val="2142950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762000"/>
          </a:xfrm>
          <a:extLst>
            <a:ext uri="{FAA26D3D-D897-4be2-8F04-BA451C77F1D7}">
              <ma14:placeholderFlag xmlns="" xmlns:ma14="http://schemas.microsoft.com/office/mac/drawingml/2011/main" val="1"/>
            </a:ext>
          </a:extLst>
        </p:spPr>
        <p:txBody>
          <a:bodyPr/>
          <a:lstStyle/>
          <a:p>
            <a:pPr>
              <a:defRPr/>
            </a:pPr>
            <a:r>
              <a:rPr lang="en-US" sz="3200" spc="-100" dirty="0"/>
              <a:t>How do we collaborate to maximize student learning?</a:t>
            </a:r>
            <a:endParaRPr lang="en-US" sz="3200" dirty="0"/>
          </a:p>
        </p:txBody>
      </p:sp>
      <p:sp>
        <p:nvSpPr>
          <p:cNvPr id="44034" name="object 6" descr="A group of children sitting on the floor with their hands raised." title="Students raising hands"/>
          <p:cNvSpPr>
            <a:spLocks noChangeArrowheads="1"/>
          </p:cNvSpPr>
          <p:nvPr/>
        </p:nvSpPr>
        <p:spPr bwMode="auto">
          <a:xfrm>
            <a:off x="914400" y="2057400"/>
            <a:ext cx="7440613" cy="4411663"/>
          </a:xfrm>
          <a:prstGeom prst="rect">
            <a:avLst/>
          </a:prstGeom>
          <a:blipFill dpi="0" rotWithShape="1">
            <a:blip r:embed="rId2"/>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spcBef>
                <a:spcPct val="20000"/>
              </a:spcBef>
              <a:buFont typeface="Wingdings" panose="05000000000000000000"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dirty="0">
              <a:solidFill>
                <a:schemeClr val="tx1"/>
              </a:solidFill>
            </a:endParaRPr>
          </a:p>
        </p:txBody>
      </p:sp>
    </p:spTree>
    <p:extLst>
      <p:ext uri="{BB962C8B-B14F-4D97-AF65-F5344CB8AC3E}">
        <p14:creationId xmlns:p14="http://schemas.microsoft.com/office/powerpoint/2010/main" val="3347543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1411-081F-CB4E-BD62-3FDA875CE2A8}"/>
              </a:ext>
            </a:extLst>
          </p:cNvPr>
          <p:cNvSpPr>
            <a:spLocks noGrp="1"/>
          </p:cNvSpPr>
          <p:nvPr>
            <p:ph type="title"/>
          </p:nvPr>
        </p:nvSpPr>
        <p:spPr>
          <a:xfrm>
            <a:off x="453081" y="685800"/>
            <a:ext cx="8229600" cy="990600"/>
          </a:xfrm>
        </p:spPr>
        <p:txBody>
          <a:bodyPr/>
          <a:lstStyle/>
          <a:p>
            <a:r>
              <a:rPr lang="en-US" sz="3600" b="1" dirty="0"/>
              <a:t>Resources</a:t>
            </a:r>
          </a:p>
        </p:txBody>
      </p:sp>
      <p:sp>
        <p:nvSpPr>
          <p:cNvPr id="3" name="Content Placeholder 2">
            <a:extLst>
              <a:ext uri="{FF2B5EF4-FFF2-40B4-BE49-F238E27FC236}">
                <a16:creationId xmlns:a16="http://schemas.microsoft.com/office/drawing/2014/main" id="{B5E19A8D-09F9-A24A-BFEE-55EC1EF63FC6}"/>
              </a:ext>
            </a:extLst>
          </p:cNvPr>
          <p:cNvSpPr>
            <a:spLocks noGrp="1"/>
          </p:cNvSpPr>
          <p:nvPr>
            <p:ph idx="1"/>
          </p:nvPr>
        </p:nvSpPr>
        <p:spPr>
          <a:xfrm>
            <a:off x="304800" y="1524001"/>
            <a:ext cx="8382000" cy="4239698"/>
          </a:xfrm>
        </p:spPr>
        <p:txBody>
          <a:bodyPr/>
          <a:lstStyle/>
          <a:p>
            <a:pPr marL="0" indent="0">
              <a:buNone/>
            </a:pPr>
            <a:r>
              <a:rPr lang="en-US" sz="2800" dirty="0"/>
              <a:t>Download the High-Leverage Practices book</a:t>
            </a:r>
          </a:p>
          <a:p>
            <a:pPr marL="0" indent="0">
              <a:buNone/>
            </a:pPr>
            <a:r>
              <a:rPr lang="en-US" sz="2800" dirty="0"/>
              <a:t> </a:t>
            </a:r>
            <a:r>
              <a:rPr lang="en-US" sz="2800" dirty="0">
                <a:hlinkClick r:id="rId2"/>
              </a:rPr>
              <a:t>http://ceedar.education.ufl.edu/wp-content/uploads/2017/07/CEC-HLP-Web.pdf</a:t>
            </a:r>
            <a:endParaRPr lang="en-US" sz="2800" dirty="0"/>
          </a:p>
          <a:p>
            <a:pPr marL="0" indent="0">
              <a:buNone/>
            </a:pPr>
            <a:r>
              <a:rPr lang="en-US" sz="2800" dirty="0"/>
              <a:t>HLP videos</a:t>
            </a:r>
          </a:p>
          <a:p>
            <a:pPr marL="0" indent="0">
              <a:buNone/>
            </a:pPr>
            <a:r>
              <a:rPr lang="en-US" sz="2800" dirty="0">
                <a:hlinkClick r:id="rId3"/>
              </a:rPr>
              <a:t>https://highleveragepractices.org/701-2-2/</a:t>
            </a:r>
            <a:endParaRPr lang="en-US" sz="2800" dirty="0"/>
          </a:p>
          <a:p>
            <a:pPr marL="0" indent="0">
              <a:buNone/>
            </a:pPr>
            <a:r>
              <a:rPr lang="en-US" sz="2800" dirty="0"/>
              <a:t>CEEDAR Center Website</a:t>
            </a:r>
          </a:p>
          <a:p>
            <a:pPr marL="0" indent="0">
              <a:buNone/>
            </a:pPr>
            <a:r>
              <a:rPr lang="en-US" sz="2800" dirty="0">
                <a:hlinkClick r:id="rId4"/>
              </a:rPr>
              <a:t>http://ceedar.education.ufl.edu/high-leverage-practices/</a:t>
            </a:r>
            <a:endParaRPr lang="en-US" sz="2800" dirty="0"/>
          </a:p>
          <a:p>
            <a:pPr marL="0" indent="0">
              <a:buNone/>
            </a:pPr>
            <a:endParaRPr lang="en-US" sz="1000" dirty="0"/>
          </a:p>
          <a:p>
            <a:pPr marL="0" indent="0">
              <a:buNone/>
            </a:pPr>
            <a:r>
              <a:rPr lang="en-US" sz="2000" dirty="0"/>
              <a:t>NCATE Blue Ribbon Panel (2010). </a:t>
            </a:r>
            <a:r>
              <a:rPr lang="en-US" sz="2000" i="1" dirty="0"/>
              <a:t>Transforming teacher education through clinical practice: A national strategy to prepare effective teachers.</a:t>
            </a:r>
            <a:r>
              <a:rPr lang="en-US" sz="2000" dirty="0"/>
              <a:t> Washington, DC: National Council for Accreditation of Teacher Education (NCATE). </a:t>
            </a:r>
          </a:p>
          <a:p>
            <a:pPr marL="0" indent="0">
              <a:buNone/>
            </a:pPr>
            <a:endParaRPr lang="en-US" sz="2800" dirty="0"/>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4235130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8229600" cy="762000"/>
          </a:xfrm>
        </p:spPr>
        <p:txBody>
          <a:bodyPr/>
          <a:lstStyle/>
          <a:p>
            <a:r>
              <a:rPr lang="en-US" b="1" dirty="0"/>
              <a:t>Our Goals</a:t>
            </a:r>
          </a:p>
        </p:txBody>
      </p:sp>
      <p:sp>
        <p:nvSpPr>
          <p:cNvPr id="5" name="Text Placeholder 4"/>
          <p:cNvSpPr>
            <a:spLocks noGrp="1"/>
          </p:cNvSpPr>
          <p:nvPr>
            <p:ph type="body" idx="1"/>
          </p:nvPr>
        </p:nvSpPr>
        <p:spPr/>
        <p:txBody>
          <a:bodyPr/>
          <a:lstStyle/>
          <a:p>
            <a:endParaRPr lang="en-US" dirty="0"/>
          </a:p>
        </p:txBody>
      </p:sp>
      <p:sp>
        <p:nvSpPr>
          <p:cNvPr id="6" name="Content Placeholder 5"/>
          <p:cNvSpPr>
            <a:spLocks noGrp="1"/>
          </p:cNvSpPr>
          <p:nvPr>
            <p:ph sz="half" idx="2"/>
          </p:nvPr>
        </p:nvSpPr>
        <p:spPr>
          <a:xfrm>
            <a:off x="76200" y="1676400"/>
            <a:ext cx="4572000" cy="4449763"/>
          </a:xfrm>
        </p:spPr>
        <p:txBody>
          <a:bodyPr/>
          <a:lstStyle/>
          <a:p>
            <a:pPr marL="514350" indent="-514350">
              <a:buFont typeface="+mj-lt"/>
              <a:buAutoNum type="arabicPeriod"/>
            </a:pPr>
            <a:r>
              <a:rPr lang="en-US" dirty="0"/>
              <a:t>Enhance clinical partnership through shared vision and common language</a:t>
            </a:r>
          </a:p>
          <a:p>
            <a:pPr marL="514350" indent="-514350">
              <a:buFont typeface="+mj-lt"/>
              <a:buAutoNum type="arabicPeriod"/>
            </a:pPr>
            <a:r>
              <a:rPr lang="en-US" dirty="0"/>
              <a:t>Host HLP training for preservice teachers and adjunct faculty (AFs)</a:t>
            </a:r>
          </a:p>
          <a:p>
            <a:pPr marL="514350" indent="-514350">
              <a:buFont typeface="+mj-lt"/>
              <a:buAutoNum type="arabicPeriod"/>
            </a:pPr>
            <a:r>
              <a:rPr lang="en-US" dirty="0"/>
              <a:t>Mentor AFs and document HLPs shared with preservice teachers</a:t>
            </a:r>
          </a:p>
          <a:p>
            <a:pPr marL="514350" indent="-514350">
              <a:buFont typeface="+mj-lt"/>
              <a:buAutoNum type="arabicPeriod"/>
            </a:pPr>
            <a:r>
              <a:rPr lang="en-US" dirty="0"/>
              <a:t>Hone AFs observation and feedback skills </a:t>
            </a:r>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sz="3200" dirty="0"/>
          </a:p>
          <a:p>
            <a:endParaRPr lang="en-US" sz="3200" dirty="0"/>
          </a:p>
          <a:p>
            <a:endParaRPr lang="en-US" sz="3200" dirty="0"/>
          </a:p>
        </p:txBody>
      </p:sp>
      <p:sp>
        <p:nvSpPr>
          <p:cNvPr id="7" name="Text Placeholder 6"/>
          <p:cNvSpPr>
            <a:spLocks noGrp="1"/>
          </p:cNvSpPr>
          <p:nvPr>
            <p:ph type="body" sz="quarter" idx="3"/>
          </p:nvPr>
        </p:nvSpPr>
        <p:spPr/>
        <p:txBody>
          <a:bodyPr/>
          <a:lstStyle/>
          <a:p>
            <a:endParaRPr lang="en-US" dirty="0"/>
          </a:p>
        </p:txBody>
      </p:sp>
      <p:pic>
        <p:nvPicPr>
          <p:cNvPr id="11" name="Content Placeholder 10" descr="DSC00005.JPG"/>
          <p:cNvPicPr>
            <a:picLocks noGrp="1" noChangeAspect="1"/>
          </p:cNvPicPr>
          <p:nvPr>
            <p:ph sz="quarter" idx="4"/>
          </p:nvPr>
        </p:nvPicPr>
        <p:blipFill>
          <a:blip r:embed="rId2" cstate="print">
            <a:extLst>
              <a:ext uri="{28A0092B-C50C-407E-A947-70E740481C1C}">
                <a14:useLocalDpi xmlns:a14="http://schemas.microsoft.com/office/drawing/2010/main" val="0"/>
              </a:ext>
            </a:extLst>
          </a:blip>
          <a:srcRect l="19121" r="19121"/>
          <a:stretch>
            <a:fillRect/>
          </a:stretch>
        </p:blipFill>
        <p:spPr>
          <a:xfrm>
            <a:off x="4645025" y="1676400"/>
            <a:ext cx="4041775" cy="4449763"/>
          </a:xfrm>
        </p:spPr>
      </p:pic>
    </p:spTree>
    <p:extLst>
      <p:ext uri="{BB962C8B-B14F-4D97-AF65-F5344CB8AC3E}">
        <p14:creationId xmlns:p14="http://schemas.microsoft.com/office/powerpoint/2010/main" val="848767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95C674-6E43-BA49-AE19-1B9ABD09FE2F}"/>
              </a:ext>
            </a:extLst>
          </p:cNvPr>
          <p:cNvSpPr>
            <a:spLocks noGrp="1"/>
          </p:cNvSpPr>
          <p:nvPr>
            <p:ph type="title"/>
          </p:nvPr>
        </p:nvSpPr>
        <p:spPr/>
        <p:txBody>
          <a:bodyPr/>
          <a:lstStyle/>
          <a:p>
            <a:r>
              <a:rPr lang="en-US" dirty="0"/>
              <a:t>Grant Implementation</a:t>
            </a:r>
          </a:p>
        </p:txBody>
      </p:sp>
      <p:sp>
        <p:nvSpPr>
          <p:cNvPr id="10" name="Text Placeholder 9">
            <a:extLst>
              <a:ext uri="{FF2B5EF4-FFF2-40B4-BE49-F238E27FC236}">
                <a16:creationId xmlns:a16="http://schemas.microsoft.com/office/drawing/2014/main" id="{9F40463E-9CB3-6642-9552-38BD90168A60}"/>
              </a:ext>
            </a:extLst>
          </p:cNvPr>
          <p:cNvSpPr>
            <a:spLocks noGrp="1"/>
          </p:cNvSpPr>
          <p:nvPr>
            <p:ph type="body" idx="1"/>
          </p:nvPr>
        </p:nvSpPr>
        <p:spPr/>
        <p:txBody>
          <a:bodyPr/>
          <a:lstStyle/>
          <a:p>
            <a:pPr algn="ctr"/>
            <a:r>
              <a:rPr lang="en-US" dirty="0"/>
              <a:t>Desired</a:t>
            </a:r>
          </a:p>
        </p:txBody>
      </p:sp>
      <p:sp>
        <p:nvSpPr>
          <p:cNvPr id="11" name="Content Placeholder 10">
            <a:extLst>
              <a:ext uri="{FF2B5EF4-FFF2-40B4-BE49-F238E27FC236}">
                <a16:creationId xmlns:a16="http://schemas.microsoft.com/office/drawing/2014/main" id="{55FC52B7-D67F-374D-9FDD-3B48349A9A2E}"/>
              </a:ext>
            </a:extLst>
          </p:cNvPr>
          <p:cNvSpPr>
            <a:spLocks noGrp="1"/>
          </p:cNvSpPr>
          <p:nvPr>
            <p:ph sz="half" idx="2"/>
          </p:nvPr>
        </p:nvSpPr>
        <p:spPr/>
        <p:txBody>
          <a:bodyPr/>
          <a:lstStyle/>
          <a:p>
            <a:r>
              <a:rPr lang="en-US" dirty="0"/>
              <a:t>Teachers partnered with </a:t>
            </a:r>
            <a:r>
              <a:rPr lang="en-US" dirty="0" err="1"/>
              <a:t>preservice</a:t>
            </a:r>
            <a:r>
              <a:rPr lang="en-US" dirty="0"/>
              <a:t> teachers</a:t>
            </a:r>
          </a:p>
          <a:p>
            <a:r>
              <a:rPr lang="en-US" dirty="0"/>
              <a:t>Four professional development workshops across a semester</a:t>
            </a:r>
          </a:p>
          <a:p>
            <a:r>
              <a:rPr lang="en-US" dirty="0"/>
              <a:t>Stipend for teacher participation</a:t>
            </a:r>
          </a:p>
          <a:p>
            <a:endParaRPr lang="en-US" dirty="0"/>
          </a:p>
        </p:txBody>
      </p:sp>
      <p:sp>
        <p:nvSpPr>
          <p:cNvPr id="12" name="Text Placeholder 11">
            <a:extLst>
              <a:ext uri="{FF2B5EF4-FFF2-40B4-BE49-F238E27FC236}">
                <a16:creationId xmlns:a16="http://schemas.microsoft.com/office/drawing/2014/main" id="{08BED92A-0E18-7B4A-9294-7F1A52750FAB}"/>
              </a:ext>
            </a:extLst>
          </p:cNvPr>
          <p:cNvSpPr>
            <a:spLocks noGrp="1"/>
          </p:cNvSpPr>
          <p:nvPr>
            <p:ph type="body" sz="quarter" idx="3"/>
          </p:nvPr>
        </p:nvSpPr>
        <p:spPr/>
        <p:txBody>
          <a:bodyPr/>
          <a:lstStyle/>
          <a:p>
            <a:pPr algn="ctr"/>
            <a:r>
              <a:rPr lang="en-US" dirty="0"/>
              <a:t>Actual</a:t>
            </a:r>
          </a:p>
        </p:txBody>
      </p:sp>
      <p:sp>
        <p:nvSpPr>
          <p:cNvPr id="13" name="Content Placeholder 12">
            <a:extLst>
              <a:ext uri="{FF2B5EF4-FFF2-40B4-BE49-F238E27FC236}">
                <a16:creationId xmlns:a16="http://schemas.microsoft.com/office/drawing/2014/main" id="{C1CB7BB1-1A2B-0B43-90D6-914F9DCF7547}"/>
              </a:ext>
            </a:extLst>
          </p:cNvPr>
          <p:cNvSpPr>
            <a:spLocks noGrp="1"/>
          </p:cNvSpPr>
          <p:nvPr>
            <p:ph sz="quarter" idx="4"/>
          </p:nvPr>
        </p:nvSpPr>
        <p:spPr/>
        <p:txBody>
          <a:bodyPr/>
          <a:lstStyle/>
          <a:p>
            <a:r>
              <a:rPr lang="en-US" dirty="0"/>
              <a:t>Teachers partnered with </a:t>
            </a:r>
            <a:r>
              <a:rPr lang="en-US" dirty="0" err="1"/>
              <a:t>preservice</a:t>
            </a:r>
            <a:r>
              <a:rPr lang="en-US" dirty="0"/>
              <a:t> teachers</a:t>
            </a:r>
          </a:p>
          <a:p>
            <a:r>
              <a:rPr lang="en-US" dirty="0"/>
              <a:t>Four professional development workshops in one day</a:t>
            </a:r>
          </a:p>
          <a:p>
            <a:r>
              <a:rPr lang="en-US" dirty="0"/>
              <a:t>Stipend to pay for substitutes and lunch</a:t>
            </a:r>
          </a:p>
          <a:p>
            <a:pPr marL="0" indent="0">
              <a:buNone/>
            </a:pPr>
            <a:endParaRPr lang="en-US" dirty="0"/>
          </a:p>
        </p:txBody>
      </p:sp>
      <p:pic>
        <p:nvPicPr>
          <p:cNvPr id="2" name="Picture 1"/>
          <p:cNvPicPr>
            <a:picLocks noChangeAspect="1"/>
          </p:cNvPicPr>
          <p:nvPr/>
        </p:nvPicPr>
        <p:blipFill>
          <a:blip r:embed="rId2"/>
          <a:stretch>
            <a:fillRect/>
          </a:stretch>
        </p:blipFill>
        <p:spPr>
          <a:xfrm>
            <a:off x="2667000" y="5181600"/>
            <a:ext cx="2895600" cy="1676400"/>
          </a:xfrm>
          <a:prstGeom prst="rect">
            <a:avLst/>
          </a:prstGeom>
        </p:spPr>
      </p:pic>
    </p:spTree>
    <p:extLst>
      <p:ext uri="{BB962C8B-B14F-4D97-AF65-F5344CB8AC3E}">
        <p14:creationId xmlns:p14="http://schemas.microsoft.com/office/powerpoint/2010/main" val="390906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8200"/>
            <a:ext cx="8229600" cy="990600"/>
          </a:xfrm>
        </p:spPr>
        <p:txBody>
          <a:bodyPr/>
          <a:lstStyle/>
          <a:p>
            <a:r>
              <a:rPr lang="en-US" sz="4800" b="1" dirty="0" err="1"/>
              <a:t>TopPrep</a:t>
            </a:r>
            <a:endParaRPr lang="en-US" sz="4800" b="1" dirty="0"/>
          </a:p>
        </p:txBody>
      </p:sp>
      <p:sp>
        <p:nvSpPr>
          <p:cNvPr id="6" name="Content Placeholder 5"/>
          <p:cNvSpPr>
            <a:spLocks noGrp="1"/>
          </p:cNvSpPr>
          <p:nvPr>
            <p:ph sz="half" idx="2"/>
          </p:nvPr>
        </p:nvSpPr>
        <p:spPr>
          <a:xfrm>
            <a:off x="4648200" y="1828800"/>
            <a:ext cx="4343400" cy="4724400"/>
          </a:xfrm>
        </p:spPr>
        <p:txBody>
          <a:bodyPr/>
          <a:lstStyle/>
          <a:p>
            <a:r>
              <a:rPr lang="en-US" dirty="0"/>
              <a:t>Five-year partnership</a:t>
            </a:r>
          </a:p>
          <a:p>
            <a:r>
              <a:rPr lang="en-US" dirty="0"/>
              <a:t>Grant to bridge the achievement gap</a:t>
            </a:r>
          </a:p>
          <a:p>
            <a:r>
              <a:rPr lang="en-US" dirty="0"/>
              <a:t>Three elementary partner schools</a:t>
            </a:r>
          </a:p>
          <a:p>
            <a:r>
              <a:rPr lang="en-US" dirty="0"/>
              <a:t>100% Free Lunch</a:t>
            </a:r>
          </a:p>
          <a:p>
            <a:r>
              <a:rPr lang="en-US" dirty="0"/>
              <a:t>Very Diverse – High proportion of English Learners</a:t>
            </a:r>
          </a:p>
          <a:p>
            <a:pPr marL="0" indent="0">
              <a:buNone/>
            </a:pPr>
            <a:endParaRPr lang="en-US" sz="2400" dirty="0"/>
          </a:p>
        </p:txBody>
      </p:sp>
      <p:pic>
        <p:nvPicPr>
          <p:cNvPr id="7" name="Content Placeholder 10" descr="DSC00003.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9133" r="19133"/>
          <a:stretch>
            <a:fillRect/>
          </a:stretch>
        </p:blipFill>
        <p:spPr>
          <a:xfrm>
            <a:off x="458428" y="1828800"/>
            <a:ext cx="4036144" cy="4724400"/>
          </a:xfrm>
        </p:spPr>
      </p:pic>
    </p:spTree>
    <p:extLst>
      <p:ext uri="{BB962C8B-B14F-4D97-AF65-F5344CB8AC3E}">
        <p14:creationId xmlns:p14="http://schemas.microsoft.com/office/powerpoint/2010/main" val="3108231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AFC7-0A98-6341-88A8-FBF8352A1C1D}"/>
              </a:ext>
            </a:extLst>
          </p:cNvPr>
          <p:cNvSpPr>
            <a:spLocks noGrp="1"/>
          </p:cNvSpPr>
          <p:nvPr>
            <p:ph type="title"/>
          </p:nvPr>
        </p:nvSpPr>
        <p:spPr>
          <a:xfrm>
            <a:off x="0" y="838200"/>
            <a:ext cx="9144000" cy="1066800"/>
          </a:xfrm>
        </p:spPr>
        <p:txBody>
          <a:bodyPr/>
          <a:lstStyle/>
          <a:p>
            <a:r>
              <a:rPr lang="en-US" sz="4000" b="1" dirty="0"/>
              <a:t>High-Leverage Practices (HLPs) Overview</a:t>
            </a:r>
          </a:p>
        </p:txBody>
      </p:sp>
      <p:sp>
        <p:nvSpPr>
          <p:cNvPr id="3" name="Content Placeholder 2">
            <a:extLst>
              <a:ext uri="{FF2B5EF4-FFF2-40B4-BE49-F238E27FC236}">
                <a16:creationId xmlns:a16="http://schemas.microsoft.com/office/drawing/2014/main" id="{30C7039B-14C8-7E42-9D37-487993D8A4A1}"/>
              </a:ext>
            </a:extLst>
          </p:cNvPr>
          <p:cNvSpPr>
            <a:spLocks noGrp="1"/>
          </p:cNvSpPr>
          <p:nvPr>
            <p:ph idx="1"/>
          </p:nvPr>
        </p:nvSpPr>
        <p:spPr>
          <a:xfrm>
            <a:off x="838200" y="1905000"/>
            <a:ext cx="7848600" cy="4953000"/>
          </a:xfrm>
        </p:spPr>
        <p:txBody>
          <a:bodyPr/>
          <a:lstStyle/>
          <a:p>
            <a:pPr marL="0" indent="0" eaLnBrk="1" hangingPunct="1">
              <a:lnSpc>
                <a:spcPts val="3463"/>
              </a:lnSpc>
              <a:buFontTx/>
              <a:buNone/>
            </a:pPr>
            <a:r>
              <a:rPr lang="en-US" dirty="0"/>
              <a:t>What beginning (all) teachers should know and be able to do.</a:t>
            </a:r>
          </a:p>
          <a:p>
            <a:pPr marL="0" indent="0" eaLnBrk="1" hangingPunct="1">
              <a:lnSpc>
                <a:spcPts val="3463"/>
              </a:lnSpc>
              <a:buFontTx/>
              <a:buNone/>
            </a:pPr>
            <a:r>
              <a:rPr lang="en-US" dirty="0"/>
              <a:t>Twenty-two HLPs in four key areas:</a:t>
            </a:r>
          </a:p>
          <a:p>
            <a:pPr marL="914400" lvl="1" indent="-514350" eaLnBrk="1" hangingPunct="1">
              <a:lnSpc>
                <a:spcPts val="3463"/>
              </a:lnSpc>
              <a:buFont typeface="+mj-lt"/>
              <a:buAutoNum type="arabicPeriod"/>
            </a:pPr>
            <a:r>
              <a:rPr lang="en-US" dirty="0"/>
              <a:t>Collaboration</a:t>
            </a:r>
          </a:p>
          <a:p>
            <a:pPr marL="914400" lvl="1" indent="-514350" eaLnBrk="1" hangingPunct="1">
              <a:lnSpc>
                <a:spcPts val="3463"/>
              </a:lnSpc>
              <a:buFont typeface="+mj-lt"/>
              <a:buAutoNum type="arabicPeriod"/>
            </a:pPr>
            <a:r>
              <a:rPr lang="en-US" dirty="0"/>
              <a:t>Assessment</a:t>
            </a:r>
          </a:p>
          <a:p>
            <a:pPr marL="914400" lvl="1" indent="-514350" eaLnBrk="1" hangingPunct="1">
              <a:lnSpc>
                <a:spcPts val="3463"/>
              </a:lnSpc>
              <a:buFont typeface="+mj-lt"/>
              <a:buAutoNum type="arabicPeriod"/>
            </a:pPr>
            <a:r>
              <a:rPr lang="en-US" dirty="0"/>
              <a:t>Social/Emotional/Behavioral</a:t>
            </a:r>
          </a:p>
          <a:p>
            <a:pPr marL="914400" lvl="1" indent="-514350" eaLnBrk="1" hangingPunct="1">
              <a:lnSpc>
                <a:spcPts val="3463"/>
              </a:lnSpc>
              <a:buFont typeface="+mj-lt"/>
              <a:buAutoNum type="arabicPeriod"/>
            </a:pPr>
            <a:r>
              <a:rPr lang="en-US" dirty="0"/>
              <a:t>Instruction</a:t>
            </a:r>
          </a:p>
          <a:p>
            <a:pPr marL="0" indent="0" eaLnBrk="1" hangingPunct="1">
              <a:lnSpc>
                <a:spcPts val="3463"/>
              </a:lnSpc>
              <a:buNone/>
            </a:pPr>
            <a:endParaRPr lang="en-US" dirty="0"/>
          </a:p>
          <a:p>
            <a:pPr marL="514350" indent="-514350" eaLnBrk="1" hangingPunct="1">
              <a:lnSpc>
                <a:spcPts val="3463"/>
              </a:lnSpc>
              <a:buFont typeface="+mj-lt"/>
              <a:buAutoNum type="arabicPeriod"/>
            </a:pPr>
            <a:endParaRPr lang="en-US" dirty="0"/>
          </a:p>
        </p:txBody>
      </p:sp>
      <p:pic>
        <p:nvPicPr>
          <p:cNvPr id="4" name="Picture 3" descr="CEEDAR Center Logo" title="CEEDAR">
            <a:extLst>
              <a:ext uri="{FF2B5EF4-FFF2-40B4-BE49-F238E27FC236}">
                <a16:creationId xmlns:a16="http://schemas.microsoft.com/office/drawing/2014/main" id="{FA443791-3FAF-814D-9150-FDA88D2D0F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0738" y="5757563"/>
            <a:ext cx="3243262"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0D6F3DA3-AAE6-344C-923E-FCD05797C15C}"/>
              </a:ext>
            </a:extLst>
          </p:cNvPr>
          <p:cNvPicPr>
            <a:picLocks noChangeAspect="1"/>
          </p:cNvPicPr>
          <p:nvPr/>
        </p:nvPicPr>
        <p:blipFill>
          <a:blip r:embed="rId3"/>
          <a:stretch>
            <a:fillRect/>
          </a:stretch>
        </p:blipFill>
        <p:spPr>
          <a:xfrm>
            <a:off x="24713" y="5757563"/>
            <a:ext cx="2403415" cy="1079500"/>
          </a:xfrm>
          <a:prstGeom prst="rect">
            <a:avLst/>
          </a:prstGeom>
        </p:spPr>
      </p:pic>
    </p:spTree>
    <p:extLst>
      <p:ext uri="{BB962C8B-B14F-4D97-AF65-F5344CB8AC3E}">
        <p14:creationId xmlns:p14="http://schemas.microsoft.com/office/powerpoint/2010/main" val="670323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AFC7-0A98-6341-88A8-FBF8352A1C1D}"/>
              </a:ext>
            </a:extLst>
          </p:cNvPr>
          <p:cNvSpPr>
            <a:spLocks noGrp="1"/>
          </p:cNvSpPr>
          <p:nvPr>
            <p:ph type="title"/>
          </p:nvPr>
        </p:nvSpPr>
        <p:spPr/>
        <p:txBody>
          <a:bodyPr/>
          <a:lstStyle/>
          <a:p>
            <a:r>
              <a:rPr lang="en-US" b="1" dirty="0"/>
              <a:t>Shared Vision – What We Know</a:t>
            </a:r>
          </a:p>
        </p:txBody>
      </p:sp>
      <p:sp>
        <p:nvSpPr>
          <p:cNvPr id="3" name="Content Placeholder 2">
            <a:extLst>
              <a:ext uri="{FF2B5EF4-FFF2-40B4-BE49-F238E27FC236}">
                <a16:creationId xmlns:a16="http://schemas.microsoft.com/office/drawing/2014/main" id="{30C7039B-14C8-7E42-9D37-487993D8A4A1}"/>
              </a:ext>
            </a:extLst>
          </p:cNvPr>
          <p:cNvSpPr>
            <a:spLocks noGrp="1"/>
          </p:cNvSpPr>
          <p:nvPr>
            <p:ph idx="1"/>
          </p:nvPr>
        </p:nvSpPr>
        <p:spPr>
          <a:xfrm>
            <a:off x="0" y="1981200"/>
            <a:ext cx="8686800" cy="4876800"/>
          </a:xfrm>
        </p:spPr>
        <p:txBody>
          <a:bodyPr/>
          <a:lstStyle/>
          <a:p>
            <a:pPr lvl="1"/>
            <a:r>
              <a:rPr lang="en-US" dirty="0"/>
              <a:t>Many critical aspects of teaching (classroom practice)--complex and non-natural work that must be taught systematically and thoroughly</a:t>
            </a:r>
          </a:p>
          <a:p>
            <a:pPr lvl="1"/>
            <a:r>
              <a:rPr lang="en-US" dirty="0"/>
              <a:t>Research on professional development shows it takes from 20-100 hours for practicing teachers to learn a skill to mastery</a:t>
            </a:r>
          </a:p>
          <a:p>
            <a:pPr lvl="1"/>
            <a:r>
              <a:rPr lang="en-US" dirty="0"/>
              <a:t>Skill must be practiced with support (coaching) in a natural, classroom setting</a:t>
            </a:r>
          </a:p>
          <a:p>
            <a:pPr marL="0" indent="0">
              <a:buNone/>
            </a:pPr>
            <a:endParaRPr lang="en-US" dirty="0"/>
          </a:p>
        </p:txBody>
      </p:sp>
      <p:pic>
        <p:nvPicPr>
          <p:cNvPr id="4" name="Picture 3" descr="CEEDAR Center Logo" title="CEEDAR">
            <a:extLst>
              <a:ext uri="{FF2B5EF4-FFF2-40B4-BE49-F238E27FC236}">
                <a16:creationId xmlns:a16="http://schemas.microsoft.com/office/drawing/2014/main" id="{FA443791-3FAF-814D-9150-FDA88D2D0F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0738" y="5757563"/>
            <a:ext cx="3243262"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8B237B64-D66C-A14D-9900-3809BEA7FDAF}"/>
              </a:ext>
            </a:extLst>
          </p:cNvPr>
          <p:cNvPicPr>
            <a:picLocks noChangeAspect="1"/>
          </p:cNvPicPr>
          <p:nvPr/>
        </p:nvPicPr>
        <p:blipFill>
          <a:blip r:embed="rId3"/>
          <a:stretch>
            <a:fillRect/>
          </a:stretch>
        </p:blipFill>
        <p:spPr>
          <a:xfrm>
            <a:off x="0" y="5757563"/>
            <a:ext cx="2440098" cy="1095976"/>
          </a:xfrm>
          <a:prstGeom prst="rect">
            <a:avLst/>
          </a:prstGeom>
        </p:spPr>
      </p:pic>
    </p:spTree>
    <p:extLst>
      <p:ext uri="{BB962C8B-B14F-4D97-AF65-F5344CB8AC3E}">
        <p14:creationId xmlns:p14="http://schemas.microsoft.com/office/powerpoint/2010/main" val="4152457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AFC7-0A98-6341-88A8-FBF8352A1C1D}"/>
              </a:ext>
            </a:extLst>
          </p:cNvPr>
          <p:cNvSpPr>
            <a:spLocks noGrp="1"/>
          </p:cNvSpPr>
          <p:nvPr>
            <p:ph type="title"/>
          </p:nvPr>
        </p:nvSpPr>
        <p:spPr/>
        <p:txBody>
          <a:bodyPr/>
          <a:lstStyle/>
          <a:p>
            <a:r>
              <a:rPr lang="en-US" b="1" dirty="0"/>
              <a:t>Shared Vision – What We Know</a:t>
            </a:r>
          </a:p>
        </p:txBody>
      </p:sp>
      <p:sp>
        <p:nvSpPr>
          <p:cNvPr id="3" name="Content Placeholder 2">
            <a:extLst>
              <a:ext uri="{FF2B5EF4-FFF2-40B4-BE49-F238E27FC236}">
                <a16:creationId xmlns:a16="http://schemas.microsoft.com/office/drawing/2014/main" id="{30C7039B-14C8-7E42-9D37-487993D8A4A1}"/>
              </a:ext>
            </a:extLst>
          </p:cNvPr>
          <p:cNvSpPr>
            <a:spLocks noGrp="1"/>
          </p:cNvSpPr>
          <p:nvPr>
            <p:ph idx="1"/>
          </p:nvPr>
        </p:nvSpPr>
        <p:spPr>
          <a:xfrm>
            <a:off x="457200" y="1981200"/>
            <a:ext cx="8229600" cy="4876800"/>
          </a:xfrm>
        </p:spPr>
        <p:txBody>
          <a:bodyPr/>
          <a:lstStyle/>
          <a:p>
            <a:pPr marL="0" indent="0">
              <a:buNone/>
            </a:pPr>
            <a:r>
              <a:rPr lang="en-US" sz="2800" b="1" dirty="0"/>
              <a:t>How should teacher education be improved to better prepare teachers?</a:t>
            </a:r>
          </a:p>
          <a:p>
            <a:r>
              <a:rPr lang="en-US" sz="2800" dirty="0"/>
              <a:t>Turn ‘upside down’ (NCATE, 2010) by embedding teacher education in clinical practice</a:t>
            </a:r>
          </a:p>
          <a:p>
            <a:r>
              <a:rPr lang="en-US" sz="2800" dirty="0"/>
              <a:t>Core curriculum should be focused on what teachers need to be able </a:t>
            </a:r>
            <a:r>
              <a:rPr lang="en-US" sz="2800" b="1" i="1" dirty="0"/>
              <a:t>to do</a:t>
            </a:r>
            <a:r>
              <a:rPr lang="en-US" sz="2800" dirty="0"/>
              <a:t>.</a:t>
            </a:r>
          </a:p>
          <a:p>
            <a:r>
              <a:rPr lang="en-US" sz="2800" dirty="0"/>
              <a:t>HLPs are what teachers need to be able to do.</a:t>
            </a:r>
          </a:p>
        </p:txBody>
      </p:sp>
      <p:pic>
        <p:nvPicPr>
          <p:cNvPr id="4" name="Picture 3" descr="CEEDAR Center Logo" title="CEEDAR">
            <a:extLst>
              <a:ext uri="{FF2B5EF4-FFF2-40B4-BE49-F238E27FC236}">
                <a16:creationId xmlns:a16="http://schemas.microsoft.com/office/drawing/2014/main" id="{FA443791-3FAF-814D-9150-FDA88D2D0F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0738" y="5757563"/>
            <a:ext cx="3243262"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0D6F3DA3-AAE6-344C-923E-FCD05797C15C}"/>
              </a:ext>
            </a:extLst>
          </p:cNvPr>
          <p:cNvPicPr>
            <a:picLocks noChangeAspect="1"/>
          </p:cNvPicPr>
          <p:nvPr/>
        </p:nvPicPr>
        <p:blipFill>
          <a:blip r:embed="rId3"/>
          <a:stretch>
            <a:fillRect/>
          </a:stretch>
        </p:blipFill>
        <p:spPr>
          <a:xfrm>
            <a:off x="24713" y="5757563"/>
            <a:ext cx="2403415" cy="1079500"/>
          </a:xfrm>
          <a:prstGeom prst="rect">
            <a:avLst/>
          </a:prstGeom>
        </p:spPr>
      </p:pic>
    </p:spTree>
    <p:extLst>
      <p:ext uri="{BB962C8B-B14F-4D97-AF65-F5344CB8AC3E}">
        <p14:creationId xmlns:p14="http://schemas.microsoft.com/office/powerpoint/2010/main" val="1101021883"/>
      </p:ext>
    </p:extLst>
  </p:cSld>
  <p:clrMapOvr>
    <a:masterClrMapping/>
  </p:clrMapOvr>
</p:sld>
</file>

<file path=ppt/theme/theme1.xml><?xml version="1.0" encoding="utf-8"?>
<a:theme xmlns:a="http://schemas.openxmlformats.org/drawingml/2006/main" name="wk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wku</Template>
  <TotalTime>9905</TotalTime>
  <Words>1809</Words>
  <Application>Microsoft Macintosh PowerPoint</Application>
  <PresentationFormat>On-screen Show (4:3)</PresentationFormat>
  <Paragraphs>243</Paragraphs>
  <Slides>38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ＭＳ Ｐゴシック</vt:lpstr>
      <vt:lpstr>Apple Chancery</vt:lpstr>
      <vt:lpstr>Arial</vt:lpstr>
      <vt:lpstr>AvenirNext</vt:lpstr>
      <vt:lpstr>Calibri</vt:lpstr>
      <vt:lpstr>Palatino Linotype</vt:lpstr>
      <vt:lpstr>wku</vt:lpstr>
      <vt:lpstr>Speaking our Language: High-leverage Practices to Improve Clinical Collaboration</vt:lpstr>
      <vt:lpstr>   Learner Outcomes</vt:lpstr>
      <vt:lpstr>PowerPoint Presentation</vt:lpstr>
      <vt:lpstr>Our Goals</vt:lpstr>
      <vt:lpstr>Grant Implementation</vt:lpstr>
      <vt:lpstr>TopPrep</vt:lpstr>
      <vt:lpstr>High-Leverage Practices (HLPs) Overview</vt:lpstr>
      <vt:lpstr>Shared Vision – What We Know</vt:lpstr>
      <vt:lpstr>Shared Vision – What We Know</vt:lpstr>
      <vt:lpstr>Overarching Qualities</vt:lpstr>
      <vt:lpstr>Duration</vt:lpstr>
      <vt:lpstr>Cohesiveness</vt:lpstr>
      <vt:lpstr>High-Leverage Practices (HLPs)</vt:lpstr>
      <vt:lpstr>Overview High Leverage Practices</vt:lpstr>
      <vt:lpstr>Literacy Overview</vt:lpstr>
      <vt:lpstr>High Leverage Practice: HLP16</vt:lpstr>
      <vt:lpstr>High Leverage Practice: HLP20</vt:lpstr>
      <vt:lpstr>High Leverage Practice: Social/Emotional Behavioral Practices</vt:lpstr>
      <vt:lpstr>High Leverage Practice: HLP7</vt:lpstr>
      <vt:lpstr>High Leverage Practice: HLP8</vt:lpstr>
      <vt:lpstr>What is Good Behavior Game? </vt:lpstr>
      <vt:lpstr>Specific procedures</vt:lpstr>
      <vt:lpstr>Guiding questions for your classroom</vt:lpstr>
      <vt:lpstr>Guiding questions for your classroom</vt:lpstr>
      <vt:lpstr>Behavior High Leverage Practices</vt:lpstr>
      <vt:lpstr>Feedback</vt:lpstr>
      <vt:lpstr>Effective Feedback-What to Do</vt:lpstr>
      <vt:lpstr>Effective Feedback-What to Do</vt:lpstr>
      <vt:lpstr>Effective Feedback-Other Considerations</vt:lpstr>
      <vt:lpstr>Feedback High Leverage Practices</vt:lpstr>
      <vt:lpstr>Analysis &amp; reflection</vt:lpstr>
      <vt:lpstr>Social Validity Feedback from Teachers</vt:lpstr>
      <vt:lpstr>Social Validity Feedback: Preservice Teachers</vt:lpstr>
      <vt:lpstr>Write-in Feedback</vt:lpstr>
      <vt:lpstr>What was the most beneficial?</vt:lpstr>
      <vt:lpstr>What was the least beneficial</vt:lpstr>
      <vt:lpstr>How do we collaborate to maximize student learning?</vt:lpstr>
      <vt:lpstr>Resources</vt:lpstr>
    </vt:vector>
  </TitlesOfParts>
  <Company>Western Kentucky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Relationships among Demographic, Academic, Teacher Work Sample, TeacherInsight ™ Data of Teacher Candidates</dc:title>
  <dc:creator>Evans, Sam</dc:creator>
  <cp:lastModifiedBy>Microsoft Office User</cp:lastModifiedBy>
  <cp:revision>311</cp:revision>
  <cp:lastPrinted>2014-05-05T14:26:51Z</cp:lastPrinted>
  <dcterms:created xsi:type="dcterms:W3CDTF">2008-10-31T15:06:17Z</dcterms:created>
  <dcterms:modified xsi:type="dcterms:W3CDTF">2019-05-23T03:07:52Z</dcterms:modified>
</cp:coreProperties>
</file>