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61"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5143500" type="screen16x9"/>
  <p:notesSz cx="6858000" cy="9144000"/>
  <p:embeddedFontLst>
    <p:embeddedFont>
      <p:font typeface="Lato" panose="020F0502020204030203" pitchFamily="34" charset="77"/>
      <p:regular r:id="rId34"/>
      <p:bold r:id="rId35"/>
      <p:italic r:id="rId36"/>
      <p:boldItalic r:id="rId37"/>
    </p:embeddedFont>
    <p:embeddedFont>
      <p:font typeface="Playfair Display" pitchFamily="2" charset="77"/>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FB864F3-362D-4B43-9227-813D3528724B}">
  <a:tblStyle styleId="{DFB864F3-362D-4B43-9227-813D3528724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p:cViewPr varScale="1">
        <p:scale>
          <a:sx n="165" d="100"/>
          <a:sy n="165" d="100"/>
        </p:scale>
        <p:origin x="664"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56e5c7165b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56e5c7165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576b6c4ec4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576b6c4ec4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58feee3341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58feee3341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58feee3341_0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58feee3341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58feee3341_0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58feee3341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58feee3341_0_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58feee3341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58feee3341_0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58feee3341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58feee3341_0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58feee3341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58feee3341_0_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58feee3341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576b6c4ec4_0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576b6c4ec4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576b6c4ec4_0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576b6c4ec4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59cf041de3_0_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59cf041de3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576b6c4ec4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576b6c4ec4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59cf041de3_0_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59cf041de3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59cf041de3_2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59cf041de3_2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59cf041de3_0_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59cf041de3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59cf041de3_0_1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59cf041de3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59cf041de3_0_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59cf041de3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59cf041de3_0_1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59cf041de3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59cf041de3_0_1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59cf041de3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59cf041de3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59cf041de3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59cf041de3_0_1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59cf041de3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58feee3341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58feee334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59cf041de3_0_1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59cf041de3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517bdd9e0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517bdd9e0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58feee3341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58feee3341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576b6c4ec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576b6c4ec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576b6c4ec4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576b6c4ec4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576b6c4ec4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576b6c4ec4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58feee3341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58feee334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576b6c4ec4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576b6c4ec4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685800" y="1597819"/>
            <a:ext cx="7772400" cy="11025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371600" y="2914650"/>
            <a:ext cx="6400800" cy="1314600"/>
          </a:xfrm>
          <a:prstGeom prst="rect">
            <a:avLst/>
          </a:prstGeom>
          <a:noFill/>
          <a:ln>
            <a:noFill/>
          </a:ln>
        </p:spPr>
        <p:txBody>
          <a:bodyPr spcFirstLastPara="1" wrap="square" lIns="91425" tIns="45700" rIns="91425" bIns="45700" anchor="t" anchorCtr="0"/>
          <a:lstStyle>
            <a:lvl1pPr lvl="0" algn="ctr">
              <a:spcBef>
                <a:spcPts val="640"/>
              </a:spcBef>
              <a:spcAft>
                <a:spcPts val="0"/>
              </a:spcAft>
              <a:buClr>
                <a:srgbClr val="888A88"/>
              </a:buClr>
              <a:buSzPts val="3200"/>
              <a:buNone/>
              <a:defRPr>
                <a:solidFill>
                  <a:srgbClr val="888A88"/>
                </a:solidFill>
              </a:defRPr>
            </a:lvl1pPr>
            <a:lvl2pPr lvl="1" algn="ctr">
              <a:spcBef>
                <a:spcPts val="560"/>
              </a:spcBef>
              <a:spcAft>
                <a:spcPts val="0"/>
              </a:spcAft>
              <a:buClr>
                <a:srgbClr val="888A88"/>
              </a:buClr>
              <a:buSzPts val="2800"/>
              <a:buNone/>
              <a:defRPr>
                <a:solidFill>
                  <a:srgbClr val="888A88"/>
                </a:solidFill>
              </a:defRPr>
            </a:lvl2pPr>
            <a:lvl3pPr lvl="2" algn="ctr">
              <a:spcBef>
                <a:spcPts val="480"/>
              </a:spcBef>
              <a:spcAft>
                <a:spcPts val="0"/>
              </a:spcAft>
              <a:buClr>
                <a:srgbClr val="888A88"/>
              </a:buClr>
              <a:buSzPts val="2400"/>
              <a:buNone/>
              <a:defRPr>
                <a:solidFill>
                  <a:srgbClr val="888A88"/>
                </a:solidFill>
              </a:defRPr>
            </a:lvl3pPr>
            <a:lvl4pPr lvl="3" algn="ctr">
              <a:spcBef>
                <a:spcPts val="400"/>
              </a:spcBef>
              <a:spcAft>
                <a:spcPts val="0"/>
              </a:spcAft>
              <a:buClr>
                <a:srgbClr val="888A88"/>
              </a:buClr>
              <a:buSzPts val="2000"/>
              <a:buNone/>
              <a:defRPr>
                <a:solidFill>
                  <a:srgbClr val="888A88"/>
                </a:solidFill>
              </a:defRPr>
            </a:lvl4pPr>
            <a:lvl5pPr lvl="4" algn="ctr">
              <a:spcBef>
                <a:spcPts val="400"/>
              </a:spcBef>
              <a:spcAft>
                <a:spcPts val="0"/>
              </a:spcAft>
              <a:buClr>
                <a:srgbClr val="888A88"/>
              </a:buClr>
              <a:buSzPts val="2000"/>
              <a:buNone/>
              <a:defRPr>
                <a:solidFill>
                  <a:srgbClr val="888A88"/>
                </a:solidFill>
              </a:defRPr>
            </a:lvl5pPr>
            <a:lvl6pPr lvl="5" algn="ctr">
              <a:spcBef>
                <a:spcPts val="400"/>
              </a:spcBef>
              <a:spcAft>
                <a:spcPts val="0"/>
              </a:spcAft>
              <a:buClr>
                <a:srgbClr val="888A88"/>
              </a:buClr>
              <a:buSzPts val="2000"/>
              <a:buNone/>
              <a:defRPr>
                <a:solidFill>
                  <a:srgbClr val="888A88"/>
                </a:solidFill>
              </a:defRPr>
            </a:lvl6pPr>
            <a:lvl7pPr lvl="6" algn="ctr">
              <a:spcBef>
                <a:spcPts val="400"/>
              </a:spcBef>
              <a:spcAft>
                <a:spcPts val="0"/>
              </a:spcAft>
              <a:buClr>
                <a:srgbClr val="888A88"/>
              </a:buClr>
              <a:buSzPts val="2000"/>
              <a:buNone/>
              <a:defRPr>
                <a:solidFill>
                  <a:srgbClr val="888A88"/>
                </a:solidFill>
              </a:defRPr>
            </a:lvl7pPr>
            <a:lvl8pPr lvl="7" algn="ctr">
              <a:spcBef>
                <a:spcPts val="400"/>
              </a:spcBef>
              <a:spcAft>
                <a:spcPts val="0"/>
              </a:spcAft>
              <a:buClr>
                <a:srgbClr val="888A88"/>
              </a:buClr>
              <a:buSzPts val="2000"/>
              <a:buNone/>
              <a:defRPr>
                <a:solidFill>
                  <a:srgbClr val="888A88"/>
                </a:solidFill>
              </a:defRPr>
            </a:lvl8pPr>
            <a:lvl9pPr lvl="8" algn="ctr">
              <a:spcBef>
                <a:spcPts val="400"/>
              </a:spcBef>
              <a:spcAft>
                <a:spcPts val="0"/>
              </a:spcAft>
              <a:buClr>
                <a:srgbClr val="888A88"/>
              </a:buClr>
              <a:buSzPts val="2000"/>
              <a:buNone/>
              <a:defRPr>
                <a:solidFill>
                  <a:srgbClr val="888A88"/>
                </a:solidFill>
              </a:defRPr>
            </a:lvl9pPr>
          </a:lstStyle>
          <a:p>
            <a:endParaRPr/>
          </a:p>
        </p:txBody>
      </p:sp>
      <p:sp>
        <p:nvSpPr>
          <p:cNvPr id="14" name="Google Shape;14;p2"/>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874750" y="-1217400"/>
            <a:ext cx="3394500" cy="82296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5463750" y="1371628"/>
            <a:ext cx="4388700" cy="20574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272750" y="-609572"/>
            <a:ext cx="4388700" cy="60198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_HEADER_1">
  <p:cSld name="SECTION_HEADER_1">
    <p:bg>
      <p:bgPr>
        <a:solidFill>
          <a:schemeClr val="dk1"/>
        </a:solidFill>
        <a:effectLst/>
      </p:bgPr>
    </p:bg>
    <p:spTree>
      <p:nvGrpSpPr>
        <p:cNvPr id="1" name="Shape 80"/>
        <p:cNvGrpSpPr/>
        <p:nvPr/>
      </p:nvGrpSpPr>
      <p:grpSpPr>
        <a:xfrm>
          <a:off x="0" y="0"/>
          <a:ext cx="0" cy="0"/>
          <a:chOff x="0" y="0"/>
          <a:chExt cx="0" cy="0"/>
        </a:xfrm>
      </p:grpSpPr>
      <p:sp>
        <p:nvSpPr>
          <p:cNvPr id="81" name="Google Shape;81;p13"/>
          <p:cNvSpPr txBox="1">
            <a:spLocks noGrp="1"/>
          </p:cNvSpPr>
          <p:nvPr>
            <p:ph type="title"/>
          </p:nvPr>
        </p:nvSpPr>
        <p:spPr>
          <a:xfrm>
            <a:off x="509550" y="1423875"/>
            <a:ext cx="8124900" cy="1798200"/>
          </a:xfrm>
          <a:prstGeom prst="rect">
            <a:avLst/>
          </a:prstGeom>
        </p:spPr>
        <p:txBody>
          <a:bodyPr spcFirstLastPara="1" wrap="square" lIns="91425" tIns="45700" rIns="91425" bIns="45700" anchor="ctr" anchorCtr="0"/>
          <a:lstStyle>
            <a:lvl1pPr lvl="0" algn="ctr" rt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1pPr>
            <a:lvl2pPr lvl="1" algn="ctr" rt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2pPr>
            <a:lvl3pPr lvl="2" algn="ctr" rt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3pPr>
            <a:lvl4pPr lvl="3" algn="ctr" rt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4pPr>
            <a:lvl5pPr lvl="4" algn="ctr" rt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5pPr>
            <a:lvl6pPr lvl="5" algn="ctr" rt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6pPr>
            <a:lvl7pPr lvl="6" algn="ctr" rt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7pPr>
            <a:lvl8pPr lvl="7" algn="ctr" rt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8pPr>
            <a:lvl9pPr lvl="8" algn="ctr" rt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9pPr>
          </a:lstStyle>
          <a:p>
            <a:endParaRPr/>
          </a:p>
        </p:txBody>
      </p:sp>
      <p:sp>
        <p:nvSpPr>
          <p:cNvPr id="82" name="Google Shape;82;p13"/>
          <p:cNvSpPr txBox="1">
            <a:spLocks noGrp="1"/>
          </p:cNvSpPr>
          <p:nvPr>
            <p:ph type="sldNum" idx="12"/>
          </p:nvPr>
        </p:nvSpPr>
        <p:spPr>
          <a:xfrm>
            <a:off x="8490250" y="4681009"/>
            <a:ext cx="548700" cy="393600"/>
          </a:xfrm>
          <a:prstGeom prst="rect">
            <a:avLst/>
          </a:prstGeom>
        </p:spPr>
        <p:txBody>
          <a:bodyPr spcFirstLastPara="1" wrap="square" lIns="91425" tIns="45700" rIns="91425" bIns="4570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3"/>
        <p:cNvGrpSpPr/>
        <p:nvPr/>
      </p:nvGrpSpPr>
      <p:grpSpPr>
        <a:xfrm>
          <a:off x="0" y="0"/>
          <a:ext cx="0" cy="0"/>
          <a:chOff x="0" y="0"/>
          <a:chExt cx="0" cy="0"/>
        </a:xfrm>
      </p:grpSpPr>
      <p:sp>
        <p:nvSpPr>
          <p:cNvPr id="84" name="Google Shape;84;p14"/>
          <p:cNvSpPr/>
          <p:nvPr/>
        </p:nvSpPr>
        <p:spPr>
          <a:xfrm>
            <a:off x="0" y="5045700"/>
            <a:ext cx="9144000" cy="97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4"/>
          <p:cNvSpPr txBox="1">
            <a:spLocks noGrp="1"/>
          </p:cNvSpPr>
          <p:nvPr>
            <p:ph type="title"/>
          </p:nvPr>
        </p:nvSpPr>
        <p:spPr>
          <a:xfrm>
            <a:off x="311700" y="391350"/>
            <a:ext cx="8520600" cy="626100"/>
          </a:xfrm>
          <a:prstGeom prst="rect">
            <a:avLst/>
          </a:prstGeom>
        </p:spPr>
        <p:txBody>
          <a:bodyPr spcFirstLastPara="1" wrap="square" lIns="91425" tIns="45700" rIns="91425" bIns="45700" anchor="ctr" anchorCtr="0"/>
          <a:lstStyle>
            <a:lvl1pPr lvl="0" rtl="0">
              <a:spcBef>
                <a:spcPts val="0"/>
              </a:spcBef>
              <a:spcAft>
                <a:spcPts val="0"/>
              </a:spcAft>
              <a:buSzPts val="4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6" name="Google Shape;86;p14"/>
          <p:cNvSpPr txBox="1">
            <a:spLocks noGrp="1"/>
          </p:cNvSpPr>
          <p:nvPr>
            <p:ph type="body" idx="1"/>
          </p:nvPr>
        </p:nvSpPr>
        <p:spPr>
          <a:xfrm>
            <a:off x="311700" y="1152475"/>
            <a:ext cx="8520600" cy="3416400"/>
          </a:xfrm>
          <a:prstGeom prst="rect">
            <a:avLst/>
          </a:prstGeom>
        </p:spPr>
        <p:txBody>
          <a:bodyPr spcFirstLastPara="1" wrap="square" lIns="91425" tIns="45700" rIns="91425" bIns="45700" anchor="t" anchorCtr="0"/>
          <a:lstStyle>
            <a:lvl1pPr marL="457200" lvl="0" indent="-431800" rtl="0">
              <a:spcBef>
                <a:spcPts val="640"/>
              </a:spcBef>
              <a:spcAft>
                <a:spcPts val="0"/>
              </a:spcAft>
              <a:buSzPts val="3200"/>
              <a:buChar char="•"/>
              <a:defRPr/>
            </a:lvl1pPr>
            <a:lvl2pPr marL="914400" lvl="1" indent="-406400" rtl="0">
              <a:spcBef>
                <a:spcPts val="560"/>
              </a:spcBef>
              <a:spcAft>
                <a:spcPts val="0"/>
              </a:spcAft>
              <a:buSzPts val="2800"/>
              <a:buChar char="–"/>
              <a:defRPr/>
            </a:lvl2pPr>
            <a:lvl3pPr marL="1371600" lvl="2" indent="-381000" rtl="0">
              <a:spcBef>
                <a:spcPts val="480"/>
              </a:spcBef>
              <a:spcAft>
                <a:spcPts val="0"/>
              </a:spcAft>
              <a:buSzPts val="2400"/>
              <a:buChar char="•"/>
              <a:defRPr/>
            </a:lvl3pPr>
            <a:lvl4pPr marL="1828800" lvl="3" indent="-355600" rtl="0">
              <a:spcBef>
                <a:spcPts val="400"/>
              </a:spcBef>
              <a:spcAft>
                <a:spcPts val="0"/>
              </a:spcAft>
              <a:buSzPts val="2000"/>
              <a:buChar char="–"/>
              <a:defRPr/>
            </a:lvl4pPr>
            <a:lvl5pPr marL="2286000" lvl="4" indent="-355600" rtl="0">
              <a:spcBef>
                <a:spcPts val="400"/>
              </a:spcBef>
              <a:spcAft>
                <a:spcPts val="0"/>
              </a:spcAft>
              <a:buSzPts val="2000"/>
              <a:buChar char="»"/>
              <a:defRPr/>
            </a:lvl5pPr>
            <a:lvl6pPr marL="2743200" lvl="5" indent="-355600" rtl="0">
              <a:spcBef>
                <a:spcPts val="400"/>
              </a:spcBef>
              <a:spcAft>
                <a:spcPts val="0"/>
              </a:spcAft>
              <a:buSzPts val="2000"/>
              <a:buChar char="•"/>
              <a:defRPr/>
            </a:lvl6pPr>
            <a:lvl7pPr marL="3200400" lvl="6" indent="-355600" rtl="0">
              <a:spcBef>
                <a:spcPts val="400"/>
              </a:spcBef>
              <a:spcAft>
                <a:spcPts val="0"/>
              </a:spcAft>
              <a:buSzPts val="2000"/>
              <a:buChar char="•"/>
              <a:defRPr/>
            </a:lvl7pPr>
            <a:lvl8pPr marL="3657600" lvl="7" indent="-355600" rtl="0">
              <a:spcBef>
                <a:spcPts val="400"/>
              </a:spcBef>
              <a:spcAft>
                <a:spcPts val="0"/>
              </a:spcAft>
              <a:buSzPts val="2000"/>
              <a:buChar char="•"/>
              <a:defRPr/>
            </a:lvl8pPr>
            <a:lvl9pPr marL="4114800" lvl="8" indent="-355600" rtl="0">
              <a:spcBef>
                <a:spcPts val="400"/>
              </a:spcBef>
              <a:spcAft>
                <a:spcPts val="0"/>
              </a:spcAft>
              <a:buSzPts val="2000"/>
              <a:buChar char="•"/>
              <a:defRPr/>
            </a:lvl9pPr>
          </a:lstStyle>
          <a:p>
            <a:endParaRPr/>
          </a:p>
        </p:txBody>
      </p:sp>
      <p:sp>
        <p:nvSpPr>
          <p:cNvPr id="87" name="Google Shape;87;p14"/>
          <p:cNvSpPr txBox="1">
            <a:spLocks noGrp="1"/>
          </p:cNvSpPr>
          <p:nvPr>
            <p:ph type="sldNum" idx="12"/>
          </p:nvPr>
        </p:nvSpPr>
        <p:spPr>
          <a:xfrm>
            <a:off x="8490250" y="4681009"/>
            <a:ext cx="548700" cy="3936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722313" y="3305175"/>
            <a:ext cx="7772400" cy="1021500"/>
          </a:xfrm>
          <a:prstGeom prst="rect">
            <a:avLst/>
          </a:prstGeom>
          <a:noFill/>
          <a:ln>
            <a:noFill/>
          </a:ln>
        </p:spPr>
        <p:txBody>
          <a:bodyPr spcFirstLastPara="1" wrap="square" lIns="91425" tIns="45700" rIns="91425" bIns="45700" anchor="t" anchorCtr="0"/>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722313" y="2180035"/>
            <a:ext cx="7772400" cy="1125000"/>
          </a:xfrm>
          <a:prstGeom prst="rect">
            <a:avLst/>
          </a:prstGeom>
          <a:noFill/>
          <a:ln>
            <a:noFill/>
          </a:ln>
        </p:spPr>
        <p:txBody>
          <a:bodyPr spcFirstLastPara="1" wrap="square" lIns="91425" tIns="45700" rIns="91425" bIns="45700" anchor="b" anchorCtr="0"/>
          <a:lstStyle>
            <a:lvl1pPr marL="457200" lvl="0" indent="-228600" algn="l">
              <a:spcBef>
                <a:spcPts val="400"/>
              </a:spcBef>
              <a:spcAft>
                <a:spcPts val="0"/>
              </a:spcAft>
              <a:buClr>
                <a:srgbClr val="888A88"/>
              </a:buClr>
              <a:buSzPts val="2000"/>
              <a:buNone/>
              <a:defRPr sz="2000">
                <a:solidFill>
                  <a:srgbClr val="888A88"/>
                </a:solidFill>
              </a:defRPr>
            </a:lvl1pPr>
            <a:lvl2pPr marL="914400" lvl="1" indent="-228600" algn="l">
              <a:spcBef>
                <a:spcPts val="360"/>
              </a:spcBef>
              <a:spcAft>
                <a:spcPts val="0"/>
              </a:spcAft>
              <a:buClr>
                <a:srgbClr val="888A88"/>
              </a:buClr>
              <a:buSzPts val="1800"/>
              <a:buNone/>
              <a:defRPr sz="1800">
                <a:solidFill>
                  <a:srgbClr val="888A88"/>
                </a:solidFill>
              </a:defRPr>
            </a:lvl2pPr>
            <a:lvl3pPr marL="1371600" lvl="2" indent="-228600" algn="l">
              <a:spcBef>
                <a:spcPts val="320"/>
              </a:spcBef>
              <a:spcAft>
                <a:spcPts val="0"/>
              </a:spcAft>
              <a:buClr>
                <a:srgbClr val="888A88"/>
              </a:buClr>
              <a:buSzPts val="1600"/>
              <a:buNone/>
              <a:defRPr sz="1600">
                <a:solidFill>
                  <a:srgbClr val="888A88"/>
                </a:solidFill>
              </a:defRPr>
            </a:lvl3pPr>
            <a:lvl4pPr marL="1828800" lvl="3" indent="-228600" algn="l">
              <a:spcBef>
                <a:spcPts val="280"/>
              </a:spcBef>
              <a:spcAft>
                <a:spcPts val="0"/>
              </a:spcAft>
              <a:buClr>
                <a:srgbClr val="888A88"/>
              </a:buClr>
              <a:buSzPts val="1400"/>
              <a:buNone/>
              <a:defRPr sz="1400">
                <a:solidFill>
                  <a:srgbClr val="888A88"/>
                </a:solidFill>
              </a:defRPr>
            </a:lvl4pPr>
            <a:lvl5pPr marL="2286000" lvl="4" indent="-228600" algn="l">
              <a:spcBef>
                <a:spcPts val="280"/>
              </a:spcBef>
              <a:spcAft>
                <a:spcPts val="0"/>
              </a:spcAft>
              <a:buClr>
                <a:srgbClr val="888A88"/>
              </a:buClr>
              <a:buSzPts val="1400"/>
              <a:buNone/>
              <a:defRPr sz="1400">
                <a:solidFill>
                  <a:srgbClr val="888A88"/>
                </a:solidFill>
              </a:defRPr>
            </a:lvl5pPr>
            <a:lvl6pPr marL="2743200" lvl="5" indent="-228600" algn="l">
              <a:spcBef>
                <a:spcPts val="280"/>
              </a:spcBef>
              <a:spcAft>
                <a:spcPts val="0"/>
              </a:spcAft>
              <a:buClr>
                <a:srgbClr val="888A88"/>
              </a:buClr>
              <a:buSzPts val="1400"/>
              <a:buNone/>
              <a:defRPr sz="1400">
                <a:solidFill>
                  <a:srgbClr val="888A88"/>
                </a:solidFill>
              </a:defRPr>
            </a:lvl6pPr>
            <a:lvl7pPr marL="3200400" lvl="6" indent="-228600" algn="l">
              <a:spcBef>
                <a:spcPts val="280"/>
              </a:spcBef>
              <a:spcAft>
                <a:spcPts val="0"/>
              </a:spcAft>
              <a:buClr>
                <a:srgbClr val="888A88"/>
              </a:buClr>
              <a:buSzPts val="1400"/>
              <a:buNone/>
              <a:defRPr sz="1400">
                <a:solidFill>
                  <a:srgbClr val="888A88"/>
                </a:solidFill>
              </a:defRPr>
            </a:lvl7pPr>
            <a:lvl8pPr marL="3657600" lvl="7" indent="-228600" algn="l">
              <a:spcBef>
                <a:spcPts val="280"/>
              </a:spcBef>
              <a:spcAft>
                <a:spcPts val="0"/>
              </a:spcAft>
              <a:buClr>
                <a:srgbClr val="888A88"/>
              </a:buClr>
              <a:buSzPts val="1400"/>
              <a:buNone/>
              <a:defRPr sz="1400">
                <a:solidFill>
                  <a:srgbClr val="888A88"/>
                </a:solidFill>
              </a:defRPr>
            </a:lvl8pPr>
            <a:lvl9pPr marL="4114800" lvl="8" indent="-228600" algn="l">
              <a:spcBef>
                <a:spcPts val="280"/>
              </a:spcBef>
              <a:spcAft>
                <a:spcPts val="0"/>
              </a:spcAft>
              <a:buClr>
                <a:srgbClr val="888A88"/>
              </a:buClr>
              <a:buSzPts val="1400"/>
              <a:buNone/>
              <a:defRPr sz="1400">
                <a:solidFill>
                  <a:srgbClr val="888A88"/>
                </a:solidFill>
              </a:defRPr>
            </a:lvl9pPr>
          </a:lstStyle>
          <a:p>
            <a:endParaRPr/>
          </a:p>
        </p:txBody>
      </p:sp>
      <p:sp>
        <p:nvSpPr>
          <p:cNvPr id="26" name="Google Shape;26;p4"/>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457200" y="1200150"/>
            <a:ext cx="4038600" cy="3394500"/>
          </a:xfrm>
          <a:prstGeom prst="rect">
            <a:avLst/>
          </a:prstGeom>
          <a:noFill/>
          <a:ln>
            <a:noFill/>
          </a:ln>
        </p:spPr>
        <p:txBody>
          <a:bodyPr spcFirstLastPara="1" wrap="square" lIns="91425" tIns="45700" rIns="91425" bIns="45700" anchor="t" anchorCtr="0"/>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2" name="Google Shape;32;p5"/>
          <p:cNvSpPr txBox="1">
            <a:spLocks noGrp="1"/>
          </p:cNvSpPr>
          <p:nvPr>
            <p:ph type="body" idx="2"/>
          </p:nvPr>
        </p:nvSpPr>
        <p:spPr>
          <a:xfrm>
            <a:off x="4648200" y="1200150"/>
            <a:ext cx="4038600" cy="3394500"/>
          </a:xfrm>
          <a:prstGeom prst="rect">
            <a:avLst/>
          </a:prstGeom>
          <a:noFill/>
          <a:ln>
            <a:noFill/>
          </a:ln>
        </p:spPr>
        <p:txBody>
          <a:bodyPr spcFirstLastPara="1" wrap="square" lIns="91425" tIns="45700" rIns="91425" bIns="45700" anchor="t" anchorCtr="0"/>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3" name="Google Shape;33;p5"/>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457200" y="1151335"/>
            <a:ext cx="4040100" cy="479700"/>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9" name="Google Shape;39;p6"/>
          <p:cNvSpPr txBox="1">
            <a:spLocks noGrp="1"/>
          </p:cNvSpPr>
          <p:nvPr>
            <p:ph type="body" idx="2"/>
          </p:nvPr>
        </p:nvSpPr>
        <p:spPr>
          <a:xfrm>
            <a:off x="457200" y="1631156"/>
            <a:ext cx="4040100" cy="2963400"/>
          </a:xfrm>
          <a:prstGeom prst="rect">
            <a:avLst/>
          </a:prstGeom>
          <a:noFill/>
          <a:ln>
            <a:noFill/>
          </a:ln>
        </p:spPr>
        <p:txBody>
          <a:bodyPr spcFirstLastPara="1" wrap="square" lIns="91425" tIns="45700" rIns="91425" bIns="45700" anchor="t" anchorCtr="0"/>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0" name="Google Shape;40;p6"/>
          <p:cNvSpPr txBox="1">
            <a:spLocks noGrp="1"/>
          </p:cNvSpPr>
          <p:nvPr>
            <p:ph type="body" idx="3"/>
          </p:nvPr>
        </p:nvSpPr>
        <p:spPr>
          <a:xfrm>
            <a:off x="4645025" y="1151335"/>
            <a:ext cx="4041900" cy="479700"/>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1" name="Google Shape;41;p6"/>
          <p:cNvSpPr txBox="1">
            <a:spLocks noGrp="1"/>
          </p:cNvSpPr>
          <p:nvPr>
            <p:ph type="body" idx="4"/>
          </p:nvPr>
        </p:nvSpPr>
        <p:spPr>
          <a:xfrm>
            <a:off x="4645025" y="1631156"/>
            <a:ext cx="4041900" cy="2963400"/>
          </a:xfrm>
          <a:prstGeom prst="rect">
            <a:avLst/>
          </a:prstGeom>
          <a:noFill/>
          <a:ln>
            <a:noFill/>
          </a:ln>
        </p:spPr>
        <p:txBody>
          <a:bodyPr spcFirstLastPara="1" wrap="square" lIns="91425" tIns="45700" rIns="91425" bIns="45700" anchor="t" anchorCtr="0"/>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2" name="Google Shape;42;p6"/>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0" y="204788"/>
            <a:ext cx="3008400" cy="871500"/>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575050" y="204788"/>
            <a:ext cx="5111700" cy="4389900"/>
          </a:xfrm>
          <a:prstGeom prst="rect">
            <a:avLst/>
          </a:prstGeom>
          <a:noFill/>
          <a:ln>
            <a:noFill/>
          </a:ln>
        </p:spPr>
        <p:txBody>
          <a:bodyPr spcFirstLastPara="1" wrap="square" lIns="91425" tIns="45700" rIns="91425" bIns="45700" anchor="t" anchorCtr="0"/>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457200" y="1076325"/>
            <a:ext cx="3008400" cy="3518400"/>
          </a:xfrm>
          <a:prstGeom prst="rect">
            <a:avLst/>
          </a:prstGeom>
          <a:noFill/>
          <a:ln>
            <a:noFill/>
          </a:ln>
        </p:spPr>
        <p:txBody>
          <a:bodyPr spcFirstLastPara="1" wrap="square" lIns="91425" tIns="45700" rIns="91425" bIns="45700" anchor="t" anchorCtr="0"/>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9"/>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3600450"/>
            <a:ext cx="5486400" cy="425100"/>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1792288" y="459581"/>
            <a:ext cx="5486400" cy="30861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1792288" y="4025503"/>
            <a:ext cx="5486400" cy="603600"/>
          </a:xfrm>
          <a:prstGeom prst="rect">
            <a:avLst/>
          </a:prstGeom>
          <a:noFill/>
          <a:ln>
            <a:noFill/>
          </a:ln>
        </p:spPr>
        <p:txBody>
          <a:bodyPr spcFirstLastPara="1" wrap="square" lIns="91425" tIns="45700" rIns="91425" bIns="45700" anchor="t" anchorCtr="0"/>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0"/>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5">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A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A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A88"/>
                </a:solidFill>
                <a:latin typeface="Calibri"/>
                <a:ea typeface="Calibri"/>
                <a:cs typeface="Calibri"/>
                <a:sym typeface="Calibri"/>
              </a:defRPr>
            </a:lvl1pPr>
            <a:lvl2pPr marL="0" marR="0" lvl="1" indent="0" algn="r" rtl="0">
              <a:spcBef>
                <a:spcPts val="0"/>
              </a:spcBef>
              <a:buNone/>
              <a:defRPr sz="1200" b="0" i="0" u="none" strike="noStrike" cap="none">
                <a:solidFill>
                  <a:srgbClr val="888A88"/>
                </a:solidFill>
                <a:latin typeface="Calibri"/>
                <a:ea typeface="Calibri"/>
                <a:cs typeface="Calibri"/>
                <a:sym typeface="Calibri"/>
              </a:defRPr>
            </a:lvl2pPr>
            <a:lvl3pPr marL="0" marR="0" lvl="2" indent="0" algn="r" rtl="0">
              <a:spcBef>
                <a:spcPts val="0"/>
              </a:spcBef>
              <a:buNone/>
              <a:defRPr sz="1200" b="0" i="0" u="none" strike="noStrike" cap="none">
                <a:solidFill>
                  <a:srgbClr val="888A88"/>
                </a:solidFill>
                <a:latin typeface="Calibri"/>
                <a:ea typeface="Calibri"/>
                <a:cs typeface="Calibri"/>
                <a:sym typeface="Calibri"/>
              </a:defRPr>
            </a:lvl3pPr>
            <a:lvl4pPr marL="0" marR="0" lvl="3" indent="0" algn="r" rtl="0">
              <a:spcBef>
                <a:spcPts val="0"/>
              </a:spcBef>
              <a:buNone/>
              <a:defRPr sz="1200" b="0" i="0" u="none" strike="noStrike" cap="none">
                <a:solidFill>
                  <a:srgbClr val="888A88"/>
                </a:solidFill>
                <a:latin typeface="Calibri"/>
                <a:ea typeface="Calibri"/>
                <a:cs typeface="Calibri"/>
                <a:sym typeface="Calibri"/>
              </a:defRPr>
            </a:lvl4pPr>
            <a:lvl5pPr marL="0" marR="0" lvl="4" indent="0" algn="r" rtl="0">
              <a:spcBef>
                <a:spcPts val="0"/>
              </a:spcBef>
              <a:buNone/>
              <a:defRPr sz="1200" b="0" i="0" u="none" strike="noStrike" cap="none">
                <a:solidFill>
                  <a:srgbClr val="888A88"/>
                </a:solidFill>
                <a:latin typeface="Calibri"/>
                <a:ea typeface="Calibri"/>
                <a:cs typeface="Calibri"/>
                <a:sym typeface="Calibri"/>
              </a:defRPr>
            </a:lvl5pPr>
            <a:lvl6pPr marL="0" marR="0" lvl="5" indent="0" algn="r" rtl="0">
              <a:spcBef>
                <a:spcPts val="0"/>
              </a:spcBef>
              <a:buNone/>
              <a:defRPr sz="1200" b="0" i="0" u="none" strike="noStrike" cap="none">
                <a:solidFill>
                  <a:srgbClr val="888A88"/>
                </a:solidFill>
                <a:latin typeface="Calibri"/>
                <a:ea typeface="Calibri"/>
                <a:cs typeface="Calibri"/>
                <a:sym typeface="Calibri"/>
              </a:defRPr>
            </a:lvl6pPr>
            <a:lvl7pPr marL="0" marR="0" lvl="6" indent="0" algn="r" rtl="0">
              <a:spcBef>
                <a:spcPts val="0"/>
              </a:spcBef>
              <a:buNone/>
              <a:defRPr sz="1200" b="0" i="0" u="none" strike="noStrike" cap="none">
                <a:solidFill>
                  <a:srgbClr val="888A88"/>
                </a:solidFill>
                <a:latin typeface="Calibri"/>
                <a:ea typeface="Calibri"/>
                <a:cs typeface="Calibri"/>
                <a:sym typeface="Calibri"/>
              </a:defRPr>
            </a:lvl7pPr>
            <a:lvl8pPr marL="0" marR="0" lvl="7" indent="0" algn="r" rtl="0">
              <a:spcBef>
                <a:spcPts val="0"/>
              </a:spcBef>
              <a:buNone/>
              <a:defRPr sz="1200" b="0" i="0" u="none" strike="noStrike" cap="none">
                <a:solidFill>
                  <a:srgbClr val="888A88"/>
                </a:solidFill>
                <a:latin typeface="Calibri"/>
                <a:ea typeface="Calibri"/>
                <a:cs typeface="Calibri"/>
                <a:sym typeface="Calibri"/>
              </a:defRPr>
            </a:lvl8pPr>
            <a:lvl9pPr marL="0" marR="0" lvl="8" indent="0" algn="r" rtl="0">
              <a:spcBef>
                <a:spcPts val="0"/>
              </a:spcBef>
              <a:buNone/>
              <a:defRPr sz="1200" b="0" i="0" u="none" strike="noStrike" cap="none">
                <a:solidFill>
                  <a:srgbClr val="888A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hyperlink" Target="https://docs.google.com/drawings/d/1Z8AxmvE6bdY6i_fWQsFgg20LoFBdeFEGyJ4BGJDxPQ8/edit?usp=sharing" TargetMode="External"/><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hyperlink" Target="https://docs.google.com/drawings/d/1XmTG96viIdVTfx8ZRP_PQh8Kzwn7GiHmvYcS_tNvu94/edit?usp=sharing"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5"/>
          <p:cNvSpPr txBox="1">
            <a:spLocks noGrp="1"/>
          </p:cNvSpPr>
          <p:nvPr>
            <p:ph type="ctrTitle"/>
          </p:nvPr>
        </p:nvSpPr>
        <p:spPr>
          <a:xfrm>
            <a:off x="904625" y="601950"/>
            <a:ext cx="7159500" cy="306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latin typeface="Playfair Display"/>
                <a:ea typeface="Playfair Display"/>
                <a:cs typeface="Playfair Display"/>
                <a:sym typeface="Playfair Display"/>
              </a:rPr>
              <a:t>Evaluating Preservice Teachers’ Knowledge of the HLPs and Culturally Responsive Teaching </a:t>
            </a:r>
            <a:endParaRPr>
              <a:latin typeface="Playfair Display"/>
              <a:ea typeface="Playfair Display"/>
              <a:cs typeface="Playfair Display"/>
              <a:sym typeface="Playfair Display"/>
            </a:endParaRPr>
          </a:p>
        </p:txBody>
      </p:sp>
      <p:pic>
        <p:nvPicPr>
          <p:cNvPr id="93" name="Google Shape;93;p15"/>
          <p:cNvPicPr preferRelativeResize="0"/>
          <p:nvPr/>
        </p:nvPicPr>
        <p:blipFill>
          <a:blip r:embed="rId3">
            <a:alphaModFix/>
          </a:blip>
          <a:stretch>
            <a:fillRect/>
          </a:stretch>
        </p:blipFill>
        <p:spPr>
          <a:xfrm>
            <a:off x="7229750" y="2675550"/>
            <a:ext cx="1794875" cy="17482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4"/>
          <p:cNvSpPr txBox="1">
            <a:spLocks noGrp="1"/>
          </p:cNvSpPr>
          <p:nvPr>
            <p:ph type="title"/>
          </p:nvPr>
        </p:nvSpPr>
        <p:spPr>
          <a:xfrm>
            <a:off x="311700" y="391350"/>
            <a:ext cx="8520600" cy="626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latin typeface="Playfair Display"/>
                <a:ea typeface="Playfair Display"/>
                <a:cs typeface="Playfair Display"/>
                <a:sym typeface="Playfair Display"/>
              </a:rPr>
              <a:t>Purpose of the Experience</a:t>
            </a:r>
            <a:endParaRPr>
              <a:latin typeface="Playfair Display"/>
              <a:ea typeface="Playfair Display"/>
              <a:cs typeface="Playfair Display"/>
              <a:sym typeface="Playfair Display"/>
            </a:endParaRPr>
          </a:p>
        </p:txBody>
      </p:sp>
      <p:sp>
        <p:nvSpPr>
          <p:cNvPr id="147" name="Google Shape;147;p24"/>
          <p:cNvSpPr txBox="1">
            <a:spLocks noGrp="1"/>
          </p:cNvSpPr>
          <p:nvPr>
            <p:ph type="body" idx="1"/>
          </p:nvPr>
        </p:nvSpPr>
        <p:spPr>
          <a:xfrm>
            <a:off x="311700" y="1152475"/>
            <a:ext cx="8520600" cy="3140100"/>
          </a:xfrm>
          <a:prstGeom prst="rect">
            <a:avLst/>
          </a:prstGeom>
        </p:spPr>
        <p:txBody>
          <a:bodyPr spcFirstLastPara="1" wrap="square" lIns="91425" tIns="45700" rIns="91425" bIns="45700" anchor="t" anchorCtr="0">
            <a:noAutofit/>
          </a:bodyPr>
          <a:lstStyle/>
          <a:p>
            <a:pPr marL="457200" lvl="0" indent="-381000" algn="l" rtl="0">
              <a:spcBef>
                <a:spcPts val="640"/>
              </a:spcBef>
              <a:spcAft>
                <a:spcPts val="0"/>
              </a:spcAft>
              <a:buSzPts val="2400"/>
              <a:buFont typeface="Playfair Display"/>
              <a:buChar char="•"/>
            </a:pPr>
            <a:r>
              <a:rPr lang="en" sz="2400">
                <a:latin typeface="Playfair Display"/>
                <a:ea typeface="Playfair Display"/>
                <a:cs typeface="Playfair Display"/>
                <a:sym typeface="Playfair Display"/>
              </a:rPr>
              <a:t>36 preservice teachers were placed in groups of 3, and assigned a cooperating teacher and classroom to prepare a culturally responsive lesson to teach during our visit.</a:t>
            </a:r>
            <a:endParaRPr sz="2400">
              <a:latin typeface="Playfair Display"/>
              <a:ea typeface="Playfair Display"/>
              <a:cs typeface="Playfair Display"/>
              <a:sym typeface="Playfair Display"/>
            </a:endParaRPr>
          </a:p>
          <a:p>
            <a:pPr marL="457200" lvl="0" indent="-381000" algn="l" rtl="0">
              <a:spcBef>
                <a:spcPts val="0"/>
              </a:spcBef>
              <a:spcAft>
                <a:spcPts val="0"/>
              </a:spcAft>
              <a:buSzPts val="2400"/>
              <a:buFont typeface="Playfair Display"/>
              <a:buChar char="•"/>
            </a:pPr>
            <a:r>
              <a:rPr lang="en" sz="2400">
                <a:latin typeface="Playfair Display"/>
                <a:ea typeface="Playfair Display"/>
                <a:cs typeface="Playfair Display"/>
                <a:sym typeface="Playfair Display"/>
              </a:rPr>
              <a:t>Our preservice teachers had to work together to choose a subject, lesson, and materials that were culturally relevant. They then completed the lesson and activity with the students.</a:t>
            </a:r>
            <a:endParaRPr sz="2400">
              <a:latin typeface="Playfair Display"/>
              <a:ea typeface="Playfair Display"/>
              <a:cs typeface="Playfair Display"/>
              <a:sym typeface="Playfair Display"/>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5"/>
          <p:cNvSpPr txBox="1">
            <a:spLocks noGrp="1"/>
          </p:cNvSpPr>
          <p:nvPr>
            <p:ph type="title"/>
          </p:nvPr>
        </p:nvSpPr>
        <p:spPr>
          <a:xfrm>
            <a:off x="457200" y="205978"/>
            <a:ext cx="8229600" cy="857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latin typeface="Playfair Display"/>
                <a:ea typeface="Playfair Display"/>
                <a:cs typeface="Playfair Display"/>
                <a:sym typeface="Playfair Display"/>
              </a:rPr>
              <a:t>Results</a:t>
            </a:r>
            <a:endParaRPr>
              <a:latin typeface="Playfair Display"/>
              <a:ea typeface="Playfair Display"/>
              <a:cs typeface="Playfair Display"/>
              <a:sym typeface="Playfair Display"/>
            </a:endParaRPr>
          </a:p>
        </p:txBody>
      </p:sp>
      <p:pic>
        <p:nvPicPr>
          <p:cNvPr id="153" name="Google Shape;153;p25" descr="Forms response chart. Question title: Prior to this experience, were you comfortable leading or teaching in a multicultural classroom?. Number of responses: 31 responses."/>
          <p:cNvPicPr preferRelativeResize="0"/>
          <p:nvPr/>
        </p:nvPicPr>
        <p:blipFill>
          <a:blip r:embed="rId3">
            <a:alphaModFix/>
          </a:blip>
          <a:stretch>
            <a:fillRect/>
          </a:stretch>
        </p:blipFill>
        <p:spPr>
          <a:xfrm>
            <a:off x="1252725" y="912112"/>
            <a:ext cx="6638549" cy="331927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6"/>
          <p:cNvSpPr txBox="1">
            <a:spLocks noGrp="1"/>
          </p:cNvSpPr>
          <p:nvPr>
            <p:ph type="title"/>
          </p:nvPr>
        </p:nvSpPr>
        <p:spPr>
          <a:xfrm>
            <a:off x="457200" y="205978"/>
            <a:ext cx="8229600" cy="857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latin typeface="Playfair Display"/>
                <a:ea typeface="Playfair Display"/>
                <a:cs typeface="Playfair Display"/>
                <a:sym typeface="Playfair Display"/>
              </a:rPr>
              <a:t>Results</a:t>
            </a:r>
            <a:endParaRPr>
              <a:latin typeface="Playfair Display"/>
              <a:ea typeface="Playfair Display"/>
              <a:cs typeface="Playfair Display"/>
              <a:sym typeface="Playfair Display"/>
            </a:endParaRPr>
          </a:p>
        </p:txBody>
      </p:sp>
      <p:pic>
        <p:nvPicPr>
          <p:cNvPr id="159" name="Google Shape;159;p26" descr="Forms response chart. Question title: Reflecting on what you know about culturally responsive teaching practices, do you feel you witnessed CRT in action?. Number of responses: 31 responses."/>
          <p:cNvPicPr preferRelativeResize="0"/>
          <p:nvPr/>
        </p:nvPicPr>
        <p:blipFill>
          <a:blip r:embed="rId3">
            <a:alphaModFix/>
          </a:blip>
          <a:stretch>
            <a:fillRect/>
          </a:stretch>
        </p:blipFill>
        <p:spPr>
          <a:xfrm>
            <a:off x="1276400" y="993200"/>
            <a:ext cx="6591199" cy="32956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7"/>
          <p:cNvSpPr txBox="1">
            <a:spLocks noGrp="1"/>
          </p:cNvSpPr>
          <p:nvPr>
            <p:ph type="title"/>
          </p:nvPr>
        </p:nvSpPr>
        <p:spPr>
          <a:xfrm>
            <a:off x="457200" y="205978"/>
            <a:ext cx="8229600" cy="857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latin typeface="Playfair Display"/>
                <a:ea typeface="Playfair Display"/>
                <a:cs typeface="Playfair Display"/>
                <a:sym typeface="Playfair Display"/>
              </a:rPr>
              <a:t>Results</a:t>
            </a:r>
            <a:endParaRPr>
              <a:latin typeface="Playfair Display"/>
              <a:ea typeface="Playfair Display"/>
              <a:cs typeface="Playfair Display"/>
              <a:sym typeface="Playfair Display"/>
            </a:endParaRPr>
          </a:p>
        </p:txBody>
      </p:sp>
      <p:pic>
        <p:nvPicPr>
          <p:cNvPr id="165" name="Google Shape;165;p27" descr="Forms response chart. Question title: Do you feel this experience allowed you to witness examples of child-centered instruction?. Number of responses: 31 responses."/>
          <p:cNvPicPr preferRelativeResize="0"/>
          <p:nvPr/>
        </p:nvPicPr>
        <p:blipFill>
          <a:blip r:embed="rId3">
            <a:alphaModFix/>
          </a:blip>
          <a:stretch>
            <a:fillRect/>
          </a:stretch>
        </p:blipFill>
        <p:spPr>
          <a:xfrm>
            <a:off x="1116300" y="956125"/>
            <a:ext cx="6911400" cy="34557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8"/>
          <p:cNvSpPr txBox="1">
            <a:spLocks noGrp="1"/>
          </p:cNvSpPr>
          <p:nvPr>
            <p:ph type="title"/>
          </p:nvPr>
        </p:nvSpPr>
        <p:spPr>
          <a:xfrm>
            <a:off x="457200" y="205978"/>
            <a:ext cx="8229600" cy="857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latin typeface="Playfair Display"/>
                <a:ea typeface="Playfair Display"/>
                <a:cs typeface="Playfair Display"/>
                <a:sym typeface="Playfair Display"/>
              </a:rPr>
              <a:t>Results</a:t>
            </a:r>
            <a:endParaRPr>
              <a:latin typeface="Playfair Display"/>
              <a:ea typeface="Playfair Display"/>
              <a:cs typeface="Playfair Display"/>
              <a:sym typeface="Playfair Display"/>
            </a:endParaRPr>
          </a:p>
        </p:txBody>
      </p:sp>
      <p:pic>
        <p:nvPicPr>
          <p:cNvPr id="171" name="Google Shape;171;p28" descr="Forms response chart. Question title: Do you feel this experience allowed you to connect with cultures, values, or customs that are different than your own?. Number of responses: 31 responses."/>
          <p:cNvPicPr preferRelativeResize="0"/>
          <p:nvPr/>
        </p:nvPicPr>
        <p:blipFill>
          <a:blip r:embed="rId3">
            <a:alphaModFix/>
          </a:blip>
          <a:stretch>
            <a:fillRect/>
          </a:stretch>
        </p:blipFill>
        <p:spPr>
          <a:xfrm>
            <a:off x="1176300" y="873900"/>
            <a:ext cx="6791400" cy="33957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9"/>
          <p:cNvSpPr txBox="1">
            <a:spLocks noGrp="1"/>
          </p:cNvSpPr>
          <p:nvPr>
            <p:ph type="title"/>
          </p:nvPr>
        </p:nvSpPr>
        <p:spPr>
          <a:xfrm>
            <a:off x="457200" y="205978"/>
            <a:ext cx="8229600" cy="857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latin typeface="Playfair Display"/>
                <a:ea typeface="Playfair Display"/>
                <a:cs typeface="Playfair Display"/>
                <a:sym typeface="Playfair Display"/>
              </a:rPr>
              <a:t>Results</a:t>
            </a:r>
            <a:endParaRPr>
              <a:latin typeface="Playfair Display"/>
              <a:ea typeface="Playfair Display"/>
              <a:cs typeface="Playfair Display"/>
              <a:sym typeface="Playfair Display"/>
            </a:endParaRPr>
          </a:p>
        </p:txBody>
      </p:sp>
      <p:pic>
        <p:nvPicPr>
          <p:cNvPr id="177" name="Google Shape;177;p29" descr="Forms response chart. Question title: Were you able to integrate materials/resources that considered students' cultural identities into your classroom activity?. Number of responses: 31 responses."/>
          <p:cNvPicPr preferRelativeResize="0"/>
          <p:nvPr/>
        </p:nvPicPr>
        <p:blipFill>
          <a:blip r:embed="rId3">
            <a:alphaModFix/>
          </a:blip>
          <a:stretch>
            <a:fillRect/>
          </a:stretch>
        </p:blipFill>
        <p:spPr>
          <a:xfrm>
            <a:off x="1122400" y="909925"/>
            <a:ext cx="6899201" cy="34496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30"/>
          <p:cNvSpPr txBox="1">
            <a:spLocks noGrp="1"/>
          </p:cNvSpPr>
          <p:nvPr>
            <p:ph type="title"/>
          </p:nvPr>
        </p:nvSpPr>
        <p:spPr>
          <a:xfrm>
            <a:off x="457200" y="205978"/>
            <a:ext cx="8229600" cy="857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latin typeface="Playfair Display"/>
                <a:ea typeface="Playfair Display"/>
                <a:cs typeface="Playfair Display"/>
                <a:sym typeface="Playfair Display"/>
              </a:rPr>
              <a:t>Results</a:t>
            </a:r>
            <a:endParaRPr>
              <a:latin typeface="Playfair Display"/>
              <a:ea typeface="Playfair Display"/>
              <a:cs typeface="Playfair Display"/>
              <a:sym typeface="Playfair Display"/>
            </a:endParaRPr>
          </a:p>
        </p:txBody>
      </p:sp>
      <p:pic>
        <p:nvPicPr>
          <p:cNvPr id="183" name="Google Shape;183;p30" descr="Forms response chart. Question title: Did you have the opportunity to collaborate with the people on your team to develop or implement your classroom activity?. Number of responses: 31 responses."/>
          <p:cNvPicPr preferRelativeResize="0"/>
          <p:nvPr/>
        </p:nvPicPr>
        <p:blipFill>
          <a:blip r:embed="rId3">
            <a:alphaModFix/>
          </a:blip>
          <a:stretch>
            <a:fillRect/>
          </a:stretch>
        </p:blipFill>
        <p:spPr>
          <a:xfrm>
            <a:off x="1191700" y="956150"/>
            <a:ext cx="6760601" cy="33803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1"/>
          <p:cNvSpPr txBox="1">
            <a:spLocks noGrp="1"/>
          </p:cNvSpPr>
          <p:nvPr>
            <p:ph type="title"/>
          </p:nvPr>
        </p:nvSpPr>
        <p:spPr>
          <a:xfrm>
            <a:off x="457200" y="205978"/>
            <a:ext cx="8229600" cy="857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latin typeface="Playfair Display"/>
                <a:ea typeface="Playfair Display"/>
                <a:cs typeface="Playfair Display"/>
                <a:sym typeface="Playfair Display"/>
              </a:rPr>
              <a:t>Results</a:t>
            </a:r>
            <a:endParaRPr>
              <a:latin typeface="Playfair Display"/>
              <a:ea typeface="Playfair Display"/>
              <a:cs typeface="Playfair Display"/>
              <a:sym typeface="Playfair Display"/>
            </a:endParaRPr>
          </a:p>
        </p:txBody>
      </p:sp>
      <p:pic>
        <p:nvPicPr>
          <p:cNvPr id="189" name="Google Shape;189;p31" descr="Forms response chart. Question title: After this experience, are you more comfortable leading or teaching in a multicultural classroom?. Number of responses: 31 responses."/>
          <p:cNvPicPr preferRelativeResize="0"/>
          <p:nvPr/>
        </p:nvPicPr>
        <p:blipFill>
          <a:blip r:embed="rId3">
            <a:alphaModFix/>
          </a:blip>
          <a:stretch>
            <a:fillRect/>
          </a:stretch>
        </p:blipFill>
        <p:spPr>
          <a:xfrm>
            <a:off x="1230200" y="1063375"/>
            <a:ext cx="6683599" cy="33418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2"/>
          <p:cNvSpPr txBox="1">
            <a:spLocks noGrp="1"/>
          </p:cNvSpPr>
          <p:nvPr>
            <p:ph type="title"/>
          </p:nvPr>
        </p:nvSpPr>
        <p:spPr>
          <a:xfrm>
            <a:off x="457200" y="205978"/>
            <a:ext cx="8229600" cy="857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sz="4200">
                <a:latin typeface="Playfair Display"/>
                <a:ea typeface="Playfair Display"/>
                <a:cs typeface="Playfair Display"/>
                <a:sym typeface="Playfair Display"/>
              </a:rPr>
              <a:t>Student Reflections</a:t>
            </a:r>
            <a:endParaRPr sz="4200">
              <a:latin typeface="Playfair Display"/>
              <a:ea typeface="Playfair Display"/>
              <a:cs typeface="Playfair Display"/>
              <a:sym typeface="Playfair Display"/>
            </a:endParaRPr>
          </a:p>
        </p:txBody>
      </p:sp>
      <p:sp>
        <p:nvSpPr>
          <p:cNvPr id="195" name="Google Shape;195;p32"/>
          <p:cNvSpPr txBox="1">
            <a:spLocks noGrp="1"/>
          </p:cNvSpPr>
          <p:nvPr>
            <p:ph type="body" idx="1"/>
          </p:nvPr>
        </p:nvSpPr>
        <p:spPr>
          <a:xfrm>
            <a:off x="457200" y="968125"/>
            <a:ext cx="8229600" cy="3394500"/>
          </a:xfrm>
          <a:prstGeom prst="rect">
            <a:avLst/>
          </a:prstGeom>
        </p:spPr>
        <p:txBody>
          <a:bodyPr spcFirstLastPara="1" wrap="square" lIns="91425" tIns="45700" rIns="91425" bIns="45700" anchor="t" anchorCtr="0">
            <a:noAutofit/>
          </a:bodyPr>
          <a:lstStyle/>
          <a:p>
            <a:pPr marL="457200" lvl="0" indent="-342900" algn="l" rtl="0">
              <a:spcBef>
                <a:spcPts val="360"/>
              </a:spcBef>
              <a:spcAft>
                <a:spcPts val="0"/>
              </a:spcAft>
              <a:buSzPts val="1800"/>
              <a:buFont typeface="Playfair Display"/>
              <a:buChar char="•"/>
            </a:pPr>
            <a:r>
              <a:rPr lang="en" sz="1800">
                <a:latin typeface="Playfair Display"/>
                <a:ea typeface="Playfair Display"/>
                <a:cs typeface="Playfair Display"/>
                <a:sym typeface="Playfair Display"/>
              </a:rPr>
              <a:t>“I honestly had no idea what to expect, other than what I had seen about inner city schools in movies.” </a:t>
            </a:r>
            <a:endParaRPr sz="1800">
              <a:latin typeface="Playfair Display"/>
              <a:ea typeface="Playfair Display"/>
              <a:cs typeface="Playfair Display"/>
              <a:sym typeface="Playfair Display"/>
            </a:endParaRPr>
          </a:p>
          <a:p>
            <a:pPr marL="457200" lvl="0" indent="-342900" algn="l" rtl="0">
              <a:spcBef>
                <a:spcPts val="0"/>
              </a:spcBef>
              <a:spcAft>
                <a:spcPts val="0"/>
              </a:spcAft>
              <a:buSzPts val="1800"/>
              <a:buFont typeface="Playfair Display"/>
              <a:buChar char="•"/>
            </a:pPr>
            <a:r>
              <a:rPr lang="en" sz="1800">
                <a:latin typeface="Playfair Display"/>
                <a:ea typeface="Playfair Display"/>
                <a:cs typeface="Playfair Display"/>
                <a:sym typeface="Playfair Display"/>
              </a:rPr>
              <a:t>“I learned the patience it takes to work with students and how to handle negative situations.  The students at this school had the biggest hearts and were truly looking for someone to give them some love.  It broke my heart to hear some of them talk about their home lives and made me realize the struggles some students have.  Overall, I found this experience to be one that I will remember forever and I hope the education program continues this field experience in the future.”</a:t>
            </a:r>
            <a:endParaRPr sz="1800">
              <a:latin typeface="Playfair Display"/>
              <a:ea typeface="Playfair Display"/>
              <a:cs typeface="Playfair Display"/>
              <a:sym typeface="Playfair Display"/>
            </a:endParaRPr>
          </a:p>
          <a:p>
            <a:pPr marL="457200" lvl="0" indent="-342900" algn="l" rtl="0">
              <a:spcBef>
                <a:spcPts val="0"/>
              </a:spcBef>
              <a:spcAft>
                <a:spcPts val="0"/>
              </a:spcAft>
              <a:buSzPts val="1800"/>
              <a:buFont typeface="Playfair Display"/>
              <a:buChar char="•"/>
            </a:pPr>
            <a:r>
              <a:rPr lang="en" sz="1800">
                <a:latin typeface="Playfair Display"/>
                <a:ea typeface="Playfair Display"/>
                <a:cs typeface="Playfair Display"/>
                <a:sym typeface="Playfair Display"/>
              </a:rPr>
              <a:t>“I knew going into it that it would not be like the schools I have been in. However, I think that it was not aligned with my preconceived notions.”</a:t>
            </a:r>
            <a:endParaRPr sz="1800">
              <a:latin typeface="Playfair Display"/>
              <a:ea typeface="Playfair Display"/>
              <a:cs typeface="Playfair Display"/>
              <a:sym typeface="Playfair Display"/>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3"/>
          <p:cNvSpPr txBox="1">
            <a:spLocks noGrp="1"/>
          </p:cNvSpPr>
          <p:nvPr>
            <p:ph type="title"/>
          </p:nvPr>
        </p:nvSpPr>
        <p:spPr>
          <a:xfrm>
            <a:off x="457200" y="205978"/>
            <a:ext cx="8229600" cy="857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sz="4200">
                <a:latin typeface="Playfair Display"/>
                <a:ea typeface="Playfair Display"/>
                <a:cs typeface="Playfair Display"/>
                <a:sym typeface="Playfair Display"/>
              </a:rPr>
              <a:t>Student Reflections</a:t>
            </a:r>
            <a:endParaRPr sz="4200">
              <a:latin typeface="Playfair Display"/>
              <a:ea typeface="Playfair Display"/>
              <a:cs typeface="Playfair Display"/>
              <a:sym typeface="Playfair Display"/>
            </a:endParaRPr>
          </a:p>
        </p:txBody>
      </p:sp>
      <p:sp>
        <p:nvSpPr>
          <p:cNvPr id="201" name="Google Shape;201;p33"/>
          <p:cNvSpPr txBox="1">
            <a:spLocks noGrp="1"/>
          </p:cNvSpPr>
          <p:nvPr>
            <p:ph type="body" idx="1"/>
          </p:nvPr>
        </p:nvSpPr>
        <p:spPr>
          <a:xfrm>
            <a:off x="457200" y="968125"/>
            <a:ext cx="8229600" cy="3394500"/>
          </a:xfrm>
          <a:prstGeom prst="rect">
            <a:avLst/>
          </a:prstGeom>
        </p:spPr>
        <p:txBody>
          <a:bodyPr spcFirstLastPara="1" wrap="square" lIns="91425" tIns="45700" rIns="91425" bIns="45700" anchor="t" anchorCtr="0">
            <a:noAutofit/>
          </a:bodyPr>
          <a:lstStyle/>
          <a:p>
            <a:pPr marL="457200" lvl="0" indent="-342900" algn="l" rtl="0">
              <a:spcBef>
                <a:spcPts val="360"/>
              </a:spcBef>
              <a:spcAft>
                <a:spcPts val="0"/>
              </a:spcAft>
              <a:buSzPts val="1800"/>
              <a:buFont typeface="Playfair Display"/>
              <a:buChar char="•"/>
            </a:pPr>
            <a:r>
              <a:rPr lang="en" sz="1800">
                <a:latin typeface="Playfair Display"/>
                <a:ea typeface="Playfair Display"/>
                <a:cs typeface="Playfair Display"/>
                <a:sym typeface="Playfair Display"/>
              </a:rPr>
              <a:t>“I definitely was reminded of my passion for education and children in general, as many of the kids were calling us their friends and begging us to stay.”</a:t>
            </a:r>
            <a:endParaRPr sz="1800">
              <a:latin typeface="Playfair Display"/>
              <a:ea typeface="Playfair Display"/>
              <a:cs typeface="Playfair Display"/>
              <a:sym typeface="Playfair Display"/>
            </a:endParaRPr>
          </a:p>
          <a:p>
            <a:pPr marL="457200" lvl="0" indent="-342900" algn="l" rtl="0">
              <a:spcBef>
                <a:spcPts val="0"/>
              </a:spcBef>
              <a:spcAft>
                <a:spcPts val="0"/>
              </a:spcAft>
              <a:buSzPts val="1800"/>
              <a:buFont typeface="Playfair Display"/>
              <a:buChar char="•"/>
            </a:pPr>
            <a:r>
              <a:rPr lang="en" sz="1800">
                <a:latin typeface="Playfair Display"/>
                <a:ea typeface="Playfair Display"/>
                <a:cs typeface="Playfair Display"/>
                <a:sym typeface="Playfair Display"/>
              </a:rPr>
              <a:t>“It was definitely an experience being able to visit this school. I am glad that I had the opportunity to observe what it was like. I learned a lot about myself from being in this school. I learned that each student 'needs' something different from the other and it is important that you respond to each child the way that works for them to pay attention or listen.”</a:t>
            </a:r>
            <a:endParaRPr sz="1800">
              <a:latin typeface="Playfair Display"/>
              <a:ea typeface="Playfair Display"/>
              <a:cs typeface="Playfair Display"/>
              <a:sym typeface="Playfair Display"/>
            </a:endParaRPr>
          </a:p>
          <a:p>
            <a:pPr marL="457200" lvl="0" indent="-342900" algn="l" rtl="0">
              <a:spcBef>
                <a:spcPts val="0"/>
              </a:spcBef>
              <a:spcAft>
                <a:spcPts val="0"/>
              </a:spcAft>
              <a:buSzPts val="1800"/>
              <a:buFont typeface="Playfair Display"/>
              <a:buChar char="•"/>
            </a:pPr>
            <a:r>
              <a:rPr lang="en" sz="1800">
                <a:latin typeface="Playfair Display"/>
                <a:ea typeface="Playfair Display"/>
                <a:cs typeface="Playfair Display"/>
                <a:sym typeface="Playfair Display"/>
              </a:rPr>
              <a:t>“I have to admit that this experience was unlike any other observation I have participated in. It was so much different than any of the schools in KY surrounding the Murray area, which was good to see.”</a:t>
            </a:r>
            <a:endParaRPr sz="1800">
              <a:latin typeface="Playfair Display"/>
              <a:ea typeface="Playfair Display"/>
              <a:cs typeface="Playfair Display"/>
              <a:sym typeface="Playfair Display"/>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6"/>
          <p:cNvSpPr txBox="1">
            <a:spLocks noGrp="1"/>
          </p:cNvSpPr>
          <p:nvPr>
            <p:ph type="title"/>
          </p:nvPr>
        </p:nvSpPr>
        <p:spPr>
          <a:xfrm>
            <a:off x="457200" y="1714353"/>
            <a:ext cx="8229600" cy="857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latin typeface="Playfair Display"/>
                <a:ea typeface="Playfair Display"/>
                <a:cs typeface="Playfair Display"/>
                <a:sym typeface="Playfair Display"/>
              </a:rPr>
              <a:t>Diversity Experience</a:t>
            </a:r>
            <a:endParaRPr>
              <a:latin typeface="Playfair Display"/>
              <a:ea typeface="Playfair Display"/>
              <a:cs typeface="Playfair Display"/>
              <a:sym typeface="Playfair Display"/>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4"/>
          <p:cNvSpPr txBox="1">
            <a:spLocks noGrp="1"/>
          </p:cNvSpPr>
          <p:nvPr>
            <p:ph type="title"/>
          </p:nvPr>
        </p:nvSpPr>
        <p:spPr>
          <a:xfrm>
            <a:off x="457200" y="205978"/>
            <a:ext cx="8229600" cy="857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latin typeface="Playfair Display"/>
                <a:ea typeface="Playfair Display"/>
                <a:cs typeface="Playfair Display"/>
                <a:sym typeface="Playfair Display"/>
              </a:rPr>
              <a:t>Considerations for the Future</a:t>
            </a:r>
            <a:endParaRPr>
              <a:latin typeface="Playfair Display"/>
              <a:ea typeface="Playfair Display"/>
              <a:cs typeface="Playfair Display"/>
              <a:sym typeface="Playfair Display"/>
            </a:endParaRPr>
          </a:p>
        </p:txBody>
      </p:sp>
      <p:sp>
        <p:nvSpPr>
          <p:cNvPr id="207" name="Google Shape;207;p34"/>
          <p:cNvSpPr txBox="1">
            <a:spLocks noGrp="1"/>
          </p:cNvSpPr>
          <p:nvPr>
            <p:ph type="body" idx="1"/>
          </p:nvPr>
        </p:nvSpPr>
        <p:spPr>
          <a:xfrm>
            <a:off x="457200" y="1200150"/>
            <a:ext cx="8229600" cy="3394500"/>
          </a:xfrm>
          <a:prstGeom prst="rect">
            <a:avLst/>
          </a:prstGeom>
        </p:spPr>
        <p:txBody>
          <a:bodyPr spcFirstLastPara="1" wrap="square" lIns="91425" tIns="45700" rIns="91425" bIns="45700" anchor="t" anchorCtr="0">
            <a:noAutofit/>
          </a:bodyPr>
          <a:lstStyle/>
          <a:p>
            <a:pPr marL="457200" lvl="0" indent="-381000" algn="l" rtl="0">
              <a:spcBef>
                <a:spcPts val="360"/>
              </a:spcBef>
              <a:spcAft>
                <a:spcPts val="0"/>
              </a:spcAft>
              <a:buSzPts val="2400"/>
              <a:buFont typeface="Playfair Display"/>
              <a:buChar char="•"/>
            </a:pPr>
            <a:r>
              <a:rPr lang="en" sz="2400">
                <a:latin typeface="Playfair Display"/>
                <a:ea typeface="Playfair Display"/>
                <a:cs typeface="Playfair Display"/>
                <a:sym typeface="Playfair Display"/>
              </a:rPr>
              <a:t>Have our preservice teachers make multiple visits to allow the opportunity to connect more with the students in the classroom.</a:t>
            </a:r>
            <a:endParaRPr sz="2400">
              <a:latin typeface="Playfair Display"/>
              <a:ea typeface="Playfair Display"/>
              <a:cs typeface="Playfair Display"/>
              <a:sym typeface="Playfair Display"/>
            </a:endParaRPr>
          </a:p>
          <a:p>
            <a:pPr marL="457200" lvl="0" indent="-381000" algn="l" rtl="0">
              <a:spcBef>
                <a:spcPts val="0"/>
              </a:spcBef>
              <a:spcAft>
                <a:spcPts val="0"/>
              </a:spcAft>
              <a:buSzPts val="2400"/>
              <a:buFont typeface="Playfair Display"/>
              <a:buChar char="•"/>
            </a:pPr>
            <a:r>
              <a:rPr lang="en" sz="2400">
                <a:latin typeface="Playfair Display"/>
                <a:ea typeface="Playfair Display"/>
                <a:cs typeface="Playfair Display"/>
                <a:sym typeface="Playfair Display"/>
              </a:rPr>
              <a:t>Complete more reading and preparation regarding teaching students in a high-needs, at-risk population</a:t>
            </a:r>
            <a:endParaRPr sz="2400">
              <a:latin typeface="Playfair Display"/>
              <a:ea typeface="Playfair Display"/>
              <a:cs typeface="Playfair Display"/>
              <a:sym typeface="Playfair Display"/>
            </a:endParaRPr>
          </a:p>
          <a:p>
            <a:pPr marL="914400" lvl="1" indent="-381000" algn="l" rtl="0">
              <a:spcBef>
                <a:spcPts val="0"/>
              </a:spcBef>
              <a:spcAft>
                <a:spcPts val="0"/>
              </a:spcAft>
              <a:buSzPts val="2400"/>
              <a:buFont typeface="Playfair Display"/>
              <a:buChar char="–"/>
            </a:pPr>
            <a:r>
              <a:rPr lang="en" sz="2400">
                <a:latin typeface="Playfair Display"/>
                <a:ea typeface="Playfair Display"/>
                <a:cs typeface="Playfair Display"/>
                <a:sym typeface="Playfair Display"/>
              </a:rPr>
              <a:t>Articles</a:t>
            </a:r>
            <a:endParaRPr sz="2400">
              <a:latin typeface="Playfair Display"/>
              <a:ea typeface="Playfair Display"/>
              <a:cs typeface="Playfair Display"/>
              <a:sym typeface="Playfair Display"/>
            </a:endParaRPr>
          </a:p>
          <a:p>
            <a:pPr marL="914400" lvl="1" indent="-381000" algn="l" rtl="0">
              <a:spcBef>
                <a:spcPts val="0"/>
              </a:spcBef>
              <a:spcAft>
                <a:spcPts val="0"/>
              </a:spcAft>
              <a:buSzPts val="2400"/>
              <a:buFont typeface="Playfair Display"/>
              <a:buChar char="–"/>
            </a:pPr>
            <a:r>
              <a:rPr lang="en" sz="2400">
                <a:latin typeface="Playfair Display"/>
                <a:ea typeface="Playfair Display"/>
                <a:cs typeface="Playfair Display"/>
                <a:sym typeface="Playfair Display"/>
              </a:rPr>
              <a:t>Book study: </a:t>
            </a:r>
            <a:r>
              <a:rPr lang="en" sz="2400" i="1">
                <a:latin typeface="Playfair Display"/>
                <a:ea typeface="Playfair Display"/>
                <a:cs typeface="Playfair Display"/>
                <a:sym typeface="Playfair Display"/>
              </a:rPr>
              <a:t>“Teaching with Poverty in Mind”</a:t>
            </a:r>
            <a:endParaRPr sz="2400" i="1">
              <a:latin typeface="Playfair Display"/>
              <a:ea typeface="Playfair Display"/>
              <a:cs typeface="Playfair Display"/>
              <a:sym typeface="Playfair Display"/>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5"/>
          <p:cNvSpPr txBox="1">
            <a:spLocks noGrp="1"/>
          </p:cNvSpPr>
          <p:nvPr>
            <p:ph type="title"/>
          </p:nvPr>
        </p:nvSpPr>
        <p:spPr>
          <a:xfrm>
            <a:off x="457200" y="1537875"/>
            <a:ext cx="8229600" cy="1615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latin typeface="Playfair Display"/>
                <a:ea typeface="Playfair Display"/>
                <a:cs typeface="Playfair Display"/>
                <a:sym typeface="Playfair Display"/>
              </a:rPr>
              <a:t>Assessing Student Knowledge of High Leverage Practices</a:t>
            </a:r>
            <a:endParaRPr>
              <a:latin typeface="Playfair Display"/>
              <a:ea typeface="Playfair Display"/>
              <a:cs typeface="Playfair Display"/>
              <a:sym typeface="Playfair Display"/>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6"/>
          <p:cNvSpPr txBox="1">
            <a:spLocks noGrp="1"/>
          </p:cNvSpPr>
          <p:nvPr>
            <p:ph type="title"/>
          </p:nvPr>
        </p:nvSpPr>
        <p:spPr>
          <a:xfrm>
            <a:off x="457200" y="205978"/>
            <a:ext cx="8229600" cy="857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latin typeface="Playfair Display"/>
                <a:ea typeface="Playfair Display"/>
                <a:cs typeface="Playfair Display"/>
                <a:sym typeface="Playfair Display"/>
              </a:rPr>
              <a:t>Why Teach HLPs</a:t>
            </a:r>
            <a:endParaRPr>
              <a:latin typeface="Playfair Display"/>
              <a:ea typeface="Playfair Display"/>
              <a:cs typeface="Playfair Display"/>
              <a:sym typeface="Playfair Display"/>
            </a:endParaRPr>
          </a:p>
        </p:txBody>
      </p:sp>
      <p:sp>
        <p:nvSpPr>
          <p:cNvPr id="218" name="Google Shape;218;p36"/>
          <p:cNvSpPr txBox="1"/>
          <p:nvPr/>
        </p:nvSpPr>
        <p:spPr>
          <a:xfrm>
            <a:off x="762725" y="1258950"/>
            <a:ext cx="7510200" cy="3185400"/>
          </a:xfrm>
          <a:prstGeom prst="rect">
            <a:avLst/>
          </a:prstGeom>
          <a:noFill/>
          <a:ln>
            <a:noFill/>
          </a:ln>
        </p:spPr>
        <p:txBody>
          <a:bodyPr spcFirstLastPara="1" wrap="square" lIns="91425" tIns="91425" rIns="91425" bIns="91425" anchor="t" anchorCtr="0">
            <a:noAutofit/>
          </a:bodyPr>
          <a:lstStyle/>
          <a:p>
            <a:pPr marL="457200" lvl="0" indent="-317500" algn="l" rtl="0">
              <a:lnSpc>
                <a:spcPct val="200000"/>
              </a:lnSpc>
              <a:spcBef>
                <a:spcPts val="0"/>
              </a:spcBef>
              <a:spcAft>
                <a:spcPts val="0"/>
              </a:spcAft>
              <a:buSzPts val="1400"/>
              <a:buFont typeface="Playfair Display"/>
              <a:buChar char="●"/>
            </a:pPr>
            <a:r>
              <a:rPr lang="en">
                <a:latin typeface="Playfair Display"/>
                <a:ea typeface="Playfair Display"/>
                <a:cs typeface="Playfair Display"/>
                <a:sym typeface="Playfair Display"/>
              </a:rPr>
              <a:t>Master, Loeb, &amp; Wyckoff, (2014) provide evidence that the best way to improve outcomes for students with disabilities is to improve the effectiveness of their teachers. </a:t>
            </a:r>
            <a:endParaRPr>
              <a:latin typeface="Playfair Display"/>
              <a:ea typeface="Playfair Display"/>
              <a:cs typeface="Playfair Display"/>
              <a:sym typeface="Playfair Display"/>
            </a:endParaRPr>
          </a:p>
          <a:p>
            <a:pPr marL="457200" lvl="0" indent="-317500" algn="l" rtl="0">
              <a:lnSpc>
                <a:spcPct val="200000"/>
              </a:lnSpc>
              <a:spcBef>
                <a:spcPts val="0"/>
              </a:spcBef>
              <a:spcAft>
                <a:spcPts val="0"/>
              </a:spcAft>
              <a:buSzPts val="1400"/>
              <a:buFont typeface="Playfair Display"/>
              <a:buChar char="●"/>
            </a:pPr>
            <a:r>
              <a:rPr lang="en">
                <a:latin typeface="Playfair Display"/>
                <a:ea typeface="Playfair Display"/>
                <a:cs typeface="Playfair Display"/>
                <a:sym typeface="Playfair Display"/>
              </a:rPr>
              <a:t>Teachers make a greater contribution to student achievement than any other school influences including per-pupil spending by schools.</a:t>
            </a:r>
            <a:endParaRPr>
              <a:latin typeface="Playfair Display"/>
              <a:ea typeface="Playfair Display"/>
              <a:cs typeface="Playfair Display"/>
              <a:sym typeface="Playfair Display"/>
            </a:endParaRPr>
          </a:p>
          <a:p>
            <a:pPr marL="457200" lvl="0" indent="-317500" algn="l" rtl="0">
              <a:lnSpc>
                <a:spcPct val="200000"/>
              </a:lnSpc>
              <a:spcBef>
                <a:spcPts val="0"/>
              </a:spcBef>
              <a:spcAft>
                <a:spcPts val="0"/>
              </a:spcAft>
              <a:buSzPts val="1400"/>
              <a:buFont typeface="Playfair Display"/>
              <a:buChar char="●"/>
            </a:pPr>
            <a:r>
              <a:rPr lang="en">
                <a:latin typeface="Playfair Display"/>
                <a:ea typeface="Playfair Display"/>
                <a:cs typeface="Playfair Display"/>
                <a:sym typeface="Playfair Display"/>
              </a:rPr>
              <a:t>July 2016 - CEC Board approved a set of 22 practices that were identified as effective practices that have been shown to improve student learning or behavior.  </a:t>
            </a:r>
            <a:endParaRPr>
              <a:latin typeface="Playfair Display"/>
              <a:ea typeface="Playfair Display"/>
              <a:cs typeface="Playfair Display"/>
              <a:sym typeface="Playfair Display"/>
            </a:endParaRPr>
          </a:p>
          <a:p>
            <a:pPr marL="0" lvl="0" indent="457200" algn="l" rtl="0">
              <a:lnSpc>
                <a:spcPct val="200000"/>
              </a:lnSpc>
              <a:spcBef>
                <a:spcPts val="0"/>
              </a:spcBef>
              <a:spcAft>
                <a:spcPts val="0"/>
              </a:spcAft>
              <a:buNone/>
            </a:pPr>
            <a:endParaRPr sz="11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7"/>
          <p:cNvSpPr txBox="1">
            <a:spLocks noGrp="1"/>
          </p:cNvSpPr>
          <p:nvPr>
            <p:ph type="title"/>
          </p:nvPr>
        </p:nvSpPr>
        <p:spPr>
          <a:xfrm>
            <a:off x="457200" y="102576"/>
            <a:ext cx="8229600" cy="724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latin typeface="Playfair Display"/>
                <a:ea typeface="Playfair Display"/>
                <a:cs typeface="Playfair Display"/>
                <a:sym typeface="Playfair Display"/>
              </a:rPr>
              <a:t>HLP Pretest</a:t>
            </a:r>
            <a:endParaRPr>
              <a:latin typeface="Playfair Display"/>
              <a:ea typeface="Playfair Display"/>
              <a:cs typeface="Playfair Display"/>
              <a:sym typeface="Playfair Display"/>
            </a:endParaRPr>
          </a:p>
        </p:txBody>
      </p:sp>
      <p:sp>
        <p:nvSpPr>
          <p:cNvPr id="224" name="Google Shape;224;p37"/>
          <p:cNvSpPr txBox="1"/>
          <p:nvPr/>
        </p:nvSpPr>
        <p:spPr>
          <a:xfrm>
            <a:off x="633250" y="1292325"/>
            <a:ext cx="8053500" cy="293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pic>
        <p:nvPicPr>
          <p:cNvPr id="225" name="Google Shape;225;p37"/>
          <p:cNvPicPr preferRelativeResize="0"/>
          <p:nvPr/>
        </p:nvPicPr>
        <p:blipFill>
          <a:blip r:embed="rId3">
            <a:alphaModFix/>
          </a:blip>
          <a:stretch>
            <a:fillRect/>
          </a:stretch>
        </p:blipFill>
        <p:spPr>
          <a:xfrm>
            <a:off x="457200" y="891699"/>
            <a:ext cx="8125174" cy="350289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8"/>
          <p:cNvSpPr txBox="1">
            <a:spLocks noGrp="1"/>
          </p:cNvSpPr>
          <p:nvPr>
            <p:ph type="title"/>
          </p:nvPr>
        </p:nvSpPr>
        <p:spPr>
          <a:xfrm>
            <a:off x="457200" y="205978"/>
            <a:ext cx="8229600" cy="857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latin typeface="Playfair Display"/>
                <a:ea typeface="Playfair Display"/>
                <a:cs typeface="Playfair Display"/>
                <a:sym typeface="Playfair Display"/>
              </a:rPr>
              <a:t>Sample</a:t>
            </a:r>
            <a:endParaRPr>
              <a:latin typeface="Playfair Display"/>
              <a:ea typeface="Playfair Display"/>
              <a:cs typeface="Playfair Display"/>
              <a:sym typeface="Playfair Display"/>
            </a:endParaRPr>
          </a:p>
        </p:txBody>
      </p:sp>
      <p:pic>
        <p:nvPicPr>
          <p:cNvPr id="231" name="Google Shape;231;p38"/>
          <p:cNvPicPr preferRelativeResize="0"/>
          <p:nvPr/>
        </p:nvPicPr>
        <p:blipFill>
          <a:blip r:embed="rId3">
            <a:alphaModFix/>
          </a:blip>
          <a:stretch>
            <a:fillRect/>
          </a:stretch>
        </p:blipFill>
        <p:spPr>
          <a:xfrm>
            <a:off x="152400" y="1063374"/>
            <a:ext cx="8839200" cy="2661225"/>
          </a:xfrm>
          <a:prstGeom prst="rect">
            <a:avLst/>
          </a:prstGeom>
          <a:noFill/>
          <a:ln>
            <a:noFill/>
          </a:ln>
        </p:spPr>
      </p:pic>
      <p:sp>
        <p:nvSpPr>
          <p:cNvPr id="232" name="Google Shape;232;p38"/>
          <p:cNvSpPr txBox="1"/>
          <p:nvPr/>
        </p:nvSpPr>
        <p:spPr>
          <a:xfrm>
            <a:off x="190500" y="3800475"/>
            <a:ext cx="8639100" cy="56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layfair Display"/>
                <a:ea typeface="Playfair Display"/>
                <a:cs typeface="Playfair Display"/>
                <a:sym typeface="Playfair Display"/>
              </a:rPr>
              <a:t>“I’m aware of how important feedback is from the teacher-I would like to learn how to give better and more meaningful feedback to students” “ I need more practice with FBAs-it has been so long”</a:t>
            </a:r>
            <a:endParaRPr>
              <a:latin typeface="Playfair Display"/>
              <a:ea typeface="Playfair Display"/>
              <a:cs typeface="Playfair Display"/>
              <a:sym typeface="Playfair Display"/>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9"/>
          <p:cNvSpPr txBox="1">
            <a:spLocks noGrp="1"/>
          </p:cNvSpPr>
          <p:nvPr>
            <p:ph type="title"/>
          </p:nvPr>
        </p:nvSpPr>
        <p:spPr>
          <a:xfrm>
            <a:off x="457200" y="3"/>
            <a:ext cx="8229600" cy="857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latin typeface="Playfair Display"/>
                <a:ea typeface="Playfair Display"/>
                <a:cs typeface="Playfair Display"/>
                <a:sym typeface="Playfair Display"/>
              </a:rPr>
              <a:t>Top 5</a:t>
            </a:r>
            <a:endParaRPr>
              <a:latin typeface="Playfair Display"/>
              <a:ea typeface="Playfair Display"/>
              <a:cs typeface="Playfair Display"/>
              <a:sym typeface="Playfair Display"/>
            </a:endParaRPr>
          </a:p>
        </p:txBody>
      </p:sp>
      <p:sp>
        <p:nvSpPr>
          <p:cNvPr id="238" name="Google Shape;238;p39"/>
          <p:cNvSpPr txBox="1"/>
          <p:nvPr/>
        </p:nvSpPr>
        <p:spPr>
          <a:xfrm>
            <a:off x="736500" y="872525"/>
            <a:ext cx="7950300" cy="279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Playfair Display"/>
                <a:ea typeface="Playfair Display"/>
                <a:cs typeface="Playfair Display"/>
                <a:sym typeface="Playfair Display"/>
              </a:rPr>
              <a:t>Based on pretest data, each instructor chose the lowest five HLPs to focus on in class.</a:t>
            </a:r>
            <a:endParaRPr sz="1800">
              <a:latin typeface="Playfair Display"/>
              <a:ea typeface="Playfair Display"/>
              <a:cs typeface="Playfair Display"/>
              <a:sym typeface="Playfair Display"/>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graphicFrame>
        <p:nvGraphicFramePr>
          <p:cNvPr id="239" name="Google Shape;239;p39"/>
          <p:cNvGraphicFramePr/>
          <p:nvPr/>
        </p:nvGraphicFramePr>
        <p:xfrm>
          <a:off x="900800" y="1648450"/>
          <a:ext cx="3000000" cy="3000000"/>
        </p:xfrm>
        <a:graphic>
          <a:graphicData uri="http://schemas.openxmlformats.org/drawingml/2006/table">
            <a:tbl>
              <a:tblPr>
                <a:noFill/>
                <a:tableStyleId>{DFB864F3-362D-4B43-9227-813D3528724B}</a:tableStyleId>
              </a:tblPr>
              <a:tblGrid>
                <a:gridCol w="1908125">
                  <a:extLst>
                    <a:ext uri="{9D8B030D-6E8A-4147-A177-3AD203B41FA5}">
                      <a16:colId xmlns:a16="http://schemas.microsoft.com/office/drawing/2014/main" val="20000"/>
                    </a:ext>
                  </a:extLst>
                </a:gridCol>
              </a:tblGrid>
              <a:tr h="436050">
                <a:tc>
                  <a:txBody>
                    <a:bodyPr/>
                    <a:lstStyle/>
                    <a:p>
                      <a:pPr marL="0" lvl="0" indent="0" algn="l" rtl="0">
                        <a:spcBef>
                          <a:spcPts val="0"/>
                        </a:spcBef>
                        <a:spcAft>
                          <a:spcPts val="0"/>
                        </a:spcAft>
                        <a:buNone/>
                      </a:pPr>
                      <a:r>
                        <a:rPr lang="en" b="1">
                          <a:latin typeface="Playfair Display"/>
                          <a:ea typeface="Playfair Display"/>
                          <a:cs typeface="Playfair Display"/>
                          <a:sym typeface="Playfair Display"/>
                        </a:rPr>
                        <a:t>Fall 2018-CC</a:t>
                      </a:r>
                      <a:endParaRPr b="1">
                        <a:latin typeface="Playfair Display"/>
                        <a:ea typeface="Playfair Display"/>
                        <a:cs typeface="Playfair Display"/>
                        <a:sym typeface="Playfair Display"/>
                      </a:endParaRPr>
                    </a:p>
                  </a:txBody>
                  <a:tcPr marL="91425" marR="91425" marT="91425" marB="91425"/>
                </a:tc>
                <a:extLst>
                  <a:ext uri="{0D108BD9-81ED-4DB2-BD59-A6C34878D82A}">
                    <a16:rowId xmlns:a16="http://schemas.microsoft.com/office/drawing/2014/main" val="10000"/>
                  </a:ext>
                </a:extLst>
              </a:tr>
              <a:tr h="436050">
                <a:tc>
                  <a:txBody>
                    <a:bodyPr/>
                    <a:lstStyle/>
                    <a:p>
                      <a:pPr marL="0" lvl="0" indent="0" algn="l" rtl="0">
                        <a:spcBef>
                          <a:spcPts val="0"/>
                        </a:spcBef>
                        <a:spcAft>
                          <a:spcPts val="0"/>
                        </a:spcAft>
                        <a:buNone/>
                      </a:pPr>
                      <a:r>
                        <a:rPr lang="en" b="1">
                          <a:latin typeface="Playfair Display"/>
                          <a:ea typeface="Playfair Display"/>
                          <a:cs typeface="Playfair Display"/>
                          <a:sym typeface="Playfair Display"/>
                        </a:rPr>
                        <a:t>HLP-2</a:t>
                      </a:r>
                      <a:endParaRPr b="1">
                        <a:latin typeface="Playfair Display"/>
                        <a:ea typeface="Playfair Display"/>
                        <a:cs typeface="Playfair Display"/>
                        <a:sym typeface="Playfair Display"/>
                      </a:endParaRPr>
                    </a:p>
                  </a:txBody>
                  <a:tcPr marL="91425" marR="91425" marT="91425" marB="91425"/>
                </a:tc>
                <a:extLst>
                  <a:ext uri="{0D108BD9-81ED-4DB2-BD59-A6C34878D82A}">
                    <a16:rowId xmlns:a16="http://schemas.microsoft.com/office/drawing/2014/main" val="10001"/>
                  </a:ext>
                </a:extLst>
              </a:tr>
              <a:tr h="436050">
                <a:tc>
                  <a:txBody>
                    <a:bodyPr/>
                    <a:lstStyle/>
                    <a:p>
                      <a:pPr marL="0" lvl="0" indent="0" algn="l" rtl="0">
                        <a:spcBef>
                          <a:spcPts val="0"/>
                        </a:spcBef>
                        <a:spcAft>
                          <a:spcPts val="0"/>
                        </a:spcAft>
                        <a:buNone/>
                      </a:pPr>
                      <a:r>
                        <a:rPr lang="en" b="1">
                          <a:latin typeface="Playfair Display"/>
                          <a:ea typeface="Playfair Display"/>
                          <a:cs typeface="Playfair Display"/>
                          <a:sym typeface="Playfair Display"/>
                        </a:rPr>
                        <a:t>HLP-6</a:t>
                      </a:r>
                      <a:endParaRPr b="1">
                        <a:latin typeface="Playfair Display"/>
                        <a:ea typeface="Playfair Display"/>
                        <a:cs typeface="Playfair Display"/>
                        <a:sym typeface="Playfair Display"/>
                      </a:endParaRPr>
                    </a:p>
                  </a:txBody>
                  <a:tcPr marL="91425" marR="91425" marT="91425" marB="91425"/>
                </a:tc>
                <a:extLst>
                  <a:ext uri="{0D108BD9-81ED-4DB2-BD59-A6C34878D82A}">
                    <a16:rowId xmlns:a16="http://schemas.microsoft.com/office/drawing/2014/main" val="10002"/>
                  </a:ext>
                </a:extLst>
              </a:tr>
              <a:tr h="436050">
                <a:tc>
                  <a:txBody>
                    <a:bodyPr/>
                    <a:lstStyle/>
                    <a:p>
                      <a:pPr marL="0" lvl="0" indent="0" algn="l" rtl="0">
                        <a:spcBef>
                          <a:spcPts val="0"/>
                        </a:spcBef>
                        <a:spcAft>
                          <a:spcPts val="0"/>
                        </a:spcAft>
                        <a:buNone/>
                      </a:pPr>
                      <a:r>
                        <a:rPr lang="en" b="1">
                          <a:latin typeface="Playfair Display"/>
                          <a:ea typeface="Playfair Display"/>
                          <a:cs typeface="Playfair Display"/>
                          <a:sym typeface="Playfair Display"/>
                        </a:rPr>
                        <a:t>HLP-14</a:t>
                      </a:r>
                      <a:endParaRPr b="1">
                        <a:latin typeface="Playfair Display"/>
                        <a:ea typeface="Playfair Display"/>
                        <a:cs typeface="Playfair Display"/>
                        <a:sym typeface="Playfair Display"/>
                      </a:endParaRPr>
                    </a:p>
                  </a:txBody>
                  <a:tcPr marL="91425" marR="91425" marT="91425" marB="91425"/>
                </a:tc>
                <a:extLst>
                  <a:ext uri="{0D108BD9-81ED-4DB2-BD59-A6C34878D82A}">
                    <a16:rowId xmlns:a16="http://schemas.microsoft.com/office/drawing/2014/main" val="10003"/>
                  </a:ext>
                </a:extLst>
              </a:tr>
              <a:tr h="436050">
                <a:tc>
                  <a:txBody>
                    <a:bodyPr/>
                    <a:lstStyle/>
                    <a:p>
                      <a:pPr marL="0" lvl="0" indent="0" algn="l" rtl="0">
                        <a:spcBef>
                          <a:spcPts val="0"/>
                        </a:spcBef>
                        <a:spcAft>
                          <a:spcPts val="0"/>
                        </a:spcAft>
                        <a:buNone/>
                      </a:pPr>
                      <a:r>
                        <a:rPr lang="en" b="1">
                          <a:latin typeface="Playfair Display"/>
                          <a:ea typeface="Playfair Display"/>
                          <a:cs typeface="Playfair Display"/>
                          <a:sym typeface="Playfair Display"/>
                        </a:rPr>
                        <a:t>HLP-15</a:t>
                      </a:r>
                      <a:endParaRPr b="1">
                        <a:latin typeface="Playfair Display"/>
                        <a:ea typeface="Playfair Display"/>
                        <a:cs typeface="Playfair Display"/>
                        <a:sym typeface="Playfair Display"/>
                      </a:endParaRPr>
                    </a:p>
                  </a:txBody>
                  <a:tcPr marL="91425" marR="91425" marT="91425" marB="91425"/>
                </a:tc>
                <a:extLst>
                  <a:ext uri="{0D108BD9-81ED-4DB2-BD59-A6C34878D82A}">
                    <a16:rowId xmlns:a16="http://schemas.microsoft.com/office/drawing/2014/main" val="10004"/>
                  </a:ext>
                </a:extLst>
              </a:tr>
              <a:tr h="436050">
                <a:tc>
                  <a:txBody>
                    <a:bodyPr/>
                    <a:lstStyle/>
                    <a:p>
                      <a:pPr marL="0" lvl="0" indent="0" algn="l" rtl="0">
                        <a:spcBef>
                          <a:spcPts val="0"/>
                        </a:spcBef>
                        <a:spcAft>
                          <a:spcPts val="0"/>
                        </a:spcAft>
                        <a:buNone/>
                      </a:pPr>
                      <a:r>
                        <a:rPr lang="en" b="1">
                          <a:latin typeface="Playfair Display"/>
                          <a:ea typeface="Playfair Display"/>
                          <a:cs typeface="Playfair Display"/>
                          <a:sym typeface="Playfair Display"/>
                        </a:rPr>
                        <a:t>HLP-16</a:t>
                      </a:r>
                      <a:endParaRPr b="1">
                        <a:latin typeface="Playfair Display"/>
                        <a:ea typeface="Playfair Display"/>
                        <a:cs typeface="Playfair Display"/>
                        <a:sym typeface="Playfair Display"/>
                      </a:endParaRPr>
                    </a:p>
                  </a:txBody>
                  <a:tcPr marL="91425" marR="91425" marT="91425" marB="91425"/>
                </a:tc>
                <a:extLst>
                  <a:ext uri="{0D108BD9-81ED-4DB2-BD59-A6C34878D82A}">
                    <a16:rowId xmlns:a16="http://schemas.microsoft.com/office/drawing/2014/main" val="10005"/>
                  </a:ext>
                </a:extLst>
              </a:tr>
            </a:tbl>
          </a:graphicData>
        </a:graphic>
      </p:graphicFrame>
      <p:graphicFrame>
        <p:nvGraphicFramePr>
          <p:cNvPr id="240" name="Google Shape;240;p39"/>
          <p:cNvGraphicFramePr/>
          <p:nvPr/>
        </p:nvGraphicFramePr>
        <p:xfrm>
          <a:off x="3198475" y="1648450"/>
          <a:ext cx="3000000" cy="3000000"/>
        </p:xfrm>
        <a:graphic>
          <a:graphicData uri="http://schemas.openxmlformats.org/drawingml/2006/table">
            <a:tbl>
              <a:tblPr>
                <a:noFill/>
                <a:tableStyleId>{DFB864F3-362D-4B43-9227-813D3528724B}</a:tableStyleId>
              </a:tblPr>
              <a:tblGrid>
                <a:gridCol w="1908125">
                  <a:extLst>
                    <a:ext uri="{9D8B030D-6E8A-4147-A177-3AD203B41FA5}">
                      <a16:colId xmlns:a16="http://schemas.microsoft.com/office/drawing/2014/main" val="20000"/>
                    </a:ext>
                  </a:extLst>
                </a:gridCol>
              </a:tblGrid>
              <a:tr h="436050">
                <a:tc>
                  <a:txBody>
                    <a:bodyPr/>
                    <a:lstStyle/>
                    <a:p>
                      <a:pPr marL="0" lvl="0" indent="0" algn="l" rtl="0">
                        <a:spcBef>
                          <a:spcPts val="0"/>
                        </a:spcBef>
                        <a:spcAft>
                          <a:spcPts val="0"/>
                        </a:spcAft>
                        <a:buNone/>
                      </a:pPr>
                      <a:r>
                        <a:rPr lang="en" b="1">
                          <a:latin typeface="Playfair Display"/>
                          <a:ea typeface="Playfair Display"/>
                          <a:cs typeface="Playfair Display"/>
                          <a:sym typeface="Playfair Display"/>
                        </a:rPr>
                        <a:t>Fall 2018-SM</a:t>
                      </a:r>
                      <a:endParaRPr b="1">
                        <a:latin typeface="Playfair Display"/>
                        <a:ea typeface="Playfair Display"/>
                        <a:cs typeface="Playfair Display"/>
                        <a:sym typeface="Playfair Display"/>
                      </a:endParaRPr>
                    </a:p>
                  </a:txBody>
                  <a:tcPr marL="91425" marR="91425" marT="91425" marB="91425"/>
                </a:tc>
                <a:extLst>
                  <a:ext uri="{0D108BD9-81ED-4DB2-BD59-A6C34878D82A}">
                    <a16:rowId xmlns:a16="http://schemas.microsoft.com/office/drawing/2014/main" val="10000"/>
                  </a:ext>
                </a:extLst>
              </a:tr>
              <a:tr h="436050">
                <a:tc>
                  <a:txBody>
                    <a:bodyPr/>
                    <a:lstStyle/>
                    <a:p>
                      <a:pPr marL="0" lvl="0" indent="0" algn="l" rtl="0">
                        <a:spcBef>
                          <a:spcPts val="0"/>
                        </a:spcBef>
                        <a:spcAft>
                          <a:spcPts val="0"/>
                        </a:spcAft>
                        <a:buNone/>
                      </a:pPr>
                      <a:r>
                        <a:rPr lang="en" b="1">
                          <a:latin typeface="Playfair Display"/>
                          <a:ea typeface="Playfair Display"/>
                          <a:cs typeface="Playfair Display"/>
                          <a:sym typeface="Playfair Display"/>
                        </a:rPr>
                        <a:t>HLP-2</a:t>
                      </a:r>
                      <a:endParaRPr b="1">
                        <a:latin typeface="Playfair Display"/>
                        <a:ea typeface="Playfair Display"/>
                        <a:cs typeface="Playfair Display"/>
                        <a:sym typeface="Playfair Display"/>
                      </a:endParaRPr>
                    </a:p>
                  </a:txBody>
                  <a:tcPr marL="91425" marR="91425" marT="91425" marB="91425"/>
                </a:tc>
                <a:extLst>
                  <a:ext uri="{0D108BD9-81ED-4DB2-BD59-A6C34878D82A}">
                    <a16:rowId xmlns:a16="http://schemas.microsoft.com/office/drawing/2014/main" val="10001"/>
                  </a:ext>
                </a:extLst>
              </a:tr>
              <a:tr h="436050">
                <a:tc>
                  <a:txBody>
                    <a:bodyPr/>
                    <a:lstStyle/>
                    <a:p>
                      <a:pPr marL="0" lvl="0" indent="0" algn="l" rtl="0">
                        <a:spcBef>
                          <a:spcPts val="0"/>
                        </a:spcBef>
                        <a:spcAft>
                          <a:spcPts val="0"/>
                        </a:spcAft>
                        <a:buNone/>
                      </a:pPr>
                      <a:r>
                        <a:rPr lang="en" b="1">
                          <a:latin typeface="Playfair Display"/>
                          <a:ea typeface="Playfair Display"/>
                          <a:cs typeface="Playfair Display"/>
                          <a:sym typeface="Playfair Display"/>
                        </a:rPr>
                        <a:t>HLP-5</a:t>
                      </a:r>
                      <a:endParaRPr b="1">
                        <a:latin typeface="Playfair Display"/>
                        <a:ea typeface="Playfair Display"/>
                        <a:cs typeface="Playfair Display"/>
                        <a:sym typeface="Playfair Display"/>
                      </a:endParaRPr>
                    </a:p>
                  </a:txBody>
                  <a:tcPr marL="91425" marR="91425" marT="91425" marB="91425"/>
                </a:tc>
                <a:extLst>
                  <a:ext uri="{0D108BD9-81ED-4DB2-BD59-A6C34878D82A}">
                    <a16:rowId xmlns:a16="http://schemas.microsoft.com/office/drawing/2014/main" val="10002"/>
                  </a:ext>
                </a:extLst>
              </a:tr>
              <a:tr h="436050">
                <a:tc>
                  <a:txBody>
                    <a:bodyPr/>
                    <a:lstStyle/>
                    <a:p>
                      <a:pPr marL="0" lvl="0" indent="0" algn="l" rtl="0">
                        <a:spcBef>
                          <a:spcPts val="0"/>
                        </a:spcBef>
                        <a:spcAft>
                          <a:spcPts val="0"/>
                        </a:spcAft>
                        <a:buNone/>
                      </a:pPr>
                      <a:r>
                        <a:rPr lang="en" b="1">
                          <a:latin typeface="Playfair Display"/>
                          <a:ea typeface="Playfair Display"/>
                          <a:cs typeface="Playfair Display"/>
                          <a:sym typeface="Playfair Display"/>
                        </a:rPr>
                        <a:t>HLP-9</a:t>
                      </a:r>
                      <a:endParaRPr b="1">
                        <a:latin typeface="Playfair Display"/>
                        <a:ea typeface="Playfair Display"/>
                        <a:cs typeface="Playfair Display"/>
                        <a:sym typeface="Playfair Display"/>
                      </a:endParaRPr>
                    </a:p>
                  </a:txBody>
                  <a:tcPr marL="91425" marR="91425" marT="91425" marB="91425"/>
                </a:tc>
                <a:extLst>
                  <a:ext uri="{0D108BD9-81ED-4DB2-BD59-A6C34878D82A}">
                    <a16:rowId xmlns:a16="http://schemas.microsoft.com/office/drawing/2014/main" val="10003"/>
                  </a:ext>
                </a:extLst>
              </a:tr>
              <a:tr h="436050">
                <a:tc>
                  <a:txBody>
                    <a:bodyPr/>
                    <a:lstStyle/>
                    <a:p>
                      <a:pPr marL="0" lvl="0" indent="0" algn="l" rtl="0">
                        <a:spcBef>
                          <a:spcPts val="0"/>
                        </a:spcBef>
                        <a:spcAft>
                          <a:spcPts val="0"/>
                        </a:spcAft>
                        <a:buNone/>
                      </a:pPr>
                      <a:r>
                        <a:rPr lang="en" b="1">
                          <a:latin typeface="Playfair Display"/>
                          <a:ea typeface="Playfair Display"/>
                          <a:cs typeface="Playfair Display"/>
                          <a:sym typeface="Playfair Display"/>
                        </a:rPr>
                        <a:t>HLP-14</a:t>
                      </a:r>
                      <a:endParaRPr b="1">
                        <a:latin typeface="Playfair Display"/>
                        <a:ea typeface="Playfair Display"/>
                        <a:cs typeface="Playfair Display"/>
                        <a:sym typeface="Playfair Display"/>
                      </a:endParaRPr>
                    </a:p>
                  </a:txBody>
                  <a:tcPr marL="91425" marR="91425" marT="91425" marB="91425"/>
                </a:tc>
                <a:extLst>
                  <a:ext uri="{0D108BD9-81ED-4DB2-BD59-A6C34878D82A}">
                    <a16:rowId xmlns:a16="http://schemas.microsoft.com/office/drawing/2014/main" val="10004"/>
                  </a:ext>
                </a:extLst>
              </a:tr>
              <a:tr h="436050">
                <a:tc>
                  <a:txBody>
                    <a:bodyPr/>
                    <a:lstStyle/>
                    <a:p>
                      <a:pPr marL="0" lvl="0" indent="0" algn="l" rtl="0">
                        <a:spcBef>
                          <a:spcPts val="0"/>
                        </a:spcBef>
                        <a:spcAft>
                          <a:spcPts val="0"/>
                        </a:spcAft>
                        <a:buNone/>
                      </a:pPr>
                      <a:r>
                        <a:rPr lang="en" b="1">
                          <a:latin typeface="Playfair Display"/>
                          <a:ea typeface="Playfair Display"/>
                          <a:cs typeface="Playfair Display"/>
                          <a:sym typeface="Playfair Display"/>
                        </a:rPr>
                        <a:t>HLP-16</a:t>
                      </a:r>
                      <a:endParaRPr b="1">
                        <a:latin typeface="Playfair Display"/>
                        <a:ea typeface="Playfair Display"/>
                        <a:cs typeface="Playfair Display"/>
                        <a:sym typeface="Playfair Display"/>
                      </a:endParaRPr>
                    </a:p>
                  </a:txBody>
                  <a:tcPr marL="91425" marR="91425" marT="91425" marB="91425"/>
                </a:tc>
                <a:extLst>
                  <a:ext uri="{0D108BD9-81ED-4DB2-BD59-A6C34878D82A}">
                    <a16:rowId xmlns:a16="http://schemas.microsoft.com/office/drawing/2014/main" val="10005"/>
                  </a:ext>
                </a:extLst>
              </a:tr>
            </a:tbl>
          </a:graphicData>
        </a:graphic>
      </p:graphicFrame>
      <p:graphicFrame>
        <p:nvGraphicFramePr>
          <p:cNvPr id="241" name="Google Shape;241;p39"/>
          <p:cNvGraphicFramePr/>
          <p:nvPr/>
        </p:nvGraphicFramePr>
        <p:xfrm>
          <a:off x="5573700" y="1648450"/>
          <a:ext cx="3000000" cy="3000000"/>
        </p:xfrm>
        <a:graphic>
          <a:graphicData uri="http://schemas.openxmlformats.org/drawingml/2006/table">
            <a:tbl>
              <a:tblPr>
                <a:noFill/>
                <a:tableStyleId>{DFB864F3-362D-4B43-9227-813D3528724B}</a:tableStyleId>
              </a:tblPr>
              <a:tblGrid>
                <a:gridCol w="1908125">
                  <a:extLst>
                    <a:ext uri="{9D8B030D-6E8A-4147-A177-3AD203B41FA5}">
                      <a16:colId xmlns:a16="http://schemas.microsoft.com/office/drawing/2014/main" val="20000"/>
                    </a:ext>
                  </a:extLst>
                </a:gridCol>
              </a:tblGrid>
              <a:tr h="436050">
                <a:tc>
                  <a:txBody>
                    <a:bodyPr/>
                    <a:lstStyle/>
                    <a:p>
                      <a:pPr marL="0" lvl="0" indent="0" algn="l" rtl="0">
                        <a:spcBef>
                          <a:spcPts val="0"/>
                        </a:spcBef>
                        <a:spcAft>
                          <a:spcPts val="0"/>
                        </a:spcAft>
                        <a:buNone/>
                      </a:pPr>
                      <a:r>
                        <a:rPr lang="en" b="1">
                          <a:latin typeface="Playfair Display"/>
                          <a:ea typeface="Playfair Display"/>
                          <a:cs typeface="Playfair Display"/>
                          <a:sym typeface="Playfair Display"/>
                        </a:rPr>
                        <a:t>Spring 2019-CC</a:t>
                      </a:r>
                      <a:endParaRPr b="1">
                        <a:latin typeface="Playfair Display"/>
                        <a:ea typeface="Playfair Display"/>
                        <a:cs typeface="Playfair Display"/>
                        <a:sym typeface="Playfair Display"/>
                      </a:endParaRPr>
                    </a:p>
                  </a:txBody>
                  <a:tcPr marL="91425" marR="91425" marT="91425" marB="91425"/>
                </a:tc>
                <a:extLst>
                  <a:ext uri="{0D108BD9-81ED-4DB2-BD59-A6C34878D82A}">
                    <a16:rowId xmlns:a16="http://schemas.microsoft.com/office/drawing/2014/main" val="10000"/>
                  </a:ext>
                </a:extLst>
              </a:tr>
              <a:tr h="436050">
                <a:tc>
                  <a:txBody>
                    <a:bodyPr/>
                    <a:lstStyle/>
                    <a:p>
                      <a:pPr marL="0" lvl="0" indent="0" algn="l" rtl="0">
                        <a:spcBef>
                          <a:spcPts val="0"/>
                        </a:spcBef>
                        <a:spcAft>
                          <a:spcPts val="0"/>
                        </a:spcAft>
                        <a:buNone/>
                      </a:pPr>
                      <a:r>
                        <a:rPr lang="en" b="1">
                          <a:latin typeface="Playfair Display"/>
                          <a:ea typeface="Playfair Display"/>
                          <a:cs typeface="Playfair Display"/>
                          <a:sym typeface="Playfair Display"/>
                        </a:rPr>
                        <a:t>HLP-2</a:t>
                      </a:r>
                      <a:endParaRPr b="1">
                        <a:latin typeface="Playfair Display"/>
                        <a:ea typeface="Playfair Display"/>
                        <a:cs typeface="Playfair Display"/>
                        <a:sym typeface="Playfair Display"/>
                      </a:endParaRPr>
                    </a:p>
                  </a:txBody>
                  <a:tcPr marL="91425" marR="91425" marT="91425" marB="91425"/>
                </a:tc>
                <a:extLst>
                  <a:ext uri="{0D108BD9-81ED-4DB2-BD59-A6C34878D82A}">
                    <a16:rowId xmlns:a16="http://schemas.microsoft.com/office/drawing/2014/main" val="10001"/>
                  </a:ext>
                </a:extLst>
              </a:tr>
              <a:tr h="436050">
                <a:tc>
                  <a:txBody>
                    <a:bodyPr/>
                    <a:lstStyle/>
                    <a:p>
                      <a:pPr marL="0" lvl="0" indent="0" algn="l" rtl="0">
                        <a:spcBef>
                          <a:spcPts val="0"/>
                        </a:spcBef>
                        <a:spcAft>
                          <a:spcPts val="0"/>
                        </a:spcAft>
                        <a:buNone/>
                      </a:pPr>
                      <a:r>
                        <a:rPr lang="en" b="1">
                          <a:latin typeface="Playfair Display"/>
                          <a:ea typeface="Playfair Display"/>
                          <a:cs typeface="Playfair Display"/>
                          <a:sym typeface="Playfair Display"/>
                        </a:rPr>
                        <a:t>HLP-6</a:t>
                      </a:r>
                      <a:endParaRPr b="1">
                        <a:latin typeface="Playfair Display"/>
                        <a:ea typeface="Playfair Display"/>
                        <a:cs typeface="Playfair Display"/>
                        <a:sym typeface="Playfair Display"/>
                      </a:endParaRPr>
                    </a:p>
                  </a:txBody>
                  <a:tcPr marL="91425" marR="91425" marT="91425" marB="91425"/>
                </a:tc>
                <a:extLst>
                  <a:ext uri="{0D108BD9-81ED-4DB2-BD59-A6C34878D82A}">
                    <a16:rowId xmlns:a16="http://schemas.microsoft.com/office/drawing/2014/main" val="10002"/>
                  </a:ext>
                </a:extLst>
              </a:tr>
              <a:tr h="436050">
                <a:tc>
                  <a:txBody>
                    <a:bodyPr/>
                    <a:lstStyle/>
                    <a:p>
                      <a:pPr marL="0" lvl="0" indent="0" algn="l" rtl="0">
                        <a:spcBef>
                          <a:spcPts val="0"/>
                        </a:spcBef>
                        <a:spcAft>
                          <a:spcPts val="0"/>
                        </a:spcAft>
                        <a:buNone/>
                      </a:pPr>
                      <a:r>
                        <a:rPr lang="en" b="1">
                          <a:latin typeface="Playfair Display"/>
                          <a:ea typeface="Playfair Display"/>
                          <a:cs typeface="Playfair Display"/>
                          <a:sym typeface="Playfair Display"/>
                        </a:rPr>
                        <a:t>HLP-12</a:t>
                      </a:r>
                      <a:endParaRPr b="1">
                        <a:latin typeface="Playfair Display"/>
                        <a:ea typeface="Playfair Display"/>
                        <a:cs typeface="Playfair Display"/>
                        <a:sym typeface="Playfair Display"/>
                      </a:endParaRPr>
                    </a:p>
                  </a:txBody>
                  <a:tcPr marL="91425" marR="91425" marT="91425" marB="91425"/>
                </a:tc>
                <a:extLst>
                  <a:ext uri="{0D108BD9-81ED-4DB2-BD59-A6C34878D82A}">
                    <a16:rowId xmlns:a16="http://schemas.microsoft.com/office/drawing/2014/main" val="10003"/>
                  </a:ext>
                </a:extLst>
              </a:tr>
              <a:tr h="436050">
                <a:tc>
                  <a:txBody>
                    <a:bodyPr/>
                    <a:lstStyle/>
                    <a:p>
                      <a:pPr marL="0" lvl="0" indent="0" algn="l" rtl="0">
                        <a:spcBef>
                          <a:spcPts val="0"/>
                        </a:spcBef>
                        <a:spcAft>
                          <a:spcPts val="0"/>
                        </a:spcAft>
                        <a:buNone/>
                      </a:pPr>
                      <a:r>
                        <a:rPr lang="en" b="1">
                          <a:latin typeface="Playfair Display"/>
                          <a:ea typeface="Playfair Display"/>
                          <a:cs typeface="Playfair Display"/>
                          <a:sym typeface="Playfair Display"/>
                        </a:rPr>
                        <a:t>HLP-20</a:t>
                      </a:r>
                      <a:endParaRPr b="1">
                        <a:latin typeface="Playfair Display"/>
                        <a:ea typeface="Playfair Display"/>
                        <a:cs typeface="Playfair Display"/>
                        <a:sym typeface="Playfair Display"/>
                      </a:endParaRPr>
                    </a:p>
                  </a:txBody>
                  <a:tcPr marL="91425" marR="91425" marT="91425" marB="91425"/>
                </a:tc>
                <a:extLst>
                  <a:ext uri="{0D108BD9-81ED-4DB2-BD59-A6C34878D82A}">
                    <a16:rowId xmlns:a16="http://schemas.microsoft.com/office/drawing/2014/main" val="10004"/>
                  </a:ext>
                </a:extLst>
              </a:tr>
              <a:tr h="436050">
                <a:tc>
                  <a:txBody>
                    <a:bodyPr/>
                    <a:lstStyle/>
                    <a:p>
                      <a:pPr marL="0" lvl="0" indent="0" algn="l" rtl="0">
                        <a:spcBef>
                          <a:spcPts val="0"/>
                        </a:spcBef>
                        <a:spcAft>
                          <a:spcPts val="0"/>
                        </a:spcAft>
                        <a:buNone/>
                      </a:pPr>
                      <a:r>
                        <a:rPr lang="en" b="1">
                          <a:latin typeface="Playfair Display"/>
                          <a:ea typeface="Playfair Display"/>
                          <a:cs typeface="Playfair Display"/>
                          <a:sym typeface="Playfair Display"/>
                        </a:rPr>
                        <a:t>HLP-Student Choice</a:t>
                      </a:r>
                      <a:endParaRPr b="1">
                        <a:latin typeface="Playfair Display"/>
                        <a:ea typeface="Playfair Display"/>
                        <a:cs typeface="Playfair Display"/>
                        <a:sym typeface="Playfair Display"/>
                      </a:endParaRPr>
                    </a:p>
                  </a:txBody>
                  <a:tcPr marL="91425" marR="91425" marT="91425" marB="91425"/>
                </a:tc>
                <a:extLst>
                  <a:ext uri="{0D108BD9-81ED-4DB2-BD59-A6C34878D82A}">
                    <a16:rowId xmlns:a16="http://schemas.microsoft.com/office/drawing/2014/main" val="10005"/>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40"/>
          <p:cNvSpPr txBox="1">
            <a:spLocks noGrp="1"/>
          </p:cNvSpPr>
          <p:nvPr>
            <p:ph type="title"/>
          </p:nvPr>
        </p:nvSpPr>
        <p:spPr>
          <a:xfrm>
            <a:off x="457200" y="205978"/>
            <a:ext cx="8229600" cy="857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latin typeface="Playfair Display"/>
                <a:ea typeface="Playfair Display"/>
                <a:cs typeface="Playfair Display"/>
                <a:sym typeface="Playfair Display"/>
              </a:rPr>
              <a:t>Project Requirements</a:t>
            </a:r>
            <a:endParaRPr>
              <a:latin typeface="Playfair Display"/>
              <a:ea typeface="Playfair Display"/>
              <a:cs typeface="Playfair Display"/>
              <a:sym typeface="Playfair Display"/>
            </a:endParaRPr>
          </a:p>
        </p:txBody>
      </p:sp>
      <p:sp>
        <p:nvSpPr>
          <p:cNvPr id="247" name="Google Shape;247;p40"/>
          <p:cNvSpPr txBox="1"/>
          <p:nvPr/>
        </p:nvSpPr>
        <p:spPr>
          <a:xfrm>
            <a:off x="746700" y="1226850"/>
            <a:ext cx="7650600" cy="3000000"/>
          </a:xfrm>
          <a:prstGeom prst="rect">
            <a:avLst/>
          </a:prstGeom>
          <a:noFill/>
          <a:ln>
            <a:noFill/>
          </a:ln>
        </p:spPr>
        <p:txBody>
          <a:bodyPr spcFirstLastPara="1" wrap="square" lIns="91425" tIns="91425" rIns="91425" bIns="91425" anchor="t" anchorCtr="0">
            <a:noAutofit/>
          </a:bodyPr>
          <a:lstStyle/>
          <a:p>
            <a:pPr marL="457200" lvl="0" indent="-317500" algn="l" rtl="0">
              <a:lnSpc>
                <a:spcPct val="115000"/>
              </a:lnSpc>
              <a:spcBef>
                <a:spcPts val="900"/>
              </a:spcBef>
              <a:spcAft>
                <a:spcPts val="0"/>
              </a:spcAft>
              <a:buSzPts val="1400"/>
              <a:buFont typeface="Playfair Display"/>
              <a:buChar char="●"/>
            </a:pPr>
            <a:r>
              <a:rPr lang="en">
                <a:latin typeface="Playfair Display"/>
                <a:ea typeface="Playfair Display"/>
                <a:cs typeface="Playfair Display"/>
                <a:sym typeface="Playfair Display"/>
              </a:rPr>
              <a:t>Students will complete a final project indicating their understanding of 5 high leverage practices for special educators. This project will show mastery of 5 practices.</a:t>
            </a:r>
            <a:endParaRPr>
              <a:latin typeface="Playfair Display"/>
              <a:ea typeface="Playfair Display"/>
              <a:cs typeface="Playfair Display"/>
              <a:sym typeface="Playfair Display"/>
            </a:endParaRPr>
          </a:p>
          <a:p>
            <a:pPr marL="457200" lvl="0" indent="-317500" algn="l" rtl="0">
              <a:lnSpc>
                <a:spcPct val="115000"/>
              </a:lnSpc>
              <a:spcBef>
                <a:spcPts val="0"/>
              </a:spcBef>
              <a:spcAft>
                <a:spcPts val="0"/>
              </a:spcAft>
              <a:buSzPts val="1400"/>
              <a:buFont typeface="Playfair Display"/>
              <a:buChar char="●"/>
            </a:pPr>
            <a:endParaRPr>
              <a:latin typeface="Playfair Display"/>
              <a:ea typeface="Playfair Display"/>
              <a:cs typeface="Playfair Display"/>
              <a:sym typeface="Playfair Display"/>
            </a:endParaRPr>
          </a:p>
          <a:p>
            <a:pPr marL="457200" lvl="0" indent="-317500" algn="l" rtl="0">
              <a:lnSpc>
                <a:spcPct val="115000"/>
              </a:lnSpc>
              <a:spcBef>
                <a:spcPts val="0"/>
              </a:spcBef>
              <a:spcAft>
                <a:spcPts val="0"/>
              </a:spcAft>
              <a:buSzPts val="1400"/>
              <a:buFont typeface="Playfair Display"/>
              <a:buChar char="●"/>
            </a:pPr>
            <a:r>
              <a:rPr lang="en">
                <a:latin typeface="Playfair Display"/>
                <a:ea typeface="Playfair Display"/>
                <a:cs typeface="Playfair Display"/>
                <a:sym typeface="Playfair Display"/>
              </a:rPr>
              <a:t>Students will be provided with a chromebook and will use the Google Drawing program to document their work during their practicum to show mastery of these objectives.</a:t>
            </a:r>
            <a:endParaRPr>
              <a:latin typeface="Playfair Display"/>
              <a:ea typeface="Playfair Display"/>
              <a:cs typeface="Playfair Display"/>
              <a:sym typeface="Playfair Display"/>
            </a:endParaRPr>
          </a:p>
          <a:p>
            <a:pPr marL="457200" lvl="0" indent="-317500" algn="l" rtl="0">
              <a:lnSpc>
                <a:spcPct val="115000"/>
              </a:lnSpc>
              <a:spcBef>
                <a:spcPts val="0"/>
              </a:spcBef>
              <a:spcAft>
                <a:spcPts val="0"/>
              </a:spcAft>
              <a:buSzPts val="1400"/>
              <a:buFont typeface="Playfair Display"/>
              <a:buChar char="●"/>
            </a:pPr>
            <a:endParaRPr>
              <a:latin typeface="Playfair Display"/>
              <a:ea typeface="Playfair Display"/>
              <a:cs typeface="Playfair Display"/>
              <a:sym typeface="Playfair Display"/>
            </a:endParaRPr>
          </a:p>
          <a:p>
            <a:pPr marL="457200" lvl="0" indent="-317500" algn="l" rtl="0">
              <a:lnSpc>
                <a:spcPct val="115000"/>
              </a:lnSpc>
              <a:spcBef>
                <a:spcPts val="0"/>
              </a:spcBef>
              <a:spcAft>
                <a:spcPts val="0"/>
              </a:spcAft>
              <a:buSzPts val="1400"/>
              <a:buFont typeface="Playfair Display"/>
              <a:buChar char="●"/>
            </a:pPr>
            <a:r>
              <a:rPr lang="en">
                <a:latin typeface="Playfair Display"/>
                <a:ea typeface="Playfair Display"/>
                <a:cs typeface="Playfair Display"/>
                <a:sym typeface="Playfair Display"/>
              </a:rPr>
              <a:t>This will then be shared with various stakeholders during the final week of class.</a:t>
            </a:r>
            <a:endParaRPr>
              <a:latin typeface="Playfair Display"/>
              <a:ea typeface="Playfair Display"/>
              <a:cs typeface="Playfair Display"/>
              <a:sym typeface="Playfair Display"/>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41"/>
          <p:cNvSpPr txBox="1">
            <a:spLocks noGrp="1"/>
          </p:cNvSpPr>
          <p:nvPr>
            <p:ph type="title"/>
          </p:nvPr>
        </p:nvSpPr>
        <p:spPr>
          <a:xfrm>
            <a:off x="457200" y="205978"/>
            <a:ext cx="8229600" cy="857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latin typeface="Playfair Display"/>
                <a:ea typeface="Playfair Display"/>
                <a:cs typeface="Playfair Display"/>
                <a:sym typeface="Playfair Display"/>
              </a:rPr>
              <a:t>Example</a:t>
            </a:r>
            <a:endParaRPr>
              <a:latin typeface="Playfair Display"/>
              <a:ea typeface="Playfair Display"/>
              <a:cs typeface="Playfair Display"/>
              <a:sym typeface="Playfair Display"/>
            </a:endParaRPr>
          </a:p>
        </p:txBody>
      </p:sp>
      <p:sp>
        <p:nvSpPr>
          <p:cNvPr id="253" name="Google Shape;253;p41"/>
          <p:cNvSpPr txBox="1"/>
          <p:nvPr/>
        </p:nvSpPr>
        <p:spPr>
          <a:xfrm>
            <a:off x="1320925" y="1071750"/>
            <a:ext cx="6708000" cy="30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https://docs.google.com/drawings/d/1Z8AxmvE6bdY6i_fWQsFgg20LoFBdeFEGyJ4BGJDxPQ8/edit?usp=sharing</a:t>
            </a:r>
            <a:endParaRPr/>
          </a:p>
          <a:p>
            <a:pPr marL="0" lvl="0" indent="0" algn="l" rtl="0">
              <a:spcBef>
                <a:spcPts val="0"/>
              </a:spcBef>
              <a:spcAft>
                <a:spcPts val="0"/>
              </a:spcAft>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42"/>
          <p:cNvSpPr txBox="1">
            <a:spLocks noGrp="1"/>
          </p:cNvSpPr>
          <p:nvPr>
            <p:ph type="title"/>
          </p:nvPr>
        </p:nvSpPr>
        <p:spPr>
          <a:xfrm>
            <a:off x="457200" y="205978"/>
            <a:ext cx="8229600" cy="857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latin typeface="Playfair Display"/>
                <a:ea typeface="Playfair Display"/>
                <a:cs typeface="Playfair Display"/>
                <a:sym typeface="Playfair Display"/>
              </a:rPr>
              <a:t>Example</a:t>
            </a:r>
            <a:endParaRPr>
              <a:latin typeface="Playfair Display"/>
              <a:ea typeface="Playfair Display"/>
              <a:cs typeface="Playfair Display"/>
              <a:sym typeface="Playfair Display"/>
            </a:endParaRPr>
          </a:p>
        </p:txBody>
      </p:sp>
      <p:sp>
        <p:nvSpPr>
          <p:cNvPr id="259" name="Google Shape;259;p42"/>
          <p:cNvSpPr txBox="1">
            <a:spLocks noGrp="1"/>
          </p:cNvSpPr>
          <p:nvPr>
            <p:ph type="body" idx="1"/>
          </p:nvPr>
        </p:nvSpPr>
        <p:spPr>
          <a:xfrm>
            <a:off x="457200" y="1200150"/>
            <a:ext cx="8229600" cy="33945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 sz="1050" u="sng">
                <a:solidFill>
                  <a:srgbClr val="1155CC"/>
                </a:solidFill>
                <a:highlight>
                  <a:srgbClr val="FFFFFF"/>
                </a:highlight>
                <a:latin typeface="Arial"/>
                <a:ea typeface="Arial"/>
                <a:cs typeface="Arial"/>
                <a:sym typeface="Arial"/>
                <a:hlinkClick r:id="rId3"/>
              </a:rPr>
              <a:t>https://docs.google.com/drawings/d/1XmTG96viIdVTfx8ZRP_PQh8Kzwn7GiHmvYcS_tNvu94/edit?usp=sharing</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43"/>
          <p:cNvSpPr txBox="1">
            <a:spLocks noGrp="1"/>
          </p:cNvSpPr>
          <p:nvPr>
            <p:ph type="title"/>
          </p:nvPr>
        </p:nvSpPr>
        <p:spPr>
          <a:xfrm>
            <a:off x="172875" y="205975"/>
            <a:ext cx="1894800" cy="857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latin typeface="Playfair Display"/>
                <a:ea typeface="Playfair Display"/>
                <a:cs typeface="Playfair Display"/>
                <a:sym typeface="Playfair Display"/>
              </a:rPr>
              <a:t>Results</a:t>
            </a:r>
            <a:endParaRPr>
              <a:latin typeface="Playfair Display"/>
              <a:ea typeface="Playfair Display"/>
              <a:cs typeface="Playfair Display"/>
              <a:sym typeface="Playfair Display"/>
            </a:endParaRPr>
          </a:p>
        </p:txBody>
      </p:sp>
      <p:pic>
        <p:nvPicPr>
          <p:cNvPr id="265" name="Google Shape;265;p43"/>
          <p:cNvPicPr preferRelativeResize="0"/>
          <p:nvPr/>
        </p:nvPicPr>
        <p:blipFill>
          <a:blip r:embed="rId3">
            <a:alphaModFix/>
          </a:blip>
          <a:stretch>
            <a:fillRect/>
          </a:stretch>
        </p:blipFill>
        <p:spPr>
          <a:xfrm>
            <a:off x="2352000" y="85000"/>
            <a:ext cx="2997125" cy="4355175"/>
          </a:xfrm>
          <a:prstGeom prst="rect">
            <a:avLst/>
          </a:prstGeom>
          <a:noFill/>
          <a:ln>
            <a:noFill/>
          </a:ln>
        </p:spPr>
      </p:pic>
      <p:pic>
        <p:nvPicPr>
          <p:cNvPr id="266" name="Google Shape;266;p43"/>
          <p:cNvPicPr preferRelativeResize="0"/>
          <p:nvPr/>
        </p:nvPicPr>
        <p:blipFill>
          <a:blip r:embed="rId4">
            <a:alphaModFix/>
          </a:blip>
          <a:stretch>
            <a:fillRect/>
          </a:stretch>
        </p:blipFill>
        <p:spPr>
          <a:xfrm>
            <a:off x="5734150" y="136700"/>
            <a:ext cx="3055500" cy="43551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7"/>
          <p:cNvSpPr txBox="1">
            <a:spLocks noGrp="1"/>
          </p:cNvSpPr>
          <p:nvPr>
            <p:ph type="title"/>
          </p:nvPr>
        </p:nvSpPr>
        <p:spPr>
          <a:xfrm>
            <a:off x="311700" y="268150"/>
            <a:ext cx="8520600" cy="626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sz="3800">
                <a:latin typeface="Playfair Display"/>
                <a:ea typeface="Playfair Display"/>
                <a:cs typeface="Playfair Display"/>
                <a:sym typeface="Playfair Display"/>
              </a:rPr>
              <a:t>Higher Leverage Practices Reinforced</a:t>
            </a:r>
            <a:endParaRPr sz="3800">
              <a:latin typeface="Playfair Display"/>
              <a:ea typeface="Playfair Display"/>
              <a:cs typeface="Playfair Display"/>
              <a:sym typeface="Playfair Display"/>
            </a:endParaRPr>
          </a:p>
        </p:txBody>
      </p:sp>
      <p:sp>
        <p:nvSpPr>
          <p:cNvPr id="104" name="Google Shape;104;p17"/>
          <p:cNvSpPr txBox="1">
            <a:spLocks noGrp="1"/>
          </p:cNvSpPr>
          <p:nvPr>
            <p:ph type="body" idx="1"/>
          </p:nvPr>
        </p:nvSpPr>
        <p:spPr>
          <a:xfrm>
            <a:off x="311700" y="1017450"/>
            <a:ext cx="8520600" cy="34164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 sz="2400">
                <a:latin typeface="Playfair Display"/>
                <a:ea typeface="Playfair Display"/>
                <a:cs typeface="Playfair Display"/>
                <a:sym typeface="Playfair Display"/>
              </a:rPr>
              <a:t>1.0 - Multicultural awareness</a:t>
            </a:r>
            <a:endParaRPr sz="2400">
              <a:latin typeface="Playfair Display"/>
              <a:ea typeface="Playfair Display"/>
              <a:cs typeface="Playfair Display"/>
              <a:sym typeface="Playfair Display"/>
            </a:endParaRPr>
          </a:p>
          <a:p>
            <a:pPr marL="0" lvl="0" indent="0" algn="l" rtl="0">
              <a:spcBef>
                <a:spcPts val="640"/>
              </a:spcBef>
              <a:spcAft>
                <a:spcPts val="0"/>
              </a:spcAft>
              <a:buNone/>
            </a:pPr>
            <a:r>
              <a:rPr lang="en" sz="2400">
                <a:latin typeface="Playfair Display"/>
                <a:ea typeface="Playfair Display"/>
                <a:cs typeface="Playfair Display"/>
                <a:sym typeface="Playfair Display"/>
              </a:rPr>
              <a:t>6.0 - Child-centered instruction</a:t>
            </a:r>
            <a:endParaRPr sz="2400">
              <a:latin typeface="Playfair Display"/>
              <a:ea typeface="Playfair Display"/>
              <a:cs typeface="Playfair Display"/>
              <a:sym typeface="Playfair Display"/>
            </a:endParaRPr>
          </a:p>
          <a:p>
            <a:pPr marL="0" lvl="0" indent="0" algn="l" rtl="0">
              <a:spcBef>
                <a:spcPts val="640"/>
              </a:spcBef>
              <a:spcAft>
                <a:spcPts val="0"/>
              </a:spcAft>
              <a:buNone/>
            </a:pPr>
            <a:r>
              <a:rPr lang="en" sz="2400">
                <a:latin typeface="Playfair Display"/>
                <a:ea typeface="Playfair Display"/>
                <a:cs typeface="Playfair Display"/>
                <a:sym typeface="Playfair Display"/>
              </a:rPr>
              <a:t>7.0 - Collaborative teaching</a:t>
            </a:r>
            <a:endParaRPr sz="2400">
              <a:latin typeface="Playfair Display"/>
              <a:ea typeface="Playfair Display"/>
              <a:cs typeface="Playfair Display"/>
              <a:sym typeface="Playfair Display"/>
            </a:endParaRPr>
          </a:p>
          <a:p>
            <a:pPr marL="0" lvl="0" indent="0" algn="l" rtl="0">
              <a:spcBef>
                <a:spcPts val="640"/>
              </a:spcBef>
              <a:spcAft>
                <a:spcPts val="0"/>
              </a:spcAft>
              <a:buNone/>
            </a:pPr>
            <a:r>
              <a:rPr lang="en" sz="2400">
                <a:latin typeface="Playfair Display"/>
                <a:ea typeface="Playfair Display"/>
                <a:cs typeface="Playfair Display"/>
                <a:sym typeface="Playfair Display"/>
              </a:rPr>
              <a:t>11.0 - Materials</a:t>
            </a:r>
            <a:endParaRPr sz="2400">
              <a:latin typeface="Playfair Display"/>
              <a:ea typeface="Playfair Display"/>
              <a:cs typeface="Playfair Display"/>
              <a:sym typeface="Playfair Display"/>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44"/>
          <p:cNvSpPr txBox="1">
            <a:spLocks noGrp="1"/>
          </p:cNvSpPr>
          <p:nvPr>
            <p:ph type="title"/>
          </p:nvPr>
        </p:nvSpPr>
        <p:spPr>
          <a:xfrm>
            <a:off x="76850" y="250375"/>
            <a:ext cx="3141900" cy="857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latin typeface="Playfair Display"/>
                <a:ea typeface="Playfair Display"/>
                <a:cs typeface="Playfair Display"/>
                <a:sym typeface="Playfair Display"/>
              </a:rPr>
              <a:t>Implications</a:t>
            </a:r>
            <a:endParaRPr>
              <a:latin typeface="Playfair Display"/>
              <a:ea typeface="Playfair Display"/>
              <a:cs typeface="Playfair Display"/>
              <a:sym typeface="Playfair Display"/>
            </a:endParaRPr>
          </a:p>
        </p:txBody>
      </p:sp>
      <p:sp>
        <p:nvSpPr>
          <p:cNvPr id="272" name="Google Shape;272;p44"/>
          <p:cNvSpPr txBox="1"/>
          <p:nvPr/>
        </p:nvSpPr>
        <p:spPr>
          <a:xfrm>
            <a:off x="193850" y="1460325"/>
            <a:ext cx="2907900" cy="136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Playfair Display"/>
                <a:ea typeface="Playfair Display"/>
                <a:cs typeface="Playfair Display"/>
                <a:sym typeface="Playfair Display"/>
              </a:rPr>
              <a:t>Evaluation of where we are providing instruction of the HLPs in our program and the intentionality</a:t>
            </a:r>
            <a:endParaRPr sz="1800">
              <a:latin typeface="Playfair Display"/>
              <a:ea typeface="Playfair Display"/>
              <a:cs typeface="Playfair Display"/>
              <a:sym typeface="Playfair Display"/>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pic>
        <p:nvPicPr>
          <p:cNvPr id="273" name="Google Shape;273;p44"/>
          <p:cNvPicPr preferRelativeResize="0"/>
          <p:nvPr/>
        </p:nvPicPr>
        <p:blipFill>
          <a:blip r:embed="rId3">
            <a:alphaModFix/>
          </a:blip>
          <a:stretch>
            <a:fillRect/>
          </a:stretch>
        </p:blipFill>
        <p:spPr>
          <a:xfrm>
            <a:off x="3234700" y="95300"/>
            <a:ext cx="5527350" cy="443292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45"/>
          <p:cNvSpPr txBox="1">
            <a:spLocks noGrp="1"/>
          </p:cNvSpPr>
          <p:nvPr>
            <p:ph type="title"/>
          </p:nvPr>
        </p:nvSpPr>
        <p:spPr>
          <a:xfrm>
            <a:off x="457200" y="205978"/>
            <a:ext cx="8229600" cy="857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latin typeface="Playfair Display"/>
                <a:ea typeface="Playfair Display"/>
                <a:cs typeface="Playfair Display"/>
                <a:sym typeface="Playfair Display"/>
              </a:rPr>
              <a:t>References</a:t>
            </a:r>
            <a:endParaRPr>
              <a:latin typeface="Playfair Display"/>
              <a:ea typeface="Playfair Display"/>
              <a:cs typeface="Playfair Display"/>
              <a:sym typeface="Playfair Display"/>
            </a:endParaRPr>
          </a:p>
        </p:txBody>
      </p:sp>
      <p:sp>
        <p:nvSpPr>
          <p:cNvPr id="279" name="Google Shape;279;p45"/>
          <p:cNvSpPr txBox="1"/>
          <p:nvPr/>
        </p:nvSpPr>
        <p:spPr>
          <a:xfrm>
            <a:off x="967575" y="1514850"/>
            <a:ext cx="7191900" cy="24678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SzPts val="1400"/>
              <a:buFont typeface="Playfair Display"/>
              <a:buChar char="●"/>
            </a:pPr>
            <a:r>
              <a:rPr lang="en">
                <a:latin typeface="Playfair Display"/>
                <a:ea typeface="Playfair Display"/>
                <a:cs typeface="Playfair Display"/>
                <a:sym typeface="Playfair Display"/>
              </a:rPr>
              <a:t>Council for Exceptional Children  &amp; CEEDAR Center, (2017).  High Leverage Practices in Special Education.  Arlington, VA  22202.</a:t>
            </a:r>
            <a:endParaRPr>
              <a:latin typeface="Playfair Display"/>
              <a:ea typeface="Playfair Display"/>
              <a:cs typeface="Playfair Display"/>
              <a:sym typeface="Playfair Display"/>
            </a:endParaRPr>
          </a:p>
          <a:p>
            <a:pPr marL="457200" lvl="0" indent="0" algn="l" rtl="0">
              <a:spcBef>
                <a:spcPts val="0"/>
              </a:spcBef>
              <a:spcAft>
                <a:spcPts val="0"/>
              </a:spcAft>
              <a:buNone/>
            </a:pPr>
            <a:endParaRPr>
              <a:latin typeface="Playfair Display"/>
              <a:ea typeface="Playfair Display"/>
              <a:cs typeface="Playfair Display"/>
              <a:sym typeface="Playfair Display"/>
            </a:endParaRPr>
          </a:p>
          <a:p>
            <a:pPr marL="457200" lvl="0" indent="-317500" algn="l" rtl="0">
              <a:spcBef>
                <a:spcPts val="0"/>
              </a:spcBef>
              <a:spcAft>
                <a:spcPts val="0"/>
              </a:spcAft>
              <a:buSzPts val="1400"/>
              <a:buFont typeface="Playfair Display"/>
              <a:buChar char="●"/>
            </a:pPr>
            <a:r>
              <a:rPr lang="en">
                <a:latin typeface="Playfair Display"/>
                <a:ea typeface="Playfair Display"/>
                <a:cs typeface="Playfair Display"/>
                <a:sym typeface="Playfair Display"/>
              </a:rPr>
              <a:t>Master, Loeb, &amp; Wyckoff, (2014). Learning that Lasts: Unpacking Variation in Teachers’ Effects on Students’ Long-Term Knowledge.  CALDER - American Institutes for Research 1000 Thomas Jefferson Street N.W., Washington, D.C. 20007 </a:t>
            </a:r>
            <a:endParaRPr>
              <a:latin typeface="Playfair Display"/>
              <a:ea typeface="Playfair Display"/>
              <a:cs typeface="Playfair Display"/>
              <a:sym typeface="Playfair Display"/>
            </a:endParaRPr>
          </a:p>
          <a:p>
            <a:pPr marL="0" lvl="0" indent="0" algn="l" rtl="0">
              <a:spcBef>
                <a:spcPts val="0"/>
              </a:spcBef>
              <a:spcAft>
                <a:spcPts val="0"/>
              </a:spcAft>
              <a:buNone/>
            </a:pPr>
            <a:endParaRPr/>
          </a:p>
          <a:p>
            <a:pPr marL="0" lvl="0" indent="0" algn="l" rtl="0">
              <a:lnSpc>
                <a:spcPct val="100000"/>
              </a:lnSpc>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8"/>
          <p:cNvSpPr txBox="1">
            <a:spLocks noGrp="1"/>
          </p:cNvSpPr>
          <p:nvPr>
            <p:ph type="title"/>
          </p:nvPr>
        </p:nvSpPr>
        <p:spPr>
          <a:xfrm>
            <a:off x="311700" y="191150"/>
            <a:ext cx="8520600" cy="626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latin typeface="Playfair Display"/>
                <a:ea typeface="Playfair Display"/>
                <a:cs typeface="Playfair Display"/>
                <a:sym typeface="Playfair Display"/>
              </a:rPr>
              <a:t>Description </a:t>
            </a:r>
            <a:endParaRPr>
              <a:latin typeface="Playfair Display"/>
              <a:ea typeface="Playfair Display"/>
              <a:cs typeface="Playfair Display"/>
              <a:sym typeface="Playfair Display"/>
            </a:endParaRPr>
          </a:p>
        </p:txBody>
      </p:sp>
      <p:sp>
        <p:nvSpPr>
          <p:cNvPr id="110" name="Google Shape;110;p18"/>
          <p:cNvSpPr txBox="1">
            <a:spLocks noGrp="1"/>
          </p:cNvSpPr>
          <p:nvPr>
            <p:ph type="body" idx="1"/>
          </p:nvPr>
        </p:nvSpPr>
        <p:spPr>
          <a:xfrm>
            <a:off x="311700" y="1152475"/>
            <a:ext cx="8520600" cy="30009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
                <a:latin typeface="Playfair Display"/>
                <a:ea typeface="Playfair Display"/>
                <a:cs typeface="Playfair Display"/>
                <a:sym typeface="Playfair Display"/>
              </a:rPr>
              <a:t>Murray State University is situated in western Kentucky, and our two county school districts have limited diversity. The demographics for our local districts are as follows:</a:t>
            </a:r>
            <a:endParaRPr>
              <a:latin typeface="Playfair Display"/>
              <a:ea typeface="Playfair Display"/>
              <a:cs typeface="Playfair Display"/>
              <a:sym typeface="Playfair Display"/>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9"/>
          <p:cNvSpPr txBox="1">
            <a:spLocks noGrp="1"/>
          </p:cNvSpPr>
          <p:nvPr>
            <p:ph type="title"/>
          </p:nvPr>
        </p:nvSpPr>
        <p:spPr>
          <a:xfrm>
            <a:off x="311700" y="391350"/>
            <a:ext cx="8520600" cy="626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latin typeface="Playfair Display"/>
                <a:ea typeface="Playfair Display"/>
                <a:cs typeface="Playfair Display"/>
                <a:sym typeface="Playfair Display"/>
              </a:rPr>
              <a:t>Diversity of current location</a:t>
            </a:r>
            <a:endParaRPr>
              <a:latin typeface="Playfair Display"/>
              <a:ea typeface="Playfair Display"/>
              <a:cs typeface="Playfair Display"/>
              <a:sym typeface="Playfair Display"/>
            </a:endParaRPr>
          </a:p>
        </p:txBody>
      </p:sp>
      <p:pic>
        <p:nvPicPr>
          <p:cNvPr id="116" name="Google Shape;116;p19" title="Chart"/>
          <p:cNvPicPr preferRelativeResize="0"/>
          <p:nvPr/>
        </p:nvPicPr>
        <p:blipFill>
          <a:blip r:embed="rId3">
            <a:alphaModFix/>
          </a:blip>
          <a:stretch>
            <a:fillRect/>
          </a:stretch>
        </p:blipFill>
        <p:spPr>
          <a:xfrm>
            <a:off x="4572000" y="1376775"/>
            <a:ext cx="4260300" cy="2885000"/>
          </a:xfrm>
          <a:prstGeom prst="rect">
            <a:avLst/>
          </a:prstGeom>
          <a:noFill/>
          <a:ln>
            <a:noFill/>
          </a:ln>
        </p:spPr>
      </p:pic>
      <p:pic>
        <p:nvPicPr>
          <p:cNvPr id="117" name="Google Shape;117;p19" title="Chart"/>
          <p:cNvPicPr preferRelativeResize="0"/>
          <p:nvPr/>
        </p:nvPicPr>
        <p:blipFill>
          <a:blip r:embed="rId4">
            <a:alphaModFix/>
          </a:blip>
          <a:stretch>
            <a:fillRect/>
          </a:stretch>
        </p:blipFill>
        <p:spPr>
          <a:xfrm>
            <a:off x="93775" y="1376775"/>
            <a:ext cx="4478226" cy="2885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0"/>
          <p:cNvSpPr txBox="1">
            <a:spLocks noGrp="1"/>
          </p:cNvSpPr>
          <p:nvPr>
            <p:ph type="title"/>
          </p:nvPr>
        </p:nvSpPr>
        <p:spPr>
          <a:xfrm>
            <a:off x="311700" y="391350"/>
            <a:ext cx="8520600" cy="626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latin typeface="Playfair Display"/>
                <a:ea typeface="Playfair Display"/>
                <a:cs typeface="Playfair Display"/>
                <a:sym typeface="Playfair Display"/>
              </a:rPr>
              <a:t>Description</a:t>
            </a:r>
            <a:endParaRPr>
              <a:latin typeface="Playfair Display"/>
              <a:ea typeface="Playfair Display"/>
              <a:cs typeface="Playfair Display"/>
              <a:sym typeface="Playfair Display"/>
            </a:endParaRPr>
          </a:p>
        </p:txBody>
      </p:sp>
      <p:sp>
        <p:nvSpPr>
          <p:cNvPr id="123" name="Google Shape;123;p20"/>
          <p:cNvSpPr txBox="1">
            <a:spLocks noGrp="1"/>
          </p:cNvSpPr>
          <p:nvPr>
            <p:ph type="body" idx="1"/>
          </p:nvPr>
        </p:nvSpPr>
        <p:spPr>
          <a:xfrm>
            <a:off x="311700" y="1067400"/>
            <a:ext cx="8520600" cy="3416400"/>
          </a:xfrm>
          <a:prstGeom prst="rect">
            <a:avLst/>
          </a:prstGeom>
        </p:spPr>
        <p:txBody>
          <a:bodyPr spcFirstLastPara="1" wrap="square" lIns="91425" tIns="45700" rIns="91425" bIns="45700" anchor="t" anchorCtr="0">
            <a:noAutofit/>
          </a:bodyPr>
          <a:lstStyle/>
          <a:p>
            <a:pPr marL="457200" lvl="0" indent="-381000" algn="l" rtl="0">
              <a:spcBef>
                <a:spcPts val="640"/>
              </a:spcBef>
              <a:spcAft>
                <a:spcPts val="0"/>
              </a:spcAft>
              <a:buSzPts val="2400"/>
              <a:buFont typeface="Playfair Display"/>
              <a:buChar char="•"/>
            </a:pPr>
            <a:r>
              <a:rPr lang="en" sz="2400">
                <a:latin typeface="Playfair Display"/>
                <a:ea typeface="Playfair Display"/>
                <a:cs typeface="Playfair Display"/>
                <a:sym typeface="Playfair Display"/>
              </a:rPr>
              <a:t>Students in upper level elementary education courses complete all of their practicum hours in schools within these districts. </a:t>
            </a:r>
            <a:endParaRPr sz="2400">
              <a:latin typeface="Playfair Display"/>
              <a:ea typeface="Playfair Display"/>
              <a:cs typeface="Playfair Display"/>
              <a:sym typeface="Playfair Display"/>
            </a:endParaRPr>
          </a:p>
          <a:p>
            <a:pPr marL="457200" lvl="0" indent="-381000" algn="l" rtl="0">
              <a:spcBef>
                <a:spcPts val="0"/>
              </a:spcBef>
              <a:spcAft>
                <a:spcPts val="0"/>
              </a:spcAft>
              <a:buSzPts val="2400"/>
              <a:buFont typeface="Playfair Display"/>
              <a:buChar char="•"/>
            </a:pPr>
            <a:r>
              <a:rPr lang="en" sz="2400">
                <a:latin typeface="Playfair Display"/>
                <a:ea typeface="Playfair Display"/>
                <a:cs typeface="Playfair Display"/>
                <a:sym typeface="Playfair Display"/>
              </a:rPr>
              <a:t>The demographics of our county do not reflect the current diversity seen within many school districts nationwide. A good teacher education program should prepare pre-service teachers for a variety of classroom settings, which includes diverse settings.</a:t>
            </a:r>
            <a:endParaRPr sz="2400">
              <a:latin typeface="Playfair Display"/>
              <a:ea typeface="Playfair Display"/>
              <a:cs typeface="Playfair Display"/>
              <a:sym typeface="Playfair Display"/>
            </a:endParaRPr>
          </a:p>
          <a:p>
            <a:pPr marL="457200" lvl="0" indent="0" algn="l" rtl="0">
              <a:spcBef>
                <a:spcPts val="640"/>
              </a:spcBef>
              <a:spcAft>
                <a:spcPts val="0"/>
              </a:spcAft>
              <a:buNone/>
            </a:pPr>
            <a:endParaRPr sz="2400">
              <a:latin typeface="Playfair Display"/>
              <a:ea typeface="Playfair Display"/>
              <a:cs typeface="Playfair Display"/>
              <a:sym typeface="Playfair Display"/>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1"/>
          <p:cNvSpPr txBox="1">
            <a:spLocks noGrp="1"/>
          </p:cNvSpPr>
          <p:nvPr>
            <p:ph type="title"/>
          </p:nvPr>
        </p:nvSpPr>
        <p:spPr>
          <a:xfrm>
            <a:off x="311700" y="391350"/>
            <a:ext cx="8520600" cy="626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latin typeface="Playfair Display"/>
                <a:ea typeface="Playfair Display"/>
                <a:cs typeface="Playfair Display"/>
                <a:sym typeface="Playfair Display"/>
              </a:rPr>
              <a:t>Description</a:t>
            </a:r>
            <a:endParaRPr>
              <a:latin typeface="Playfair Display"/>
              <a:ea typeface="Playfair Display"/>
              <a:cs typeface="Playfair Display"/>
              <a:sym typeface="Playfair Display"/>
            </a:endParaRPr>
          </a:p>
        </p:txBody>
      </p:sp>
      <p:sp>
        <p:nvSpPr>
          <p:cNvPr id="129" name="Google Shape;129;p21"/>
          <p:cNvSpPr txBox="1">
            <a:spLocks noGrp="1"/>
          </p:cNvSpPr>
          <p:nvPr>
            <p:ph type="body" idx="1"/>
          </p:nvPr>
        </p:nvSpPr>
        <p:spPr>
          <a:xfrm>
            <a:off x="311700" y="1067400"/>
            <a:ext cx="8520600" cy="3299400"/>
          </a:xfrm>
          <a:prstGeom prst="rect">
            <a:avLst/>
          </a:prstGeom>
        </p:spPr>
        <p:txBody>
          <a:bodyPr spcFirstLastPara="1" wrap="square" lIns="91425" tIns="45700" rIns="91425" bIns="45700" anchor="t" anchorCtr="0">
            <a:noAutofit/>
          </a:bodyPr>
          <a:lstStyle/>
          <a:p>
            <a:pPr marL="457200" lvl="0" indent="-381000" algn="l" rtl="0">
              <a:spcBef>
                <a:spcPts val="640"/>
              </a:spcBef>
              <a:spcAft>
                <a:spcPts val="0"/>
              </a:spcAft>
              <a:buSzPts val="2400"/>
              <a:buFont typeface="Playfair Display"/>
              <a:buChar char="•"/>
            </a:pPr>
            <a:r>
              <a:rPr lang="en" sz="2400">
                <a:latin typeface="Playfair Display"/>
                <a:ea typeface="Playfair Display"/>
                <a:cs typeface="Playfair Display"/>
                <a:sym typeface="Playfair Display"/>
              </a:rPr>
              <a:t>Due to limited exposure to diverse settings, our students felt unprepared to teach in an environment that was culturally different from their own. </a:t>
            </a:r>
            <a:endParaRPr sz="2400">
              <a:latin typeface="Playfair Display"/>
              <a:ea typeface="Playfair Display"/>
              <a:cs typeface="Playfair Display"/>
              <a:sym typeface="Playfair Display"/>
            </a:endParaRPr>
          </a:p>
          <a:p>
            <a:pPr marL="457200" lvl="0" indent="-381000" algn="l" rtl="0">
              <a:spcBef>
                <a:spcPts val="0"/>
              </a:spcBef>
              <a:spcAft>
                <a:spcPts val="0"/>
              </a:spcAft>
              <a:buSzPts val="2400"/>
              <a:buFont typeface="Playfair Display"/>
              <a:buChar char="•"/>
            </a:pPr>
            <a:r>
              <a:rPr lang="en" sz="2400">
                <a:latin typeface="Playfair Display"/>
                <a:ea typeface="Playfair Display"/>
                <a:cs typeface="Playfair Display"/>
                <a:sym typeface="Playfair Display"/>
              </a:rPr>
              <a:t>With funding from the KEEP grant, we were able to take students to Nashville, TN -an urban metropolitan district- where we partnered with a school in order to allow them to teach a culturally responsive lesson.</a:t>
            </a:r>
            <a:endParaRPr sz="2400">
              <a:latin typeface="Playfair Display"/>
              <a:ea typeface="Playfair Display"/>
              <a:cs typeface="Playfair Display"/>
              <a:sym typeface="Playfair Display"/>
            </a:endParaRPr>
          </a:p>
          <a:p>
            <a:pPr marL="457200" lvl="0" indent="0" algn="l" rtl="0">
              <a:spcBef>
                <a:spcPts val="640"/>
              </a:spcBef>
              <a:spcAft>
                <a:spcPts val="0"/>
              </a:spcAft>
              <a:buNone/>
            </a:pPr>
            <a:endParaRPr sz="2400">
              <a:latin typeface="Playfair Display"/>
              <a:ea typeface="Playfair Display"/>
              <a:cs typeface="Playfair Display"/>
              <a:sym typeface="Playfair Display"/>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2"/>
          <p:cNvSpPr txBox="1">
            <a:spLocks noGrp="1"/>
          </p:cNvSpPr>
          <p:nvPr>
            <p:ph type="title"/>
          </p:nvPr>
        </p:nvSpPr>
        <p:spPr>
          <a:xfrm>
            <a:off x="311700" y="221950"/>
            <a:ext cx="8520600" cy="626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latin typeface="Playfair Display"/>
                <a:ea typeface="Playfair Display"/>
                <a:cs typeface="Playfair Display"/>
                <a:sym typeface="Playfair Display"/>
              </a:rPr>
              <a:t>Purpose of the Experience</a:t>
            </a:r>
            <a:endParaRPr>
              <a:latin typeface="Playfair Display"/>
              <a:ea typeface="Playfair Display"/>
              <a:cs typeface="Playfair Display"/>
              <a:sym typeface="Playfair Display"/>
            </a:endParaRPr>
          </a:p>
        </p:txBody>
      </p:sp>
      <p:sp>
        <p:nvSpPr>
          <p:cNvPr id="135" name="Google Shape;135;p22"/>
          <p:cNvSpPr txBox="1">
            <a:spLocks noGrp="1"/>
          </p:cNvSpPr>
          <p:nvPr>
            <p:ph type="body" idx="1"/>
          </p:nvPr>
        </p:nvSpPr>
        <p:spPr>
          <a:xfrm>
            <a:off x="311700" y="1152475"/>
            <a:ext cx="8520600" cy="31788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 sz="2200">
                <a:latin typeface="Playfair Display"/>
                <a:ea typeface="Playfair Display"/>
                <a:cs typeface="Playfair Display"/>
                <a:sym typeface="Playfair Display"/>
              </a:rPr>
              <a:t>The goal of this trip was to </a:t>
            </a:r>
            <a:endParaRPr sz="2200">
              <a:latin typeface="Playfair Display"/>
              <a:ea typeface="Playfair Display"/>
              <a:cs typeface="Playfair Display"/>
              <a:sym typeface="Playfair Display"/>
            </a:endParaRPr>
          </a:p>
          <a:p>
            <a:pPr marL="457200" lvl="0" indent="-368300" algn="l" rtl="0">
              <a:spcBef>
                <a:spcPts val="1000"/>
              </a:spcBef>
              <a:spcAft>
                <a:spcPts val="0"/>
              </a:spcAft>
              <a:buSzPts val="2200"/>
              <a:buFont typeface="Playfair Display"/>
              <a:buChar char="•"/>
            </a:pPr>
            <a:r>
              <a:rPr lang="en" sz="2200">
                <a:latin typeface="Playfair Display"/>
                <a:ea typeface="Playfair Display"/>
                <a:cs typeface="Playfair Display"/>
                <a:sym typeface="Playfair Display"/>
              </a:rPr>
              <a:t>Expose students to an environment that is representative of a more demographically diverse area</a:t>
            </a:r>
            <a:endParaRPr sz="2200">
              <a:latin typeface="Playfair Display"/>
              <a:ea typeface="Playfair Display"/>
              <a:cs typeface="Playfair Display"/>
              <a:sym typeface="Playfair Display"/>
            </a:endParaRPr>
          </a:p>
          <a:p>
            <a:pPr marL="457200" lvl="0" indent="-368300" algn="l" rtl="0">
              <a:spcBef>
                <a:spcPts val="0"/>
              </a:spcBef>
              <a:spcAft>
                <a:spcPts val="0"/>
              </a:spcAft>
              <a:buSzPts val="2200"/>
              <a:buFont typeface="Playfair Display"/>
              <a:buChar char="•"/>
            </a:pPr>
            <a:r>
              <a:rPr lang="en" sz="2200">
                <a:latin typeface="Playfair Display"/>
                <a:ea typeface="Playfair Display"/>
                <a:cs typeface="Playfair Display"/>
                <a:sym typeface="Playfair Display"/>
              </a:rPr>
              <a:t>Practice teaching a culturally responsive lesson </a:t>
            </a:r>
            <a:endParaRPr sz="2200">
              <a:latin typeface="Playfair Display"/>
              <a:ea typeface="Playfair Display"/>
              <a:cs typeface="Playfair Display"/>
              <a:sym typeface="Playfair Display"/>
            </a:endParaRPr>
          </a:p>
          <a:p>
            <a:pPr marL="457200" lvl="0" indent="-368300" algn="l" rtl="0">
              <a:spcBef>
                <a:spcPts val="0"/>
              </a:spcBef>
              <a:spcAft>
                <a:spcPts val="0"/>
              </a:spcAft>
              <a:buSzPts val="2200"/>
              <a:buFont typeface="Playfair Display"/>
              <a:buChar char="•"/>
            </a:pPr>
            <a:r>
              <a:rPr lang="en" sz="2200">
                <a:latin typeface="Playfair Display"/>
                <a:ea typeface="Playfair Display"/>
                <a:cs typeface="Playfair Display"/>
                <a:sym typeface="Playfair Display"/>
              </a:rPr>
              <a:t>Collaborate with peers to create a student-centered lesson</a:t>
            </a:r>
            <a:endParaRPr sz="2200">
              <a:latin typeface="Playfair Display"/>
              <a:ea typeface="Playfair Display"/>
              <a:cs typeface="Playfair Display"/>
              <a:sym typeface="Playfair Display"/>
            </a:endParaRPr>
          </a:p>
          <a:p>
            <a:pPr marL="457200" lvl="0" indent="-368300" algn="l" rtl="0">
              <a:spcBef>
                <a:spcPts val="0"/>
              </a:spcBef>
              <a:spcAft>
                <a:spcPts val="0"/>
              </a:spcAft>
              <a:buSzPts val="2200"/>
              <a:buFont typeface="Playfair Display"/>
              <a:buChar char="•"/>
            </a:pPr>
            <a:r>
              <a:rPr lang="en" sz="2200">
                <a:latin typeface="Playfair Display"/>
                <a:ea typeface="Playfair Display"/>
                <a:cs typeface="Playfair Display"/>
                <a:sym typeface="Playfair Display"/>
              </a:rPr>
              <a:t>Use materials that were culturally responsive</a:t>
            </a:r>
            <a:endParaRPr sz="2200">
              <a:latin typeface="Playfair Display"/>
              <a:ea typeface="Playfair Display"/>
              <a:cs typeface="Playfair Display"/>
              <a:sym typeface="Playfair Display"/>
            </a:endParaRPr>
          </a:p>
          <a:p>
            <a:pPr marL="0" lvl="0" indent="0" algn="l" rtl="0">
              <a:spcBef>
                <a:spcPts val="1000"/>
              </a:spcBef>
              <a:spcAft>
                <a:spcPts val="1000"/>
              </a:spcAft>
              <a:buNone/>
            </a:pPr>
            <a:r>
              <a:rPr lang="en" sz="2200">
                <a:latin typeface="Playfair Display"/>
                <a:ea typeface="Playfair Display"/>
                <a:cs typeface="Playfair Display"/>
                <a:sym typeface="Playfair Display"/>
              </a:rPr>
              <a:t>The demographics of the elementary school we visited are as follows:</a:t>
            </a:r>
            <a:endParaRPr sz="2200">
              <a:latin typeface="Playfair Display"/>
              <a:ea typeface="Playfair Display"/>
              <a:cs typeface="Playfair Display"/>
              <a:sym typeface="Playfair Display"/>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3"/>
          <p:cNvSpPr txBox="1">
            <a:spLocks noGrp="1"/>
          </p:cNvSpPr>
          <p:nvPr>
            <p:ph type="title"/>
          </p:nvPr>
        </p:nvSpPr>
        <p:spPr>
          <a:xfrm>
            <a:off x="311700" y="391350"/>
            <a:ext cx="8520600" cy="626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sz="4200">
                <a:latin typeface="Playfair Display"/>
                <a:ea typeface="Playfair Display"/>
                <a:cs typeface="Playfair Display"/>
                <a:sym typeface="Playfair Display"/>
              </a:rPr>
              <a:t>Diversity of the School We Visited</a:t>
            </a:r>
            <a:endParaRPr sz="4200">
              <a:latin typeface="Playfair Display"/>
              <a:ea typeface="Playfair Display"/>
              <a:cs typeface="Playfair Display"/>
              <a:sym typeface="Playfair Display"/>
            </a:endParaRPr>
          </a:p>
        </p:txBody>
      </p:sp>
      <p:pic>
        <p:nvPicPr>
          <p:cNvPr id="141" name="Google Shape;141;p23" title="Chart"/>
          <p:cNvPicPr preferRelativeResize="0"/>
          <p:nvPr/>
        </p:nvPicPr>
        <p:blipFill>
          <a:blip r:embed="rId3">
            <a:alphaModFix/>
          </a:blip>
          <a:stretch>
            <a:fillRect/>
          </a:stretch>
        </p:blipFill>
        <p:spPr>
          <a:xfrm>
            <a:off x="1997537" y="1169850"/>
            <a:ext cx="5148924" cy="3183749"/>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Custom 1">
      <a:dk1>
        <a:srgbClr val="002100"/>
      </a:dk1>
      <a:lt1>
        <a:srgbClr val="FFFFFF"/>
      </a:lt1>
      <a:dk2>
        <a:srgbClr val="1F497D"/>
      </a:dk2>
      <a:lt2>
        <a:srgbClr val="EEECE1"/>
      </a:lt2>
      <a:accent1>
        <a:srgbClr val="005EBD"/>
      </a:accent1>
      <a:accent2>
        <a:srgbClr val="FF4500"/>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1053</Words>
  <Application>Microsoft Macintosh PowerPoint</Application>
  <PresentationFormat>On-screen Show (16:9)</PresentationFormat>
  <Paragraphs>92</Paragraphs>
  <Slides>31</Slides>
  <Notes>31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Calibri</vt:lpstr>
      <vt:lpstr>Playfair Display</vt:lpstr>
      <vt:lpstr>Arial</vt:lpstr>
      <vt:lpstr>Lato</vt:lpstr>
      <vt:lpstr>Office Theme</vt:lpstr>
      <vt:lpstr>Evaluating Preservice Teachers’ Knowledge of the HLPs and Culturally Responsive Teaching </vt:lpstr>
      <vt:lpstr>Diversity Experience</vt:lpstr>
      <vt:lpstr>Higher Leverage Practices Reinforced</vt:lpstr>
      <vt:lpstr>Description </vt:lpstr>
      <vt:lpstr>Diversity of current location</vt:lpstr>
      <vt:lpstr>Description</vt:lpstr>
      <vt:lpstr>Description</vt:lpstr>
      <vt:lpstr>Purpose of the Experience</vt:lpstr>
      <vt:lpstr>Diversity of the School We Visited</vt:lpstr>
      <vt:lpstr>Purpose of the Experience</vt:lpstr>
      <vt:lpstr>Results</vt:lpstr>
      <vt:lpstr>Results</vt:lpstr>
      <vt:lpstr>Results</vt:lpstr>
      <vt:lpstr>Results</vt:lpstr>
      <vt:lpstr>Results</vt:lpstr>
      <vt:lpstr>Results</vt:lpstr>
      <vt:lpstr>Results</vt:lpstr>
      <vt:lpstr>Student Reflections</vt:lpstr>
      <vt:lpstr>Student Reflections</vt:lpstr>
      <vt:lpstr>Considerations for the Future</vt:lpstr>
      <vt:lpstr>Assessing Student Knowledge of High Leverage Practices</vt:lpstr>
      <vt:lpstr>Why Teach HLPs</vt:lpstr>
      <vt:lpstr>HLP Pretest</vt:lpstr>
      <vt:lpstr>Sample</vt:lpstr>
      <vt:lpstr>Top 5</vt:lpstr>
      <vt:lpstr>Project Requirements</vt:lpstr>
      <vt:lpstr>Example</vt:lpstr>
      <vt:lpstr>Example</vt:lpstr>
      <vt:lpstr>Results</vt:lpstr>
      <vt:lpstr>Implications</vt:lpstr>
      <vt:lpstr>References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Evaluating Preservice Teachers’ Knowledge of the HLPs and Culturally Responsive Teaching </dc:title>
  <cp:lastModifiedBy>Microsoft Office User</cp:lastModifiedBy>
  <cp:revision>1</cp:revision>
  <dcterms:modified xsi:type="dcterms:W3CDTF">2019-05-20T16:45:57Z</dcterms:modified>
</cp:coreProperties>
</file>