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7" r:id="rId1"/>
  </p:sldMasterIdLst>
  <p:notesMasterIdLst>
    <p:notesMasterId r:id="rId30"/>
  </p:notesMasterIdLst>
  <p:sldIdLst>
    <p:sldId id="256" r:id="rId2"/>
    <p:sldId id="257" r:id="rId3"/>
    <p:sldId id="296" r:id="rId4"/>
    <p:sldId id="310" r:id="rId5"/>
    <p:sldId id="273" r:id="rId6"/>
    <p:sldId id="322" r:id="rId7"/>
    <p:sldId id="278" r:id="rId8"/>
    <p:sldId id="387" r:id="rId9"/>
    <p:sldId id="287" r:id="rId10"/>
    <p:sldId id="285" r:id="rId11"/>
    <p:sldId id="289" r:id="rId12"/>
    <p:sldId id="308" r:id="rId13"/>
    <p:sldId id="300" r:id="rId14"/>
    <p:sldId id="282" r:id="rId15"/>
    <p:sldId id="259" r:id="rId16"/>
    <p:sldId id="265" r:id="rId17"/>
    <p:sldId id="262" r:id="rId18"/>
    <p:sldId id="325" r:id="rId19"/>
    <p:sldId id="388" r:id="rId20"/>
    <p:sldId id="562" r:id="rId21"/>
    <p:sldId id="389" r:id="rId22"/>
    <p:sldId id="316" r:id="rId23"/>
    <p:sldId id="317" r:id="rId24"/>
    <p:sldId id="584" r:id="rId25"/>
    <p:sldId id="381" r:id="rId26"/>
    <p:sldId id="318" r:id="rId27"/>
    <p:sldId id="585" r:id="rId28"/>
    <p:sldId id="309"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79DCF6F-F6C3-4339-91B6-23FE31ACC1CC}">
          <p14:sldIdLst>
            <p14:sldId id="256"/>
            <p14:sldId id="257"/>
          </p14:sldIdLst>
        </p14:section>
        <p14:section name="Background Checks" id="{3C19FCA9-1A7B-42DC-9F24-30A22BA40DEF}">
          <p14:sldIdLst>
            <p14:sldId id="296"/>
            <p14:sldId id="310"/>
            <p14:sldId id="273"/>
            <p14:sldId id="322"/>
          </p14:sldIdLst>
        </p14:section>
        <p14:section name="Contact Mentor Teacher" id="{A50F26F6-9686-465B-8D5D-2CE1A376918D}">
          <p14:sldIdLst>
            <p14:sldId id="278"/>
            <p14:sldId id="387"/>
            <p14:sldId id="287"/>
            <p14:sldId id="285"/>
            <p14:sldId id="289"/>
          </p14:sldIdLst>
        </p14:section>
        <p14:section name="Maintain Professional Appearance" id="{4E1BAF26-BB0C-4393-825B-52BD077D06AA}">
          <p14:sldIdLst>
            <p14:sldId id="308"/>
            <p14:sldId id="300"/>
            <p14:sldId id="282"/>
            <p14:sldId id="259"/>
            <p14:sldId id="265"/>
            <p14:sldId id="262"/>
          </p14:sldIdLst>
        </p14:section>
        <p14:section name="Field Logs" id="{3CF7DCAB-D4DF-48C2-882B-A03D329F012B}">
          <p14:sldIdLst>
            <p14:sldId id="325"/>
            <p14:sldId id="388"/>
            <p14:sldId id="562"/>
            <p14:sldId id="389"/>
            <p14:sldId id="316"/>
            <p14:sldId id="317"/>
            <p14:sldId id="584"/>
            <p14:sldId id="381"/>
            <p14:sldId id="318"/>
          </p14:sldIdLst>
        </p14:section>
        <p14:section name="Helpful Links" id="{60361E3F-7825-48BB-8822-CEDFAACA03FA}">
          <p14:sldIdLst>
            <p14:sldId id="585"/>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86" autoAdjust="0"/>
    <p:restoredTop sz="94660"/>
  </p:normalViewPr>
  <p:slideViewPr>
    <p:cSldViewPr snapToGrid="0">
      <p:cViewPr varScale="1">
        <p:scale>
          <a:sx n="91" d="100"/>
          <a:sy n="91" d="100"/>
        </p:scale>
        <p:origin x="357" y="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FA788E-5A5C-4EEE-B34C-460F9CAEF54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8A0F76A-20B6-4028-A222-E71C820CFF2F}">
      <dgm:prSet/>
      <dgm:spPr/>
      <dgm:t>
        <a:bodyPr/>
        <a:lstStyle/>
        <a:p>
          <a:r>
            <a:rPr lang="en-US" dirty="0"/>
            <a:t>1.Complete Background Checks and Portal Registration</a:t>
          </a:r>
        </a:p>
      </dgm:t>
    </dgm:pt>
    <dgm:pt modelId="{FABF16B5-02CC-4F1C-A27C-135D0F015C43}" type="parTrans" cxnId="{2DDD678A-5AF1-4006-996D-05A48DDDFA81}">
      <dgm:prSet/>
      <dgm:spPr/>
      <dgm:t>
        <a:bodyPr/>
        <a:lstStyle/>
        <a:p>
          <a:endParaRPr lang="en-US"/>
        </a:p>
      </dgm:t>
    </dgm:pt>
    <dgm:pt modelId="{7A23384B-E44D-4A1F-8579-8CA7CD6AA115}" type="sibTrans" cxnId="{2DDD678A-5AF1-4006-996D-05A48DDDFA81}">
      <dgm:prSet/>
      <dgm:spPr/>
      <dgm:t>
        <a:bodyPr/>
        <a:lstStyle/>
        <a:p>
          <a:endParaRPr lang="en-US"/>
        </a:p>
      </dgm:t>
    </dgm:pt>
    <dgm:pt modelId="{C74A7CFF-7795-4824-BBB4-A463B8E4D22D}">
      <dgm:prSet/>
      <dgm:spPr/>
      <dgm:t>
        <a:bodyPr/>
        <a:lstStyle/>
        <a:p>
          <a:r>
            <a:rPr lang="en-US" dirty="0"/>
            <a:t>2. Contact your mentor teacher quickly and professionally  </a:t>
          </a:r>
        </a:p>
      </dgm:t>
    </dgm:pt>
    <dgm:pt modelId="{FA54893B-462C-4E67-AF83-8DA67AE6EB22}" type="parTrans" cxnId="{14EBB8F3-91D1-4E56-BD7B-2775CC90FD31}">
      <dgm:prSet/>
      <dgm:spPr/>
      <dgm:t>
        <a:bodyPr/>
        <a:lstStyle/>
        <a:p>
          <a:endParaRPr lang="en-US"/>
        </a:p>
      </dgm:t>
    </dgm:pt>
    <dgm:pt modelId="{707443B4-3349-46E6-A53E-4CE8748B74E4}" type="sibTrans" cxnId="{14EBB8F3-91D1-4E56-BD7B-2775CC90FD31}">
      <dgm:prSet/>
      <dgm:spPr/>
      <dgm:t>
        <a:bodyPr/>
        <a:lstStyle/>
        <a:p>
          <a:endParaRPr lang="en-US"/>
        </a:p>
      </dgm:t>
    </dgm:pt>
    <dgm:pt modelId="{D3210147-2916-4A03-888B-7412A377A37F}">
      <dgm:prSet/>
      <dgm:spPr/>
      <dgm:t>
        <a:bodyPr/>
        <a:lstStyle/>
        <a:p>
          <a:r>
            <a:rPr lang="en-US" dirty="0"/>
            <a:t>3. Maintain a professional demeanor and appearance at your placement</a:t>
          </a:r>
        </a:p>
      </dgm:t>
    </dgm:pt>
    <dgm:pt modelId="{00F7E81D-F91F-49E3-987F-7176B466983D}" type="parTrans" cxnId="{794D6590-29B2-4C10-A371-FA1FD66D80C6}">
      <dgm:prSet/>
      <dgm:spPr/>
      <dgm:t>
        <a:bodyPr/>
        <a:lstStyle/>
        <a:p>
          <a:endParaRPr lang="en-US"/>
        </a:p>
      </dgm:t>
    </dgm:pt>
    <dgm:pt modelId="{6EBF55D2-D711-4616-9561-BE8E27A53154}" type="sibTrans" cxnId="{794D6590-29B2-4C10-A371-FA1FD66D80C6}">
      <dgm:prSet/>
      <dgm:spPr/>
      <dgm:t>
        <a:bodyPr/>
        <a:lstStyle/>
        <a:p>
          <a:endParaRPr lang="en-US"/>
        </a:p>
      </dgm:t>
    </dgm:pt>
    <dgm:pt modelId="{9E99B238-3CE7-4417-A1A1-39D11C3341CB}">
      <dgm:prSet/>
      <dgm:spPr/>
      <dgm:t>
        <a:bodyPr/>
        <a:lstStyle/>
        <a:p>
          <a:r>
            <a:rPr lang="en-US" dirty="0"/>
            <a:t>4. Complete Field Experience Logs (to be completed after observations)</a:t>
          </a:r>
        </a:p>
      </dgm:t>
    </dgm:pt>
    <dgm:pt modelId="{C074FEE5-E4A7-4D92-94BA-B9FD03782C07}" type="parTrans" cxnId="{63C8283E-CB7B-4869-BA17-64A07FFFE4D5}">
      <dgm:prSet/>
      <dgm:spPr/>
      <dgm:t>
        <a:bodyPr/>
        <a:lstStyle/>
        <a:p>
          <a:endParaRPr lang="en-US"/>
        </a:p>
      </dgm:t>
    </dgm:pt>
    <dgm:pt modelId="{E5BB2C0B-91B9-445C-9C6B-5973D31B5EFE}" type="sibTrans" cxnId="{63C8283E-CB7B-4869-BA17-64A07FFFE4D5}">
      <dgm:prSet/>
      <dgm:spPr/>
      <dgm:t>
        <a:bodyPr/>
        <a:lstStyle/>
        <a:p>
          <a:endParaRPr lang="en-US"/>
        </a:p>
      </dgm:t>
    </dgm:pt>
    <dgm:pt modelId="{D83FD7AC-EF9F-4827-936B-D8BEB5515376}" type="pres">
      <dgm:prSet presAssocID="{64FA788E-5A5C-4EEE-B34C-460F9CAEF549}" presName="vert0" presStyleCnt="0">
        <dgm:presLayoutVars>
          <dgm:dir/>
          <dgm:animOne val="branch"/>
          <dgm:animLvl val="lvl"/>
        </dgm:presLayoutVars>
      </dgm:prSet>
      <dgm:spPr/>
    </dgm:pt>
    <dgm:pt modelId="{678F7905-213C-4185-91AD-CF41C1F1349E}" type="pres">
      <dgm:prSet presAssocID="{78A0F76A-20B6-4028-A222-E71C820CFF2F}" presName="thickLine" presStyleLbl="alignNode1" presStyleIdx="0" presStyleCnt="4"/>
      <dgm:spPr/>
    </dgm:pt>
    <dgm:pt modelId="{89B98A6E-7485-4135-9D78-C87B9E194117}" type="pres">
      <dgm:prSet presAssocID="{78A0F76A-20B6-4028-A222-E71C820CFF2F}" presName="horz1" presStyleCnt="0"/>
      <dgm:spPr/>
    </dgm:pt>
    <dgm:pt modelId="{13D29485-BB43-4C1A-B07D-ED6888C56D23}" type="pres">
      <dgm:prSet presAssocID="{78A0F76A-20B6-4028-A222-E71C820CFF2F}" presName="tx1" presStyleLbl="revTx" presStyleIdx="0" presStyleCnt="4"/>
      <dgm:spPr/>
    </dgm:pt>
    <dgm:pt modelId="{85152EA2-97BA-45F5-B241-3106E8283F02}" type="pres">
      <dgm:prSet presAssocID="{78A0F76A-20B6-4028-A222-E71C820CFF2F}" presName="vert1" presStyleCnt="0"/>
      <dgm:spPr/>
    </dgm:pt>
    <dgm:pt modelId="{EA4FE394-0911-4B65-98C9-52CEDDD5F279}" type="pres">
      <dgm:prSet presAssocID="{C74A7CFF-7795-4824-BBB4-A463B8E4D22D}" presName="thickLine" presStyleLbl="alignNode1" presStyleIdx="1" presStyleCnt="4"/>
      <dgm:spPr/>
    </dgm:pt>
    <dgm:pt modelId="{0EC9B7C6-6F56-4F0E-A62F-C8E7269E7CC6}" type="pres">
      <dgm:prSet presAssocID="{C74A7CFF-7795-4824-BBB4-A463B8E4D22D}" presName="horz1" presStyleCnt="0"/>
      <dgm:spPr/>
    </dgm:pt>
    <dgm:pt modelId="{B58E8863-0B5F-480C-9FE9-3A3576AD7505}" type="pres">
      <dgm:prSet presAssocID="{C74A7CFF-7795-4824-BBB4-A463B8E4D22D}" presName="tx1" presStyleLbl="revTx" presStyleIdx="1" presStyleCnt="4"/>
      <dgm:spPr/>
    </dgm:pt>
    <dgm:pt modelId="{DD3B25C1-56DC-406E-B80D-E04BBD35CE32}" type="pres">
      <dgm:prSet presAssocID="{C74A7CFF-7795-4824-BBB4-A463B8E4D22D}" presName="vert1" presStyleCnt="0"/>
      <dgm:spPr/>
    </dgm:pt>
    <dgm:pt modelId="{F520F04F-0371-447A-B90B-853C0F9FB567}" type="pres">
      <dgm:prSet presAssocID="{D3210147-2916-4A03-888B-7412A377A37F}" presName="thickLine" presStyleLbl="alignNode1" presStyleIdx="2" presStyleCnt="4"/>
      <dgm:spPr/>
    </dgm:pt>
    <dgm:pt modelId="{F1DE3E38-F24C-4EE3-8FAD-651F8E52A3FD}" type="pres">
      <dgm:prSet presAssocID="{D3210147-2916-4A03-888B-7412A377A37F}" presName="horz1" presStyleCnt="0"/>
      <dgm:spPr/>
    </dgm:pt>
    <dgm:pt modelId="{16008819-EED2-4EBA-AFA5-132401082727}" type="pres">
      <dgm:prSet presAssocID="{D3210147-2916-4A03-888B-7412A377A37F}" presName="tx1" presStyleLbl="revTx" presStyleIdx="2" presStyleCnt="4"/>
      <dgm:spPr/>
    </dgm:pt>
    <dgm:pt modelId="{69635FD8-C6D5-45E2-ABDC-E733D69D41EC}" type="pres">
      <dgm:prSet presAssocID="{D3210147-2916-4A03-888B-7412A377A37F}" presName="vert1" presStyleCnt="0"/>
      <dgm:spPr/>
    </dgm:pt>
    <dgm:pt modelId="{A3264282-4564-4411-B589-D95136C964D4}" type="pres">
      <dgm:prSet presAssocID="{9E99B238-3CE7-4417-A1A1-39D11C3341CB}" presName="thickLine" presStyleLbl="alignNode1" presStyleIdx="3" presStyleCnt="4"/>
      <dgm:spPr/>
    </dgm:pt>
    <dgm:pt modelId="{40B32A89-698A-4C36-9312-6218C2C5DA20}" type="pres">
      <dgm:prSet presAssocID="{9E99B238-3CE7-4417-A1A1-39D11C3341CB}" presName="horz1" presStyleCnt="0"/>
      <dgm:spPr/>
    </dgm:pt>
    <dgm:pt modelId="{74ED07E9-AAFB-4337-9B3A-DC6E7BF82DA0}" type="pres">
      <dgm:prSet presAssocID="{9E99B238-3CE7-4417-A1A1-39D11C3341CB}" presName="tx1" presStyleLbl="revTx" presStyleIdx="3" presStyleCnt="4"/>
      <dgm:spPr/>
    </dgm:pt>
    <dgm:pt modelId="{1B5C87F8-DCDA-4EF9-830F-526594EEA585}" type="pres">
      <dgm:prSet presAssocID="{9E99B238-3CE7-4417-A1A1-39D11C3341CB}" presName="vert1" presStyleCnt="0"/>
      <dgm:spPr/>
    </dgm:pt>
  </dgm:ptLst>
  <dgm:cxnLst>
    <dgm:cxn modelId="{494C5E25-0BF4-4C42-A7B5-57562E9ECB74}" type="presOf" srcId="{78A0F76A-20B6-4028-A222-E71C820CFF2F}" destId="{13D29485-BB43-4C1A-B07D-ED6888C56D23}" srcOrd="0" destOrd="0" presId="urn:microsoft.com/office/officeart/2008/layout/LinedList"/>
    <dgm:cxn modelId="{63C8283E-CB7B-4869-BA17-64A07FFFE4D5}" srcId="{64FA788E-5A5C-4EEE-B34C-460F9CAEF549}" destId="{9E99B238-3CE7-4417-A1A1-39D11C3341CB}" srcOrd="3" destOrd="0" parTransId="{C074FEE5-E4A7-4D92-94BA-B9FD03782C07}" sibTransId="{E5BB2C0B-91B9-445C-9C6B-5973D31B5EFE}"/>
    <dgm:cxn modelId="{83260661-7F66-4D8F-B13B-8DED7F04350E}" type="presOf" srcId="{C74A7CFF-7795-4824-BBB4-A463B8E4D22D}" destId="{B58E8863-0B5F-480C-9FE9-3A3576AD7505}" srcOrd="0" destOrd="0" presId="urn:microsoft.com/office/officeart/2008/layout/LinedList"/>
    <dgm:cxn modelId="{6B145B55-E5EC-4F9E-8990-877770C43675}" type="presOf" srcId="{D3210147-2916-4A03-888B-7412A377A37F}" destId="{16008819-EED2-4EBA-AFA5-132401082727}" srcOrd="0" destOrd="0" presId="urn:microsoft.com/office/officeart/2008/layout/LinedList"/>
    <dgm:cxn modelId="{2DDD678A-5AF1-4006-996D-05A48DDDFA81}" srcId="{64FA788E-5A5C-4EEE-B34C-460F9CAEF549}" destId="{78A0F76A-20B6-4028-A222-E71C820CFF2F}" srcOrd="0" destOrd="0" parTransId="{FABF16B5-02CC-4F1C-A27C-135D0F015C43}" sibTransId="{7A23384B-E44D-4A1F-8579-8CA7CD6AA115}"/>
    <dgm:cxn modelId="{794D6590-29B2-4C10-A371-FA1FD66D80C6}" srcId="{64FA788E-5A5C-4EEE-B34C-460F9CAEF549}" destId="{D3210147-2916-4A03-888B-7412A377A37F}" srcOrd="2" destOrd="0" parTransId="{00F7E81D-F91F-49E3-987F-7176B466983D}" sibTransId="{6EBF55D2-D711-4616-9561-BE8E27A53154}"/>
    <dgm:cxn modelId="{884F71C9-091D-4D17-879E-2A7399A14CC6}" type="presOf" srcId="{9E99B238-3CE7-4417-A1A1-39D11C3341CB}" destId="{74ED07E9-AAFB-4337-9B3A-DC6E7BF82DA0}" srcOrd="0" destOrd="0" presId="urn:microsoft.com/office/officeart/2008/layout/LinedList"/>
    <dgm:cxn modelId="{A24FC0E6-EADA-4E8A-B5EE-F50BD40B8751}" type="presOf" srcId="{64FA788E-5A5C-4EEE-B34C-460F9CAEF549}" destId="{D83FD7AC-EF9F-4827-936B-D8BEB5515376}" srcOrd="0" destOrd="0" presId="urn:microsoft.com/office/officeart/2008/layout/LinedList"/>
    <dgm:cxn modelId="{14EBB8F3-91D1-4E56-BD7B-2775CC90FD31}" srcId="{64FA788E-5A5C-4EEE-B34C-460F9CAEF549}" destId="{C74A7CFF-7795-4824-BBB4-A463B8E4D22D}" srcOrd="1" destOrd="0" parTransId="{FA54893B-462C-4E67-AF83-8DA67AE6EB22}" sibTransId="{707443B4-3349-46E6-A53E-4CE8748B74E4}"/>
    <dgm:cxn modelId="{6AD294BB-9EAE-4350-A01A-49552EFEE8DA}" type="presParOf" srcId="{D83FD7AC-EF9F-4827-936B-D8BEB5515376}" destId="{678F7905-213C-4185-91AD-CF41C1F1349E}" srcOrd="0" destOrd="0" presId="urn:microsoft.com/office/officeart/2008/layout/LinedList"/>
    <dgm:cxn modelId="{24C6509B-25F2-4887-9856-75F6BD3770CC}" type="presParOf" srcId="{D83FD7AC-EF9F-4827-936B-D8BEB5515376}" destId="{89B98A6E-7485-4135-9D78-C87B9E194117}" srcOrd="1" destOrd="0" presId="urn:microsoft.com/office/officeart/2008/layout/LinedList"/>
    <dgm:cxn modelId="{EEFD1B75-E273-4324-97BF-1E5A0C854ADC}" type="presParOf" srcId="{89B98A6E-7485-4135-9D78-C87B9E194117}" destId="{13D29485-BB43-4C1A-B07D-ED6888C56D23}" srcOrd="0" destOrd="0" presId="urn:microsoft.com/office/officeart/2008/layout/LinedList"/>
    <dgm:cxn modelId="{152F7B96-4C4C-475A-909D-4225535244FD}" type="presParOf" srcId="{89B98A6E-7485-4135-9D78-C87B9E194117}" destId="{85152EA2-97BA-45F5-B241-3106E8283F02}" srcOrd="1" destOrd="0" presId="urn:microsoft.com/office/officeart/2008/layout/LinedList"/>
    <dgm:cxn modelId="{112F37DA-012E-4EC5-BC30-9DD75018712B}" type="presParOf" srcId="{D83FD7AC-EF9F-4827-936B-D8BEB5515376}" destId="{EA4FE394-0911-4B65-98C9-52CEDDD5F279}" srcOrd="2" destOrd="0" presId="urn:microsoft.com/office/officeart/2008/layout/LinedList"/>
    <dgm:cxn modelId="{7FF4D92B-7E25-4EFC-BDDD-3DF0D44A7750}" type="presParOf" srcId="{D83FD7AC-EF9F-4827-936B-D8BEB5515376}" destId="{0EC9B7C6-6F56-4F0E-A62F-C8E7269E7CC6}" srcOrd="3" destOrd="0" presId="urn:microsoft.com/office/officeart/2008/layout/LinedList"/>
    <dgm:cxn modelId="{307BFE5F-03CB-42F9-BF48-6B5BF41C414D}" type="presParOf" srcId="{0EC9B7C6-6F56-4F0E-A62F-C8E7269E7CC6}" destId="{B58E8863-0B5F-480C-9FE9-3A3576AD7505}" srcOrd="0" destOrd="0" presId="urn:microsoft.com/office/officeart/2008/layout/LinedList"/>
    <dgm:cxn modelId="{86E7B8E1-4482-40A2-8BB4-FD7AD99A2939}" type="presParOf" srcId="{0EC9B7C6-6F56-4F0E-A62F-C8E7269E7CC6}" destId="{DD3B25C1-56DC-406E-B80D-E04BBD35CE32}" srcOrd="1" destOrd="0" presId="urn:microsoft.com/office/officeart/2008/layout/LinedList"/>
    <dgm:cxn modelId="{875C3B7C-0C79-46F8-B976-5D01960C09EC}" type="presParOf" srcId="{D83FD7AC-EF9F-4827-936B-D8BEB5515376}" destId="{F520F04F-0371-447A-B90B-853C0F9FB567}" srcOrd="4" destOrd="0" presId="urn:microsoft.com/office/officeart/2008/layout/LinedList"/>
    <dgm:cxn modelId="{8419990F-A2FE-4117-BE91-30C965261150}" type="presParOf" srcId="{D83FD7AC-EF9F-4827-936B-D8BEB5515376}" destId="{F1DE3E38-F24C-4EE3-8FAD-651F8E52A3FD}" srcOrd="5" destOrd="0" presId="urn:microsoft.com/office/officeart/2008/layout/LinedList"/>
    <dgm:cxn modelId="{1C911181-9440-404D-97D9-EA5F47E54A2A}" type="presParOf" srcId="{F1DE3E38-F24C-4EE3-8FAD-651F8E52A3FD}" destId="{16008819-EED2-4EBA-AFA5-132401082727}" srcOrd="0" destOrd="0" presId="urn:microsoft.com/office/officeart/2008/layout/LinedList"/>
    <dgm:cxn modelId="{2F6B7D82-EC5F-424F-9360-E0E3F0C18204}" type="presParOf" srcId="{F1DE3E38-F24C-4EE3-8FAD-651F8E52A3FD}" destId="{69635FD8-C6D5-45E2-ABDC-E733D69D41EC}" srcOrd="1" destOrd="0" presId="urn:microsoft.com/office/officeart/2008/layout/LinedList"/>
    <dgm:cxn modelId="{F2AD13A8-4BDC-4EAC-BB8F-FEF8B620462B}" type="presParOf" srcId="{D83FD7AC-EF9F-4827-936B-D8BEB5515376}" destId="{A3264282-4564-4411-B589-D95136C964D4}" srcOrd="6" destOrd="0" presId="urn:microsoft.com/office/officeart/2008/layout/LinedList"/>
    <dgm:cxn modelId="{32253D02-C072-4D5C-937B-5E6591C987E4}" type="presParOf" srcId="{D83FD7AC-EF9F-4827-936B-D8BEB5515376}" destId="{40B32A89-698A-4C36-9312-6218C2C5DA20}" srcOrd="7" destOrd="0" presId="urn:microsoft.com/office/officeart/2008/layout/LinedList"/>
    <dgm:cxn modelId="{12B4BAD2-5C2A-4E06-8262-7BE466D54CEA}" type="presParOf" srcId="{40B32A89-698A-4C36-9312-6218C2C5DA20}" destId="{74ED07E9-AAFB-4337-9B3A-DC6E7BF82DA0}" srcOrd="0" destOrd="0" presId="urn:microsoft.com/office/officeart/2008/layout/LinedList"/>
    <dgm:cxn modelId="{6CB5C21C-3D99-4E88-9EEF-3A089EA18CE5}" type="presParOf" srcId="{40B32A89-698A-4C36-9312-6218C2C5DA20}" destId="{1B5C87F8-DCDA-4EF9-830F-526594EEA58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F7905-213C-4185-91AD-CF41C1F1349E}">
      <dsp:nvSpPr>
        <dsp:cNvPr id="0" name=""/>
        <dsp:cNvSpPr/>
      </dsp:nvSpPr>
      <dsp:spPr>
        <a:xfrm>
          <a:off x="0" y="0"/>
          <a:ext cx="629022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D29485-BB43-4C1A-B07D-ED6888C56D23}">
      <dsp:nvSpPr>
        <dsp:cNvPr id="0" name=""/>
        <dsp:cNvSpPr/>
      </dsp:nvSpPr>
      <dsp:spPr>
        <a:xfrm>
          <a:off x="0" y="0"/>
          <a:ext cx="6290226" cy="1361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1.Complete Background Checks and Portal Registration</a:t>
          </a:r>
        </a:p>
      </dsp:txBody>
      <dsp:txXfrm>
        <a:off x="0" y="0"/>
        <a:ext cx="6290226" cy="1361936"/>
      </dsp:txXfrm>
    </dsp:sp>
    <dsp:sp modelId="{EA4FE394-0911-4B65-98C9-52CEDDD5F279}">
      <dsp:nvSpPr>
        <dsp:cNvPr id="0" name=""/>
        <dsp:cNvSpPr/>
      </dsp:nvSpPr>
      <dsp:spPr>
        <a:xfrm>
          <a:off x="0" y="1361936"/>
          <a:ext cx="6290226" cy="0"/>
        </a:xfrm>
        <a:prstGeom prst="line">
          <a:avLst/>
        </a:prstGeom>
        <a:solidFill>
          <a:schemeClr val="accent2">
            <a:hueOff val="-477861"/>
            <a:satOff val="-11515"/>
            <a:lumOff val="-6928"/>
            <a:alphaOff val="0"/>
          </a:schemeClr>
        </a:solidFill>
        <a:ln w="12700" cap="flat" cmpd="sng" algn="ctr">
          <a:solidFill>
            <a:schemeClr val="accent2">
              <a:hueOff val="-477861"/>
              <a:satOff val="-11515"/>
              <a:lumOff val="-69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8E8863-0B5F-480C-9FE9-3A3576AD7505}">
      <dsp:nvSpPr>
        <dsp:cNvPr id="0" name=""/>
        <dsp:cNvSpPr/>
      </dsp:nvSpPr>
      <dsp:spPr>
        <a:xfrm>
          <a:off x="0" y="1361936"/>
          <a:ext cx="6290226" cy="1361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2. Contact your mentor teacher quickly and professionally  </a:t>
          </a:r>
        </a:p>
      </dsp:txBody>
      <dsp:txXfrm>
        <a:off x="0" y="1361936"/>
        <a:ext cx="6290226" cy="1361936"/>
      </dsp:txXfrm>
    </dsp:sp>
    <dsp:sp modelId="{F520F04F-0371-447A-B90B-853C0F9FB567}">
      <dsp:nvSpPr>
        <dsp:cNvPr id="0" name=""/>
        <dsp:cNvSpPr/>
      </dsp:nvSpPr>
      <dsp:spPr>
        <a:xfrm>
          <a:off x="0" y="2723872"/>
          <a:ext cx="6290226" cy="0"/>
        </a:xfrm>
        <a:prstGeom prst="line">
          <a:avLst/>
        </a:prstGeom>
        <a:solidFill>
          <a:schemeClr val="accent2">
            <a:hueOff val="-955721"/>
            <a:satOff val="-23029"/>
            <a:lumOff val="-13857"/>
            <a:alphaOff val="0"/>
          </a:schemeClr>
        </a:solidFill>
        <a:ln w="12700" cap="flat" cmpd="sng" algn="ctr">
          <a:solidFill>
            <a:schemeClr val="accent2">
              <a:hueOff val="-955721"/>
              <a:satOff val="-23029"/>
              <a:lumOff val="-1385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008819-EED2-4EBA-AFA5-132401082727}">
      <dsp:nvSpPr>
        <dsp:cNvPr id="0" name=""/>
        <dsp:cNvSpPr/>
      </dsp:nvSpPr>
      <dsp:spPr>
        <a:xfrm>
          <a:off x="0" y="2723872"/>
          <a:ext cx="6290226" cy="1361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3. Maintain a professional demeanor and appearance at your placement</a:t>
          </a:r>
        </a:p>
      </dsp:txBody>
      <dsp:txXfrm>
        <a:off x="0" y="2723872"/>
        <a:ext cx="6290226" cy="1361936"/>
      </dsp:txXfrm>
    </dsp:sp>
    <dsp:sp modelId="{A3264282-4564-4411-B589-D95136C964D4}">
      <dsp:nvSpPr>
        <dsp:cNvPr id="0" name=""/>
        <dsp:cNvSpPr/>
      </dsp:nvSpPr>
      <dsp:spPr>
        <a:xfrm>
          <a:off x="0" y="4085808"/>
          <a:ext cx="6290226" cy="0"/>
        </a:xfrm>
        <a:prstGeom prst="line">
          <a:avLst/>
        </a:prstGeom>
        <a:solidFill>
          <a:schemeClr val="accent2">
            <a:hueOff val="-1433582"/>
            <a:satOff val="-34544"/>
            <a:lumOff val="-20785"/>
            <a:alphaOff val="0"/>
          </a:schemeClr>
        </a:solidFill>
        <a:ln w="12700" cap="flat" cmpd="sng" algn="ctr">
          <a:solidFill>
            <a:schemeClr val="accent2">
              <a:hueOff val="-1433582"/>
              <a:satOff val="-34544"/>
              <a:lumOff val="-2078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ED07E9-AAFB-4337-9B3A-DC6E7BF82DA0}">
      <dsp:nvSpPr>
        <dsp:cNvPr id="0" name=""/>
        <dsp:cNvSpPr/>
      </dsp:nvSpPr>
      <dsp:spPr>
        <a:xfrm>
          <a:off x="0" y="4085808"/>
          <a:ext cx="6290226" cy="1361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4. Complete Field Experience Logs (to be completed after observations)</a:t>
          </a:r>
        </a:p>
      </dsp:txBody>
      <dsp:txXfrm>
        <a:off x="0" y="4085808"/>
        <a:ext cx="6290226" cy="136193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4T12:00:24.999"/>
    </inkml:context>
    <inkml:brush xml:id="br0">
      <inkml:brushProperty name="width" value="0.2" units="cm"/>
      <inkml:brushProperty name="height" value="0.2" units="cm"/>
      <inkml:brushProperty name="color" value="#FFFFFF"/>
    </inkml:brush>
  </inkml:definitions>
  <inkml:trace contextRef="#ctx0" brushRef="#br0">2449 296 24575,'464'0'0,"-460"0"0,1-1 0,1 1 0,0 0 0,-1 0 0,1 0 0,-1 1 0,1 0 0,-1 0 0,1 1 0,-1-1 0,1 1 0,-1 1 0,5 2 0,-9-5 0,-1 0 0,1 0 0,-1 0 0,1 1 0,-1-1 0,1 0 0,-1 1 0,0-1 0,1 0 0,-1 1 0,1-1 0,-1 1 0,0-1 0,1 0 0,-1 1 0,0-1 0,0 1 0,1-1 0,-1 1 0,0-1 0,0 1 0,0-1 0,0 1 0,1-1 0,-1 1 0,0-1 0,0 1 0,0-1 0,0 1 0,0 0 0,0-1 0,0 1 0,-1-1 0,1 1 0,0-1 0,0 1 0,0-1 0,0 1 0,-1-1 0,1 1 0,0-1 0,0 1 0,-1-1 0,1 0 0,-1 1 0,1-1 0,0 1 0,-1-1 0,1 0 0,-1 1 0,1-1 0,0 0 0,-2 1 0,-1 1 0,0-1 0,-1 1 0,1-1 0,-1 0 0,1 0 0,-7 2 0,-30 1 0,0-2 0,-55-3 0,35 0 0,-615 0 0,511-12 0,17 0 0,125 12 0,6 2 0,0-1 0,0-1 0,1-1 0,-1 0 0,0-1 0,-28-10 0,26 7 0,0 0 0,-1 1 0,1 1 0,-1 0 0,-22 0 0,-95 3 0,-2 0 0,54-11 0,-16 0 0,-84 11 0,-16 0 0,113-10 0,56 5 0,-32-1 0,-178 6 0,151 2 0,74-2 0,-25 2 0,38-1 0,0 0 0,0 1 0,0-1 0,0 1 0,1 0 0,-1 0 0,0 0 0,0 0 0,1 0 0,-4 3 0,6-4 0,-1 0 0,1 1 0,0-1 0,-1 0 0,1 1 0,0-1 0,0 0 0,0 1 0,-1-1 0,1 1 0,0-1 0,0 1 0,0-1 0,0 1 0,0-1 0,-1 0 0,1 1 0,0-1 0,0 1 0,0-1 0,0 1 0,1-1 0,-1 1 0,0-1 0,0 1 0,0-1 0,0 0 0,0 1 0,1-1 0,-1 1 0,0-1 0,0 0 0,0 1 0,1-1 0,-1 1 0,0-1 0,1 0 0,-1 1 0,0-1 0,1 0 0,-1 0 0,1 1 0,0-1 0,18 14 0,-18-14 0,9 6 0,0-2 0,0 1 0,1-2 0,-1 1 0,1-1 0,0-1 0,15 2 0,81 1 0,-91-5 0,-2 0 0,9-1 0,0 2 0,0 0 0,0 1 0,0 2 0,0 0 0,22 8 0,3 6 0,1-2 0,1-3 0,0-1 0,61 5 0,-42-15 0,-1-2 0,112-16 0,-104 9 0,-47 5 0,-1-1 0,0-1 0,40-11 0,-40 7 0,0 1 0,1 1 0,0 1 0,0 2 0,45 1 0,737 3 0,-629 10 0,-69-2 0,-58-5 0,-14-1 0,1-1 0,-1-2 0,53-7 0,-69 2 0,28-11 0,-30 9 0,35-7 0,101-10 0,-53 17 0,-40 5 0,-52 0 0,0-1 0,-1 0 0,1-1 0,20-8 0,-20 6 0,0 1 0,0 1 0,1 0 0,23-2 0,182 4 0,-51 3 0,-154-2 0,1-1 0,-1-1 0,1 0 0,-1-1 0,0-1 0,0 0 0,-1-1 0,25-13 0,-21 10 0,1 1 0,0 0 0,0 2 0,1 0 0,37-5 0,-14 7 0,76 1 0,-75 2 0,62-10 0,6 0 0,-6-1 0,3 0 0,245 10 0,-14 1 0,-303-1 0,1-2 0,-1-2 0,0-1 0,68-23 0,-47 14-1365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4T12:00:28.568"/>
    </inkml:context>
    <inkml:brush xml:id="br0">
      <inkml:brushProperty name="width" value="0.2" units="cm"/>
      <inkml:brushProperty name="height" value="0.2" units="cm"/>
      <inkml:brushProperty name="color" value="#FFFFFF"/>
    </inkml:brush>
  </inkml:definitions>
  <inkml:trace contextRef="#ctx0" brushRef="#br0">1 80 24575,'141'1'0,"159"-3"0,-188-10 0,15-1 0,-53 13 0,-27 0 0,82-9 0,-21-2 0,26-5 0,-90 9 0,76-3 0,45 10 0,-74 1 0,44-2 0,126 4 0,-231 0 0,-1 2 0,50 14 0,-42-9 0,41 5 0,-11-4-1365,-35-6-5461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4T12:00:29.748"/>
    </inkml:context>
    <inkml:brush xml:id="br0">
      <inkml:brushProperty name="width" value="0.2" units="cm"/>
      <inkml:brushProperty name="height" value="0.2" units="cm"/>
      <inkml:brushProperty name="color" value="#FFFFFF"/>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4T12:00:32.277"/>
    </inkml:context>
    <inkml:brush xml:id="br0">
      <inkml:brushProperty name="width" value="0.2" units="cm"/>
      <inkml:brushProperty name="height" value="0.2" units="cm"/>
      <inkml:brushProperty name="color" value="#FFFFFF"/>
    </inkml:brush>
  </inkml:definitions>
  <inkml:trace contextRef="#ctx0" brushRef="#br0">386 53 24575,'0'1'0,"0"-1"0,0 1 0,0-1 0,0 1 0,-1-1 0,1 1 0,0-1 0,-1 1 0,1-1 0,0 1 0,-1-1 0,1 1 0,0-1 0,-1 1 0,1-1 0,-1 0 0,1 1 0,-1-1 0,1 0 0,-1 0 0,1 1 0,-1-1 0,1 0 0,-1 0 0,0 0 0,0 1 0,-18 3 0,15-4 0,-106 11 0,-7 0 0,1 3 0,108-13 0,111-11 0,-50 3 0,65-10 0,151-2 0,-248 20 0,1 1 0,-1 2 0,0 0 0,33 11 0,-27-7 0,52 9 0,5-11 0,15 1 0,4 4 0,195-6 0,-153-7 0,-321 3 0,-134-2 0,162-12 0,-33 0 0,153 13 0,6 1 0,0-1 0,0-1 0,0-1 0,0-2 0,-40-9 0,12-3 0,-97-17 0,113 29 0,-52 1 0,54 3 0,-57-6 0,86 5 0,0 0 0,-1 1 0,1-1 0,0 0 0,0-1 0,-4-1 0,7 3 0,0 0 0,0 0 0,0 0 0,0 0 0,0 0 0,0 0 0,-1 0 0,1 0 0,0-1 0,0 1 0,0 0 0,0 0 0,0 0 0,0 0 0,0 0 0,0 0 0,0 0 0,-1 0 0,1 0 0,0-1 0,0 1 0,0 0 0,0 0 0,0 0 0,0 0 0,0 0 0,0 0 0,0-1 0,0 1 0,0 0 0,0 0 0,0 0 0,0 0 0,0 0 0,0 0 0,0-1 0,0 1 0,0 0 0,0 0 0,0 0 0,0 0 0,1 0 0,-1 0 0,0 0 0,0-1 0,0 1 0,0 0 0,0 0 0,0 0 0,15-4 0,66-1 0,84 6 0,-61 1 0,413-2-1365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4T12:00:34.853"/>
    </inkml:context>
    <inkml:brush xml:id="br0">
      <inkml:brushProperty name="width" value="0.2" units="cm"/>
      <inkml:brushProperty name="height" value="0.2" units="cm"/>
      <inkml:brushProperty name="color" value="#FFFFFF"/>
    </inkml:brush>
  </inkml:definitions>
  <inkml:trace contextRef="#ctx0" brushRef="#br0">1 130 24575,'968'0'0,"-476"26"0,-214-7 0,179-13 0,-321-6 0,-107-1 0,34-3 0,-55 3 0,-1 0 0,1-1 0,0 0 0,-1 0 0,1-1 0,-1 0 0,0 0 0,0-1 0,8-4 0,-14 7 0,0 1 0,-1 0 0,1-1 0,0 1 0,-1-1 0,1 1 0,-1-1 0,1 1 0,0-1 0,-1 1 0,0-1 0,1 0 0,-1 1 0,1-1 0,-1 0 0,0 1 0,1-1 0,-1 0 0,0 0 0,0 1 0,1-1 0,-1 0 0,0 0 0,0 1 0,0-1 0,0 0 0,0 0 0,0 1 0,0-1 0,0 0 0,0 0 0,-1 0 0,1 1 0,0-1 0,0 0 0,-1 1 0,1-1 0,0 0 0,-1 1 0,1-1 0,-1 0 0,1 1 0,-1-1 0,1 1 0,-1-1 0,1 1 0,-2-2 0,-2-1 0,-1 0 0,1 1 0,0-1 0,-1 1 0,1 0 0,-6-2 0,-9-1 0,-1 0 0,1 1 0,-1 1 0,-28-1 0,-83 5 0,68 0 0,-21 0 0,-94-11 0,-187-5 0,343 13 0,1 0 0,-1-1 0,1-1 0,-30-10 0,27 7 0,-2 1 0,-39-5 0,-250 8 0,168 5 0,-335-2-1365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17CBA5-7E5F-4012-A957-840B2634CBC6}"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444F6-A293-4902-B136-82F328446CF0}" type="slidenum">
              <a:rPr lang="en-US" smtClean="0"/>
              <a:t>‹#›</a:t>
            </a:fld>
            <a:endParaRPr lang="en-US"/>
          </a:p>
        </p:txBody>
      </p:sp>
    </p:spTree>
    <p:extLst>
      <p:ext uri="{BB962C8B-B14F-4D97-AF65-F5344CB8AC3E}">
        <p14:creationId xmlns:p14="http://schemas.microsoft.com/office/powerpoint/2010/main" val="4279818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6DA6F0-7A85-3248-B35E-9A3FEC6A6956}" type="slidenum">
              <a:rPr lang="en-US" smtClean="0"/>
              <a:t>11</a:t>
            </a:fld>
            <a:endParaRPr lang="en-US"/>
          </a:p>
        </p:txBody>
      </p:sp>
    </p:spTree>
    <p:extLst>
      <p:ext uri="{BB962C8B-B14F-4D97-AF65-F5344CB8AC3E}">
        <p14:creationId xmlns:p14="http://schemas.microsoft.com/office/powerpoint/2010/main" val="1004250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reads in syllabus</a:t>
            </a:r>
          </a:p>
        </p:txBody>
      </p:sp>
      <p:sp>
        <p:nvSpPr>
          <p:cNvPr id="4" name="Slide Number Placeholder 3"/>
          <p:cNvSpPr>
            <a:spLocks noGrp="1"/>
          </p:cNvSpPr>
          <p:nvPr>
            <p:ph type="sldNum" sz="quarter" idx="10"/>
          </p:nvPr>
        </p:nvSpPr>
        <p:spPr/>
        <p:txBody>
          <a:bodyPr/>
          <a:lstStyle/>
          <a:p>
            <a:fld id="{D236BF8C-A197-944B-9A36-50086B3C836E}" type="slidenum">
              <a:rPr lang="en-US" smtClean="0"/>
              <a:t>19</a:t>
            </a:fld>
            <a:endParaRPr lang="en-US"/>
          </a:p>
        </p:txBody>
      </p:sp>
    </p:spTree>
    <p:extLst>
      <p:ext uri="{BB962C8B-B14F-4D97-AF65-F5344CB8AC3E}">
        <p14:creationId xmlns:p14="http://schemas.microsoft.com/office/powerpoint/2010/main" val="2349859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9D5BB3-3B58-4EB1-94D6-5237D2C79092}" type="slidenum">
              <a:rPr lang="en-US" smtClean="0">
                <a:ea typeface="ヒラギノ角ゴ Pro W3"/>
                <a:cs typeface="ヒラギノ角ゴ Pro W3"/>
              </a:rPr>
              <a:pPr/>
              <a:t>20</a:t>
            </a:fld>
            <a:endParaRPr lang="en-US">
              <a:ea typeface="ヒラギノ角ゴ Pro W3"/>
              <a:cs typeface="ヒラギノ角ゴ Pro W3"/>
            </a:endParaRPr>
          </a:p>
        </p:txBody>
      </p:sp>
    </p:spTree>
    <p:extLst>
      <p:ext uri="{BB962C8B-B14F-4D97-AF65-F5344CB8AC3E}">
        <p14:creationId xmlns:p14="http://schemas.microsoft.com/office/powerpoint/2010/main" val="156176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reads in syllabus</a:t>
            </a:r>
          </a:p>
        </p:txBody>
      </p:sp>
      <p:sp>
        <p:nvSpPr>
          <p:cNvPr id="4" name="Slide Number Placeholder 3"/>
          <p:cNvSpPr>
            <a:spLocks noGrp="1"/>
          </p:cNvSpPr>
          <p:nvPr>
            <p:ph type="sldNum" sz="quarter" idx="10"/>
          </p:nvPr>
        </p:nvSpPr>
        <p:spPr/>
        <p:txBody>
          <a:bodyPr/>
          <a:lstStyle/>
          <a:p>
            <a:fld id="{D236BF8C-A197-944B-9A36-50086B3C836E}" type="slidenum">
              <a:rPr lang="en-US" smtClean="0"/>
              <a:t>21</a:t>
            </a:fld>
            <a:endParaRPr lang="en-US"/>
          </a:p>
        </p:txBody>
      </p:sp>
    </p:spTree>
    <p:extLst>
      <p:ext uri="{BB962C8B-B14F-4D97-AF65-F5344CB8AC3E}">
        <p14:creationId xmlns:p14="http://schemas.microsoft.com/office/powerpoint/2010/main" val="2356840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8994394A-E95D-49DE-8614-F37E1FCF0AC3}" type="datetime2">
              <a:rPr lang="en-US" smtClean="0"/>
              <a:pPr/>
              <a:t>Monday, August 5, 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a:t>Sample Footer Text</a:t>
            </a:r>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1017930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03BBDD-218C-4B2A-98A0-F5F369754705}" type="datetime2">
              <a:rPr lang="en-US" smtClean="0"/>
              <a:pPr/>
              <a:t>Monday, August 5, 2024</a:t>
            </a:fld>
            <a:endParaRPr lang="en-US" dirty="0">
              <a:latin typeface="+mn-lt"/>
            </a:endParaRPr>
          </a:p>
        </p:txBody>
      </p:sp>
      <p:sp>
        <p:nvSpPr>
          <p:cNvPr id="6" name="Footer Placeholder 5"/>
          <p:cNvSpPr>
            <a:spLocks noGrp="1"/>
          </p:cNvSpPr>
          <p:nvPr>
            <p:ph type="ftr" sz="quarter" idx="11"/>
          </p:nvPr>
        </p:nvSpPr>
        <p:spPr/>
        <p:txBody>
          <a:bodyPr/>
          <a:lstStyle/>
          <a:p>
            <a:r>
              <a:rPr lang="en-US"/>
              <a:t>Sample Footer Text</a:t>
            </a:r>
            <a:endParaRPr lang="en-US" dirty="0">
              <a:latin typeface="+mn-lt"/>
            </a:endParaRPr>
          </a:p>
        </p:txBody>
      </p:sp>
      <p:sp>
        <p:nvSpPr>
          <p:cNvPr id="7" name="Slide Number Placeholder 6"/>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106090556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C03BBDD-218C-4B2A-98A0-F5F369754705}" type="datetime2">
              <a:rPr lang="en-US" smtClean="0"/>
              <a:pPr/>
              <a:t>Monday, August 5, 2024</a:t>
            </a:fld>
            <a:endParaRPr lang="en-US" dirty="0">
              <a:latin typeface="+mn-lt"/>
            </a:endParaRPr>
          </a:p>
        </p:txBody>
      </p:sp>
      <p:sp>
        <p:nvSpPr>
          <p:cNvPr id="6" name="Footer Placeholder 5"/>
          <p:cNvSpPr>
            <a:spLocks noGrp="1"/>
          </p:cNvSpPr>
          <p:nvPr>
            <p:ph type="ftr" sz="quarter" idx="11"/>
          </p:nvPr>
        </p:nvSpPr>
        <p:spPr>
          <a:xfrm>
            <a:off x="685800" y="379941"/>
            <a:ext cx="6991492" cy="365125"/>
          </a:xfrm>
        </p:spPr>
        <p:txBody>
          <a:bodyPr/>
          <a:lstStyle/>
          <a:p>
            <a:r>
              <a:rPr lang="en-US"/>
              <a:t>Sample Footer Text</a:t>
            </a:r>
            <a:endParaRPr lang="en-US" dirty="0">
              <a:latin typeface="+mn-lt"/>
            </a:endParaRPr>
          </a:p>
        </p:txBody>
      </p:sp>
      <p:sp>
        <p:nvSpPr>
          <p:cNvPr id="7" name="Slide Number Placeholder 6"/>
          <p:cNvSpPr>
            <a:spLocks noGrp="1"/>
          </p:cNvSpPr>
          <p:nvPr>
            <p:ph type="sldNum" sz="quarter" idx="12"/>
          </p:nvPr>
        </p:nvSpPr>
        <p:spPr>
          <a:xfrm>
            <a:off x="10862452" y="381000"/>
            <a:ext cx="643748" cy="365125"/>
          </a:xfrm>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421599536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C03BBDD-218C-4B2A-98A0-F5F369754705}" type="datetime2">
              <a:rPr lang="en-US" smtClean="0"/>
              <a:pPr/>
              <a:t>Monday, August 5, 2024</a:t>
            </a:fld>
            <a:endParaRPr lang="en-US" dirty="0">
              <a:latin typeface="+mn-lt"/>
            </a:endParaRPr>
          </a:p>
        </p:txBody>
      </p:sp>
      <p:sp>
        <p:nvSpPr>
          <p:cNvPr id="6" name="Footer Placeholder 5"/>
          <p:cNvSpPr>
            <a:spLocks noGrp="1"/>
          </p:cNvSpPr>
          <p:nvPr>
            <p:ph type="ftr" sz="quarter" idx="11"/>
          </p:nvPr>
        </p:nvSpPr>
        <p:spPr>
          <a:xfrm>
            <a:off x="685800" y="379941"/>
            <a:ext cx="6991492" cy="365125"/>
          </a:xfrm>
        </p:spPr>
        <p:txBody>
          <a:bodyPr/>
          <a:lstStyle/>
          <a:p>
            <a:r>
              <a:rPr lang="en-US"/>
              <a:t>Sample Footer Text</a:t>
            </a:r>
            <a:endParaRPr lang="en-US" dirty="0">
              <a:latin typeface="+mn-lt"/>
            </a:endParaRPr>
          </a:p>
        </p:txBody>
      </p:sp>
      <p:sp>
        <p:nvSpPr>
          <p:cNvPr id="7" name="Slide Number Placeholder 6"/>
          <p:cNvSpPr>
            <a:spLocks noGrp="1"/>
          </p:cNvSpPr>
          <p:nvPr>
            <p:ph type="sldNum" sz="quarter" idx="12"/>
          </p:nvPr>
        </p:nvSpPr>
        <p:spPr>
          <a:xfrm>
            <a:off x="10862452" y="381000"/>
            <a:ext cx="643748" cy="365125"/>
          </a:xfrm>
        </p:spPr>
        <p:txBody>
          <a:bodyPr/>
          <a:lstStyle/>
          <a:p>
            <a:fld id="{63F9D384-533B-4C4E-B660-F861AA07D173}" type="slidenum">
              <a:rPr lang="en-US" smtClean="0"/>
              <a:pPr/>
              <a:t>‹#›</a:t>
            </a:fld>
            <a:endParaRPr lang="en-US" dirty="0">
              <a:latin typeface="+mn-lt"/>
            </a:endParaRP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9727331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C03BBDD-218C-4B2A-98A0-F5F369754705}" type="datetime2">
              <a:rPr lang="en-US" smtClean="0"/>
              <a:pPr/>
              <a:t>Monday, August 5, 2024</a:t>
            </a:fld>
            <a:endParaRPr lang="en-US" dirty="0">
              <a:latin typeface="+mn-lt"/>
            </a:endParaRPr>
          </a:p>
        </p:txBody>
      </p:sp>
      <p:sp>
        <p:nvSpPr>
          <p:cNvPr id="6" name="Footer Placeholder 5"/>
          <p:cNvSpPr>
            <a:spLocks noGrp="1"/>
          </p:cNvSpPr>
          <p:nvPr>
            <p:ph type="ftr" sz="quarter" idx="11"/>
          </p:nvPr>
        </p:nvSpPr>
        <p:spPr>
          <a:xfrm>
            <a:off x="685800" y="378883"/>
            <a:ext cx="6991492" cy="365125"/>
          </a:xfrm>
        </p:spPr>
        <p:txBody>
          <a:bodyPr/>
          <a:lstStyle/>
          <a:p>
            <a:r>
              <a:rPr lang="en-US"/>
              <a:t>Sample Footer Text</a:t>
            </a:r>
            <a:endParaRPr lang="en-US" dirty="0">
              <a:latin typeface="+mn-lt"/>
            </a:endParaRPr>
          </a:p>
        </p:txBody>
      </p:sp>
      <p:sp>
        <p:nvSpPr>
          <p:cNvPr id="7" name="Slide Number Placeholder 6"/>
          <p:cNvSpPr>
            <a:spLocks noGrp="1"/>
          </p:cNvSpPr>
          <p:nvPr>
            <p:ph type="sldNum" sz="quarter" idx="12"/>
          </p:nvPr>
        </p:nvSpPr>
        <p:spPr>
          <a:xfrm>
            <a:off x="10862452" y="381000"/>
            <a:ext cx="643748" cy="365125"/>
          </a:xfrm>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360696745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C03BBDD-218C-4B2A-98A0-F5F369754705}" type="datetime2">
              <a:rPr lang="en-US" smtClean="0"/>
              <a:pPr/>
              <a:t>Monday, August 5, 2024</a:t>
            </a:fld>
            <a:endParaRPr lang="en-US" dirty="0">
              <a:latin typeface="+mn-lt"/>
            </a:endParaRPr>
          </a:p>
        </p:txBody>
      </p:sp>
      <p:sp>
        <p:nvSpPr>
          <p:cNvPr id="4" name="Footer Placeholder 3"/>
          <p:cNvSpPr>
            <a:spLocks noGrp="1"/>
          </p:cNvSpPr>
          <p:nvPr>
            <p:ph type="ftr" sz="quarter" idx="11"/>
          </p:nvPr>
        </p:nvSpPr>
        <p:spPr/>
        <p:txBody>
          <a:bodyPr/>
          <a:lstStyle/>
          <a:p>
            <a:r>
              <a:rPr lang="en-US"/>
              <a:t>Sample Footer Text</a:t>
            </a:r>
            <a:endParaRPr lang="en-US" dirty="0">
              <a:latin typeface="+mn-lt"/>
            </a:endParaRPr>
          </a:p>
        </p:txBody>
      </p:sp>
      <p:sp>
        <p:nvSpPr>
          <p:cNvPr id="5" name="Slide Number Placeholder 4"/>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336540490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C03BBDD-218C-4B2A-98A0-F5F369754705}" type="datetime2">
              <a:rPr lang="en-US" smtClean="0"/>
              <a:pPr/>
              <a:t>Monday, August 5, 2024</a:t>
            </a:fld>
            <a:endParaRPr lang="en-US" dirty="0">
              <a:latin typeface="+mn-lt"/>
            </a:endParaRPr>
          </a:p>
        </p:txBody>
      </p:sp>
      <p:sp>
        <p:nvSpPr>
          <p:cNvPr id="4" name="Footer Placeholder 3"/>
          <p:cNvSpPr>
            <a:spLocks noGrp="1"/>
          </p:cNvSpPr>
          <p:nvPr>
            <p:ph type="ftr" sz="quarter" idx="11"/>
          </p:nvPr>
        </p:nvSpPr>
        <p:spPr/>
        <p:txBody>
          <a:bodyPr/>
          <a:lstStyle/>
          <a:p>
            <a:r>
              <a:rPr lang="en-US"/>
              <a:t>Sample Footer Text</a:t>
            </a:r>
            <a:endParaRPr lang="en-US" dirty="0">
              <a:latin typeface="+mn-lt"/>
            </a:endParaRPr>
          </a:p>
        </p:txBody>
      </p:sp>
      <p:sp>
        <p:nvSpPr>
          <p:cNvPr id="5" name="Slide Number Placeholder 4"/>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349712508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1179E-60E8-4F2A-A3F9-6F3CE2ABCAF9}" type="datetime2">
              <a:rPr lang="en-US" smtClean="0"/>
              <a:pPr/>
              <a:t>Monday, August 5, 2024</a:t>
            </a:fld>
            <a:endParaRPr lang="en-US" dirty="0">
              <a:latin typeface="+mn-lt"/>
            </a:endParaRPr>
          </a:p>
        </p:txBody>
      </p:sp>
      <p:sp>
        <p:nvSpPr>
          <p:cNvPr id="5" name="Footer Placeholder 4"/>
          <p:cNvSpPr>
            <a:spLocks noGrp="1"/>
          </p:cNvSpPr>
          <p:nvPr>
            <p:ph type="ftr" sz="quarter" idx="11"/>
          </p:nvPr>
        </p:nvSpPr>
        <p:spPr/>
        <p:txBody>
          <a:bodyPr/>
          <a:lstStyle/>
          <a:p>
            <a:r>
              <a:rPr lang="en-US"/>
              <a:t>Sample Footer Text</a:t>
            </a:r>
            <a:endParaRPr lang="en-US" dirty="0">
              <a:latin typeface="+mn-lt"/>
            </a:endParaRPr>
          </a:p>
        </p:txBody>
      </p:sp>
      <p:sp>
        <p:nvSpPr>
          <p:cNvPr id="6" name="Slide Number Placeholder 5"/>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1829108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1C32B061-4DDF-403A-A7DB-3B6FD0BE9165}" type="datetime2">
              <a:rPr lang="en-US" smtClean="0"/>
              <a:t>Monday, August 5, 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r>
              <a:rPr lang="en-US"/>
              <a:t>Sample Footer Text</a:t>
            </a:r>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4201666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D82CC3-100B-41FC-9DB0-99A6D4849F72}" type="datetime2">
              <a:rPr lang="en-US" smtClean="0"/>
              <a:pPr/>
              <a:t>Monday, August 5, 2024</a:t>
            </a:fld>
            <a:endParaRPr lang="en-US" dirty="0">
              <a:latin typeface="+mn-lt"/>
            </a:endParaRPr>
          </a:p>
        </p:txBody>
      </p:sp>
      <p:sp>
        <p:nvSpPr>
          <p:cNvPr id="5" name="Footer Placeholder 4"/>
          <p:cNvSpPr>
            <a:spLocks noGrp="1"/>
          </p:cNvSpPr>
          <p:nvPr>
            <p:ph type="ftr" sz="quarter" idx="11"/>
          </p:nvPr>
        </p:nvSpPr>
        <p:spPr/>
        <p:txBody>
          <a:bodyPr/>
          <a:lstStyle/>
          <a:p>
            <a:r>
              <a:rPr lang="en-US"/>
              <a:t>Sample Footer Text</a:t>
            </a:r>
            <a:endParaRPr lang="en-US" dirty="0">
              <a:latin typeface="+mn-lt"/>
            </a:endParaRPr>
          </a:p>
        </p:txBody>
      </p:sp>
      <p:sp>
        <p:nvSpPr>
          <p:cNvPr id="6" name="Slide Number Placeholder 5"/>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3260088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3E58FDCC-AC46-4D9F-98DC-C163BFA43704}" type="datetime2">
              <a:rPr lang="en-US" smtClean="0"/>
              <a:t>Monday, August 5, 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r>
              <a:rPr lang="en-US"/>
              <a:t>Sample Footer Text</a:t>
            </a:r>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653653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832F11-C374-493A-BB7E-11B09A67FAD0}" type="datetime2">
              <a:rPr lang="en-US" smtClean="0"/>
              <a:t>Monday, August 5, 2024</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3340186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36546C-EE55-422E-9D57-50E6C4234F80}" type="datetime2">
              <a:rPr lang="en-US" smtClean="0"/>
              <a:t>Monday, August 5, 2024</a:t>
            </a:fld>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p>
        </p:txBody>
      </p:sp>
      <p:sp>
        <p:nvSpPr>
          <p:cNvPr id="9" name="Slide Number Placeholder 8"/>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2978770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685C8A-A1A1-423D-82D7-1ACC187CCA77}" type="datetime2">
              <a:rPr lang="en-US" smtClean="0"/>
              <a:pPr/>
              <a:t>Monday, August 5, 2024</a:t>
            </a:fld>
            <a:endParaRPr lang="en-US" dirty="0">
              <a:latin typeface="+mn-lt"/>
            </a:endParaRPr>
          </a:p>
        </p:txBody>
      </p:sp>
      <p:sp>
        <p:nvSpPr>
          <p:cNvPr id="4" name="Footer Placeholder 3"/>
          <p:cNvSpPr>
            <a:spLocks noGrp="1"/>
          </p:cNvSpPr>
          <p:nvPr>
            <p:ph type="ftr" sz="quarter" idx="11"/>
          </p:nvPr>
        </p:nvSpPr>
        <p:spPr/>
        <p:txBody>
          <a:bodyPr/>
          <a:lstStyle/>
          <a:p>
            <a:r>
              <a:rPr lang="en-US"/>
              <a:t>Sample Footer Text</a:t>
            </a:r>
            <a:endParaRPr lang="en-US" dirty="0">
              <a:latin typeface="+mn-lt"/>
            </a:endParaRPr>
          </a:p>
        </p:txBody>
      </p:sp>
      <p:sp>
        <p:nvSpPr>
          <p:cNvPr id="5" name="Slide Number Placeholder 4"/>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2692147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5DF798-D264-4BC9-8824-70A25106E4C6}" type="datetime2">
              <a:rPr lang="en-US" smtClean="0"/>
              <a:pPr/>
              <a:t>Monday, August 5, 2024</a:t>
            </a:fld>
            <a:endParaRPr lang="en-US" dirty="0">
              <a:latin typeface="+mn-lt"/>
            </a:endParaRPr>
          </a:p>
        </p:txBody>
      </p:sp>
      <p:sp>
        <p:nvSpPr>
          <p:cNvPr id="3" name="Footer Placeholder 2"/>
          <p:cNvSpPr>
            <a:spLocks noGrp="1"/>
          </p:cNvSpPr>
          <p:nvPr>
            <p:ph type="ftr" sz="quarter" idx="11"/>
          </p:nvPr>
        </p:nvSpPr>
        <p:spPr/>
        <p:txBody>
          <a:bodyPr/>
          <a:lstStyle/>
          <a:p>
            <a:r>
              <a:rPr lang="en-US"/>
              <a:t>Sample Footer Text</a:t>
            </a:r>
            <a:endParaRPr lang="en-US" dirty="0">
              <a:latin typeface="+mn-lt"/>
            </a:endParaRPr>
          </a:p>
        </p:txBody>
      </p:sp>
      <p:sp>
        <p:nvSpPr>
          <p:cNvPr id="4" name="Slide Number Placeholder 3"/>
          <p:cNvSpPr>
            <a:spLocks noGrp="1"/>
          </p:cNvSpPr>
          <p:nvPr>
            <p:ph type="sldNum" sz="quarter" idx="12"/>
          </p:nvPr>
        </p:nvSpPr>
        <p:spPr/>
        <p:txBody>
          <a:body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934397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ACAD25-C1CF-4F11-8692-066E6505443C}" type="datetime2">
              <a:rPr lang="en-US" smtClean="0"/>
              <a:t>Monday, August 5, 2024</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3433825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688A1C-01B8-42B6-BBF1-2BCF5E311248}" type="datetime2">
              <a:rPr lang="en-US" smtClean="0"/>
              <a:t>Monday, August 5, 2024</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63F9D384-533B-4C4E-B660-F861AA07D173}" type="slidenum">
              <a:rPr lang="en-US" smtClean="0"/>
              <a:pPr/>
              <a:t>‹#›</a:t>
            </a:fld>
            <a:endParaRPr lang="en-US" dirty="0"/>
          </a:p>
        </p:txBody>
      </p:sp>
    </p:spTree>
    <p:extLst>
      <p:ext uri="{BB962C8B-B14F-4D97-AF65-F5344CB8AC3E}">
        <p14:creationId xmlns:p14="http://schemas.microsoft.com/office/powerpoint/2010/main" val="2928162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C03BBDD-218C-4B2A-98A0-F5F369754705}" type="datetime2">
              <a:rPr lang="en-US" smtClean="0"/>
              <a:pPr/>
              <a:t>Monday, August 5, 2024</a:t>
            </a:fld>
            <a:endParaRPr lang="en-US" dirty="0">
              <a:latin typeface="+mn-lt"/>
            </a:endParaRP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Sample Footer Text</a:t>
            </a:r>
            <a:endParaRPr lang="en-US" dirty="0">
              <a:latin typeface="+mn-lt"/>
            </a:endParaRP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3F9D384-533B-4C4E-B660-F861AA07D173}" type="slidenum">
              <a:rPr lang="en-US" smtClean="0"/>
              <a:pPr/>
              <a:t>‹#›</a:t>
            </a:fld>
            <a:endParaRPr lang="en-US" dirty="0">
              <a:latin typeface="+mn-lt"/>
            </a:endParaRPr>
          </a:p>
        </p:txBody>
      </p:sp>
    </p:spTree>
    <p:extLst>
      <p:ext uri="{BB962C8B-B14F-4D97-AF65-F5344CB8AC3E}">
        <p14:creationId xmlns:p14="http://schemas.microsoft.com/office/powerpoint/2010/main" val="3718676354"/>
      </p:ext>
    </p:extLst>
  </p:cSld>
  <p:clrMap bg1="dk1" tx1="lt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5.png"/><Relationship Id="rId3" Type="http://schemas.openxmlformats.org/officeDocument/2006/relationships/customXml" Target="../ink/ink1.xml"/><Relationship Id="rId7" Type="http://schemas.openxmlformats.org/officeDocument/2006/relationships/image" Target="../media/image12.png"/><Relationship Id="rId12" Type="http://schemas.openxmlformats.org/officeDocument/2006/relationships/customXml" Target="../ink/ink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customXml" Target="../ink/ink4.xml"/><Relationship Id="rId9" Type="http://schemas.openxmlformats.org/officeDocument/2006/relationships/image" Target="../media/image13.png"/><Relationship Id="rId1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tif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louisville.edu/education/field-placement/files/field-logv4.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youtu.be/6mjeV9Ney1Y"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J_fu2hKvV4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hyperlink" Target="https://docs.google.com/document/d/1s_0DUDP8WZnDSOWNviPQzCGhaAbLo5i8" TargetMode="External"/><Relationship Id="rId5" Type="http://schemas.openxmlformats.org/officeDocument/2006/relationships/hyperlink" Target="https://louisville.edu/education/field-placement"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epsb.ky.gov/"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louisville.edu/education/field-placement/files/can-check-how-to.pdf" TargetMode="External"/><Relationship Id="rId3" Type="http://schemas.openxmlformats.org/officeDocument/2006/relationships/hyperlink" Target="https://bit.ly/3JCClku" TargetMode="External"/><Relationship Id="rId7" Type="http://schemas.openxmlformats.org/officeDocument/2006/relationships/hyperlink" Target="https://louisville.edu/education/field-placement" TargetMode="External"/><Relationship Id="rId2" Type="http://schemas.openxmlformats.org/officeDocument/2006/relationships/hyperlink" Target="https://www.youtube.com/watch?v=x8D9hFQI_Ds" TargetMode="External"/><Relationship Id="rId1" Type="http://schemas.openxmlformats.org/officeDocument/2006/relationships/slideLayout" Target="../slideLayouts/slideLayout3.xml"/><Relationship Id="rId6" Type="http://schemas.openxmlformats.org/officeDocument/2006/relationships/hyperlink" Target="https://youtu.be/J_fu2hKvV4o" TargetMode="External"/><Relationship Id="rId5" Type="http://schemas.openxmlformats.org/officeDocument/2006/relationships/hyperlink" Target="https://louisville.edu/education/field-placement/files/field-logv4.pdf" TargetMode="External"/><Relationship Id="rId10" Type="http://schemas.openxmlformats.org/officeDocument/2006/relationships/hyperlink" Target="mailto:JCPS.Student-Teacher@jefferson.kyschools.us" TargetMode="External"/><Relationship Id="rId4" Type="http://schemas.openxmlformats.org/officeDocument/2006/relationships/hyperlink" Target="https://youtu.be/6mjeV9Ney1Y" TargetMode="External"/><Relationship Id="rId9" Type="http://schemas.openxmlformats.org/officeDocument/2006/relationships/hyperlink" Target="mailto:jcps.studentteacherit@jefferson.kyschools.us"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mailto:JCPS.Student-Teacher@jefferson.kyschools.us" TargetMode="External"/><Relationship Id="rId3" Type="http://schemas.openxmlformats.org/officeDocument/2006/relationships/hyperlink" Target="mailto:ak.rice@louisville.edu" TargetMode="External"/><Relationship Id="rId7" Type="http://schemas.openxmlformats.org/officeDocument/2006/relationships/hyperlink" Target="mailto:jcps.studentteacherit@jefferson.kyschools.us" TargetMode="External"/><Relationship Id="rId2" Type="http://schemas.openxmlformats.org/officeDocument/2006/relationships/hyperlink" Target="https://bit.ly/3JCClku" TargetMode="External"/><Relationship Id="rId1" Type="http://schemas.openxmlformats.org/officeDocument/2006/relationships/slideLayout" Target="../slideLayouts/slideLayout7.xml"/><Relationship Id="rId6" Type="http://schemas.openxmlformats.org/officeDocument/2006/relationships/hyperlink" Target="mailto:edris.humphrey@jefferson.kyschools.us" TargetMode="External"/><Relationship Id="rId5" Type="http://schemas.openxmlformats.org/officeDocument/2006/relationships/hyperlink" Target="mailto:cody.windhorst@louisville.edu" TargetMode="External"/><Relationship Id="rId4" Type="http://schemas.openxmlformats.org/officeDocument/2006/relationships/hyperlink" Target="mailto:amanda.lacey@louisville.edu"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x8D9hFQI_Ds"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s://www.youtube.com/watch?v=x8D9hFQI_Ds"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3E9EF-4E30-42E1-A781-8ABB2368E3D8}"/>
              </a:ext>
            </a:extLst>
          </p:cNvPr>
          <p:cNvSpPr>
            <a:spLocks noGrp="1"/>
          </p:cNvSpPr>
          <p:nvPr>
            <p:ph type="ctrTitle"/>
          </p:nvPr>
        </p:nvSpPr>
        <p:spPr/>
        <p:txBody>
          <a:bodyPr>
            <a:normAutofit/>
          </a:bodyPr>
          <a:lstStyle/>
          <a:p>
            <a:r>
              <a:rPr lang="en-US" dirty="0"/>
              <a:t>How do I complete a field experience?</a:t>
            </a:r>
          </a:p>
        </p:txBody>
      </p:sp>
      <p:sp>
        <p:nvSpPr>
          <p:cNvPr id="3" name="Subtitle 2">
            <a:extLst>
              <a:ext uri="{FF2B5EF4-FFF2-40B4-BE49-F238E27FC236}">
                <a16:creationId xmlns:a16="http://schemas.microsoft.com/office/drawing/2014/main" id="{90724F27-54AF-4183-9590-DB3B70CEB954}"/>
              </a:ext>
            </a:extLst>
          </p:cNvPr>
          <p:cNvSpPr>
            <a:spLocks noGrp="1"/>
          </p:cNvSpPr>
          <p:nvPr>
            <p:ph type="subTitle" idx="1"/>
          </p:nvPr>
        </p:nvSpPr>
        <p:spPr>
          <a:xfrm>
            <a:off x="1371600" y="3632200"/>
            <a:ext cx="9448800" cy="2795103"/>
          </a:xfrm>
        </p:spPr>
        <p:txBody>
          <a:bodyPr>
            <a:normAutofit/>
          </a:bodyPr>
          <a:lstStyle/>
          <a:p>
            <a:r>
              <a:rPr lang="en-US" sz="2800" dirty="0"/>
              <a:t>Everything you Need to Know</a:t>
            </a:r>
          </a:p>
          <a:p>
            <a:endParaRPr lang="en-US" sz="1400" dirty="0"/>
          </a:p>
          <a:p>
            <a:endParaRPr lang="en-US" sz="1400" dirty="0"/>
          </a:p>
          <a:p>
            <a:endParaRPr lang="en-US" sz="1400" dirty="0"/>
          </a:p>
          <a:p>
            <a:r>
              <a:rPr lang="en-US" sz="1400" dirty="0"/>
              <a:t>Last Update: 08/05/2024</a:t>
            </a:r>
          </a:p>
        </p:txBody>
      </p:sp>
    </p:spTree>
    <p:extLst>
      <p:ext uri="{BB962C8B-B14F-4D97-AF65-F5344CB8AC3E}">
        <p14:creationId xmlns:p14="http://schemas.microsoft.com/office/powerpoint/2010/main" val="908006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your initial email, be sure to include:</a:t>
            </a:r>
          </a:p>
        </p:txBody>
      </p:sp>
      <p:sp>
        <p:nvSpPr>
          <p:cNvPr id="3" name="Content Placeholder 2"/>
          <p:cNvSpPr>
            <a:spLocks noGrp="1"/>
          </p:cNvSpPr>
          <p:nvPr>
            <p:ph idx="1"/>
          </p:nvPr>
        </p:nvSpPr>
        <p:spPr>
          <a:xfrm>
            <a:off x="2286001" y="1706090"/>
            <a:ext cx="7524003" cy="3636510"/>
          </a:xfrm>
        </p:spPr>
        <p:txBody>
          <a:bodyPr>
            <a:normAutofit/>
          </a:bodyPr>
          <a:lstStyle/>
          <a:p>
            <a:r>
              <a:rPr lang="en-US" b="1" dirty="0"/>
              <a:t>Your availability!</a:t>
            </a:r>
          </a:p>
          <a:p>
            <a:r>
              <a:rPr lang="en-US" b="1" dirty="0"/>
              <a:t>Ask when your placement teacher has </a:t>
            </a:r>
            <a:r>
              <a:rPr lang="en-US" b="1" u="sng" dirty="0"/>
              <a:t>planning period </a:t>
            </a:r>
            <a:r>
              <a:rPr lang="en-US" b="1" dirty="0"/>
              <a:t>and when the students are at </a:t>
            </a:r>
            <a:r>
              <a:rPr lang="en-US" b="1" u="sng" dirty="0"/>
              <a:t>lunch.</a:t>
            </a:r>
          </a:p>
          <a:p>
            <a:r>
              <a:rPr lang="en-US" b="1" dirty="0"/>
              <a:t>For high schools especially- ask where to </a:t>
            </a:r>
            <a:r>
              <a:rPr lang="en-US" b="1" u="sng" dirty="0"/>
              <a:t>park.</a:t>
            </a:r>
          </a:p>
          <a:p>
            <a:r>
              <a:rPr lang="en-US" b="1" dirty="0"/>
              <a:t>Know which entrance to use to check in at the main office.</a:t>
            </a:r>
          </a:p>
          <a:p>
            <a:r>
              <a:rPr lang="en-US" b="1" u="sng" dirty="0"/>
              <a:t>Copy</a:t>
            </a:r>
            <a:r>
              <a:rPr lang="en-US" b="1" dirty="0"/>
              <a:t> your 107/201 instructor on your email to the mentor teacher.</a:t>
            </a:r>
          </a:p>
          <a:p>
            <a:r>
              <a:rPr lang="en-US" b="1" dirty="0"/>
              <a:t>Reminder: This is a </a:t>
            </a:r>
            <a:r>
              <a:rPr lang="en-US" b="1" u="sng" dirty="0"/>
              <a:t>professional</a:t>
            </a:r>
            <a:r>
              <a:rPr lang="en-US" b="1" dirty="0"/>
              <a:t> email.</a:t>
            </a:r>
          </a:p>
        </p:txBody>
      </p:sp>
      <p:sp>
        <p:nvSpPr>
          <p:cNvPr id="4" name="Rectangle 3"/>
          <p:cNvSpPr/>
          <p:nvPr/>
        </p:nvSpPr>
        <p:spPr>
          <a:xfrm>
            <a:off x="3276600" y="5586228"/>
            <a:ext cx="6934200" cy="1077218"/>
          </a:xfrm>
          <a:prstGeom prst="rect">
            <a:avLst/>
          </a:prstGeom>
        </p:spPr>
        <p:txBody>
          <a:bodyPr wrap="square">
            <a:spAutoFit/>
          </a:bodyPr>
          <a:lstStyle/>
          <a:p>
            <a:r>
              <a:rPr lang="en-US" sz="3200" b="1" dirty="0">
                <a:ln w="900" cmpd="sng">
                  <a:solidFill>
                    <a:schemeClr val="bg1">
                      <a:alpha val="55000"/>
                    </a:schemeClr>
                  </a:solidFill>
                  <a:prstDash val="solid"/>
                </a:ln>
                <a:solidFill>
                  <a:srgbClr val="FFFF00"/>
                </a:solidFill>
                <a:effectLst>
                  <a:outerShdw blurRad="38100" dist="38100" dir="2700000" algn="tl">
                    <a:srgbClr val="000000">
                      <a:alpha val="43137"/>
                    </a:srgbClr>
                  </a:outerShdw>
                </a:effectLst>
                <a:ea typeface="Times New Roman" charset="0"/>
                <a:cs typeface="Times New Roman" charset="0"/>
              </a:rPr>
              <a:t>*******ALL EMAILS </a:t>
            </a:r>
            <a:r>
              <a:rPr lang="en-US" sz="3200" b="1" u="sng" dirty="0">
                <a:ln w="900" cmpd="sng">
                  <a:solidFill>
                    <a:schemeClr val="bg1">
                      <a:alpha val="55000"/>
                    </a:schemeClr>
                  </a:solidFill>
                  <a:prstDash val="solid"/>
                </a:ln>
                <a:solidFill>
                  <a:srgbClr val="FFFF00"/>
                </a:solidFill>
                <a:effectLst>
                  <a:outerShdw blurRad="38100" dist="38100" dir="2700000" algn="tl">
                    <a:srgbClr val="000000">
                      <a:alpha val="43137"/>
                    </a:srgbClr>
                  </a:outerShdw>
                </a:effectLst>
                <a:ea typeface="Times New Roman" charset="0"/>
                <a:cs typeface="Times New Roman" charset="0"/>
              </a:rPr>
              <a:t>MUST</a:t>
            </a:r>
            <a:r>
              <a:rPr lang="en-US" sz="3200" b="1" dirty="0">
                <a:ln w="900" cmpd="sng">
                  <a:solidFill>
                    <a:schemeClr val="bg1">
                      <a:alpha val="55000"/>
                    </a:schemeClr>
                  </a:solidFill>
                  <a:prstDash val="solid"/>
                </a:ln>
                <a:solidFill>
                  <a:srgbClr val="FFFF00"/>
                </a:solidFill>
                <a:effectLst>
                  <a:outerShdw blurRad="38100" dist="38100" dir="2700000" algn="tl">
                    <a:srgbClr val="000000">
                      <a:alpha val="43137"/>
                    </a:srgbClr>
                  </a:outerShdw>
                </a:effectLst>
                <a:ea typeface="Times New Roman" charset="0"/>
                <a:cs typeface="Times New Roman" charset="0"/>
              </a:rPr>
              <a:t> BE THROUGH YOUR </a:t>
            </a:r>
            <a:r>
              <a:rPr lang="en-US" sz="3200" b="1" dirty="0" err="1">
                <a:ln w="900" cmpd="sng">
                  <a:solidFill>
                    <a:schemeClr val="bg1">
                      <a:alpha val="55000"/>
                    </a:schemeClr>
                  </a:solidFill>
                  <a:prstDash val="solid"/>
                </a:ln>
                <a:solidFill>
                  <a:srgbClr val="FFFF00"/>
                </a:solidFill>
                <a:effectLst>
                  <a:outerShdw blurRad="38100" dist="38100" dir="2700000" algn="tl">
                    <a:srgbClr val="000000">
                      <a:alpha val="43137"/>
                    </a:srgbClr>
                  </a:outerShdw>
                </a:effectLst>
                <a:ea typeface="Times New Roman" charset="0"/>
                <a:cs typeface="Times New Roman" charset="0"/>
              </a:rPr>
              <a:t>UofL</a:t>
            </a:r>
            <a:r>
              <a:rPr lang="en-US" sz="3200" b="1" dirty="0">
                <a:ln w="900" cmpd="sng">
                  <a:solidFill>
                    <a:schemeClr val="bg1">
                      <a:alpha val="55000"/>
                    </a:schemeClr>
                  </a:solidFill>
                  <a:prstDash val="solid"/>
                </a:ln>
                <a:solidFill>
                  <a:srgbClr val="FFFF00"/>
                </a:solidFill>
                <a:effectLst>
                  <a:outerShdw blurRad="38100" dist="38100" dir="2700000" algn="tl">
                    <a:srgbClr val="000000">
                      <a:alpha val="43137"/>
                    </a:srgbClr>
                  </a:outerShdw>
                </a:effectLst>
                <a:ea typeface="Times New Roman" charset="0"/>
                <a:cs typeface="Times New Roman" charset="0"/>
              </a:rPr>
              <a:t> ACCOUNT.</a:t>
            </a:r>
          </a:p>
        </p:txBody>
      </p:sp>
    </p:spTree>
    <p:extLst>
      <p:ext uri="{BB962C8B-B14F-4D97-AF65-F5344CB8AC3E}">
        <p14:creationId xmlns:p14="http://schemas.microsoft.com/office/powerpoint/2010/main" val="1748005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04800"/>
            <a:ext cx="7010400" cy="1143000"/>
          </a:xfrm>
        </p:spPr>
        <p:txBody>
          <a:bodyPr/>
          <a:lstStyle/>
          <a:p>
            <a:r>
              <a:rPr lang="en-US" sz="3600" b="1" dirty="0"/>
              <a:t>Sample Email</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FA9B7276-C255-D597-C1C4-257BF3B48660}"/>
                  </a:ext>
                </a:extLst>
              </p14:cNvPr>
              <p14:cNvContentPartPr/>
              <p14:nvPr/>
            </p14:nvContentPartPr>
            <p14:xfrm>
              <a:off x="1815984" y="6138720"/>
              <a:ext cx="2130120" cy="144000"/>
            </p14:xfrm>
          </p:contentPart>
        </mc:Choice>
        <mc:Fallback xmlns="">
          <p:pic>
            <p:nvPicPr>
              <p:cNvPr id="6" name="Ink 5">
                <a:extLst>
                  <a:ext uri="{FF2B5EF4-FFF2-40B4-BE49-F238E27FC236}">
                    <a16:creationId xmlns:a16="http://schemas.microsoft.com/office/drawing/2014/main" id="{FA9B7276-C255-D597-C1C4-257BF3B48660}"/>
                  </a:ext>
                </a:extLst>
              </p:cNvPr>
              <p:cNvPicPr/>
              <p:nvPr/>
            </p:nvPicPr>
            <p:blipFill>
              <a:blip r:embed="rId5"/>
              <a:stretch>
                <a:fillRect/>
              </a:stretch>
            </p:blipFill>
            <p:spPr>
              <a:xfrm>
                <a:off x="1779984" y="6103080"/>
                <a:ext cx="220176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5F903DB8-EC43-0A5F-8E23-4857D5CEFEB2}"/>
                  </a:ext>
                </a:extLst>
              </p14:cNvPr>
              <p14:cNvContentPartPr/>
              <p14:nvPr/>
            </p14:nvContentPartPr>
            <p14:xfrm>
              <a:off x="3254904" y="4241520"/>
              <a:ext cx="843120" cy="29520"/>
            </p14:xfrm>
          </p:contentPart>
        </mc:Choice>
        <mc:Fallback xmlns="">
          <p:pic>
            <p:nvPicPr>
              <p:cNvPr id="7" name="Ink 6">
                <a:extLst>
                  <a:ext uri="{FF2B5EF4-FFF2-40B4-BE49-F238E27FC236}">
                    <a16:creationId xmlns:a16="http://schemas.microsoft.com/office/drawing/2014/main" id="{5F903DB8-EC43-0A5F-8E23-4857D5CEFEB2}"/>
                  </a:ext>
                </a:extLst>
              </p:cNvPr>
              <p:cNvPicPr/>
              <p:nvPr/>
            </p:nvPicPr>
            <p:blipFill>
              <a:blip r:embed="rId7"/>
              <a:stretch>
                <a:fillRect/>
              </a:stretch>
            </p:blipFill>
            <p:spPr>
              <a:xfrm>
                <a:off x="3219264" y="4205880"/>
                <a:ext cx="914760" cy="101160"/>
              </a:xfrm>
              <a:prstGeom prst="rect">
                <a:avLst/>
              </a:prstGeom>
            </p:spPr>
          </p:pic>
        </mc:Fallback>
      </mc:AlternateContent>
      <p:grpSp>
        <p:nvGrpSpPr>
          <p:cNvPr id="11" name="Group 10">
            <a:extLst>
              <a:ext uri="{FF2B5EF4-FFF2-40B4-BE49-F238E27FC236}">
                <a16:creationId xmlns:a16="http://schemas.microsoft.com/office/drawing/2014/main" id="{0676EF30-0BC8-8B55-5A01-06A4FDF92434}"/>
              </a:ext>
            </a:extLst>
          </p:cNvPr>
          <p:cNvGrpSpPr/>
          <p:nvPr/>
        </p:nvGrpSpPr>
        <p:grpSpPr>
          <a:xfrm>
            <a:off x="2256624" y="3903480"/>
            <a:ext cx="546480" cy="47880"/>
            <a:chOff x="2256624" y="3903480"/>
            <a:chExt cx="546480" cy="47880"/>
          </a:xfrm>
        </p:grpSpPr>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1F00863F-BCC6-CE79-6E48-EE78B184EA0D}"/>
                    </a:ext>
                  </a:extLst>
                </p14:cNvPr>
                <p14:cNvContentPartPr/>
                <p14:nvPr/>
              </p14:nvContentPartPr>
              <p14:xfrm>
                <a:off x="2395584" y="3922560"/>
                <a:ext cx="360" cy="360"/>
              </p14:xfrm>
            </p:contentPart>
          </mc:Choice>
          <mc:Fallback xmlns="">
            <p:pic>
              <p:nvPicPr>
                <p:cNvPr id="8" name="Ink 7">
                  <a:extLst>
                    <a:ext uri="{FF2B5EF4-FFF2-40B4-BE49-F238E27FC236}">
                      <a16:creationId xmlns:a16="http://schemas.microsoft.com/office/drawing/2014/main" id="{1F00863F-BCC6-CE79-6E48-EE78B184EA0D}"/>
                    </a:ext>
                  </a:extLst>
                </p:cNvPr>
                <p:cNvPicPr/>
                <p:nvPr/>
              </p:nvPicPr>
              <p:blipFill>
                <a:blip r:embed="rId9"/>
                <a:stretch>
                  <a:fillRect/>
                </a:stretch>
              </p:blipFill>
              <p:spPr>
                <a:xfrm>
                  <a:off x="2359584" y="388656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0CA0C2BA-88CC-AA87-AD48-6721459F2CD8}"/>
                    </a:ext>
                  </a:extLst>
                </p14:cNvPr>
                <p14:cNvContentPartPr/>
                <p14:nvPr/>
              </p14:nvContentPartPr>
              <p14:xfrm>
                <a:off x="2256624" y="3903480"/>
                <a:ext cx="546480" cy="47880"/>
              </p14:xfrm>
            </p:contentPart>
          </mc:Choice>
          <mc:Fallback xmlns="">
            <p:pic>
              <p:nvPicPr>
                <p:cNvPr id="9" name="Ink 8">
                  <a:extLst>
                    <a:ext uri="{FF2B5EF4-FFF2-40B4-BE49-F238E27FC236}">
                      <a16:creationId xmlns:a16="http://schemas.microsoft.com/office/drawing/2014/main" id="{0CA0C2BA-88CC-AA87-AD48-6721459F2CD8}"/>
                    </a:ext>
                  </a:extLst>
                </p:cNvPr>
                <p:cNvPicPr/>
                <p:nvPr/>
              </p:nvPicPr>
              <p:blipFill>
                <a:blip r:embed="rId11"/>
                <a:stretch>
                  <a:fillRect/>
                </a:stretch>
              </p:blipFill>
              <p:spPr>
                <a:xfrm>
                  <a:off x="2220984" y="3867480"/>
                  <a:ext cx="618120" cy="119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66814E19-F2CF-853D-FC7D-53496558FDC9}"/>
                  </a:ext>
                </a:extLst>
              </p14:cNvPr>
              <p14:cNvContentPartPr/>
              <p14:nvPr/>
            </p14:nvContentPartPr>
            <p14:xfrm>
              <a:off x="3245904" y="4287600"/>
              <a:ext cx="906120" cy="65160"/>
            </p14:xfrm>
          </p:contentPart>
        </mc:Choice>
        <mc:Fallback xmlns="">
          <p:pic>
            <p:nvPicPr>
              <p:cNvPr id="10" name="Ink 9">
                <a:extLst>
                  <a:ext uri="{FF2B5EF4-FFF2-40B4-BE49-F238E27FC236}">
                    <a16:creationId xmlns:a16="http://schemas.microsoft.com/office/drawing/2014/main" id="{66814E19-F2CF-853D-FC7D-53496558FDC9}"/>
                  </a:ext>
                </a:extLst>
              </p:cNvPr>
              <p:cNvPicPr/>
              <p:nvPr/>
            </p:nvPicPr>
            <p:blipFill>
              <a:blip r:embed="rId13"/>
              <a:stretch>
                <a:fillRect/>
              </a:stretch>
            </p:blipFill>
            <p:spPr>
              <a:xfrm>
                <a:off x="3210264" y="4251960"/>
                <a:ext cx="977760" cy="136800"/>
              </a:xfrm>
              <a:prstGeom prst="rect">
                <a:avLst/>
              </a:prstGeom>
            </p:spPr>
          </p:pic>
        </mc:Fallback>
      </mc:AlternateContent>
      <p:pic>
        <p:nvPicPr>
          <p:cNvPr id="5" name="Picture 4">
            <a:extLst>
              <a:ext uri="{FF2B5EF4-FFF2-40B4-BE49-F238E27FC236}">
                <a16:creationId xmlns:a16="http://schemas.microsoft.com/office/drawing/2014/main" id="{3F048291-E486-933B-70AB-6EADD8917A39}"/>
              </a:ext>
            </a:extLst>
          </p:cNvPr>
          <p:cNvPicPr>
            <a:picLocks noChangeAspect="1"/>
          </p:cNvPicPr>
          <p:nvPr/>
        </p:nvPicPr>
        <p:blipFill>
          <a:blip r:embed="rId14"/>
          <a:stretch>
            <a:fillRect/>
          </a:stretch>
        </p:blipFill>
        <p:spPr>
          <a:xfrm>
            <a:off x="1341017" y="1155407"/>
            <a:ext cx="8336383" cy="5259526"/>
          </a:xfrm>
          <a:prstGeom prst="rect">
            <a:avLst/>
          </a:prstGeom>
        </p:spPr>
      </p:pic>
    </p:spTree>
    <p:extLst>
      <p:ext uri="{BB962C8B-B14F-4D97-AF65-F5344CB8AC3E}">
        <p14:creationId xmlns:p14="http://schemas.microsoft.com/office/powerpoint/2010/main" val="315148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3. Maintain a professional appearance and demeanor at your placement</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38906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49224" y="609600"/>
            <a:ext cx="8189976" cy="762000"/>
          </a:xfrm>
          <a:prstGeom prst="rect">
            <a:avLst/>
          </a:prstGeom>
          <a:ln>
            <a:noFill/>
          </a:ln>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accent2">
                    <a:lumMod val="60000"/>
                    <a:lumOff val="40000"/>
                  </a:schemeClr>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accent2">
                    <a:lumMod val="60000"/>
                    <a:lumOff val="40000"/>
                  </a:schemeClr>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accent2">
                    <a:lumMod val="60000"/>
                    <a:lumOff val="40000"/>
                  </a:schemeClr>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accent2">
                    <a:lumMod val="60000"/>
                    <a:lumOff val="40000"/>
                  </a:schemeClr>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accent2">
                    <a:lumMod val="60000"/>
                    <a:lumOff val="40000"/>
                  </a:schemeClr>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r>
              <a:rPr lang="en-US" sz="4000" b="1" dirty="0">
                <a:ln>
                  <a:solidFill>
                    <a:schemeClr val="bg2"/>
                  </a:solidFill>
                </a:ln>
                <a:solidFill>
                  <a:schemeClr val="tx1"/>
                </a:solidFill>
                <a:effectLst>
                  <a:outerShdw blurRad="38100" dist="38100" dir="2700000" algn="tl">
                    <a:srgbClr val="000000">
                      <a:alpha val="43137"/>
                    </a:srgbClr>
                  </a:outerShdw>
                </a:effectLst>
                <a:latin typeface="+mj-lt"/>
                <a:ea typeface="Times New Roman" charset="0"/>
                <a:cs typeface="Times New Roman" charset="0"/>
              </a:rPr>
              <a:t>Professionalism and Expectations</a:t>
            </a:r>
          </a:p>
        </p:txBody>
      </p:sp>
      <p:pic>
        <p:nvPicPr>
          <p:cNvPr id="5"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553200" y="275112"/>
            <a:ext cx="4210538" cy="341217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extBox 7"/>
          <p:cNvSpPr txBox="1"/>
          <p:nvPr/>
        </p:nvSpPr>
        <p:spPr>
          <a:xfrm>
            <a:off x="283464" y="1981201"/>
            <a:ext cx="5660136" cy="3785652"/>
          </a:xfrm>
          <a:prstGeom prst="rect">
            <a:avLst/>
          </a:prstGeom>
          <a:noFill/>
        </p:spPr>
        <p:txBody>
          <a:bodyPr wrap="square" rtlCol="0">
            <a:spAutoFit/>
          </a:bodyPr>
          <a:lstStyle/>
          <a:p>
            <a:pPr marL="285750" indent="-285750">
              <a:buFont typeface="Wingdings" charset="2"/>
              <a:buChar char="§"/>
            </a:pPr>
            <a:r>
              <a:rPr lang="en-US" sz="2000" b="1" dirty="0">
                <a:latin typeface="Century Gothic" panose="020B0502020202020204" pitchFamily="34" charset="0"/>
                <a:ea typeface="Times New Roman" charset="0"/>
                <a:cs typeface="Times New Roman" charset="0"/>
              </a:rPr>
              <a:t>Please show up on time and on the days you committed to; stay the entire scheduled time.</a:t>
            </a:r>
          </a:p>
          <a:p>
            <a:pPr marL="285750" indent="-285750">
              <a:buFont typeface="Wingdings" charset="2"/>
              <a:buChar char="§"/>
            </a:pPr>
            <a:endParaRPr lang="en-US" sz="2000" b="1" dirty="0">
              <a:latin typeface="Century Gothic" panose="020B0502020202020204" pitchFamily="34" charset="0"/>
              <a:ea typeface="Times New Roman" charset="0"/>
              <a:cs typeface="Times New Roman" charset="0"/>
            </a:endParaRPr>
          </a:p>
          <a:p>
            <a:pPr marL="285750" indent="-285750">
              <a:buFont typeface="Wingdings" charset="2"/>
              <a:buChar char="§"/>
            </a:pPr>
            <a:r>
              <a:rPr lang="en-US" sz="2000" b="1" dirty="0">
                <a:latin typeface="Century Gothic" panose="020B0502020202020204" pitchFamily="34" charset="0"/>
                <a:ea typeface="Times New Roman" charset="0"/>
                <a:cs typeface="Times New Roman" charset="0"/>
              </a:rPr>
              <a:t>Ask questions about building procedures you don’t know</a:t>
            </a:r>
          </a:p>
          <a:p>
            <a:pPr marL="285750" indent="-285750">
              <a:buFont typeface="Wingdings" charset="2"/>
              <a:buChar char="§"/>
            </a:pPr>
            <a:endParaRPr lang="en-US" sz="2000" b="1" dirty="0">
              <a:latin typeface="Century Gothic" panose="020B0502020202020204" pitchFamily="34" charset="0"/>
              <a:ea typeface="Times New Roman" charset="0"/>
              <a:cs typeface="Times New Roman" charset="0"/>
            </a:endParaRPr>
          </a:p>
          <a:p>
            <a:pPr marL="285750" indent="-285750">
              <a:buFont typeface="Wingdings" charset="2"/>
              <a:buChar char="§"/>
            </a:pPr>
            <a:r>
              <a:rPr lang="en-US" sz="2000" b="1" dirty="0">
                <a:latin typeface="Century Gothic" panose="020B0502020202020204" pitchFamily="34" charset="0"/>
                <a:ea typeface="Times New Roman" charset="0"/>
                <a:cs typeface="Times New Roman" charset="0"/>
              </a:rPr>
              <a:t>Remember: you are a </a:t>
            </a:r>
            <a:r>
              <a:rPr lang="en-US" sz="2000" b="1" u="sng" dirty="0">
                <a:latin typeface="Century Gothic" panose="020B0502020202020204" pitchFamily="34" charset="0"/>
                <a:ea typeface="Times New Roman" charset="0"/>
                <a:cs typeface="Times New Roman" charset="0"/>
              </a:rPr>
              <a:t>role model </a:t>
            </a:r>
            <a:r>
              <a:rPr lang="en-US" sz="2000" b="1" dirty="0">
                <a:latin typeface="Century Gothic" panose="020B0502020202020204" pitchFamily="34" charset="0"/>
                <a:ea typeface="Times New Roman" charset="0"/>
                <a:cs typeface="Times New Roman" charset="0"/>
              </a:rPr>
              <a:t>to these students!</a:t>
            </a:r>
          </a:p>
          <a:p>
            <a:pPr marL="285750" indent="-285750">
              <a:buFont typeface="Wingdings" charset="2"/>
              <a:buChar char="§"/>
            </a:pPr>
            <a:endParaRPr lang="en-US" sz="2000" b="1" dirty="0">
              <a:latin typeface="Century Gothic" panose="020B0502020202020204" pitchFamily="34" charset="0"/>
              <a:ea typeface="Times New Roman" charset="0"/>
              <a:cs typeface="Times New Roman" charset="0"/>
            </a:endParaRPr>
          </a:p>
          <a:p>
            <a:pPr marL="285750" indent="-285750">
              <a:buFont typeface="Wingdings" charset="2"/>
              <a:buChar char="§"/>
            </a:pPr>
            <a:r>
              <a:rPr lang="en-US" sz="2000" b="1" dirty="0">
                <a:latin typeface="Century Gothic" panose="020B0502020202020204" pitchFamily="34" charset="0"/>
                <a:ea typeface="Times New Roman" charset="0"/>
                <a:cs typeface="Times New Roman" charset="0"/>
              </a:rPr>
              <a:t>Check email regularly </a:t>
            </a:r>
            <a:r>
              <a:rPr lang="en-US" sz="2000" b="1" i="1" dirty="0">
                <a:latin typeface="Century Gothic" panose="020B0502020202020204" pitchFamily="34" charset="0"/>
                <a:ea typeface="Times New Roman" charset="0"/>
                <a:cs typeface="Times New Roman" charset="0"/>
              </a:rPr>
              <a:t>and </a:t>
            </a:r>
            <a:r>
              <a:rPr lang="en-US" sz="2000" b="1" dirty="0">
                <a:latin typeface="Century Gothic" panose="020B0502020202020204" pitchFamily="34" charset="0"/>
                <a:ea typeface="Times New Roman" charset="0"/>
                <a:cs typeface="Times New Roman" charset="0"/>
              </a:rPr>
              <a:t>respond promptly</a:t>
            </a: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988793" y="3884569"/>
            <a:ext cx="3339353" cy="2497836"/>
          </a:xfrm>
          <a:prstGeom prst="rect">
            <a:avLst/>
          </a:prstGeom>
          <a:noFill/>
          <a:ln>
            <a:noFill/>
          </a:ln>
          <a:effectLst>
            <a:glow rad="723900">
              <a:schemeClr val="accent2">
                <a:satMod val="175000"/>
                <a:alpha val="21000"/>
              </a:scheme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285678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a:solidFill>
                    <a:schemeClr val="bg1"/>
                  </a:solidFill>
                </a:ln>
              </a:rPr>
              <a:t>Upon arriving:</a:t>
            </a:r>
          </a:p>
        </p:txBody>
      </p:sp>
      <p:sp>
        <p:nvSpPr>
          <p:cNvPr id="3" name="Content Placeholder 2"/>
          <p:cNvSpPr>
            <a:spLocks noGrp="1"/>
          </p:cNvSpPr>
          <p:nvPr>
            <p:ph idx="1"/>
          </p:nvPr>
        </p:nvSpPr>
        <p:spPr/>
        <p:txBody>
          <a:bodyPr>
            <a:normAutofit/>
          </a:bodyPr>
          <a:lstStyle/>
          <a:p>
            <a:r>
              <a:rPr lang="en-US" sz="2800" b="1" dirty="0"/>
              <a:t>Have your Driver’s License and your Student ID.</a:t>
            </a:r>
          </a:p>
          <a:p>
            <a:r>
              <a:rPr lang="en-US" sz="2800" b="1" dirty="0"/>
              <a:t>Introduce yourself to the receptionist, letting him or her know your name and the name of your placement teacher.</a:t>
            </a:r>
          </a:p>
          <a:p>
            <a:r>
              <a:rPr lang="en-US" sz="2800" b="1" dirty="0"/>
              <a:t>Sign in and receive a name badge, as required.</a:t>
            </a:r>
          </a:p>
          <a:p>
            <a:r>
              <a:rPr lang="en-US" sz="2800" b="1" dirty="0"/>
              <a:t>Arrive early to the classroom- DO NOT interrupt a class. </a:t>
            </a:r>
          </a:p>
        </p:txBody>
      </p:sp>
    </p:spTree>
    <p:extLst>
      <p:ext uri="{BB962C8B-B14F-4D97-AF65-F5344CB8AC3E}">
        <p14:creationId xmlns:p14="http://schemas.microsoft.com/office/powerpoint/2010/main" val="469791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REMEMBER:</a:t>
            </a:r>
          </a:p>
        </p:txBody>
      </p:sp>
      <p:sp>
        <p:nvSpPr>
          <p:cNvPr id="3" name="Content Placeholder 2"/>
          <p:cNvSpPr>
            <a:spLocks noGrp="1"/>
          </p:cNvSpPr>
          <p:nvPr>
            <p:ph idx="1"/>
          </p:nvPr>
        </p:nvSpPr>
        <p:spPr>
          <a:xfrm>
            <a:off x="381000" y="1229745"/>
            <a:ext cx="6138672" cy="3636510"/>
          </a:xfrm>
        </p:spPr>
        <p:txBody>
          <a:bodyPr>
            <a:noAutofit/>
          </a:bodyPr>
          <a:lstStyle/>
          <a:p>
            <a:pPr marL="0" indent="0">
              <a:buNone/>
            </a:pPr>
            <a:endParaRPr lang="en-US" sz="2400" b="1" dirty="0"/>
          </a:p>
          <a:p>
            <a:pPr lvl="0"/>
            <a:r>
              <a:rPr lang="en-US" sz="2400" b="1" dirty="0"/>
              <a:t>Please approach your placements as a job interview. </a:t>
            </a:r>
          </a:p>
          <a:p>
            <a:pPr lvl="0"/>
            <a:r>
              <a:rPr lang="en-US" sz="2400" b="1" dirty="0"/>
              <a:t>You never know who you will meet or who may be on a hiring committee later in your professional career. </a:t>
            </a:r>
          </a:p>
          <a:p>
            <a:r>
              <a:rPr lang="en-US" sz="2400" b="1" dirty="0"/>
              <a:t>Before your first day, meet/email with your placement teacher to discuss their expectations of you. </a:t>
            </a:r>
          </a:p>
          <a:p>
            <a:pPr lvl="0"/>
            <a:endParaRPr lang="en-US" sz="2400" b="1" dirty="0"/>
          </a:p>
          <a:p>
            <a:pPr lvl="0"/>
            <a:endParaRPr lang="en-US" sz="2400" b="1" dirty="0"/>
          </a:p>
          <a:p>
            <a:pPr lvl="0"/>
            <a:endParaRPr lang="en-US" sz="2400" b="1" dirty="0"/>
          </a:p>
          <a:p>
            <a:pPr lvl="0"/>
            <a:endParaRPr lang="en-US" sz="2400" b="1" dirty="0"/>
          </a:p>
          <a:p>
            <a:pPr marL="0" indent="0">
              <a:buNone/>
            </a:pPr>
            <a:endParaRPr lang="en-US" sz="2400" b="1" dirty="0"/>
          </a:p>
        </p:txBody>
      </p:sp>
      <p:pic>
        <p:nvPicPr>
          <p:cNvPr id="4" name="Picture 2" descr="http://blog.gradkin.com/wp-content/uploads/2010/04/intervi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8882" y="1973350"/>
            <a:ext cx="4270950" cy="2827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346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1065" y="2442766"/>
            <a:ext cx="4267200" cy="1692771"/>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latin typeface="+mj-lt"/>
                <a:ea typeface="Times New Roman" charset="0"/>
                <a:cs typeface="Times New Roman" charset="0"/>
              </a:rPr>
              <a:t>General Rule of Thumb is:</a:t>
            </a:r>
          </a:p>
          <a:p>
            <a:pPr algn="ctr"/>
            <a:r>
              <a:rPr lang="en-US" sz="4000" dirty="0">
                <a:ln w="0"/>
                <a:effectLst>
                  <a:outerShdw blurRad="38100" dist="38100" dir="2700000" algn="tl" rotWithShape="0">
                    <a:srgbClr val="000000">
                      <a:alpha val="43137"/>
                    </a:srgbClr>
                  </a:outerShdw>
                </a:effectLst>
                <a:latin typeface="+mj-lt"/>
                <a:ea typeface="Times New Roman" charset="0"/>
                <a:cs typeface="Times New Roman" charset="0"/>
              </a:rPr>
              <a:t>BUSINESS CASUAL</a:t>
            </a:r>
          </a:p>
        </p:txBody>
      </p:sp>
      <p:sp>
        <p:nvSpPr>
          <p:cNvPr id="3" name="AutoShape 2" descr="data:image/jpeg;base64,/9j/4AAQSkZJRgABAQAAAQABAAD/2wCEAAkGBhQQERQUExQUFRUVGBcWGRQVFhQVGBgYGBgVGBcUFBQXHCYfFxojGRgUHy8gIycpLCwsFh4xNTAqNSYsLCkBCQoKDgwOGA8PFCkcFB0pKSkpKSkpKSkpKSkpKSkpKSkpKSkpKSkpNSkpKSkpKSkpKSkpKSkpKSkpKSkpLCkpLP/AABEIAOgA2gMBIgACEQEDEQH/xAAcAAABBAMBAAAAAAAAAAAAAAAHAAUGCAEDBAL/xABLEAACAQIDBAcCCggDBwQDAAABAgMAEQQFIQcSMUEGE1FhcYGRIqEIFDJCUoKSsbLBIzNTYnJzotEk4fAVJTRDY8LSNYOz8VR0o//EABkBAQEBAQEBAAAAAAAAAAAAAAABAgMEBf/EACMRAQEAAgICAgIDAQAAAAAAAAABAhEDMRIhQVEiYRMUMgT/2gAMAwEAAhEDEQA/ADjSpU3dIs4XB4WbEMLiFGew4mwuAPE2FB1Y3HRwoXldUUcWchR6mubL8+gxH6qaNyOSsCfTjVZM46Q4rM5A87M+6SVjF91Sbk7o91+OldWXY6SMhkdgU+aeN+0BtdDXG8mq6zj3FoaVRPZ50v8A9oQHft1sRCvYW46qbA6aVLK6y7c7NFSpUqqFSpUqBVgms0GNtHTiVZxgYGKKU3pWFwxDXsgI5WB9RUt0smxExG0DBJL1RnUsNCVuyg9jMugp8weMSVQ8bK6n5ykEeoqqOCy5hZCrrcixVTfx04+VTbor0wmy+cb5PVkqro1xobDfsbbp/sa5Tl9ut4vQ/wBKvMbggEagi4869V2cSpUqVAqVKlQKtOLxSRKXkZUVRcsxAAHia2mq57S+mUuY4uSBdYIJCqIt/bZbAu/bY3sKlulxm6NMO0DBMbCYDldlYD1IqRRyBgCCCDqCNQfA1VjL8qmkJKxzbwHAK1iO/tNTfZZ01fDYpMJKxMUvsqGv7Egva1+APAjurljybunXLjsmxypVgVmuziVKlSoFUa2jbpyzFBtAUt5kgAetqktN3SDJ1xmGlgY2Eilb9nYfW1TLpZ2AHR+eODdLggNrfdJHjpU867CiMb5htMNCd0b4PZfU8aYoV6kzR7oLJvKNBxBK3Hj+dPWU4RTCgdASi6AgG2p0r52919WT1+jhshyD4ucZICSjyCNLkWIjBu1uRuxH1aI9NPRvLOoitazMS58TrTtXvwmsZK+ZyWXK6KlSpVtgqVKlQKgvtZypRmUUuhLR3IHEbpPEc78qNFQPaT0f393FDjEpRh2hiCCPA39a5cv+a68WvKbRXotmcT6KfaQXsVIIA4kXGvlXjpJDDmCB41ZnDJHvFWS6swUmzWvYXNaMlf8AxSNugKEIvoPEakc6nGCy0SssYAC8dO7Xl314p76fRvqe0wwQAjQLqoUAHutpXRXiNQAAOAr3X0nySpUqVAqVKlQYaq35tl64LMsWCNFlLG2ukgEg87NVkDQl2i9Hvi+LOLspScpdeYdVsdOwhV9DXHl6duHXlpry3P4+pMqlmC2DKEO+CeAKmx141y4fBLJj8HiOr3FEjO4IG8SFspIHE6iteR4i0spbdCtu2BI7OzjU1yHLxNOCTpGAw8bi33GvNjN2ae/OTxtyTcVmsCs173yipUqVAqjnTfpnFleGM0ntMdI472LvyF+Q5k8hT5jMakMbSSOqIgJZ2IAAHEkmq97WtpUOaFMPAl44n3xO1wXbdZSEXkmvE8eznQduDzUzkTFQRN7TKv72psD2H7qkeYYnqcNLKEZRHGzXsAxsNLeZHpQ76KZ2kMXtstl1UX1uNd3zvTj0h6XyzQq26BASpZRe5Xv9xt3V5sP+fLLO/T2XnmOEFPZrtFhzDDxRySqMWqDfRrKWI030HAg6cOB5Cp3VNJWsRa4I1BFwRqTcEag1Oeiu2bG4KySH41ENAsrEOBpos1iT9YHxr1PGslSqN9C+neGzWNmgJDpbrIn0dCeF+0HXUaaGpJUCpUq480zeHCxmSeRI0HFnIA/zoOuoptAzuKHDmJjeScMEQcbKLs5H0Rp5kVAOl+3k+0mAj0GnxiUXv/Li7O9j5UOsqzuaTHR4ieV5WLWZnN7q3s2A4KBe9hYaVLNzTWPcEHIlBk9tCezQHy1qWtmz4NGmWLrSgLGJTZurWxcp2uFuQvOuKHCIgDLoBrbu5iumBmOIHWDcV4WWIc2Z7li3IXAAFeTDjsyj6Gd8sU5ynNY8VCk0LBkcBgR38j2Gu2qs5R0kxOBcmCV0sSN2/sNY2O+h0PDja9Ero5t1ViExkRQ/tY9V+sh1Hlevbp80XKVc2XZhHiIkliYPG43lYcCK6agVKvEsoUFmIAAuSdAAOZqA59tYijJTDL1jfTOiDwHFqCdYzGJEpeRgqjmTbyHfQp2jdIHxPVqkdkRiSxN76WAI+aedRjO84nxh3ppGbmFvZVPKyjTSpZ0TnGKRi1jIoAZT84aDet2aVM8NzTWGXjdmfo65N7xksPnaD1ol9C1G5J9LeF/Th76ii4EQ4lI90/pH5fNSxLHwFvfWM96RNhJlWCwMbsWXUArYAIeevG9efi47vb1c/J+OvsUaVMnRzpZDjV9k7sg+VGbXHh2inu9el4ypUqVBVfp10/nzWYliUgUnq4AdAOTSW0Z+/ly7TFWSsg16qq7sLGJE4Wa4BI7bgCnTpFJuqI+Qtp4U05XJaRV5Myf0sDf3V0dIZLzuL3A0vrroDcA16Jl+F+3Gy+UNlZArIrNed1S/ZPnRwuaQa2SYmBrn6fyD474UD+I1ZsVTiDEmNlkHFGVx9Qhh91XAy/FiaKOQcHVW9QDQdBqt22TNvjGayJe6YdVjUcg26Ge3mRr3VZBjYVUfPcWZsZiZDxaaQ+QYqPcBUHDiDZQRyI9K2o26QeA017u2udJvZPjWzDe2hU8rqfy91aFhZMD1kMapwDotyNWQkX9QakGMw6yHdI0BFuViOBXstTH0axV8Hh5DxYRn0tf7qfZtHv8A601rLt5WxWvGr+kl/mSfjYViOG2vdW3Fi8stuBllPkZGNeZjwHfW3Cj7sflvlcQ+gzr6MamtDbYbiCcJOp+bNp4Min770SDWaobbXs8IEWFQ/rLvJb6IsFXzNz9Wh5h4xr2j7u2nHpNmfxrMZ3vdQ3Vqf3Uutx53ppmlMbrfsKk9vzlPmN4eVWDt6mtuBxDwSCSM2ZfQjmD2itcEobhXQErSJTL04Ur1iRn4wU6vW24mt2YHn82w7qizAsSWJLE3LcyTxvWxeFeqSaXbRGhVgykqw1BBsR4Gil0F6RvikZJTeSO3tcN5TzI7b6UNCLC9SDZ9jdzGKOUisvna/wCVSwFalSpVgUsJ1r2DWmQ2YVuqq9q9iCOWo8a2YqQs5J4nX3C3urTavVXfrSMisNwNZFYl4GgytWc2TZl1+U4UnUopiPbeNilz4gA+dViU0fPg/YotgJ0P/LxDW7g6Rt+LeqUEfNcQI4JXPBUdvRSaqDHKXJc/OJY+LHe/OrP7UMx6jKcW/AmPcHjIyxj3tVYYRYeFByxc/E/fW/CMFlA5Pp58q8y4J4whYWEqmRD2rvFb+oNacTcBWHEG/nQH/IcTu5PE3NU3R3e0RUtz/EbkUsn0Ynb3VCOhMRny6O/6ohiR9LUkDuFSfprNbATHheI+lqOk6AGA8/8AVzXmaT2lHjWYD7PiTXLM9pB4fef8q05fIvbCsdaXEwnmqSA+BKsLea0TukuZ/FsLNLexRGI8bae+gtscxFszXX5cMqW77xuPwn1og7Ycx6vAKnOaVE8hdz5ezbzrNUKMsgOh59p7+JpdJpgka3+UXAHob/dXXhBYADif9aVH+lOJ35EW/wAjUjsJ4H0++tB0wEtOsctxTDlsmlO0T0iOu9e0atCtW1G11qjlzTFhSkYOr3PkLf3p0ybEGGaJuG66HyuL+6mPpJlLGNMWLkRyCFxyAkXeVvtKF+tXRgJ7gA307f71FWDVr61mm3o9jeuw0L8ygv4gWP3U5VgUnlFzW9TWmxvXtVqq3VkV4QV7FBmsS/JrIrzL8k1Rrhe96Ofwdz+hxv8ANj/+OgXh+FHT4O/6nG/zY/wVEPO3fE7uVFP2ksQt3Bg35VX5n3VJ7NaNfwgZP0eDXkZXJHghoPNgjKUjXQyOkY8XYKPeRVgkm0XLhBhcoQ2EgwntD+Iq9yfEmoZOnsgVKdp+ZdfmkqA+xhgmHX/2wA/nv73oKieLOnkagOWzHFFcBh4JV3d9GaJ+ThiSVPY47OYqQdOk/wABL2dWR5WArmyvLwmDhgPzYk3SOIYLvAr2G9b+m5Jy+S/7P32H51HWATEPZFc2MwToyOQN2VTucwQjFWuO4m1dGGOgvyvXfnShsBhHHGOeeM+DgSCtXpyvdduz3GGLMMKwJ/WBT22a628NaJu3ADqsJ/NcAd5S/wBymhD0dn3MRA3ZLH6b6gn0qw/Trop/tLDCMMFdGDoxFxexBB8QSKUA3LZgvM+Nzc93HhWek2XnFyiZDHGQiIYwLKSgsDvDgx506Zps8xuF16oyKPnRe3/SNaY45mVgCCDe2oIsTwuD32psecLhHj+UpHhqPWu9cQF4m3jXIcZfTvJPb51J8twiNghdFdpGc62uAp3QATwt7RqZZeM21hh5XTRl8AmF0dD26m48rV2x5M5FxunzriwgQkBgpA0szEi3dEnKpJDMqgfNuNFsEvYckuSBbWvN/Nlent/r4Se2jEzxQ4CbCzo7HEglWWxUWAANyeKta476h+AwhjQL1jXCi/C3iO69PWY54uLih6tXJvIQCp3rNuhTujgDu3F684Xoxi5m9mCWx0uy7o8bt/nXpxu577eLKSX10nOyrMHaOWJtVjYFTb6XEX9/nU9qP9DOjxwWHCNYyMSzkcLngo7bD86kFSsqUpxNbbVrHbyPA9tuNvUetbA1VXqsisAXrZOyljuiw0A8gL++9BgGteJNge+vQbtrxifk60GIhYCjn8Hb9Tjf5sf/AMdA2IWFWB+D9BbL5nItv4l7d4WOJfxBqIYvhBT/AKfBJyCTNbv3owD6X9ag/RWMPjsGDqOuU/YDOPeoqbfCCI+M4Lt6uX8UelQ3octsXFIT+qWaUnsCQymgjeZT7+Jnc6l5pWPeS7G9crR7xtWIZL3J4nU+J1Nb8JFvMfCgn+B2s4gfLw8D6g6M8foPatz0763dIdrjT4Zl+LKu8Ct+tJtxF/k/60qDxtb5XDt7K0TRb0A8P86q7rdl0/WRk25nnfsNbcwxDfFt2w3BKjntDFSug56WF64Oj76OveD+Vbs5YhFH0mF/LWnwz8u/AvZlPYVPmCDVsIzcCqm5atyg5llHqwFWxi4DwFKPdBLbdhT8dgYEj9Drbn7bce2jbQf2ym+Mw9uUTAjxa4/OsqGXVPfS5rulxMpiiVbo0ZY7wPEMSd0jxJrrsARoR5Vm476tx32suvcecJm0wYb0StyLKzJfxApwnwyyuslt0rqpDEFe2zca50ZRwrbG9uB/OpOOS7kavLlZq0QdlEao+IAABcIx77XGvbpb3URhQs2cYi2Lt9JGH3H8qKlWsFSpUqgqBmmCKYXBE/8ANWeQDxl3RfyUGmwipJ0xy18MmCikKkpFKPZNxYzOV87EUwBb0XpiAjU8xaw7bmslOPkQO3t/L1rXfXvFbVeqPIHdXXlGOSCeKWWMSIjElCLhvZbduOftbp8q1A09dF8EsuI9tQyxxvLY6i6DS45jWpbqLjPK6RyHRfKrRbKMu6jKcKLWLp1pv2yEufvqCf7CwuJgW8SDeA1UAEX05aGjFgcIsUaRoLKihQO4C1ZmUy6a5OO4dhBt3yyWfE4Lqo3kPVzAhRe3tRWv2X4VBHy2fBpK2Ihkh3sPOi74FiXQroQSL6nSjltHcph0dSVYOFuNDY8Rfj2Hyof9NY5MTlsi7zOwCyAFidI2DMQLfKtepc9XTWPFcsblAdiWwrrw9xqPTtrlja9OES6Cukca2CYMLjzHMV7w6gxgdwFczDW/A1nDSnlr3f2qjlwP6PEbvJrj8xThmOFMpjQEAs1rm9hoeNgTXPi8MXIdPlLbQ8aknQ7CGfH4dSvJ3se0LYe9qluo1jj5ZSH3L9mWICI8c0Errut1Q30YkEHdUuAL+NqsCnCh7kLOs6JItpEk3WW9x23B5ixFEMCueOVy7b5cJhfTDNYX7KrH0u6dNj8W8xUdWDuxAaERgndJvzJu1uW8Ks4yAgg8DxqoOZRBMRMi/JSWVV/hV2VfcK25HkdIlt8hvUV5/wBur+zP2hTQopG1aQ9DP1/Z/wBVbU6Qr9Bh5g1H42rMZpsELoN0uC5hhl3bLI5jLE8N5W3eHa26POj8KqdlV/jOGtx6+C3j1qVbGs1SpUqVBWfavlTwyxbx3tzeiLWtvEWZWtyupPpUKWi/tbyOZMujaaxaKdbSbxcurhlKsTrod0jxtQgvrUxmo6cl3k8TjW9P2f8ARZsHh8DOCWTFwiQk8pLklR2DcK28DTDieBPZR56adFTL0aw62vJhYYJR9RAJAPqlvQVXMC1b/wCqcstzB4usEagvKhiBPzd8i5H+dNMZrqQ6UvtZdexx6B5WZwgA/Rxbis1vZJXUhe3sopio5s6feyvBtYAtChNgBqRqdKklZxx06cnJ539I30+y1psE+4LshEgA5hT7QHfu39KimTwxYrBby261NSOZj4Onp7wKJxFMuI6I4dmLhNxje5Qlb6cSBoazlju7a4+Xxx8VT8XAqSuEIZA7BWU3BW53SDzFrV1IbDw+6vGY4Xq5pY+HVySJbs3XZbe6va8SO0V1jhWZUufZBJINgBcnTkBxpuwcvC58xyNT3ZLguuzTDgrcRb8h7BZd0X82FRzpvkHxDMMRABZQ5ZB/031UDuA08qDUj62PHt7e+pR0EzU4fGo4j6wlXQIBdt4rvKRztdRfuqH4aTS3Ecu7uqYbN593NMJ3uR6owq2biy6ozdEsqmZzPiF3Xa5twN2525ADSpbSFZrEmms87ld14kewJ7ATVPGfedm47zM1/Ek39SauDiVujDtB+6qc4YWAB4jTzHGqw7BXqLCvIyxxKC7sFUHtOgrEVTzY5kPxjMRKw9jDL1lzzdrqgHgN4+Q7aqB/1LRs0b6PGzIw/eQlSPUGvMTffT105wvU5pjltb9O7/bs/wD3e+mGM8aCTdDMMJcwwaEaGdD9i7j3qKtFVb9kkXWZrh/3Q7+i2+9hVkKilSpUqAf7cYb5RIfoyQn/APooP31XKTlVn9q8G/lGM7oy32SDVYH4Cg9xYbrXSMcXZU+0wX86uAMEDD1R4bm4fDdtVW9nuB6/NMElr/pgx8EVnP4atbQU6zDBdRiJof2Uskf2HK/cPfWEqQbUsD1OcYxbEBnEo7+sRWJH1iw8qjqHSgtJs1QjKsEDoRAn3VJaj2z6YPlmDYcDCn3VIaBVis1g0FWto2D6rNcav/V3x4OqP/3UxE2YeFTzbhg9zNC/KSGM+JUspPpu1A2+UK0Cr8H/AAV8RjJPoJEgPezSE2PbZR61z/CIyPcmw2LUfLUwue9fbTzsX9Kk+wTAbmDnl/azEDwjVV/FvU97Xsj+N5VOFF3iHXLYXN4/aIH1d6pRWrCtUp6En/eGE/nJ+YqJ4ZuFP/R2bcxWHYcpovxi/uvVFrBWawDWayNcx9lvA/dVPGHtt/E34jpVwMZiFjR3cgKqliSbAAC5JPIVT5JN8l+G+SxA5FiTYd2tB1R0dtheXhcveW2s0r69ojO594NActYEnkL1aDoDlfxbLcJERYrEpb+Nvbc+bMaqAVtnw/V5xOf2kcT/ANO5f+moVeymiDt9hK5ojcnw6DzVn/uKHM7ezbtoom7DMPfMA30YH/qKf2qwQoHbA4b4rEH6ECD7TN/40cRUCpUqVBG9oyXyrHf/AK8v4SaqrxWrWbQ1vlWOA/8Ax5fwGqpRH7qCXbIZd3OcGe0yr6wy6jv5eZq0IqqWziTdzbBH/rAeqsPzq1tAAvhC5eExuHlHGWJlP/ttp52Y0MYaMvwjI/YwTfvyD+kGgzDQWE2E5z12XtCT7WHkZPqPZ09Lsv1aJFArYBjd3F4mO+kkSMB3xs2vo9HWgVKlSoATt+H+Mg/kt+KhjJyonbf/APjcN/Jf8a0NCNBWkWS2UYIxZVhrixdTIR3uSalksYYEHUEEEdxqObNZy+VYMnj1KA+IFqkprKqgZ9lnxTF4iDgIpXUfw3uv9JFZgxG5Z/o2b7Ov5U+bWot3OMWO1kb1jTX3GmSIezVFuMFLvxow+cqn1ANbqYOgU5fLMEzak4eG579wAmn+oIBttzjqMsdBxndYbdoa5cfZU1XVHsaMnwhsd/wcXM9bJ3aBFHn7R99BgUDpgsL10sUYF+sdEt3MwU+41bTDxbqqo+aAPQWqsmzzDGTNMEo/a7x8ER318wKs8KoAvwibfG8L29U+v1loT3uwFE74QeIvmMK/Rgv9pj/ahnglu16gNGwL9fjO3q4fxS/2o00GNgCfpca37kA9DMT94ozirQqVKlUHFnWC67DzxftIpE+0pH51TnDNoKunVQ+l+X/F8wxcfJZ5LeDHeUejCg7OgX/quC/np+dWwqo3RTEBMdhHOgWeO/mwX86tzQCP4RMP+FwjdkzL6xsf+2gfDVgtvuE38rD/ALKeJvXfjN/t1XyM0BC2JyWzZe+GYe+M/lVi6rhsYW+bxd0Up/BVj6BUqVKgAe3/AP4+D+Sfxj+1DtdRRO+ERBuz4OTkUkU+IKke69C2Fq1BZrZcb5VhD2xg1KTUY2Yj/dOC/kp91Sis0Vq23w7ucSfvRQt7iPyqLQnSp1t+wZXM4ntpJh0170eQH3MlQKFuPga1BZ/Z3/6Vgb8Th4j6qDUips6NYfq8HhkHzYYl9EWnOsgBfCBlvj8Ov0YG97/5Chgooi7d5b5mB9GBPeXoeqKAm7C8t6zMJJTwhiI7ryEAW77K32qPYoYbA8t3MHNMf+bMQP4YwE/FvUUKCvHwg0tmUR7YB7nah1gRxNEr4RA/x0H8k/ioc4cWFAafg/ppjT3wr6CQn7xRfoVfB9j/AMLi27cQB9mKP/yoq0CpUqVAqrTtpy/q82m00lSOXxJBUn+i3lVlqBfwh8GFxGDm5vHJGfqMrKP63oBCJCoOtiNQewjUH1q4+U4jrIIn+lGjeqg1TprHUcasjsTz04nK40Y3bDs0J/hU3jB8EKjyoOnbHhesybFfuhH+xIjfkarOlWm2mJfKcb/Ic+gvVWFNASNhsYOaA9kEvvMdWHqumw2YLmqg/OhlA8bxm331YugVKlSoBH8IbCb0GEfsmZftRsR+GghC1jY8qsPt1jU5XvHik0JXxJKn+lmqvj2bUEX7KsFktkGYCXKoRzjLxn6rG3utU1oR/B8zHeixcJOqOkgH7rru6fWjb1FFypQF/hEYYXwUl9byJbuO61/IqPWhTgI9+SNToHdE+0wH50QvhA5lvY6CHlFDvnxkY287J76Gcc4+lY8j2HkasFxIEsoHYAPQCtlM/RDNfjWBw037SKNj/FugMPW9O5NQVv22yb2byd0UQ/H/AHqD1MNsMoOb4ix1AjU9xC3+5hUPFUWl2c4NYsrwaoLDqlY97N7TMe8sSfOpJTB0Av8A7MwdxY9RGSOwlRpT9UAA+EEL5hhx/wBEn+uhrvX0FS/a70hGMzOXctuQfoAR84r8sn691H8NRPDpregPuwSHdy5/3p3PmAo/IUSqHOwlv92t/Pk+5b++9EagVKlSoEaCXwisOWkwJAuAuI8BrD/n6UbTQh2w9EcxzCZBDEHgQAqA6ht753snn58qAGBQasB8H3BFMvlc8JZ2I8FCp+VQLolskxcmKRcRh5I4bkSOWjWy2PyCrElibUfMgyCLA4dIIF3Y0vYEkkkksxJOpJJNBq6XYHr8DiouO/DIunepqoSsbDT/AFzq6ZqvO2DZ0MDMMRBYQzsR1QJusx3nIUckIDEDla3ZQRDoXmDYbMMJMDa00YPE+y7BHH2WNW2qm2WyGKRJN0nq3R7WOu6wbdt32tVwcBjFmjSRfkuoYeYvag6KVKlQDzbrlbz5UxQ/qZI5WA5oN5W9N7e+rVcFgQHU+8/lVnNrOeHDYBwELdaGQnd3gBuniO+qxYfBFl0Itz14d/ee6qCx8H5WXHTjirQi57LN7N/f6Gj3UK2X9DRgMOWO4Xn3WuoNwm6N1CWF+ZNu0mprSivu3jozMmN+N2LQzKibw+Y6AjdbsBGoPj3UOoJkAAuPy8T3Vafp7l7YjL8TGkfWM0ZCqLXv2rf5wFyPCqq47L3jk6uRWSwsBKGS4HzRvAXoLadFcpTCYOCGM7yJGoDae1cXLadpJPnXbmOK6qKST6CM3oCfyqMbJca8uU4UyXJCboJ5qpsuvPSw8qkec4hI4JWkF0CNde0Wtu+fCoKgYnGy4h2lY7zyMXZjzLG/+Q8BXVkWTy4zERYZFu0rBdPmqflMe4Lc+VcUx3GKqCQDug6E6actKOewXo9D1DYw3acs8JvayAEH2O8jdv4VQVcDhRFGka8EUKPAACtknA242NvGvdYqCneYhvjE+9o3Wy73jvtf31pCkcGNuwWoh7W+gbYXFy4r2Bh8RICu6TvK5W8gZTYDebeYG9r2HOhoiAOQrBlB4Bt0sL/JA7SLjQ6UFnNjmUth8qh39GlLSnts5JF/K1TeuDI8SJMPE6ruBkUhLW3RYaW7BXfQKlSpUCrFqVKgVqzSpUCrjzTJ4cUnVzxpIl77rgEX7R2HvrFKgjQ2RZYDcYcDuDOB6XqW4XCrEioihVUABRoAByFKlQbaVKlQeHjDaEAjsOo9K4E6N4YSdYMPCH+mI03vG9uNKlQOIFZpUqBVplwiP8pFbxUH76zSoPUcYUWAAA4ACw9K0ZllqYiJ4pRdHFmFyLjxFKlQRDD7FsrRr9QW57rO7D0JqYZflseHjWOFFjRdAiAKo8hSpUHTSpUqDVNhlcWdVYdjAEehrEWERPkoq/wqB91ZpUGwCs0qVAqVKlQf/9k="/>
          <p:cNvSpPr>
            <a:spLocks noChangeAspect="1" noChangeArrowheads="1"/>
          </p:cNvSpPr>
          <p:nvPr/>
        </p:nvSpPr>
        <p:spPr bwMode="auto">
          <a:xfrm>
            <a:off x="1679576" y="-1347788"/>
            <a:ext cx="2638425" cy="28098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hQQERQUExQUFRUVGBcWGRQVFhQVGBgYGBgVGBcUFBQXHCYfFxojGRgUHy8gIycpLCwsFh4xNTAqNSYsLCkBCQoKDgwOGA8PFCkcFB0pKSkpKSkpKSkpKSkpKSkpKSkpKSkpKSkpNSkpKSkpKSkpKSkpKSkpKSkpKSkpLCkpLP/AABEIAOgA2gMBIgACEQEDEQH/xAAcAAABBAMBAAAAAAAAAAAAAAAHAAUGCAEDBAL/xABLEAACAQIDBAcCCggDBwQDAAABAgMAEQQFIQcSMUEGE1FhcYGRIqEIFDJCUoKSsbLBIzNTYnJzotEk4fAVJTRDY8LSNYOz8VR0o//EABkBAQEBAQEBAAAAAAAAAAAAAAABAgMEBf/EACMRAQEAAgICAgIDAQAAAAAAAAABAhEDMRIhQVEiYRMUMgT/2gAMAwEAAhEDEQA/ADjSpU3dIs4XB4WbEMLiFGew4mwuAPE2FB1Y3HRwoXldUUcWchR6mubL8+gxH6qaNyOSsCfTjVZM46Q4rM5A87M+6SVjF91Sbk7o91+OldWXY6SMhkdgU+aeN+0BtdDXG8mq6zj3FoaVRPZ50v8A9oQHft1sRCvYW46qbA6aVLK6y7c7NFSpUqqFSpUqBVgms0GNtHTiVZxgYGKKU3pWFwxDXsgI5WB9RUt0smxExG0DBJL1RnUsNCVuyg9jMugp8weMSVQ8bK6n5ykEeoqqOCy5hZCrrcixVTfx04+VTbor0wmy+cb5PVkqro1xobDfsbbp/sa5Tl9ut4vQ/wBKvMbggEagi4869V2cSpUqVAqVKlQKtOLxSRKXkZUVRcsxAAHia2mq57S+mUuY4uSBdYIJCqIt/bZbAu/bY3sKlulxm6NMO0DBMbCYDldlYD1IqRRyBgCCCDqCNQfA1VjL8qmkJKxzbwHAK1iO/tNTfZZ01fDYpMJKxMUvsqGv7Egva1+APAjurljybunXLjsmxypVgVmuziVKlSoFUa2jbpyzFBtAUt5kgAetqktN3SDJ1xmGlgY2Eilb9nYfW1TLpZ2AHR+eODdLggNrfdJHjpU867CiMb5htMNCd0b4PZfU8aYoV6kzR7oLJvKNBxBK3Hj+dPWU4RTCgdASi6AgG2p0r52919WT1+jhshyD4ucZICSjyCNLkWIjBu1uRuxH1aI9NPRvLOoitazMS58TrTtXvwmsZK+ZyWXK6KlSpVtgqVKlQKgvtZypRmUUuhLR3IHEbpPEc78qNFQPaT0f393FDjEpRh2hiCCPA39a5cv+a68WvKbRXotmcT6KfaQXsVIIA4kXGvlXjpJDDmCB41ZnDJHvFWS6swUmzWvYXNaMlf8AxSNugKEIvoPEakc6nGCy0SssYAC8dO7Xl314p76fRvqe0wwQAjQLqoUAHutpXRXiNQAAOAr3X0nySpUqVAqVKlQYaq35tl64LMsWCNFlLG2ukgEg87NVkDQl2i9Hvi+LOLspScpdeYdVsdOwhV9DXHl6duHXlpry3P4+pMqlmC2DKEO+CeAKmx141y4fBLJj8HiOr3FEjO4IG8SFspIHE6iteR4i0spbdCtu2BI7OzjU1yHLxNOCTpGAw8bi33GvNjN2ae/OTxtyTcVmsCs173yipUqVAqjnTfpnFleGM0ntMdI472LvyF+Q5k8hT5jMakMbSSOqIgJZ2IAAHEkmq97WtpUOaFMPAl44n3xO1wXbdZSEXkmvE8eznQduDzUzkTFQRN7TKv72psD2H7qkeYYnqcNLKEZRHGzXsAxsNLeZHpQ76KZ2kMXtstl1UX1uNd3zvTj0h6XyzQq26BASpZRe5Xv9xt3V5sP+fLLO/T2XnmOEFPZrtFhzDDxRySqMWqDfRrKWI030HAg6cOB5Cp3VNJWsRa4I1BFwRqTcEag1Oeiu2bG4KySH41ENAsrEOBpos1iT9YHxr1PGslSqN9C+neGzWNmgJDpbrIn0dCeF+0HXUaaGpJUCpUq480zeHCxmSeRI0HFnIA/zoOuoptAzuKHDmJjeScMEQcbKLs5H0Rp5kVAOl+3k+0mAj0GnxiUXv/Li7O9j5UOsqzuaTHR4ieV5WLWZnN7q3s2A4KBe9hYaVLNzTWPcEHIlBk9tCezQHy1qWtmz4NGmWLrSgLGJTZurWxcp2uFuQvOuKHCIgDLoBrbu5iumBmOIHWDcV4WWIc2Z7li3IXAAFeTDjsyj6Gd8sU5ynNY8VCk0LBkcBgR38j2Gu2qs5R0kxOBcmCV0sSN2/sNY2O+h0PDja9Ero5t1ViExkRQ/tY9V+sh1Hlevbp80XKVc2XZhHiIkliYPG43lYcCK6agVKvEsoUFmIAAuSdAAOZqA59tYijJTDL1jfTOiDwHFqCdYzGJEpeRgqjmTbyHfQp2jdIHxPVqkdkRiSxN76WAI+aedRjO84nxh3ppGbmFvZVPKyjTSpZ0TnGKRi1jIoAZT84aDet2aVM8NzTWGXjdmfo65N7xksPnaD1ol9C1G5J9LeF/Th76ii4EQ4lI90/pH5fNSxLHwFvfWM96RNhJlWCwMbsWXUArYAIeevG9efi47vb1c/J+OvsUaVMnRzpZDjV9k7sg+VGbXHh2inu9el4ypUqVBVfp10/nzWYliUgUnq4AdAOTSW0Z+/ly7TFWSsg16qq7sLGJE4Wa4BI7bgCnTpFJuqI+Qtp4U05XJaRV5Myf0sDf3V0dIZLzuL3A0vrroDcA16Jl+F+3Gy+UNlZArIrNed1S/ZPnRwuaQa2SYmBrn6fyD474UD+I1ZsVTiDEmNlkHFGVx9Qhh91XAy/FiaKOQcHVW9QDQdBqt22TNvjGayJe6YdVjUcg26Ge3mRr3VZBjYVUfPcWZsZiZDxaaQ+QYqPcBUHDiDZQRyI9K2o26QeA017u2udJvZPjWzDe2hU8rqfy91aFhZMD1kMapwDotyNWQkX9QakGMw6yHdI0BFuViOBXstTH0axV8Hh5DxYRn0tf7qfZtHv8A601rLt5WxWvGr+kl/mSfjYViOG2vdW3Fi8stuBllPkZGNeZjwHfW3Cj7sflvlcQ+gzr6MamtDbYbiCcJOp+bNp4Min770SDWaobbXs8IEWFQ/rLvJb6IsFXzNz9Wh5h4xr2j7u2nHpNmfxrMZ3vdQ3Vqf3Uutx53ppmlMbrfsKk9vzlPmN4eVWDt6mtuBxDwSCSM2ZfQjmD2itcEobhXQErSJTL04Ur1iRn4wU6vW24mt2YHn82w7qizAsSWJLE3LcyTxvWxeFeqSaXbRGhVgykqw1BBsR4Gil0F6RvikZJTeSO3tcN5TzI7b6UNCLC9SDZ9jdzGKOUisvna/wCVSwFalSpVgUsJ1r2DWmQ2YVuqq9q9iCOWo8a2YqQs5J4nX3C3urTavVXfrSMisNwNZFYl4GgytWc2TZl1+U4UnUopiPbeNilz4gA+dViU0fPg/YotgJ0P/LxDW7g6Rt+LeqUEfNcQI4JXPBUdvRSaqDHKXJc/OJY+LHe/OrP7UMx6jKcW/AmPcHjIyxj3tVYYRYeFByxc/E/fW/CMFlA5Pp58q8y4J4whYWEqmRD2rvFb+oNacTcBWHEG/nQH/IcTu5PE3NU3R3e0RUtz/EbkUsn0Ynb3VCOhMRny6O/6ohiR9LUkDuFSfprNbATHheI+lqOk6AGA8/8AVzXmaT2lHjWYD7PiTXLM9pB4fef8q05fIvbCsdaXEwnmqSA+BKsLea0TukuZ/FsLNLexRGI8bae+gtscxFszXX5cMqW77xuPwn1og7Ycx6vAKnOaVE8hdz5ezbzrNUKMsgOh59p7+JpdJpgka3+UXAHob/dXXhBYADif9aVH+lOJ35EW/wAjUjsJ4H0++tB0wEtOsctxTDlsmlO0T0iOu9e0atCtW1G11qjlzTFhSkYOr3PkLf3p0ybEGGaJuG66HyuL+6mPpJlLGNMWLkRyCFxyAkXeVvtKF+tXRgJ7gA307f71FWDVr61mm3o9jeuw0L8ygv4gWP3U5VgUnlFzW9TWmxvXtVqq3VkV4QV7FBmsS/JrIrzL8k1Rrhe96Ofwdz+hxv8ANj/+OgXh+FHT4O/6nG/zY/wVEPO3fE7uVFP2ksQt3Bg35VX5n3VJ7NaNfwgZP0eDXkZXJHghoPNgjKUjXQyOkY8XYKPeRVgkm0XLhBhcoQ2EgwntD+Iq9yfEmoZOnsgVKdp+ZdfmkqA+xhgmHX/2wA/nv73oKieLOnkagOWzHFFcBh4JV3d9GaJ+ThiSVPY47OYqQdOk/wABL2dWR5WArmyvLwmDhgPzYk3SOIYLvAr2G9b+m5Jy+S/7P32H51HWATEPZFc2MwToyOQN2VTucwQjFWuO4m1dGGOgvyvXfnShsBhHHGOeeM+DgSCtXpyvdduz3GGLMMKwJ/WBT22a628NaJu3ADqsJ/NcAd5S/wBymhD0dn3MRA3ZLH6b6gn0qw/Trop/tLDCMMFdGDoxFxexBB8QSKUA3LZgvM+Nzc93HhWek2XnFyiZDHGQiIYwLKSgsDvDgx506Zps8xuF16oyKPnRe3/SNaY45mVgCCDe2oIsTwuD32psecLhHj+UpHhqPWu9cQF4m3jXIcZfTvJPb51J8twiNghdFdpGc62uAp3QATwt7RqZZeM21hh5XTRl8AmF0dD26m48rV2x5M5FxunzriwgQkBgpA0szEi3dEnKpJDMqgfNuNFsEvYckuSBbWvN/Nlent/r4Se2jEzxQ4CbCzo7HEglWWxUWAANyeKta476h+AwhjQL1jXCi/C3iO69PWY54uLih6tXJvIQCp3rNuhTujgDu3F684Xoxi5m9mCWx0uy7o8bt/nXpxu577eLKSX10nOyrMHaOWJtVjYFTb6XEX9/nU9qP9DOjxwWHCNYyMSzkcLngo7bD86kFSsqUpxNbbVrHbyPA9tuNvUetbA1VXqsisAXrZOyljuiw0A8gL++9BgGteJNge+vQbtrxifk60GIhYCjn8Hb9Tjf5sf/AMdA2IWFWB+D9BbL5nItv4l7d4WOJfxBqIYvhBT/AKfBJyCTNbv3owD6X9ag/RWMPjsGDqOuU/YDOPeoqbfCCI+M4Lt6uX8UelQ3octsXFIT+qWaUnsCQymgjeZT7+Jnc6l5pWPeS7G9crR7xtWIZL3J4nU+J1Nb8JFvMfCgn+B2s4gfLw8D6g6M8foPatz0763dIdrjT4Zl+LKu8Ct+tJtxF/k/60qDxtb5XDt7K0TRb0A8P86q7rdl0/WRk25nnfsNbcwxDfFt2w3BKjntDFSug56WF64Oj76OveD+Vbs5YhFH0mF/LWnwz8u/AvZlPYVPmCDVsIzcCqm5atyg5llHqwFWxi4DwFKPdBLbdhT8dgYEj9Drbn7bce2jbQf2ym+Mw9uUTAjxa4/OsqGXVPfS5rulxMpiiVbo0ZY7wPEMSd0jxJrrsARoR5Vm476tx32suvcecJm0wYb0StyLKzJfxApwnwyyuslt0rqpDEFe2zca50ZRwrbG9uB/OpOOS7kavLlZq0QdlEao+IAABcIx77XGvbpb3URhQs2cYi2Lt9JGH3H8qKlWsFSpUqgqBmmCKYXBE/8ANWeQDxl3RfyUGmwipJ0xy18MmCikKkpFKPZNxYzOV87EUwBb0XpiAjU8xaw7bmslOPkQO3t/L1rXfXvFbVeqPIHdXXlGOSCeKWWMSIjElCLhvZbduOftbp8q1A09dF8EsuI9tQyxxvLY6i6DS45jWpbqLjPK6RyHRfKrRbKMu6jKcKLWLp1pv2yEufvqCf7CwuJgW8SDeA1UAEX05aGjFgcIsUaRoLKihQO4C1ZmUy6a5OO4dhBt3yyWfE4Lqo3kPVzAhRe3tRWv2X4VBHy2fBpK2Ihkh3sPOi74FiXQroQSL6nSjltHcph0dSVYOFuNDY8Rfj2Hyof9NY5MTlsi7zOwCyAFidI2DMQLfKtepc9XTWPFcsblAdiWwrrw9xqPTtrlja9OES6Cukca2CYMLjzHMV7w6gxgdwFczDW/A1nDSnlr3f2qjlwP6PEbvJrj8xThmOFMpjQEAs1rm9hoeNgTXPi8MXIdPlLbQ8aknQ7CGfH4dSvJ3se0LYe9qluo1jj5ZSH3L9mWICI8c0Errut1Q30YkEHdUuAL+NqsCnCh7kLOs6JItpEk3WW9x23B5ixFEMCueOVy7b5cJhfTDNYX7KrH0u6dNj8W8xUdWDuxAaERgndJvzJu1uW8Ks4yAgg8DxqoOZRBMRMi/JSWVV/hV2VfcK25HkdIlt8hvUV5/wBur+zP2hTQopG1aQ9DP1/Z/wBVbU6Qr9Bh5g1H42rMZpsELoN0uC5hhl3bLI5jLE8N5W3eHa26POj8KqdlV/jOGtx6+C3j1qVbGs1SpUqVBWfavlTwyxbx3tzeiLWtvEWZWtyupPpUKWi/tbyOZMujaaxaKdbSbxcurhlKsTrod0jxtQgvrUxmo6cl3k8TjW9P2f8ARZsHh8DOCWTFwiQk8pLklR2DcK28DTDieBPZR56adFTL0aw62vJhYYJR9RAJAPqlvQVXMC1b/wCqcstzB4usEagvKhiBPzd8i5H+dNMZrqQ6UvtZdexx6B5WZwgA/Rxbis1vZJXUhe3sopio5s6feyvBtYAtChNgBqRqdKklZxx06cnJ539I30+y1psE+4LshEgA5hT7QHfu39KimTwxYrBby261NSOZj4Onp7wKJxFMuI6I4dmLhNxje5Qlb6cSBoazlju7a4+Xxx8VT8XAqSuEIZA7BWU3BW53SDzFrV1IbDw+6vGY4Xq5pY+HVySJbs3XZbe6va8SO0V1jhWZUufZBJINgBcnTkBxpuwcvC58xyNT3ZLguuzTDgrcRb8h7BZd0X82FRzpvkHxDMMRABZQ5ZB/031UDuA08qDUj62PHt7e+pR0EzU4fGo4j6wlXQIBdt4rvKRztdRfuqH4aTS3Ecu7uqYbN593NMJ3uR6owq2biy6ozdEsqmZzPiF3Xa5twN2525ADSpbSFZrEmms87ld14kewJ7ATVPGfedm47zM1/Ek39SauDiVujDtB+6qc4YWAB4jTzHGqw7BXqLCvIyxxKC7sFUHtOgrEVTzY5kPxjMRKw9jDL1lzzdrqgHgN4+Q7aqB/1LRs0b6PGzIw/eQlSPUGvMTffT105wvU5pjltb9O7/bs/wD3e+mGM8aCTdDMMJcwwaEaGdD9i7j3qKtFVb9kkXWZrh/3Q7+i2+9hVkKilSpUqAf7cYb5RIfoyQn/APooP31XKTlVn9q8G/lGM7oy32SDVYH4Cg9xYbrXSMcXZU+0wX86uAMEDD1R4bm4fDdtVW9nuB6/NMElr/pgx8EVnP4atbQU6zDBdRiJof2Uskf2HK/cPfWEqQbUsD1OcYxbEBnEo7+sRWJH1iw8qjqHSgtJs1QjKsEDoRAn3VJaj2z6YPlmDYcDCn3VIaBVis1g0FWto2D6rNcav/V3x4OqP/3UxE2YeFTzbhg9zNC/KSGM+JUspPpu1A2+UK0Cr8H/AAV8RjJPoJEgPezSE2PbZR61z/CIyPcmw2LUfLUwue9fbTzsX9Kk+wTAbmDnl/azEDwjVV/FvU97Xsj+N5VOFF3iHXLYXN4/aIH1d6pRWrCtUp6En/eGE/nJ+YqJ4ZuFP/R2bcxWHYcpovxi/uvVFrBWawDWayNcx9lvA/dVPGHtt/E34jpVwMZiFjR3cgKqliSbAAC5JPIVT5JN8l+G+SxA5FiTYd2tB1R0dtheXhcveW2s0r69ojO594NActYEnkL1aDoDlfxbLcJERYrEpb+Nvbc+bMaqAVtnw/V5xOf2kcT/ANO5f+moVeymiDt9hK5ojcnw6DzVn/uKHM7ezbtoom7DMPfMA30YH/qKf2qwQoHbA4b4rEH6ECD7TN/40cRUCpUqVBG9oyXyrHf/AK8v4SaqrxWrWbQ1vlWOA/8Ax5fwGqpRH7qCXbIZd3OcGe0yr6wy6jv5eZq0IqqWziTdzbBH/rAeqsPzq1tAAvhC5eExuHlHGWJlP/ttp52Y0MYaMvwjI/YwTfvyD+kGgzDQWE2E5z12XtCT7WHkZPqPZ09Lsv1aJFArYBjd3F4mO+kkSMB3xs2vo9HWgVKlSoATt+H+Mg/kt+KhjJyonbf/APjcN/Jf8a0NCNBWkWS2UYIxZVhrixdTIR3uSalksYYEHUEEEdxqObNZy+VYMnj1KA+IFqkprKqgZ9lnxTF4iDgIpXUfw3uv9JFZgxG5Z/o2b7Ov5U+bWot3OMWO1kb1jTX3GmSIezVFuMFLvxow+cqn1ANbqYOgU5fLMEzak4eG579wAmn+oIBttzjqMsdBxndYbdoa5cfZU1XVHsaMnwhsd/wcXM9bJ3aBFHn7R99BgUDpgsL10sUYF+sdEt3MwU+41bTDxbqqo+aAPQWqsmzzDGTNMEo/a7x8ER318wKs8KoAvwibfG8L29U+v1loT3uwFE74QeIvmMK/Rgv9pj/ahnglu16gNGwL9fjO3q4fxS/2o00GNgCfpca37kA9DMT94ozirQqVKlUHFnWC67DzxftIpE+0pH51TnDNoKunVQ+l+X/F8wxcfJZ5LeDHeUejCg7OgX/quC/np+dWwqo3RTEBMdhHOgWeO/mwX86tzQCP4RMP+FwjdkzL6xsf+2gfDVgtvuE38rD/ALKeJvXfjN/t1XyM0BC2JyWzZe+GYe+M/lVi6rhsYW+bxd0Up/BVj6BUqVKgAe3/AP4+D+Sfxj+1DtdRRO+ERBuz4OTkUkU+IKke69C2Fq1BZrZcb5VhD2xg1KTUY2Yj/dOC/kp91Sis0Vq23w7ucSfvRQt7iPyqLQnSp1t+wZXM4ntpJh0170eQH3MlQKFuPga1BZ/Z3/6Vgb8Th4j6qDUips6NYfq8HhkHzYYl9EWnOsgBfCBlvj8Ov0YG97/5Chgooi7d5b5mB9GBPeXoeqKAm7C8t6zMJJTwhiI7ryEAW77K32qPYoYbA8t3MHNMf+bMQP4YwE/FvUUKCvHwg0tmUR7YB7nah1gRxNEr4RA/x0H8k/ioc4cWFAafg/ppjT3wr6CQn7xRfoVfB9j/AMLi27cQB9mKP/yoq0CpUqVAqrTtpy/q82m00lSOXxJBUn+i3lVlqBfwh8GFxGDm5vHJGfqMrKP63oBCJCoOtiNQewjUH1q4+U4jrIIn+lGjeqg1TprHUcasjsTz04nK40Y3bDs0J/hU3jB8EKjyoOnbHhesybFfuhH+xIjfkarOlWm2mJfKcb/Ic+gvVWFNASNhsYOaA9kEvvMdWHqumw2YLmqg/OhlA8bxm331YugVKlSoBH8IbCb0GEfsmZftRsR+GghC1jY8qsPt1jU5XvHik0JXxJKn+lmqvj2bUEX7KsFktkGYCXKoRzjLxn6rG3utU1oR/B8zHeixcJOqOkgH7rru6fWjb1FFypQF/hEYYXwUl9byJbuO61/IqPWhTgI9+SNToHdE+0wH50QvhA5lvY6CHlFDvnxkY287J76Gcc4+lY8j2HkasFxIEsoHYAPQCtlM/RDNfjWBw037SKNj/FugMPW9O5NQVv22yb2byd0UQ/H/AHqD1MNsMoOb4ix1AjU9xC3+5hUPFUWl2c4NYsrwaoLDqlY97N7TMe8sSfOpJTB0Av8A7MwdxY9RGSOwlRpT9UAA+EEL5hhx/wBEn+uhrvX0FS/a70hGMzOXctuQfoAR84r8sn691H8NRPDpregPuwSHdy5/3p3PmAo/IUSqHOwlv92t/Pk+5b++9EagVKlSoEaCXwisOWkwJAuAuI8BrD/n6UbTQh2w9EcxzCZBDEHgQAqA6ht753snn58qAGBQasB8H3BFMvlc8JZ2I8FCp+VQLolskxcmKRcRh5I4bkSOWjWy2PyCrElibUfMgyCLA4dIIF3Y0vYEkkkksxJOpJJNBq6XYHr8DiouO/DIunepqoSsbDT/AFzq6ZqvO2DZ0MDMMRBYQzsR1QJusx3nIUckIDEDla3ZQRDoXmDYbMMJMDa00YPE+y7BHH2WNW2qm2WyGKRJN0nq3R7WOu6wbdt32tVwcBjFmjSRfkuoYeYvag6KVKlQDzbrlbz5UxQ/qZI5WA5oN5W9N7e+rVcFgQHU+8/lVnNrOeHDYBwELdaGQnd3gBuniO+qxYfBFl0Itz14d/ee6qCx8H5WXHTjirQi57LN7N/f6Gj3UK2X9DRgMOWO4Xn3WuoNwm6N1CWF+ZNu0mprSivu3jozMmN+N2LQzKibw+Y6AjdbsBGoPj3UOoJkAAuPy8T3Vafp7l7YjL8TGkfWM0ZCqLXv2rf5wFyPCqq47L3jk6uRWSwsBKGS4HzRvAXoLadFcpTCYOCGM7yJGoDae1cXLadpJPnXbmOK6qKST6CM3oCfyqMbJca8uU4UyXJCboJ5qpsuvPSw8qkec4hI4JWkF0CNde0Wtu+fCoKgYnGy4h2lY7zyMXZjzLG/+Q8BXVkWTy4zERYZFu0rBdPmqflMe4Lc+VcUx3GKqCQDug6E6actKOewXo9D1DYw3acs8JvayAEH2O8jdv4VQVcDhRFGka8EUKPAACtknA242NvGvdYqCneYhvjE+9o3Wy73jvtf31pCkcGNuwWoh7W+gbYXFy4r2Bh8RICu6TvK5W8gZTYDebeYG9r2HOhoiAOQrBlB4Bt0sL/JA7SLjQ6UFnNjmUth8qh39GlLSnts5JF/K1TeuDI8SJMPE6ruBkUhLW3RYaW7BXfQKlSpUCrFqVKgVqzSpUCrjzTJ4cUnVzxpIl77rgEX7R2HvrFKgjQ2RZYDcYcDuDOB6XqW4XCrEioihVUABRoAByFKlQbaVKlQeHjDaEAjsOo9K4E6N4YSdYMPCH+mI03vG9uNKlQOIFZpUqBVplwiP8pFbxUH76zSoPUcYUWAAA4ACw9K0ZllqYiJ4pRdHFmFyLjxFKlQRDD7FsrRr9QW57rO7D0JqYZflseHjWOFFjRdAiAKo8hSpUHTSpUqDVNhlcWdVYdjAEehrEWERPkoq/wqB91ZpUGwCs0qVAqVKlQf/9k="/>
          <p:cNvSpPr>
            <a:spLocks noChangeAspect="1" noChangeArrowheads="1"/>
          </p:cNvSpPr>
          <p:nvPr/>
        </p:nvSpPr>
        <p:spPr bwMode="auto">
          <a:xfrm>
            <a:off x="2368498" y="-990600"/>
            <a:ext cx="2638425" cy="28098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rotWithShape="1">
          <a:blip r:embed="rId2"/>
          <a:srcRect b="8361"/>
          <a:stretch/>
        </p:blipFill>
        <p:spPr>
          <a:xfrm>
            <a:off x="5327289" y="191649"/>
            <a:ext cx="1722120" cy="2094854"/>
          </a:xfrm>
          <a:prstGeom prst="rect">
            <a:avLst/>
          </a:prstGeom>
        </p:spPr>
      </p:pic>
      <p:pic>
        <p:nvPicPr>
          <p:cNvPr id="13" name="Picture 12"/>
          <p:cNvPicPr>
            <a:picLocks noChangeAspect="1"/>
          </p:cNvPicPr>
          <p:nvPr/>
        </p:nvPicPr>
        <p:blipFill>
          <a:blip r:embed="rId3"/>
          <a:stretch>
            <a:fillRect/>
          </a:stretch>
        </p:blipFill>
        <p:spPr>
          <a:xfrm>
            <a:off x="7583214" y="68154"/>
            <a:ext cx="3048000" cy="2133600"/>
          </a:xfrm>
          <a:prstGeom prst="rect">
            <a:avLst/>
          </a:prstGeom>
        </p:spPr>
      </p:pic>
      <p:pic>
        <p:nvPicPr>
          <p:cNvPr id="14" name="Picture 13"/>
          <p:cNvPicPr>
            <a:picLocks noChangeAspect="1"/>
          </p:cNvPicPr>
          <p:nvPr/>
        </p:nvPicPr>
        <p:blipFill>
          <a:blip r:embed="rId4"/>
          <a:stretch>
            <a:fillRect/>
          </a:stretch>
        </p:blipFill>
        <p:spPr>
          <a:xfrm>
            <a:off x="1524001" y="4596478"/>
            <a:ext cx="3830259" cy="2261523"/>
          </a:xfrm>
          <a:prstGeom prst="rect">
            <a:avLst/>
          </a:prstGeom>
        </p:spPr>
      </p:pic>
      <p:pic>
        <p:nvPicPr>
          <p:cNvPr id="15" name="Picture 14"/>
          <p:cNvPicPr>
            <a:picLocks noChangeAspect="1"/>
          </p:cNvPicPr>
          <p:nvPr/>
        </p:nvPicPr>
        <p:blipFill>
          <a:blip r:embed="rId5"/>
          <a:stretch>
            <a:fillRect/>
          </a:stretch>
        </p:blipFill>
        <p:spPr>
          <a:xfrm>
            <a:off x="6939227" y="4403609"/>
            <a:ext cx="3524596" cy="2283691"/>
          </a:xfrm>
          <a:prstGeom prst="rect">
            <a:avLst/>
          </a:prstGeom>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55000">
                        <a14:foregroundMark x1="48600" y1="39041" x2="47600" y2="42740"/>
                        <a14:foregroundMark x1="45400" y1="49041" x2="45000" y2="49315"/>
                        <a14:backgroundMark x1="5400" y1="28493" x2="4000" y2="40137"/>
                      </a14:backgroundRemoval>
                    </a14:imgEffect>
                  </a14:imgLayer>
                </a14:imgProps>
              </a:ext>
            </a:extLst>
          </a:blip>
          <a:srcRect r="45115"/>
          <a:stretch/>
        </p:blipFill>
        <p:spPr>
          <a:xfrm>
            <a:off x="5651885" y="4038600"/>
            <a:ext cx="1059886" cy="2819400"/>
          </a:xfrm>
          <a:prstGeom prst="rect">
            <a:avLst/>
          </a:prstGeom>
        </p:spPr>
      </p:pic>
      <p:pic>
        <p:nvPicPr>
          <p:cNvPr id="3074" name="Picture 2" descr="Image result for teacher dres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84785" y="2188307"/>
            <a:ext cx="1834476" cy="34369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male teacher asia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86970" y="35107"/>
            <a:ext cx="3436679" cy="22893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male teacher asia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86970" y="35107"/>
            <a:ext cx="3436679" cy="22893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young male teach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5567" y="2185259"/>
            <a:ext cx="1880473" cy="2597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424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524001" y="3844409"/>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n-US" altLang="en-US">
              <a:latin typeface="Arial" pitchFamily="34" charset="0"/>
              <a:cs typeface="Arial" pitchFamily="34" charset="0"/>
            </a:endParaRPr>
          </a:p>
        </p:txBody>
      </p:sp>
      <p:sp>
        <p:nvSpPr>
          <p:cNvPr id="11" name="TextBox 10"/>
          <p:cNvSpPr txBox="1"/>
          <p:nvPr/>
        </p:nvSpPr>
        <p:spPr>
          <a:xfrm>
            <a:off x="7212726" y="1443841"/>
            <a:ext cx="4546457" cy="3970318"/>
          </a:xfrm>
          <a:prstGeom prst="rect">
            <a:avLst/>
          </a:prstGeom>
          <a:noFill/>
        </p:spPr>
        <p:txBody>
          <a:bodyPr wrap="square" rtlCol="0">
            <a:spAutoFit/>
          </a:bodyPr>
          <a:lstStyle/>
          <a:p>
            <a:r>
              <a:rPr lang="en-US" b="1" dirty="0">
                <a:latin typeface="+mj-lt"/>
                <a:ea typeface="Times New Roman" charset="0"/>
                <a:cs typeface="Times New Roman" charset="0"/>
              </a:rPr>
              <a:t>From JCPS:</a:t>
            </a:r>
          </a:p>
          <a:p>
            <a:endParaRPr lang="en-US" dirty="0">
              <a:latin typeface="+mj-lt"/>
              <a:ea typeface="Times New Roman" charset="0"/>
              <a:cs typeface="Times New Roman" charset="0"/>
            </a:endParaRPr>
          </a:p>
          <a:p>
            <a:r>
              <a:rPr lang="en-US" b="1" dirty="0">
                <a:latin typeface="+mj-lt"/>
                <a:ea typeface="Times New Roman" charset="0"/>
                <a:cs typeface="Times New Roman" charset="0"/>
              </a:rPr>
              <a:t>Appropriate attire and a neat personal appearance are necessary to make a good impression on and to win the respect of the class and the school administration. </a:t>
            </a:r>
          </a:p>
          <a:p>
            <a:endParaRPr lang="en-US" dirty="0">
              <a:latin typeface="+mj-lt"/>
              <a:ea typeface="Times New Roman" charset="0"/>
              <a:cs typeface="Times New Roman" charset="0"/>
            </a:endParaRPr>
          </a:p>
          <a:p>
            <a:r>
              <a:rPr lang="en-US" dirty="0">
                <a:latin typeface="+mj-lt"/>
                <a:ea typeface="Times New Roman" charset="0"/>
                <a:cs typeface="Times New Roman" charset="0"/>
              </a:rPr>
              <a:t>Individual schools have established dress standards; however, professional dress is always appropriate, regardless of what teachers may be wearing. In most schools, </a:t>
            </a:r>
            <a:r>
              <a:rPr lang="en-US" b="1" dirty="0">
                <a:latin typeface="+mj-lt"/>
                <a:ea typeface="Times New Roman" charset="0"/>
                <a:cs typeface="Times New Roman" charset="0"/>
              </a:rPr>
              <a:t>sweatshirts, jeans, T- shirts, and sandals</a:t>
            </a:r>
            <a:r>
              <a:rPr lang="en-US" dirty="0">
                <a:latin typeface="+mj-lt"/>
                <a:ea typeface="Times New Roman" charset="0"/>
                <a:cs typeface="Times New Roman" charset="0"/>
              </a:rPr>
              <a:t> are not appropriate. </a:t>
            </a:r>
            <a:endParaRPr lang="en-US" dirty="0">
              <a:latin typeface="Times New Roman" charset="0"/>
              <a:ea typeface="Times New Roman" charset="0"/>
              <a:cs typeface="Times New Roman" charset="0"/>
            </a:endParaRPr>
          </a:p>
        </p:txBody>
      </p:sp>
      <p:sp>
        <p:nvSpPr>
          <p:cNvPr id="7" name="TextBox 6"/>
          <p:cNvSpPr txBox="1"/>
          <p:nvPr/>
        </p:nvSpPr>
        <p:spPr>
          <a:xfrm>
            <a:off x="3168821" y="298075"/>
            <a:ext cx="968535" cy="369332"/>
          </a:xfrm>
          <a:prstGeom prst="rect">
            <a:avLst/>
          </a:prstGeom>
          <a:noFill/>
        </p:spPr>
        <p:txBody>
          <a:bodyPr wrap="none" rtlCol="0">
            <a:spAutoFit/>
          </a:bodyPr>
          <a:lstStyle/>
          <a:p>
            <a:r>
              <a:rPr lang="en-US" b="1" dirty="0"/>
              <a:t>Avoid: </a:t>
            </a:r>
          </a:p>
        </p:txBody>
      </p:sp>
      <p:pic>
        <p:nvPicPr>
          <p:cNvPr id="2050" name="Picture 2" descr="https://images.footballfanatics.com/FFImage/thumb.aspx?i=/productimages/_2495000/altimages/ff_2495679alt4_full.jpg&amp;w=600"/>
          <p:cNvPicPr>
            <a:picLocks noChangeAspect="1" noChangeArrowheads="1"/>
          </p:cNvPicPr>
          <p:nvPr/>
        </p:nvPicPr>
        <p:blipFill rotWithShape="1">
          <a:blip r:embed="rId2">
            <a:extLst>
              <a:ext uri="{28A0092B-C50C-407E-A947-70E740481C1C}">
                <a14:useLocalDpi xmlns:a14="http://schemas.microsoft.com/office/drawing/2010/main" val="0"/>
              </a:ext>
            </a:extLst>
          </a:blip>
          <a:srcRect l="16931" r="12996"/>
          <a:stretch/>
        </p:blipFill>
        <p:spPr bwMode="auto">
          <a:xfrm>
            <a:off x="1643727" y="2880839"/>
            <a:ext cx="2370083" cy="33823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edia4.s-nbcnews.com/j/newscms/2017_35/1279264/leggings-today-170830-tease_9208ad6c0e4e123672495c7be566cd4d.social_share_1200x630_cent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593" b="-5305"/>
          <a:stretch/>
        </p:blipFill>
        <p:spPr bwMode="auto">
          <a:xfrm>
            <a:off x="1726185" y="605969"/>
            <a:ext cx="2362200" cy="22748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fashionlouisianastateuniversityhistory.files.wordpress.com/2018/12/average-lampshading.png?w=7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0845" y="604559"/>
            <a:ext cx="2615893" cy="162106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thrownaskew.com/wp-content/uploads/2019/06/mens-dri-fit-dna-floral-basketball-shorts-university-redwhite-nike-short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058" r="25301"/>
          <a:stretch/>
        </p:blipFill>
        <p:spPr bwMode="auto">
          <a:xfrm>
            <a:off x="5156018" y="2301826"/>
            <a:ext cx="1879965" cy="38649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914221" y="2838857"/>
            <a:ext cx="1316372" cy="3200400"/>
          </a:xfrm>
          <a:prstGeom prst="rect">
            <a:avLst/>
          </a:prstGeom>
        </p:spPr>
      </p:pic>
    </p:spTree>
    <p:extLst>
      <p:ext uri="{BB962C8B-B14F-4D97-AF65-F5344CB8AC3E}">
        <p14:creationId xmlns:p14="http://schemas.microsoft.com/office/powerpoint/2010/main" val="1508583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707B-B950-427E-983E-424D251A5234}"/>
              </a:ext>
            </a:extLst>
          </p:cNvPr>
          <p:cNvSpPr>
            <a:spLocks noGrp="1"/>
          </p:cNvSpPr>
          <p:nvPr>
            <p:ph type="title"/>
          </p:nvPr>
        </p:nvSpPr>
        <p:spPr/>
        <p:txBody>
          <a:bodyPr>
            <a:normAutofit/>
          </a:bodyPr>
          <a:lstStyle/>
          <a:p>
            <a:r>
              <a:rPr lang="en-US" sz="5400" b="1" dirty="0"/>
              <a:t>4. Log every field experience on a field log</a:t>
            </a:r>
          </a:p>
        </p:txBody>
      </p:sp>
      <p:sp>
        <p:nvSpPr>
          <p:cNvPr id="3" name="Text Placeholder 2">
            <a:extLst>
              <a:ext uri="{FF2B5EF4-FFF2-40B4-BE49-F238E27FC236}">
                <a16:creationId xmlns:a16="http://schemas.microsoft.com/office/drawing/2014/main" id="{234D71EB-8AF6-45E1-B767-DE717C135B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224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Field Log</a:t>
            </a:r>
          </a:p>
        </p:txBody>
      </p:sp>
      <p:sp>
        <p:nvSpPr>
          <p:cNvPr id="3" name="Content Placeholder 2"/>
          <p:cNvSpPr>
            <a:spLocks noGrp="1"/>
          </p:cNvSpPr>
          <p:nvPr>
            <p:ph idx="1"/>
          </p:nvPr>
        </p:nvSpPr>
        <p:spPr>
          <a:xfrm>
            <a:off x="614057" y="1410887"/>
            <a:ext cx="4391079" cy="4948290"/>
          </a:xfrm>
        </p:spPr>
        <p:txBody>
          <a:bodyPr>
            <a:noAutofit/>
          </a:bodyPr>
          <a:lstStyle/>
          <a:p>
            <a:r>
              <a:rPr lang="en-US" sz="1800" dirty="0"/>
              <a:t>Fill it out and have it signed for </a:t>
            </a:r>
            <a:r>
              <a:rPr lang="en-US" sz="1800" i="1" dirty="0"/>
              <a:t>every</a:t>
            </a:r>
            <a:r>
              <a:rPr lang="en-US" sz="1800" dirty="0"/>
              <a:t> experience.</a:t>
            </a:r>
          </a:p>
          <a:p>
            <a:r>
              <a:rPr lang="en-US" sz="1800" dirty="0"/>
              <a:t>Keep these safe until graduation!  You will need them.  </a:t>
            </a:r>
            <a:r>
              <a:rPr lang="en-US" sz="1800" b="1" dirty="0">
                <a:solidFill>
                  <a:srgbClr val="FF0000"/>
                </a:solidFill>
              </a:rPr>
              <a:t>If you do not have the information on these logs, the hours will need to be </a:t>
            </a:r>
            <a:r>
              <a:rPr lang="en-US" sz="1800" b="1" u="sng" dirty="0">
                <a:solidFill>
                  <a:srgbClr val="FF0000"/>
                </a:solidFill>
              </a:rPr>
              <a:t>repeated </a:t>
            </a:r>
            <a:r>
              <a:rPr lang="en-US" sz="1800" b="1" dirty="0">
                <a:solidFill>
                  <a:srgbClr val="FF0000"/>
                </a:solidFill>
              </a:rPr>
              <a:t>before you apply for teacher candidate </a:t>
            </a:r>
            <a:r>
              <a:rPr lang="en-US" sz="1800" b="1" dirty="0"/>
              <a:t>(student teaching) status.</a:t>
            </a:r>
          </a:p>
          <a:p>
            <a:r>
              <a:rPr lang="en-US" sz="1800" b="1" dirty="0"/>
              <a:t>Copies must be kept by </a:t>
            </a:r>
            <a:r>
              <a:rPr lang="en-US" sz="1800" b="1" u="sng" dirty="0">
                <a:solidFill>
                  <a:srgbClr val="FF0000"/>
                </a:solidFill>
              </a:rPr>
              <a:t>you</a:t>
            </a:r>
            <a:r>
              <a:rPr lang="en-US" sz="1800" b="1" dirty="0">
                <a:solidFill>
                  <a:srgbClr val="FF0000"/>
                </a:solidFill>
              </a:rPr>
              <a:t>!</a:t>
            </a:r>
            <a:r>
              <a:rPr lang="en-US" sz="1800" b="1" dirty="0"/>
              <a:t> We </a:t>
            </a:r>
            <a:r>
              <a:rPr lang="en-US" sz="1800" b="1" i="1" dirty="0"/>
              <a:t>do not keep logs at the OEDCP</a:t>
            </a:r>
            <a:r>
              <a:rPr lang="en-US" sz="1800" b="1" dirty="0"/>
              <a:t>, and your professor does not keep logs. </a:t>
            </a:r>
          </a:p>
          <a:p>
            <a:pPr marL="119062" indent="0">
              <a:buNone/>
            </a:pPr>
            <a:endParaRPr lang="en-US" sz="1800" dirty="0"/>
          </a:p>
          <a:p>
            <a:r>
              <a:rPr lang="en-US" sz="1800" dirty="0">
                <a:hlinkClick r:id="rId3"/>
              </a:rPr>
              <a:t>https://louisville.edu/education/field-placement/files/field-logv4.pdf</a:t>
            </a:r>
            <a:r>
              <a:rPr lang="en-US" sz="1800" dirty="0"/>
              <a:t> </a:t>
            </a:r>
          </a:p>
          <a:p>
            <a:r>
              <a:rPr lang="en-US" sz="1800" dirty="0"/>
              <a:t>HOW TO: </a:t>
            </a:r>
            <a:r>
              <a:rPr lang="en-US" sz="1800" dirty="0">
                <a:hlinkClick r:id="rId4"/>
              </a:rPr>
              <a:t>https://youtu.be/6mjeV9Ney1Y</a:t>
            </a:r>
            <a:r>
              <a:rPr lang="en-US" sz="1800" dirty="0"/>
              <a:t> </a:t>
            </a:r>
          </a:p>
        </p:txBody>
      </p:sp>
      <p:pic>
        <p:nvPicPr>
          <p:cNvPr id="5" name="Picture 4">
            <a:extLst>
              <a:ext uri="{FF2B5EF4-FFF2-40B4-BE49-F238E27FC236}">
                <a16:creationId xmlns:a16="http://schemas.microsoft.com/office/drawing/2014/main" id="{FC98EA53-6C1C-884B-1A69-91FB39262079}"/>
              </a:ext>
            </a:extLst>
          </p:cNvPr>
          <p:cNvPicPr>
            <a:picLocks noChangeAspect="1"/>
          </p:cNvPicPr>
          <p:nvPr/>
        </p:nvPicPr>
        <p:blipFill>
          <a:blip r:embed="rId5"/>
          <a:stretch>
            <a:fillRect/>
          </a:stretch>
        </p:blipFill>
        <p:spPr>
          <a:xfrm>
            <a:off x="5211116" y="1740060"/>
            <a:ext cx="6150320" cy="4525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0711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0FD700-069E-45B7-99EE-9FD40B196D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3" name="Rounded Rectangle 14">
            <a:extLst>
              <a:ext uri="{FF2B5EF4-FFF2-40B4-BE49-F238E27FC236}">
                <a16:creationId xmlns:a16="http://schemas.microsoft.com/office/drawing/2014/main" id="{843DD86A-8FAA-443F-9211-42A2AE8A7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2A13AAE-18EB-4BDF-BAF7-F2F97B8D0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0F5C1B21-B0DB-4206-99EE-C13D67038B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9" name="Picture 18">
            <a:extLst>
              <a:ext uri="{FF2B5EF4-FFF2-40B4-BE49-F238E27FC236}">
                <a16:creationId xmlns:a16="http://schemas.microsoft.com/office/drawing/2014/main" id="{49261589-06E9-4B7C-A8F1-26648507B7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4" name="Title 3">
            <a:extLst>
              <a:ext uri="{FF2B5EF4-FFF2-40B4-BE49-F238E27FC236}">
                <a16:creationId xmlns:a16="http://schemas.microsoft.com/office/drawing/2014/main" id="{0069CCFE-31C3-4FBC-BC59-38F9FBBF2EE6}"/>
              </a:ext>
            </a:extLst>
          </p:cNvPr>
          <p:cNvSpPr>
            <a:spLocks noGrp="1"/>
          </p:cNvSpPr>
          <p:nvPr>
            <p:ph type="title"/>
          </p:nvPr>
        </p:nvSpPr>
        <p:spPr>
          <a:xfrm>
            <a:off x="622302" y="746125"/>
            <a:ext cx="3306744" cy="5148371"/>
          </a:xfrm>
        </p:spPr>
        <p:txBody>
          <a:bodyPr vert="horz" lIns="91440" tIns="45720" rIns="91440" bIns="45720" rtlCol="0" anchor="ctr">
            <a:normAutofit/>
          </a:bodyPr>
          <a:lstStyle/>
          <a:p>
            <a:r>
              <a:rPr lang="en-US" sz="3100" dirty="0">
                <a:solidFill>
                  <a:schemeClr val="bg1"/>
                </a:solidFill>
              </a:rPr>
              <a:t>Preparing for Placement</a:t>
            </a:r>
          </a:p>
        </p:txBody>
      </p:sp>
      <p:graphicFrame>
        <p:nvGraphicFramePr>
          <p:cNvPr id="7" name="TextBox 4">
            <a:extLst>
              <a:ext uri="{FF2B5EF4-FFF2-40B4-BE49-F238E27FC236}">
                <a16:creationId xmlns:a16="http://schemas.microsoft.com/office/drawing/2014/main" id="{A0F5339C-AD11-489A-8E5A-89F7A559D780}"/>
              </a:ext>
            </a:extLst>
          </p:cNvPr>
          <p:cNvGraphicFramePr/>
          <p:nvPr>
            <p:extLst>
              <p:ext uri="{D42A27DB-BD31-4B8C-83A1-F6EECF244321}">
                <p14:modId xmlns:p14="http://schemas.microsoft.com/office/powerpoint/2010/main" val="3143486052"/>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840977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74F3F0-03A6-4512-AFFB-F272163D8CFA}"/>
              </a:ext>
            </a:extLst>
          </p:cNvPr>
          <p:cNvSpPr txBox="1"/>
          <p:nvPr/>
        </p:nvSpPr>
        <p:spPr>
          <a:xfrm>
            <a:off x="5751095" y="408244"/>
            <a:ext cx="9753098" cy="400110"/>
          </a:xfrm>
          <a:prstGeom prst="rect">
            <a:avLst/>
          </a:prstGeom>
          <a:noFill/>
        </p:spPr>
        <p:txBody>
          <a:bodyPr wrap="square" rtlCol="0">
            <a:spAutoFit/>
          </a:bodyPr>
          <a:lstStyle/>
          <a:p>
            <a:pPr>
              <a:defRPr/>
            </a:pPr>
            <a:r>
              <a:rPr lang="en-US" sz="2000"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mj-lt"/>
                <a:cs typeface="Arial"/>
              </a:rPr>
              <a:t>Remember: obtain signatures and keep copies!!</a:t>
            </a:r>
          </a:p>
        </p:txBody>
      </p:sp>
      <p:sp>
        <p:nvSpPr>
          <p:cNvPr id="5" name="Rectangle 4">
            <a:extLst>
              <a:ext uri="{FF2B5EF4-FFF2-40B4-BE49-F238E27FC236}">
                <a16:creationId xmlns:a16="http://schemas.microsoft.com/office/drawing/2014/main" id="{2EF7834D-2BB3-5644-9E98-E0483C31009B}"/>
              </a:ext>
            </a:extLst>
          </p:cNvPr>
          <p:cNvSpPr/>
          <p:nvPr/>
        </p:nvSpPr>
        <p:spPr bwMode="auto">
          <a:xfrm>
            <a:off x="3429000" y="1371600"/>
            <a:ext cx="8382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Arial" charset="0"/>
              <a:ea typeface="ヒラギノ角ゴ Pro W3" pitchFamily="1" charset="-128"/>
            </a:endParaRPr>
          </a:p>
        </p:txBody>
      </p:sp>
      <p:sp>
        <p:nvSpPr>
          <p:cNvPr id="6" name="Rectangle 5">
            <a:extLst>
              <a:ext uri="{FF2B5EF4-FFF2-40B4-BE49-F238E27FC236}">
                <a16:creationId xmlns:a16="http://schemas.microsoft.com/office/drawing/2014/main" id="{5373C867-945B-7D4A-AF21-5B88073BE47F}"/>
              </a:ext>
            </a:extLst>
          </p:cNvPr>
          <p:cNvSpPr/>
          <p:nvPr/>
        </p:nvSpPr>
        <p:spPr bwMode="auto">
          <a:xfrm>
            <a:off x="5876908" y="1371600"/>
            <a:ext cx="8382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Arial" charset="0"/>
              <a:ea typeface="ヒラギノ角ゴ Pro W3" pitchFamily="1" charset="-128"/>
            </a:endParaRPr>
          </a:p>
        </p:txBody>
      </p:sp>
      <p:sp>
        <p:nvSpPr>
          <p:cNvPr id="8" name="TextBox 7">
            <a:extLst>
              <a:ext uri="{FF2B5EF4-FFF2-40B4-BE49-F238E27FC236}">
                <a16:creationId xmlns:a16="http://schemas.microsoft.com/office/drawing/2014/main" id="{6F446631-30A0-1B3A-D232-2011D0090AB8}"/>
              </a:ext>
            </a:extLst>
          </p:cNvPr>
          <p:cNvSpPr txBox="1"/>
          <p:nvPr/>
        </p:nvSpPr>
        <p:spPr>
          <a:xfrm>
            <a:off x="545564" y="1762626"/>
            <a:ext cx="5327745" cy="4185761"/>
          </a:xfrm>
          <a:prstGeom prst="rect">
            <a:avLst/>
          </a:prstGeom>
          <a:noFill/>
        </p:spPr>
        <p:txBody>
          <a:bodyPr wrap="square">
            <a:spAutoFit/>
          </a:bodyPr>
          <a:lstStyle/>
          <a:p>
            <a:pPr marL="342900" indent="-342900">
              <a:buFont typeface="Arial" panose="020B0604020202020204" pitchFamily="34" charset="0"/>
              <a:buChar char="•"/>
            </a:pPr>
            <a:r>
              <a:rPr lang="en-US" sz="2400" dirty="0"/>
              <a:t>Logs can be electronically signed using the signature feature in Adobe Acrobat DC</a:t>
            </a:r>
          </a:p>
          <a:p>
            <a:pPr marL="461962"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400" dirty="0"/>
              <a:t>This signature </a:t>
            </a:r>
            <a:r>
              <a:rPr lang="en-US" sz="2400" b="1" u="sng" dirty="0"/>
              <a:t>must look like a signature</a:t>
            </a:r>
            <a:r>
              <a:rPr lang="en-US" sz="2400" dirty="0"/>
              <a:t>, and </a:t>
            </a:r>
            <a:r>
              <a:rPr lang="en-US" sz="2400" i="1" u="sng" dirty="0"/>
              <a:t>cannot</a:t>
            </a:r>
            <a:r>
              <a:rPr lang="en-US" sz="2400" dirty="0"/>
              <a:t> be just a typed name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Adobe Signature How To: </a:t>
            </a:r>
            <a:r>
              <a:rPr lang="en-US" sz="2400" dirty="0">
                <a:hlinkClick r:id="rId3"/>
              </a:rPr>
              <a:t>https://youtu.be/J_fu2hKvV4o</a:t>
            </a:r>
            <a:r>
              <a:rPr lang="en-US" sz="2400" dirty="0"/>
              <a:t> </a:t>
            </a:r>
          </a:p>
          <a:p>
            <a:pPr marL="800100" lvl="1" indent="-342900">
              <a:buFont typeface="Arial" panose="020B0604020202020204" pitchFamily="34" charset="0"/>
              <a:buChar char="•"/>
            </a:pPr>
            <a:endParaRPr lang="en-US" sz="1400" dirty="0"/>
          </a:p>
          <a:p>
            <a:pPr marL="342900" indent="-342900">
              <a:buFont typeface="Arial" panose="020B0604020202020204" pitchFamily="34" charset="0"/>
              <a:buChar char="•"/>
            </a:pPr>
            <a:endParaRPr lang="en-US" sz="1600" dirty="0"/>
          </a:p>
        </p:txBody>
      </p:sp>
      <p:pic>
        <p:nvPicPr>
          <p:cNvPr id="2" name="Picture 1">
            <a:extLst>
              <a:ext uri="{FF2B5EF4-FFF2-40B4-BE49-F238E27FC236}">
                <a16:creationId xmlns:a16="http://schemas.microsoft.com/office/drawing/2014/main" id="{9D85E07B-C802-8F8C-2A4A-2597E082ABA9}"/>
              </a:ext>
            </a:extLst>
          </p:cNvPr>
          <p:cNvPicPr>
            <a:picLocks noChangeAspect="1"/>
          </p:cNvPicPr>
          <p:nvPr/>
        </p:nvPicPr>
        <p:blipFill>
          <a:blip r:embed="rId4"/>
          <a:stretch>
            <a:fillRect/>
          </a:stretch>
        </p:blipFill>
        <p:spPr>
          <a:xfrm>
            <a:off x="8281105" y="4019585"/>
            <a:ext cx="3250996" cy="250616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011B8E45-0B61-1BC5-1630-3479F5DD3B9C}"/>
              </a:ext>
            </a:extLst>
          </p:cNvPr>
          <p:cNvPicPr>
            <a:picLocks noChangeAspect="1"/>
          </p:cNvPicPr>
          <p:nvPr/>
        </p:nvPicPr>
        <p:blipFill rotWithShape="1">
          <a:blip r:embed="rId4"/>
          <a:srcRect l="87178" t="37398" b="20122"/>
          <a:stretch/>
        </p:blipFill>
        <p:spPr>
          <a:xfrm>
            <a:off x="7479419" y="982894"/>
            <a:ext cx="1133694" cy="2895600"/>
          </a:xfrm>
          <a:prstGeom prst="rect">
            <a:avLst/>
          </a:prstGeom>
          <a:ln>
            <a:noFill/>
          </a:ln>
          <a:effectLst>
            <a:outerShdw blurRad="292100" dist="139700" dir="2700000" algn="tl" rotWithShape="0">
              <a:srgbClr val="333333">
                <a:alpha val="65000"/>
              </a:srgbClr>
            </a:outerShdw>
          </a:effectLst>
        </p:spPr>
      </p:pic>
      <p:sp>
        <p:nvSpPr>
          <p:cNvPr id="10" name="Arrow: Right 9">
            <a:extLst>
              <a:ext uri="{FF2B5EF4-FFF2-40B4-BE49-F238E27FC236}">
                <a16:creationId xmlns:a16="http://schemas.microsoft.com/office/drawing/2014/main" id="{DD9F109E-0487-3304-1D60-9E2B5509B86E}"/>
              </a:ext>
            </a:extLst>
          </p:cNvPr>
          <p:cNvSpPr/>
          <p:nvPr/>
        </p:nvSpPr>
        <p:spPr bwMode="auto">
          <a:xfrm>
            <a:off x="5446625" y="2087246"/>
            <a:ext cx="1995214" cy="385701"/>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Arial" charset="0"/>
              <a:ea typeface="ヒラギノ角ゴ Pro W3" pitchFamily="1" charset="-128"/>
            </a:endParaRPr>
          </a:p>
        </p:txBody>
      </p:sp>
      <p:sp>
        <p:nvSpPr>
          <p:cNvPr id="9" name="Arrow: Right 8">
            <a:extLst>
              <a:ext uri="{FF2B5EF4-FFF2-40B4-BE49-F238E27FC236}">
                <a16:creationId xmlns:a16="http://schemas.microsoft.com/office/drawing/2014/main" id="{34F4B2E3-01F9-4867-B3D8-2B4DFDBE6217}"/>
              </a:ext>
            </a:extLst>
          </p:cNvPr>
          <p:cNvSpPr/>
          <p:nvPr/>
        </p:nvSpPr>
        <p:spPr bwMode="auto">
          <a:xfrm rot="2736882">
            <a:off x="4866863" y="4241151"/>
            <a:ext cx="4504929" cy="385701"/>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Arial" charset="0"/>
              <a:ea typeface="ヒラギノ角ゴ Pro W3" pitchFamily="1" charset="-128"/>
            </a:endParaRPr>
          </a:p>
        </p:txBody>
      </p:sp>
    </p:spTree>
    <p:extLst>
      <p:ext uri="{BB962C8B-B14F-4D97-AF65-F5344CB8AC3E}">
        <p14:creationId xmlns:p14="http://schemas.microsoft.com/office/powerpoint/2010/main" val="539006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3719" y="764373"/>
            <a:ext cx="2862784" cy="1293028"/>
          </a:xfrm>
        </p:spPr>
        <p:txBody>
          <a:bodyPr>
            <a:normAutofit fontScale="90000"/>
          </a:bodyPr>
          <a:lstStyle/>
          <a:p>
            <a:r>
              <a:rPr lang="en-US" b="1" dirty="0"/>
              <a:t>Field Log Example</a:t>
            </a:r>
            <a:br>
              <a:rPr lang="en-US" b="1" dirty="0"/>
            </a:br>
            <a:endParaRPr lang="en-US" b="1" dirty="0"/>
          </a:p>
        </p:txBody>
      </p:sp>
      <p:sp>
        <p:nvSpPr>
          <p:cNvPr id="5" name="Content Placeholder 4"/>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3C9BC3E6-CE99-BCFE-CEF6-FC87E5248841}"/>
              </a:ext>
            </a:extLst>
          </p:cNvPr>
          <p:cNvPicPr>
            <a:picLocks noChangeAspect="1"/>
          </p:cNvPicPr>
          <p:nvPr/>
        </p:nvPicPr>
        <p:blipFill>
          <a:blip r:embed="rId3"/>
          <a:stretch>
            <a:fillRect/>
          </a:stretch>
        </p:blipFill>
        <p:spPr>
          <a:xfrm>
            <a:off x="140164" y="41682"/>
            <a:ext cx="8842130" cy="6816318"/>
          </a:xfrm>
          <a:prstGeom prst="rect">
            <a:avLst/>
          </a:prstGeom>
        </p:spPr>
      </p:pic>
    </p:spTree>
    <p:extLst>
      <p:ext uri="{BB962C8B-B14F-4D97-AF65-F5344CB8AC3E}">
        <p14:creationId xmlns:p14="http://schemas.microsoft.com/office/powerpoint/2010/main" val="1548536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229" y="1453815"/>
            <a:ext cx="9907240" cy="609600"/>
          </a:xfrm>
        </p:spPr>
        <p:txBody>
          <a:bodyPr>
            <a:noAutofit/>
          </a:bodyPr>
          <a:lstStyle/>
          <a:p>
            <a:pPr algn="l"/>
            <a:r>
              <a:rPr lang="en-US" sz="3200" b="1" cap="none" dirty="0">
                <a:solidFill>
                  <a:srgbClr val="FF0000"/>
                </a:solidFill>
                <a:effectLst>
                  <a:outerShdw blurRad="38100" dist="38100" dir="2700000" algn="tl">
                    <a:srgbClr val="000000">
                      <a:alpha val="43137"/>
                    </a:srgbClr>
                  </a:outerShdw>
                </a:effectLst>
              </a:rPr>
              <a:t>IMPORTANT: </a:t>
            </a:r>
            <a:r>
              <a:rPr lang="en-US" sz="3200" cap="none" dirty="0">
                <a:effectLst>
                  <a:outerShdw blurRad="38100" dist="38100" dir="2700000" algn="tl">
                    <a:srgbClr val="000000">
                      <a:alpha val="43137"/>
                    </a:srgbClr>
                  </a:outerShdw>
                </a:effectLst>
              </a:rPr>
              <a:t>Scan or make copies of all logs – you will need them for KECS and your student teaching application. </a:t>
            </a:r>
          </a:p>
        </p:txBody>
      </p:sp>
      <p:sp>
        <p:nvSpPr>
          <p:cNvPr id="6" name="TextBox 5"/>
          <p:cNvSpPr txBox="1"/>
          <p:nvPr/>
        </p:nvSpPr>
        <p:spPr>
          <a:xfrm>
            <a:off x="7482167" y="2684962"/>
            <a:ext cx="4507302"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t>Logs showing </a:t>
            </a:r>
            <a:r>
              <a:rPr lang="en-US" b="1" dirty="0">
                <a:solidFill>
                  <a:srgbClr val="FF0000"/>
                </a:solidFill>
              </a:rPr>
              <a:t>200</a:t>
            </a:r>
            <a:r>
              <a:rPr lang="en-US" b="1" dirty="0"/>
              <a:t> completed field experience hours in </a:t>
            </a:r>
            <a:r>
              <a:rPr lang="en-US" b="1" dirty="0">
                <a:solidFill>
                  <a:srgbClr val="FF0000"/>
                </a:solidFill>
              </a:rPr>
              <a:t>all categories (B-G) </a:t>
            </a:r>
            <a:r>
              <a:rPr lang="en-US" b="1" dirty="0"/>
              <a:t>and </a:t>
            </a:r>
            <a:r>
              <a:rPr lang="en-US" b="1" dirty="0">
                <a:solidFill>
                  <a:srgbClr val="FF0000"/>
                </a:solidFill>
              </a:rPr>
              <a:t>all school levels </a:t>
            </a:r>
            <a:r>
              <a:rPr lang="en-US" b="1" dirty="0"/>
              <a:t>(middle, elementary, and  high) are required for student teaching. If you lose any, you will have to repeat your hours!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Recommended apps:</a:t>
            </a:r>
          </a:p>
          <a:p>
            <a:pPr marL="742950" lvl="1" indent="-285750">
              <a:buFont typeface="Arial" panose="020B0604020202020204" pitchFamily="34" charset="0"/>
              <a:buChar char="•"/>
            </a:pPr>
            <a:r>
              <a:rPr lang="en-US" b="1" dirty="0" err="1"/>
              <a:t>CamScanner</a:t>
            </a:r>
            <a:endParaRPr lang="en-US" b="1" dirty="0"/>
          </a:p>
          <a:p>
            <a:pPr marL="742950" lvl="1" indent="-285750">
              <a:buFont typeface="Arial" panose="020B0604020202020204" pitchFamily="34" charset="0"/>
              <a:buChar char="•"/>
            </a:pPr>
            <a:r>
              <a:rPr lang="en-US" b="1" dirty="0"/>
              <a:t>Notes app (iPhone)</a:t>
            </a:r>
          </a:p>
          <a:p>
            <a:pPr marL="742950" lvl="1" indent="-285750">
              <a:buFont typeface="Arial" panose="020B0604020202020204" pitchFamily="34" charset="0"/>
              <a:buChar char="•"/>
            </a:pPr>
            <a:r>
              <a:rPr lang="en-US" b="1" dirty="0"/>
              <a:t>Just use camera</a:t>
            </a:r>
          </a:p>
          <a:p>
            <a:pPr marL="742950" lvl="1" indent="-285750">
              <a:buFont typeface="Arial" panose="020B0604020202020204" pitchFamily="34" charset="0"/>
              <a:buChar char="•"/>
            </a:pPr>
            <a:r>
              <a:rPr lang="en-US" b="1" dirty="0"/>
              <a:t>Scanner</a:t>
            </a:r>
          </a:p>
        </p:txBody>
      </p:sp>
      <p:pic>
        <p:nvPicPr>
          <p:cNvPr id="1026" name="Picture 2" descr="https://www.techjeny.org/wp-content/uploads/2017/08/iScanner-PDF-Document-Scanner-App.png"/>
          <p:cNvPicPr>
            <a:picLocks noChangeAspect="1" noChangeArrowheads="1"/>
          </p:cNvPicPr>
          <p:nvPr/>
        </p:nvPicPr>
        <p:blipFill rotWithShape="1">
          <a:blip r:embed="rId2">
            <a:extLst>
              <a:ext uri="{28A0092B-C50C-407E-A947-70E740481C1C}">
                <a14:useLocalDpi xmlns:a14="http://schemas.microsoft.com/office/drawing/2010/main" val="0"/>
              </a:ext>
            </a:extLst>
          </a:blip>
          <a:srcRect t="11905"/>
          <a:stretch/>
        </p:blipFill>
        <p:spPr bwMode="auto">
          <a:xfrm>
            <a:off x="1600200" y="2819400"/>
            <a:ext cx="555268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518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879" y="591553"/>
            <a:ext cx="8033084" cy="772076"/>
          </a:xfrm>
        </p:spPr>
        <p:txBody>
          <a:bodyPr>
            <a:noAutofit/>
          </a:bodyPr>
          <a:lstStyle/>
          <a:p>
            <a:r>
              <a:rPr lang="en-US" b="1" dirty="0"/>
              <a:t>The Kentucky Educator Credentialing System (</a:t>
            </a:r>
            <a:r>
              <a:rPr lang="en-US" b="1" dirty="0">
                <a:effectLst>
                  <a:outerShdw blurRad="38100" dist="38100" dir="2700000" algn="tl">
                    <a:srgbClr val="000000">
                      <a:alpha val="43137"/>
                    </a:srgbClr>
                  </a:outerShdw>
                </a:effectLst>
              </a:rPr>
              <a:t>KECS)</a:t>
            </a:r>
          </a:p>
        </p:txBody>
      </p:sp>
      <p:sp>
        <p:nvSpPr>
          <p:cNvPr id="3" name="Content Placeholder 2"/>
          <p:cNvSpPr>
            <a:spLocks noGrp="1"/>
          </p:cNvSpPr>
          <p:nvPr>
            <p:ph idx="1"/>
          </p:nvPr>
        </p:nvSpPr>
        <p:spPr>
          <a:xfrm>
            <a:off x="5525079" y="2268811"/>
            <a:ext cx="6666921" cy="2886721"/>
          </a:xfrm>
        </p:spPr>
        <p:txBody>
          <a:bodyPr>
            <a:normAutofit/>
          </a:bodyPr>
          <a:lstStyle/>
          <a:p>
            <a:r>
              <a:rPr lang="en-US" sz="1800" dirty="0"/>
              <a:t>The Kentucky Educator Credentialing System (KECS) is an online application for tracking field experiences of teacher candidates enrolled in a Kentucky teacher preparation program. Candidates in Kentucky are required to complete a minimum of </a:t>
            </a:r>
            <a:r>
              <a:rPr lang="en-US" sz="1800" b="1" dirty="0">
                <a:solidFill>
                  <a:srgbClr val="FF0000"/>
                </a:solidFill>
              </a:rPr>
              <a:t>200 field experience </a:t>
            </a:r>
            <a:r>
              <a:rPr lang="en-US" sz="1800" dirty="0"/>
              <a:t>hours, have</a:t>
            </a:r>
            <a:r>
              <a:rPr lang="en-US" sz="1800" b="1" dirty="0">
                <a:solidFill>
                  <a:srgbClr val="FF0000"/>
                </a:solidFill>
              </a:rPr>
              <a:t> documented experience in activities B-G], </a:t>
            </a:r>
            <a:r>
              <a:rPr lang="en-US" sz="1800" b="1" dirty="0"/>
              <a:t>and documented experience </a:t>
            </a:r>
            <a:r>
              <a:rPr lang="en-US" sz="1800" dirty="0"/>
              <a:t>at an </a:t>
            </a:r>
            <a:r>
              <a:rPr lang="en-US" sz="1800" b="1" dirty="0">
                <a:solidFill>
                  <a:srgbClr val="FF0000"/>
                </a:solidFill>
              </a:rPr>
              <a:t>elementary school, middle school, and high school</a:t>
            </a:r>
            <a:r>
              <a:rPr lang="en-US" sz="1800" dirty="0"/>
              <a:t>, prior to student teaching REGARDLESS of content area or level. </a:t>
            </a:r>
          </a:p>
        </p:txBody>
      </p:sp>
      <p:sp>
        <p:nvSpPr>
          <p:cNvPr id="4" name="TextBox 3"/>
          <p:cNvSpPr txBox="1"/>
          <p:nvPr/>
        </p:nvSpPr>
        <p:spPr>
          <a:xfrm>
            <a:off x="6650169" y="5257414"/>
            <a:ext cx="4844716" cy="923330"/>
          </a:xfrm>
          <a:prstGeom prst="rect">
            <a:avLst/>
          </a:prstGeom>
          <a:noFill/>
        </p:spPr>
        <p:txBody>
          <a:bodyPr wrap="square" rtlCol="0">
            <a:spAutoFit/>
          </a:bodyPr>
          <a:lstStyle/>
          <a:p>
            <a:r>
              <a:rPr lang="en-US" b="1" dirty="0">
                <a:solidFill>
                  <a:srgbClr val="FF0000"/>
                </a:solidFill>
              </a:rPr>
              <a:t>** Note, in 107/201 you will </a:t>
            </a:r>
            <a:r>
              <a:rPr lang="en-US" b="1" u="sng" dirty="0">
                <a:solidFill>
                  <a:srgbClr val="FF0000"/>
                </a:solidFill>
              </a:rPr>
              <a:t>not</a:t>
            </a:r>
            <a:r>
              <a:rPr lang="en-US" b="1" dirty="0">
                <a:solidFill>
                  <a:srgbClr val="FF0000"/>
                </a:solidFill>
              </a:rPr>
              <a:t> need to log these hours yet; this slide is more of an FYI of what’s to come in future courses</a:t>
            </a:r>
          </a:p>
        </p:txBody>
      </p:sp>
      <p:pic>
        <p:nvPicPr>
          <p:cNvPr id="5" name="Picture 4">
            <a:extLst>
              <a:ext uri="{FF2B5EF4-FFF2-40B4-BE49-F238E27FC236}">
                <a16:creationId xmlns:a16="http://schemas.microsoft.com/office/drawing/2014/main" id="{3DBA9271-C93E-C453-04E7-73CFD0931CC2}"/>
              </a:ext>
            </a:extLst>
          </p:cNvPr>
          <p:cNvPicPr>
            <a:picLocks noChangeAspect="1"/>
          </p:cNvPicPr>
          <p:nvPr/>
        </p:nvPicPr>
        <p:blipFill>
          <a:blip r:embed="rId2"/>
          <a:stretch>
            <a:fillRect/>
          </a:stretch>
        </p:blipFill>
        <p:spPr>
          <a:xfrm>
            <a:off x="219084" y="2063416"/>
            <a:ext cx="5184386" cy="3780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7225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74957D-AFD7-9E5B-CABF-AD01945D6540}"/>
              </a:ext>
            </a:extLst>
          </p:cNvPr>
          <p:cNvSpPr>
            <a:spLocks noGrp="1"/>
          </p:cNvSpPr>
          <p:nvPr>
            <p:ph type="sldNum" sz="quarter" idx="12"/>
          </p:nvPr>
        </p:nvSpPr>
        <p:spPr/>
        <p:txBody>
          <a:bodyPr/>
          <a:lstStyle/>
          <a:p>
            <a:pPr>
              <a:defRPr/>
            </a:pPr>
            <a:fld id="{7BD44866-C020-4C38-A5D5-EF5029004C6E}" type="slidenum">
              <a:rPr lang="en-US" smtClean="0"/>
              <a:pPr>
                <a:defRPr/>
              </a:pPr>
              <a:t>24</a:t>
            </a:fld>
            <a:endParaRPr lang="en-US"/>
          </a:p>
        </p:txBody>
      </p:sp>
      <p:pic>
        <p:nvPicPr>
          <p:cNvPr id="1026" name="Picture 2">
            <a:extLst>
              <a:ext uri="{FF2B5EF4-FFF2-40B4-BE49-F238E27FC236}">
                <a16:creationId xmlns:a16="http://schemas.microsoft.com/office/drawing/2014/main" id="{F1C3314B-B9ED-EB5C-F94B-9AFD0A87380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818322" y="1066801"/>
            <a:ext cx="5748651" cy="26447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0527D78-7C14-E305-A0C8-17FB0AF67AE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92546" y="2667000"/>
            <a:ext cx="4914710" cy="2460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78EF8B9-51F6-CEBC-4966-C263D155D40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87546" y="4767713"/>
            <a:ext cx="5410200" cy="18466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1556F1-8048-2A28-B472-020D23A8C765}"/>
              </a:ext>
            </a:extLst>
          </p:cNvPr>
          <p:cNvSpPr txBox="1"/>
          <p:nvPr/>
        </p:nvSpPr>
        <p:spPr>
          <a:xfrm>
            <a:off x="764770" y="1887409"/>
            <a:ext cx="3124200" cy="7586692"/>
          </a:xfrm>
          <a:prstGeom prst="rect">
            <a:avLst/>
          </a:prstGeom>
          <a:noFill/>
        </p:spPr>
        <p:txBody>
          <a:bodyPr wrap="square" rtlCol="0">
            <a:spAutoFit/>
          </a:bodyPr>
          <a:lstStyle/>
          <a:p>
            <a:pPr marL="914400" lvl="2" indent="0">
              <a:buNone/>
            </a:pPr>
            <a:endParaRPr lang="en-US" sz="1600" b="1" dirty="0"/>
          </a:p>
          <a:p>
            <a:pPr lvl="1"/>
            <a:r>
              <a:rPr lang="en-US" sz="2200" dirty="0"/>
              <a:t>For further information, please visit the </a:t>
            </a:r>
            <a:r>
              <a:rPr lang="en-US" sz="2200" dirty="0">
                <a:hlinkClick r:id="rId5"/>
              </a:rPr>
              <a:t>OEDCP website </a:t>
            </a:r>
            <a:r>
              <a:rPr lang="en-US" sz="2200" dirty="0"/>
              <a:t>at OR look at our </a:t>
            </a:r>
            <a:r>
              <a:rPr lang="en-US" sz="2200" dirty="0">
                <a:hlinkClick r:id="rId6"/>
              </a:rPr>
              <a:t>Frequently Asked Questions</a:t>
            </a:r>
            <a:endParaRPr lang="en-US" sz="2200" dirty="0"/>
          </a:p>
          <a:p>
            <a:pPr marL="342900" indent="-342900">
              <a:buFont typeface="Wingdings" panose="05000000000000000000" pitchFamily="2" charset="2"/>
              <a:buChar char="v"/>
            </a:pPr>
            <a:r>
              <a:rPr lang="en-US" sz="2000" dirty="0"/>
              <a:t>Where you need to log </a:t>
            </a:r>
            <a:r>
              <a:rPr lang="en-US" sz="2000" b="1" dirty="0"/>
              <a:t>at least 200 hours, </a:t>
            </a:r>
            <a:r>
              <a:rPr lang="en-US" sz="2000" dirty="0"/>
              <a:t>showing all categories, levels, and activity types. </a:t>
            </a:r>
          </a:p>
          <a:p>
            <a:endParaRPr lang="en-US" sz="2000" dirty="0"/>
          </a:p>
          <a:p>
            <a:pPr marL="342900" indent="-342900">
              <a:buFont typeface="Wingdings" panose="05000000000000000000" pitchFamily="2" charset="2"/>
              <a:buChar char="v"/>
            </a:pPr>
            <a:r>
              <a:rPr lang="en-US" sz="2000" b="1" dirty="0"/>
              <a:t>Remember to hang on to your logs, even after entering into the system. </a:t>
            </a:r>
            <a:endParaRPr lang="en-US" sz="2600" b="1" dirty="0"/>
          </a:p>
          <a:p>
            <a:pPr marL="457200" indent="-457200">
              <a:lnSpc>
                <a:spcPct val="150000"/>
              </a:lnSpc>
              <a:buFont typeface="+mj-lt"/>
              <a:buAutoNum type="arabicPeriod"/>
            </a:pPr>
            <a:endParaRPr lang="en-US" sz="2600" dirty="0"/>
          </a:p>
          <a:p>
            <a:r>
              <a:rPr lang="en-US" sz="2600" dirty="0">
                <a:solidFill>
                  <a:srgbClr val="FF0000"/>
                </a:solidFill>
              </a:rPr>
              <a:t>     </a:t>
            </a:r>
            <a:endParaRPr lang="en-US" sz="2600" dirty="0"/>
          </a:p>
          <a:p>
            <a:endParaRPr lang="en-US" sz="2600" dirty="0"/>
          </a:p>
          <a:p>
            <a:r>
              <a:rPr lang="en-US" sz="2600" dirty="0"/>
              <a:t> </a:t>
            </a:r>
          </a:p>
        </p:txBody>
      </p:sp>
      <p:sp>
        <p:nvSpPr>
          <p:cNvPr id="2" name="Title 1">
            <a:extLst>
              <a:ext uri="{FF2B5EF4-FFF2-40B4-BE49-F238E27FC236}">
                <a16:creationId xmlns:a16="http://schemas.microsoft.com/office/drawing/2014/main" id="{33816F10-89C9-396F-73E5-77165A2EA09B}"/>
              </a:ext>
            </a:extLst>
          </p:cNvPr>
          <p:cNvSpPr>
            <a:spLocks noGrp="1"/>
          </p:cNvSpPr>
          <p:nvPr>
            <p:ph type="title"/>
          </p:nvPr>
        </p:nvSpPr>
        <p:spPr>
          <a:xfrm>
            <a:off x="6359146" y="152697"/>
            <a:ext cx="4038600" cy="772076"/>
          </a:xfrm>
        </p:spPr>
        <p:txBody>
          <a:bodyPr>
            <a:noAutofit/>
          </a:bodyPr>
          <a:lstStyle/>
          <a:p>
            <a:r>
              <a:rPr lang="en-US" sz="7200" b="1" dirty="0">
                <a:effectLst>
                  <a:outerShdw blurRad="38100" dist="38100" dir="2700000" algn="tl">
                    <a:srgbClr val="000000">
                      <a:alpha val="43137"/>
                    </a:srgbClr>
                  </a:outerShdw>
                </a:effectLst>
              </a:rPr>
              <a:t>KECS</a:t>
            </a:r>
          </a:p>
        </p:txBody>
      </p:sp>
    </p:spTree>
    <p:extLst>
      <p:ext uri="{BB962C8B-B14F-4D97-AF65-F5344CB8AC3E}">
        <p14:creationId xmlns:p14="http://schemas.microsoft.com/office/powerpoint/2010/main" val="529684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8C1F7-C7C1-42EE-9C60-FB66A320ADCA}"/>
              </a:ext>
            </a:extLst>
          </p:cNvPr>
          <p:cNvSpPr>
            <a:spLocks noGrp="1"/>
          </p:cNvSpPr>
          <p:nvPr>
            <p:ph type="title"/>
          </p:nvPr>
        </p:nvSpPr>
        <p:spPr>
          <a:xfrm>
            <a:off x="1790700" y="907536"/>
            <a:ext cx="8610600" cy="1293028"/>
          </a:xfrm>
        </p:spPr>
        <p:txBody>
          <a:bodyPr vert="horz" lIns="91440" tIns="45720" rIns="45720" bIns="45720" rtlCol="0" anchor="ctr">
            <a:normAutofit/>
            <a:scene3d>
              <a:camera prst="orthographicFront"/>
              <a:lightRig rig="threePt" dir="t">
                <a:rot lat="0" lon="0" rev="4800000"/>
              </a:lightRig>
            </a:scene3d>
            <a:sp3d prstMaterial="matte">
              <a:bevelT w="50800" h="10160"/>
            </a:sp3d>
          </a:bodyPr>
          <a:lstStyle/>
          <a:p>
            <a:pPr algn="ctr"/>
            <a:r>
              <a:rPr lang="en-US" sz="2400" b="1" dirty="0">
                <a:ea typeface="ＭＳ Ｐゴシック"/>
              </a:rPr>
              <a:t>KECS Field Experience Documentation Process </a:t>
            </a:r>
            <a:endParaRPr lang="en-US" sz="2400" b="1" dirty="0"/>
          </a:p>
        </p:txBody>
      </p:sp>
      <p:pic>
        <p:nvPicPr>
          <p:cNvPr id="4" name="Picture 4">
            <a:extLst>
              <a:ext uri="{FF2B5EF4-FFF2-40B4-BE49-F238E27FC236}">
                <a16:creationId xmlns:a16="http://schemas.microsoft.com/office/drawing/2014/main" id="{555048C2-181C-4DB6-BD22-2D7B01151BC2}"/>
              </a:ext>
            </a:extLst>
          </p:cNvPr>
          <p:cNvPicPr>
            <a:picLocks noGrp="1" noChangeAspect="1"/>
          </p:cNvPicPr>
          <p:nvPr>
            <p:ph idx="1"/>
          </p:nvPr>
        </p:nvPicPr>
        <p:blipFill>
          <a:blip r:embed="rId2"/>
          <a:stretch>
            <a:fillRect/>
          </a:stretch>
        </p:blipFill>
        <p:spPr>
          <a:xfrm>
            <a:off x="1981200" y="1869490"/>
            <a:ext cx="8229600" cy="4436647"/>
          </a:xfrm>
        </p:spPr>
      </p:pic>
      <p:sp>
        <p:nvSpPr>
          <p:cNvPr id="3" name="Rectangle 2">
            <a:extLst>
              <a:ext uri="{FF2B5EF4-FFF2-40B4-BE49-F238E27FC236}">
                <a16:creationId xmlns:a16="http://schemas.microsoft.com/office/drawing/2014/main" id="{246AAFF1-FB9B-DEA4-8ECB-600A71793203}"/>
              </a:ext>
            </a:extLst>
          </p:cNvPr>
          <p:cNvSpPr/>
          <p:nvPr/>
        </p:nvSpPr>
        <p:spPr>
          <a:xfrm>
            <a:off x="8730916" y="4087813"/>
            <a:ext cx="944479" cy="354931"/>
          </a:xfrm>
          <a:prstGeom prst="rect">
            <a:avLst/>
          </a:prstGeom>
          <a:solidFill>
            <a:srgbClr val="BB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KECS</a:t>
            </a:r>
          </a:p>
        </p:txBody>
      </p:sp>
      <p:sp>
        <p:nvSpPr>
          <p:cNvPr id="5" name="Rectangle 4">
            <a:extLst>
              <a:ext uri="{FF2B5EF4-FFF2-40B4-BE49-F238E27FC236}">
                <a16:creationId xmlns:a16="http://schemas.microsoft.com/office/drawing/2014/main" id="{70AE5235-7A96-3958-AA10-85B6846DC999}"/>
              </a:ext>
            </a:extLst>
          </p:cNvPr>
          <p:cNvSpPr/>
          <p:nvPr/>
        </p:nvSpPr>
        <p:spPr>
          <a:xfrm>
            <a:off x="2095501" y="4350961"/>
            <a:ext cx="529390" cy="91782"/>
          </a:xfrm>
          <a:prstGeom prst="rect">
            <a:avLst/>
          </a:prstGeom>
          <a:solidFill>
            <a:srgbClr val="9E9E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t>KECS</a:t>
            </a:r>
          </a:p>
        </p:txBody>
      </p:sp>
    </p:spTree>
    <p:extLst>
      <p:ext uri="{BB962C8B-B14F-4D97-AF65-F5344CB8AC3E}">
        <p14:creationId xmlns:p14="http://schemas.microsoft.com/office/powerpoint/2010/main" val="2033135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60180" y="6172200"/>
            <a:ext cx="2443746" cy="646331"/>
          </a:xfrm>
          <a:prstGeom prst="rect">
            <a:avLst/>
          </a:prstGeom>
          <a:noFill/>
        </p:spPr>
        <p:txBody>
          <a:bodyPr wrap="none" rtlCol="0">
            <a:spAutoFit/>
          </a:bodyPr>
          <a:lstStyle/>
          <a:p>
            <a:r>
              <a:rPr lang="en-US" dirty="0">
                <a:latin typeface="Times New Roman" charset="0"/>
                <a:ea typeface="Times New Roman" charset="0"/>
                <a:cs typeface="Times New Roman" charset="0"/>
                <a:hlinkClick r:id="rId2"/>
              </a:rPr>
              <a:t>http://www.epsb.ky.gov/</a:t>
            </a:r>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p:txBody>
      </p:sp>
      <p:sp>
        <p:nvSpPr>
          <p:cNvPr id="6" name="TextBox 5"/>
          <p:cNvSpPr txBox="1"/>
          <p:nvPr/>
        </p:nvSpPr>
        <p:spPr>
          <a:xfrm>
            <a:off x="7543800" y="2575395"/>
            <a:ext cx="3352800" cy="1477328"/>
          </a:xfrm>
          <a:prstGeom prst="rect">
            <a:avLst/>
          </a:prstGeom>
          <a:noFill/>
        </p:spPr>
        <p:txBody>
          <a:bodyPr wrap="square" rtlCol="0">
            <a:spAutoFit/>
          </a:bodyPr>
          <a:lstStyle/>
          <a:p>
            <a:r>
              <a:rPr lang="en-US" b="1" dirty="0">
                <a:solidFill>
                  <a:srgbClr val="FF0000"/>
                </a:solidFill>
              </a:rPr>
              <a:t>** Note, in 107/201 you will not need to log these hours yet; this slide is more of an FYI of what’s to come in future courses</a:t>
            </a:r>
          </a:p>
        </p:txBody>
      </p:sp>
      <p:pic>
        <p:nvPicPr>
          <p:cNvPr id="4" name="Picture 3">
            <a:extLst>
              <a:ext uri="{FF2B5EF4-FFF2-40B4-BE49-F238E27FC236}">
                <a16:creationId xmlns:a16="http://schemas.microsoft.com/office/drawing/2014/main" id="{02605B18-BE48-25EC-2C90-B8571A66D4A4}"/>
              </a:ext>
            </a:extLst>
          </p:cNvPr>
          <p:cNvPicPr>
            <a:picLocks noChangeAspect="1"/>
          </p:cNvPicPr>
          <p:nvPr/>
        </p:nvPicPr>
        <p:blipFill>
          <a:blip r:embed="rId3"/>
          <a:stretch>
            <a:fillRect/>
          </a:stretch>
        </p:blipFill>
        <p:spPr>
          <a:xfrm>
            <a:off x="685800" y="1358779"/>
            <a:ext cx="6089032" cy="4566774"/>
          </a:xfrm>
          <a:prstGeom prst="rect">
            <a:avLst/>
          </a:prstGeom>
        </p:spPr>
      </p:pic>
      <p:sp>
        <p:nvSpPr>
          <p:cNvPr id="8" name="Title 7">
            <a:extLst>
              <a:ext uri="{FF2B5EF4-FFF2-40B4-BE49-F238E27FC236}">
                <a16:creationId xmlns:a16="http://schemas.microsoft.com/office/drawing/2014/main" id="{58104745-8CBC-030E-BB96-C20794AD3A4D}"/>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8A514F1B-6CB1-1937-37E3-5C5E8C52E279}"/>
              </a:ext>
            </a:extLst>
          </p:cNvPr>
          <p:cNvSpPr txBox="1">
            <a:spLocks/>
          </p:cNvSpPr>
          <p:nvPr/>
        </p:nvSpPr>
        <p:spPr>
          <a:xfrm>
            <a:off x="6443367" y="712165"/>
            <a:ext cx="4038600" cy="772076"/>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7200" b="1" dirty="0">
                <a:effectLst>
                  <a:outerShdw blurRad="38100" dist="38100" dir="2700000" algn="tl">
                    <a:srgbClr val="000000">
                      <a:alpha val="43137"/>
                    </a:srgbClr>
                  </a:outerShdw>
                </a:effectLst>
              </a:rPr>
              <a:t>KECS</a:t>
            </a:r>
          </a:p>
        </p:txBody>
      </p:sp>
    </p:spTree>
    <p:extLst>
      <p:ext uri="{BB962C8B-B14F-4D97-AF65-F5344CB8AC3E}">
        <p14:creationId xmlns:p14="http://schemas.microsoft.com/office/powerpoint/2010/main" val="1362295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707B-B950-427E-983E-424D251A5234}"/>
              </a:ext>
            </a:extLst>
          </p:cNvPr>
          <p:cNvSpPr>
            <a:spLocks noGrp="1"/>
          </p:cNvSpPr>
          <p:nvPr>
            <p:ph type="title"/>
          </p:nvPr>
        </p:nvSpPr>
        <p:spPr>
          <a:xfrm>
            <a:off x="181648" y="-737994"/>
            <a:ext cx="10820399" cy="2801935"/>
          </a:xfrm>
        </p:spPr>
        <p:txBody>
          <a:bodyPr>
            <a:normAutofit/>
          </a:bodyPr>
          <a:lstStyle/>
          <a:p>
            <a:pPr algn="l"/>
            <a:r>
              <a:rPr lang="en-US" sz="5400" b="1" dirty="0"/>
              <a:t>Field Experience </a:t>
            </a:r>
            <a:r>
              <a:rPr lang="en-US" sz="5400" b="1" dirty="0" err="1"/>
              <a:t>Faqs</a:t>
            </a:r>
            <a:r>
              <a:rPr lang="en-US" sz="5400" b="1" dirty="0"/>
              <a:t>/Important Links</a:t>
            </a:r>
          </a:p>
        </p:txBody>
      </p:sp>
      <p:sp>
        <p:nvSpPr>
          <p:cNvPr id="3" name="Text Placeholder 2">
            <a:extLst>
              <a:ext uri="{FF2B5EF4-FFF2-40B4-BE49-F238E27FC236}">
                <a16:creationId xmlns:a16="http://schemas.microsoft.com/office/drawing/2014/main" id="{234D71EB-8AF6-45E1-B767-DE717C135B99}"/>
              </a:ext>
            </a:extLst>
          </p:cNvPr>
          <p:cNvSpPr>
            <a:spLocks noGrp="1"/>
          </p:cNvSpPr>
          <p:nvPr>
            <p:ph type="body" idx="1"/>
          </p:nvPr>
        </p:nvSpPr>
        <p:spPr>
          <a:xfrm>
            <a:off x="181648" y="2289228"/>
            <a:ext cx="11559019" cy="4319427"/>
          </a:xfrm>
          <a:solidFill>
            <a:schemeClr val="bg1"/>
          </a:solidFill>
        </p:spPr>
        <p:txBody>
          <a:bodyPr>
            <a:normAutofit fontScale="77500" lnSpcReduction="20000"/>
          </a:bodyPr>
          <a:lstStyle/>
          <a:p>
            <a:pPr algn="l"/>
            <a:r>
              <a:rPr lang="en-US" b="1" u="sng" dirty="0"/>
              <a:t>OEDCP Helpful Videos and Links:</a:t>
            </a:r>
          </a:p>
          <a:p>
            <a:pPr algn="l"/>
            <a:r>
              <a:rPr lang="en-US" dirty="0"/>
              <a:t>Field Experience Paperwork How-To: </a:t>
            </a:r>
            <a:r>
              <a:rPr lang="en-US" dirty="0">
                <a:hlinkClick r:id="rId2"/>
              </a:rPr>
              <a:t>https://www.youtube.com/watch?v=x8D9hFQI_Ds</a:t>
            </a:r>
            <a:r>
              <a:rPr lang="en-US" dirty="0"/>
              <a:t> </a:t>
            </a:r>
          </a:p>
          <a:p>
            <a:pPr algn="l"/>
            <a:r>
              <a:rPr lang="en-US" dirty="0"/>
              <a:t>Field Experience Frequently Asked Questions: </a:t>
            </a:r>
            <a:r>
              <a:rPr lang="en-US" dirty="0">
                <a:hlinkClick r:id="rId3"/>
              </a:rPr>
              <a:t>https://bit.ly/3JCClku</a:t>
            </a:r>
            <a:r>
              <a:rPr lang="en-US" dirty="0"/>
              <a:t>   </a:t>
            </a:r>
          </a:p>
          <a:p>
            <a:pPr algn="l"/>
            <a:r>
              <a:rPr lang="en-US" dirty="0"/>
              <a:t>Field Experience Log How-To: </a:t>
            </a:r>
            <a:r>
              <a:rPr lang="en-US" dirty="0">
                <a:hlinkClick r:id="rId4"/>
              </a:rPr>
              <a:t>https://youtu.be/6mjeV9Ney1Y</a:t>
            </a:r>
            <a:r>
              <a:rPr lang="en-US" dirty="0"/>
              <a:t>  </a:t>
            </a:r>
          </a:p>
          <a:p>
            <a:pPr algn="l"/>
            <a:r>
              <a:rPr lang="en-US" dirty="0"/>
              <a:t>Field Experience Log .pdf: </a:t>
            </a:r>
            <a:r>
              <a:rPr lang="en-US" dirty="0">
                <a:hlinkClick r:id="rId5"/>
              </a:rPr>
              <a:t>https://louisville.edu/education/field-placement/files/field-logv4.pdf</a:t>
            </a:r>
            <a:r>
              <a:rPr lang="en-US" dirty="0"/>
              <a:t>  </a:t>
            </a:r>
          </a:p>
          <a:p>
            <a:pPr algn="l"/>
            <a:r>
              <a:rPr lang="en-US" dirty="0"/>
              <a:t>Digital Signature How-To: </a:t>
            </a:r>
            <a:r>
              <a:rPr lang="en-US" dirty="0">
                <a:hlinkClick r:id="rId6"/>
              </a:rPr>
              <a:t>https://youtu.be/J_fu2hKvV4o</a:t>
            </a:r>
            <a:r>
              <a:rPr lang="en-US" dirty="0"/>
              <a:t> </a:t>
            </a:r>
          </a:p>
          <a:p>
            <a:pPr algn="l"/>
            <a:r>
              <a:rPr lang="en-US" dirty="0"/>
              <a:t>OEDCP Website: </a:t>
            </a:r>
            <a:r>
              <a:rPr lang="en-US" dirty="0">
                <a:hlinkClick r:id="rId7"/>
              </a:rPr>
              <a:t>https://louisville.edu/education/field-placement</a:t>
            </a:r>
            <a:r>
              <a:rPr lang="en-US" dirty="0"/>
              <a:t> </a:t>
            </a:r>
          </a:p>
          <a:p>
            <a:pPr algn="l"/>
            <a:r>
              <a:rPr lang="en-US"/>
              <a:t>CAN .PDF How-To: </a:t>
            </a:r>
            <a:r>
              <a:rPr lang="en-US">
                <a:hlinkClick r:id="rId8"/>
              </a:rPr>
              <a:t>https://louisville.edu/education/field-placement/files/can-check-how-to.pdf</a:t>
            </a:r>
            <a:r>
              <a:rPr lang="en-US"/>
              <a:t> </a:t>
            </a:r>
            <a:endParaRPr lang="en-US" dirty="0"/>
          </a:p>
          <a:p>
            <a:pPr algn="l"/>
            <a:r>
              <a:rPr lang="en-US" dirty="0"/>
              <a:t>For tech support, for issues such as receiving error messages while logging in, issues creating an account, or issues with passwords, the email address is: </a:t>
            </a:r>
            <a:r>
              <a:rPr lang="en-US" dirty="0">
                <a:hlinkClick r:id="rId9"/>
              </a:rPr>
              <a:t>jcps.studentteacherit@jefferson.kyschools.us</a:t>
            </a:r>
            <a:r>
              <a:rPr lang="en-US" dirty="0"/>
              <a:t>   </a:t>
            </a:r>
          </a:p>
          <a:p>
            <a:pPr algn="l"/>
            <a:r>
              <a:rPr lang="en-US" dirty="0"/>
              <a:t>For support with paperwork uploading, students should email: </a:t>
            </a:r>
            <a:r>
              <a:rPr lang="en-US" dirty="0">
                <a:hlinkClick r:id="rId10"/>
              </a:rPr>
              <a:t>JCPS.Student-Teacher@jefferson.kyschools.us</a:t>
            </a:r>
            <a:r>
              <a:rPr lang="en-US" dirty="0"/>
              <a:t>  </a:t>
            </a:r>
          </a:p>
          <a:p>
            <a:pPr algn="l"/>
            <a:r>
              <a:rPr lang="en-US" dirty="0"/>
              <a:t>Please remind students that the OEDCP cannot help with tech issues when it comes to account creation or document upload, as it is a JCPS-run system. </a:t>
            </a:r>
          </a:p>
          <a:p>
            <a:pPr algn="l"/>
            <a:endParaRPr lang="en-US" dirty="0"/>
          </a:p>
        </p:txBody>
      </p:sp>
    </p:spTree>
    <p:extLst>
      <p:ext uri="{BB962C8B-B14F-4D97-AF65-F5344CB8AC3E}">
        <p14:creationId xmlns:p14="http://schemas.microsoft.com/office/powerpoint/2010/main" val="2604546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E7A04-D86B-46DD-9C0A-8927CD92D368}"/>
              </a:ext>
            </a:extLst>
          </p:cNvPr>
          <p:cNvSpPr>
            <a:spLocks noGrp="1"/>
          </p:cNvSpPr>
          <p:nvPr>
            <p:ph type="title" idx="4294967295"/>
          </p:nvPr>
        </p:nvSpPr>
        <p:spPr>
          <a:xfrm>
            <a:off x="6231835" y="525118"/>
            <a:ext cx="5582478" cy="1417638"/>
          </a:xfrm>
        </p:spPr>
        <p:txBody>
          <a:bodyPr>
            <a:normAutofit fontScale="90000"/>
          </a:bodyPr>
          <a:lstStyle/>
          <a:p>
            <a:r>
              <a:rPr lang="en-US" sz="5400" b="1" dirty="0">
                <a:solidFill>
                  <a:srgbClr val="C00000"/>
                </a:solidFill>
              </a:rPr>
              <a:t>Questions? Concerns? Issues? </a:t>
            </a:r>
          </a:p>
        </p:txBody>
      </p:sp>
      <p:sp>
        <p:nvSpPr>
          <p:cNvPr id="5" name="TextBox 4">
            <a:extLst>
              <a:ext uri="{FF2B5EF4-FFF2-40B4-BE49-F238E27FC236}">
                <a16:creationId xmlns:a16="http://schemas.microsoft.com/office/drawing/2014/main" id="{CEA43305-6AA5-4D9D-855F-80309F95DFCC}"/>
              </a:ext>
            </a:extLst>
          </p:cNvPr>
          <p:cNvSpPr txBox="1"/>
          <p:nvPr/>
        </p:nvSpPr>
        <p:spPr>
          <a:xfrm>
            <a:off x="161608" y="1446634"/>
            <a:ext cx="11597115" cy="5239896"/>
          </a:xfrm>
          <a:prstGeom prst="rect">
            <a:avLst/>
          </a:prstGeom>
          <a:noFill/>
        </p:spPr>
        <p:txBody>
          <a:bodyPr wrap="square" rtlCol="0">
            <a:spAutoFit/>
          </a:bodyPr>
          <a:lstStyle/>
          <a:p>
            <a:r>
              <a:rPr lang="en-US" sz="2800" b="1" dirty="0"/>
              <a:t>Check FAQ </a:t>
            </a:r>
            <a:r>
              <a:rPr lang="en-US" sz="2800" b="1" u="sng" dirty="0">
                <a:solidFill>
                  <a:srgbClr val="FF0000"/>
                </a:solidFill>
              </a:rPr>
              <a:t>FIRST: </a:t>
            </a:r>
            <a:r>
              <a:rPr lang="en-US" sz="2800" dirty="0">
                <a:hlinkClick r:id="rId2"/>
              </a:rPr>
              <a:t>https://bit.ly/3JCClku</a:t>
            </a:r>
            <a:r>
              <a:rPr lang="en-US" sz="2800" dirty="0"/>
              <a:t>   </a:t>
            </a:r>
          </a:p>
          <a:p>
            <a:endParaRPr lang="en-US" sz="2400" b="1" u="sng" dirty="0"/>
          </a:p>
          <a:p>
            <a:endParaRPr lang="en-US" sz="1400" b="1" dirty="0"/>
          </a:p>
          <a:p>
            <a:r>
              <a:rPr lang="en-US" sz="2800" b="1" u="sng" dirty="0"/>
              <a:t>U of L Contact information </a:t>
            </a:r>
            <a:r>
              <a:rPr lang="en-US" sz="2000" b="1" u="sng" dirty="0"/>
              <a:t>(in order of who to contact first)</a:t>
            </a:r>
            <a:r>
              <a:rPr lang="en-US" sz="2800" b="1" u="sng" dirty="0"/>
              <a:t>:</a:t>
            </a:r>
          </a:p>
          <a:p>
            <a:endParaRPr lang="en-US" sz="1200" b="1" dirty="0"/>
          </a:p>
          <a:p>
            <a:r>
              <a:rPr lang="en-US" b="1" dirty="0"/>
              <a:t>Ashley Smith – </a:t>
            </a:r>
            <a:r>
              <a:rPr lang="en-US" sz="1600" b="1" i="1" dirty="0"/>
              <a:t>Graduate Assistant</a:t>
            </a:r>
            <a:r>
              <a:rPr lang="en-US" sz="1600" b="1" dirty="0"/>
              <a:t> </a:t>
            </a:r>
            <a:r>
              <a:rPr lang="en-US" b="1" dirty="0">
                <a:hlinkClick r:id="rId3"/>
              </a:rPr>
              <a:t>ak.rice@louisville.edu</a:t>
            </a:r>
            <a:r>
              <a:rPr lang="en-US" b="1" dirty="0"/>
              <a:t> </a:t>
            </a:r>
          </a:p>
          <a:p>
            <a:endParaRPr lang="en-US" sz="1100" b="1" dirty="0"/>
          </a:p>
          <a:p>
            <a:r>
              <a:rPr lang="en-US" b="1" dirty="0"/>
              <a:t>Amanda Lacey- </a:t>
            </a:r>
            <a:r>
              <a:rPr lang="en-US" sz="1600" b="1" i="1" dirty="0"/>
              <a:t>Placement Coordinator </a:t>
            </a:r>
            <a:r>
              <a:rPr lang="en-US" b="1" dirty="0">
                <a:hlinkClick r:id="rId4"/>
              </a:rPr>
              <a:t>amanda.lacey@louisville.edu</a:t>
            </a:r>
            <a:endParaRPr lang="en-US" b="1" dirty="0"/>
          </a:p>
          <a:p>
            <a:endParaRPr lang="en-US" sz="1050" b="1" dirty="0"/>
          </a:p>
          <a:p>
            <a:r>
              <a:rPr lang="en-US" b="1" dirty="0"/>
              <a:t>Cody Windhorst- </a:t>
            </a:r>
            <a:r>
              <a:rPr lang="en-US" sz="1600" b="1" i="1" dirty="0"/>
              <a:t>Director of OEDCP </a:t>
            </a:r>
            <a:r>
              <a:rPr lang="en-US" b="1" dirty="0">
                <a:hlinkClick r:id="rId5"/>
              </a:rPr>
              <a:t>cody.windhorst@louisville.edu</a:t>
            </a:r>
            <a:r>
              <a:rPr lang="en-US" b="1" dirty="0"/>
              <a:t> </a:t>
            </a:r>
          </a:p>
          <a:p>
            <a:endParaRPr lang="en-US" sz="1200" b="1" dirty="0"/>
          </a:p>
          <a:p>
            <a:endParaRPr lang="en-US" sz="2000" b="1" dirty="0"/>
          </a:p>
          <a:p>
            <a:r>
              <a:rPr lang="en-US" sz="2800" b="1" u="sng" dirty="0"/>
              <a:t>JCPS Contact Information: </a:t>
            </a:r>
          </a:p>
          <a:p>
            <a:r>
              <a:rPr lang="en-US" sz="2000" b="1" dirty="0"/>
              <a:t>Edris Humphrey- </a:t>
            </a:r>
            <a:r>
              <a:rPr lang="en-US" b="1" i="1" dirty="0"/>
              <a:t>Recruitment Specialist</a:t>
            </a:r>
            <a:r>
              <a:rPr lang="en-US" b="1" dirty="0"/>
              <a:t>  </a:t>
            </a:r>
            <a:r>
              <a:rPr lang="en-US" b="1" dirty="0">
                <a:hlinkClick r:id="rId6"/>
              </a:rPr>
              <a:t>edris.humphrey@jefferson.kyschools.us</a:t>
            </a:r>
            <a:r>
              <a:rPr lang="en-US" b="1" dirty="0"/>
              <a:t> </a:t>
            </a:r>
            <a:endParaRPr lang="en-US" sz="2000" b="1" dirty="0"/>
          </a:p>
          <a:p>
            <a:endParaRPr lang="en-US" sz="100" b="1" dirty="0"/>
          </a:p>
          <a:p>
            <a:r>
              <a:rPr lang="en-US" sz="2000" b="1" dirty="0"/>
              <a:t>For JCPS Portal tech errors: </a:t>
            </a:r>
            <a:r>
              <a:rPr lang="en-US" b="1" dirty="0">
                <a:solidFill>
                  <a:srgbClr val="FF0000"/>
                </a:solidFill>
                <a:hlinkClick r:id="rId7"/>
              </a:rPr>
              <a:t>jcps.studentteacherit@jefferson.kyschools.us</a:t>
            </a:r>
            <a:r>
              <a:rPr lang="en-US" b="1" dirty="0">
                <a:solidFill>
                  <a:srgbClr val="FF0000"/>
                </a:solidFill>
              </a:rPr>
              <a:t> </a:t>
            </a:r>
          </a:p>
          <a:p>
            <a:r>
              <a:rPr lang="en-US" sz="2000" b="1" dirty="0"/>
              <a:t>For JCPS Portal paperwork uploads: </a:t>
            </a:r>
            <a:r>
              <a:rPr lang="en-US" b="1" dirty="0">
                <a:solidFill>
                  <a:srgbClr val="FF0000"/>
                </a:solidFill>
                <a:hlinkClick r:id="rId8"/>
              </a:rPr>
              <a:t>JCPS.Student-Teacher@jefferson.kyschools.us</a:t>
            </a:r>
            <a:r>
              <a:rPr lang="en-US" b="1" dirty="0">
                <a:solidFill>
                  <a:srgbClr val="FF0000"/>
                </a:solidFill>
              </a:rPr>
              <a:t> </a:t>
            </a:r>
            <a:endParaRPr lang="en-US" b="1" dirty="0"/>
          </a:p>
          <a:p>
            <a:endParaRPr lang="en-US" sz="2800" b="1" dirty="0"/>
          </a:p>
        </p:txBody>
      </p:sp>
    </p:spTree>
    <p:extLst>
      <p:ext uri="{BB962C8B-B14F-4D97-AF65-F5344CB8AC3E}">
        <p14:creationId xmlns:p14="http://schemas.microsoft.com/office/powerpoint/2010/main" val="182337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707B-B950-427E-983E-424D251A5234}"/>
              </a:ext>
            </a:extLst>
          </p:cNvPr>
          <p:cNvSpPr>
            <a:spLocks noGrp="1"/>
          </p:cNvSpPr>
          <p:nvPr>
            <p:ph type="title"/>
          </p:nvPr>
        </p:nvSpPr>
        <p:spPr/>
        <p:txBody>
          <a:bodyPr>
            <a:normAutofit/>
          </a:bodyPr>
          <a:lstStyle/>
          <a:p>
            <a:r>
              <a:rPr lang="en-US" sz="5400" b="1" dirty="0"/>
              <a:t>1. Complete Background Checks &amp; JCPS Portal Account Registration</a:t>
            </a:r>
          </a:p>
        </p:txBody>
      </p:sp>
      <p:sp>
        <p:nvSpPr>
          <p:cNvPr id="3" name="Text Placeholder 2">
            <a:extLst>
              <a:ext uri="{FF2B5EF4-FFF2-40B4-BE49-F238E27FC236}">
                <a16:creationId xmlns:a16="http://schemas.microsoft.com/office/drawing/2014/main" id="{234D71EB-8AF6-45E1-B767-DE717C135B99}"/>
              </a:ext>
            </a:extLst>
          </p:cNvPr>
          <p:cNvSpPr>
            <a:spLocks noGrp="1"/>
          </p:cNvSpPr>
          <p:nvPr>
            <p:ph type="body" idx="1"/>
          </p:nvPr>
        </p:nvSpPr>
        <p:spPr/>
        <p:txBody>
          <a:bodyPr/>
          <a:lstStyle/>
          <a:p>
            <a:r>
              <a:rPr lang="en-US" dirty="0"/>
              <a:t>The COMPLETE How-to for completing this step of the process can be found here: </a:t>
            </a:r>
            <a:r>
              <a:rPr lang="en-US" dirty="0">
                <a:hlinkClick r:id="rId2"/>
              </a:rPr>
              <a:t>https://www.youtube.com/watch?v=x8D9hFQI_Ds</a:t>
            </a:r>
            <a:r>
              <a:rPr lang="en-US" dirty="0"/>
              <a:t>  </a:t>
            </a:r>
          </a:p>
        </p:txBody>
      </p:sp>
    </p:spTree>
    <p:extLst>
      <p:ext uri="{BB962C8B-B14F-4D97-AF65-F5344CB8AC3E}">
        <p14:creationId xmlns:p14="http://schemas.microsoft.com/office/powerpoint/2010/main" val="829770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80EE-963D-484B-948D-FA5D5E231E1E}"/>
              </a:ext>
            </a:extLst>
          </p:cNvPr>
          <p:cNvSpPr>
            <a:spLocks noGrp="1"/>
          </p:cNvSpPr>
          <p:nvPr>
            <p:ph type="title"/>
          </p:nvPr>
        </p:nvSpPr>
        <p:spPr>
          <a:xfrm>
            <a:off x="3381375" y="199971"/>
            <a:ext cx="8610600" cy="1293028"/>
          </a:xfrm>
        </p:spPr>
        <p:txBody>
          <a:bodyPr/>
          <a:lstStyle/>
          <a:p>
            <a:r>
              <a:rPr lang="en-US" dirty="0"/>
              <a:t>Three Different types of “Background” Checks</a:t>
            </a:r>
          </a:p>
        </p:txBody>
      </p:sp>
      <p:sp>
        <p:nvSpPr>
          <p:cNvPr id="3" name="Content Placeholder 2">
            <a:extLst>
              <a:ext uri="{FF2B5EF4-FFF2-40B4-BE49-F238E27FC236}">
                <a16:creationId xmlns:a16="http://schemas.microsoft.com/office/drawing/2014/main" id="{EBF43F33-C696-47C0-8D13-5646BE458623}"/>
              </a:ext>
            </a:extLst>
          </p:cNvPr>
          <p:cNvSpPr>
            <a:spLocks noGrp="1"/>
          </p:cNvSpPr>
          <p:nvPr>
            <p:ph idx="1"/>
          </p:nvPr>
        </p:nvSpPr>
        <p:spPr>
          <a:xfrm>
            <a:off x="48816" y="1741914"/>
            <a:ext cx="4105275" cy="4024125"/>
          </a:xfrm>
        </p:spPr>
        <p:txBody>
          <a:bodyPr>
            <a:normAutofit/>
          </a:bodyPr>
          <a:lstStyle/>
          <a:p>
            <a:r>
              <a:rPr lang="en-US" sz="1800" dirty="0"/>
              <a:t>1. Paid JCPS Check</a:t>
            </a:r>
          </a:p>
        </p:txBody>
      </p:sp>
      <p:pic>
        <p:nvPicPr>
          <p:cNvPr id="5" name="Picture 4">
            <a:extLst>
              <a:ext uri="{FF2B5EF4-FFF2-40B4-BE49-F238E27FC236}">
                <a16:creationId xmlns:a16="http://schemas.microsoft.com/office/drawing/2014/main" id="{8E50DD74-50B4-4221-BDC0-908517A75C04}"/>
              </a:ext>
            </a:extLst>
          </p:cNvPr>
          <p:cNvPicPr>
            <a:picLocks noChangeAspect="1"/>
          </p:cNvPicPr>
          <p:nvPr/>
        </p:nvPicPr>
        <p:blipFill>
          <a:blip r:embed="rId2"/>
          <a:stretch>
            <a:fillRect/>
          </a:stretch>
        </p:blipFill>
        <p:spPr>
          <a:xfrm>
            <a:off x="3911931" y="2224876"/>
            <a:ext cx="3374531" cy="3955538"/>
          </a:xfrm>
          <a:prstGeom prst="rect">
            <a:avLst/>
          </a:prstGeom>
        </p:spPr>
      </p:pic>
      <p:sp>
        <p:nvSpPr>
          <p:cNvPr id="7" name="TextBox 6">
            <a:extLst>
              <a:ext uri="{FF2B5EF4-FFF2-40B4-BE49-F238E27FC236}">
                <a16:creationId xmlns:a16="http://schemas.microsoft.com/office/drawing/2014/main" id="{05D9860A-FB67-44D2-BA27-46EBF005CEDF}"/>
              </a:ext>
            </a:extLst>
          </p:cNvPr>
          <p:cNvSpPr txBox="1"/>
          <p:nvPr/>
        </p:nvSpPr>
        <p:spPr>
          <a:xfrm>
            <a:off x="4071214" y="1109625"/>
            <a:ext cx="3572136" cy="1015663"/>
          </a:xfrm>
          <a:prstGeom prst="rect">
            <a:avLst/>
          </a:prstGeom>
          <a:noFill/>
        </p:spPr>
        <p:txBody>
          <a:bodyPr wrap="square">
            <a:spAutoFit/>
          </a:bodyPr>
          <a:lstStyle/>
          <a:p>
            <a:endParaRPr lang="en-US" sz="2400" dirty="0"/>
          </a:p>
          <a:p>
            <a:r>
              <a:rPr lang="en-US" dirty="0"/>
              <a:t>2. Volunteer JCPS Records Check</a:t>
            </a:r>
          </a:p>
        </p:txBody>
      </p:sp>
      <p:sp>
        <p:nvSpPr>
          <p:cNvPr id="9" name="TextBox 8">
            <a:extLst>
              <a:ext uri="{FF2B5EF4-FFF2-40B4-BE49-F238E27FC236}">
                <a16:creationId xmlns:a16="http://schemas.microsoft.com/office/drawing/2014/main" id="{10D1CB17-22D1-4DA7-A053-C9A3C3B2BD23}"/>
              </a:ext>
            </a:extLst>
          </p:cNvPr>
          <p:cNvSpPr txBox="1"/>
          <p:nvPr/>
        </p:nvSpPr>
        <p:spPr>
          <a:xfrm>
            <a:off x="8037910" y="1706060"/>
            <a:ext cx="3954065" cy="646331"/>
          </a:xfrm>
          <a:prstGeom prst="rect">
            <a:avLst/>
          </a:prstGeom>
          <a:noFill/>
        </p:spPr>
        <p:txBody>
          <a:bodyPr wrap="square">
            <a:spAutoFit/>
          </a:bodyPr>
          <a:lstStyle/>
          <a:p>
            <a:r>
              <a:rPr lang="en-US" dirty="0"/>
              <a:t>3. Child Abuse and Neglect (CAN) Check</a:t>
            </a:r>
          </a:p>
        </p:txBody>
      </p:sp>
      <p:pic>
        <p:nvPicPr>
          <p:cNvPr id="11" name="Picture 10">
            <a:extLst>
              <a:ext uri="{FF2B5EF4-FFF2-40B4-BE49-F238E27FC236}">
                <a16:creationId xmlns:a16="http://schemas.microsoft.com/office/drawing/2014/main" id="{6B77179D-9290-46B1-BD32-F2949C3BE0E2}"/>
              </a:ext>
            </a:extLst>
          </p:cNvPr>
          <p:cNvPicPr>
            <a:picLocks noChangeAspect="1"/>
          </p:cNvPicPr>
          <p:nvPr/>
        </p:nvPicPr>
        <p:blipFill>
          <a:blip r:embed="rId3"/>
          <a:stretch>
            <a:fillRect/>
          </a:stretch>
        </p:blipFill>
        <p:spPr>
          <a:xfrm>
            <a:off x="48816" y="2407530"/>
            <a:ext cx="3697360" cy="2722318"/>
          </a:xfrm>
          <a:prstGeom prst="rect">
            <a:avLst/>
          </a:prstGeom>
        </p:spPr>
      </p:pic>
      <p:pic>
        <p:nvPicPr>
          <p:cNvPr id="13" name="Picture 12">
            <a:extLst>
              <a:ext uri="{FF2B5EF4-FFF2-40B4-BE49-F238E27FC236}">
                <a16:creationId xmlns:a16="http://schemas.microsoft.com/office/drawing/2014/main" id="{0DF1BB1E-3B27-40DE-BC0A-8706127A3FEE}"/>
              </a:ext>
            </a:extLst>
          </p:cNvPr>
          <p:cNvPicPr>
            <a:picLocks noChangeAspect="1"/>
          </p:cNvPicPr>
          <p:nvPr/>
        </p:nvPicPr>
        <p:blipFill>
          <a:blip r:embed="rId4"/>
          <a:stretch>
            <a:fillRect/>
          </a:stretch>
        </p:blipFill>
        <p:spPr>
          <a:xfrm>
            <a:off x="7886700" y="2700992"/>
            <a:ext cx="4099279" cy="2711435"/>
          </a:xfrm>
          <a:prstGeom prst="rect">
            <a:avLst/>
          </a:prstGeom>
        </p:spPr>
      </p:pic>
      <p:sp>
        <p:nvSpPr>
          <p:cNvPr id="14" name="Content Placeholder 2">
            <a:extLst>
              <a:ext uri="{FF2B5EF4-FFF2-40B4-BE49-F238E27FC236}">
                <a16:creationId xmlns:a16="http://schemas.microsoft.com/office/drawing/2014/main" id="{0F75B9B5-D7F8-4111-AF27-0535611C9C23}"/>
              </a:ext>
            </a:extLst>
          </p:cNvPr>
          <p:cNvSpPr txBox="1">
            <a:spLocks/>
          </p:cNvSpPr>
          <p:nvPr/>
        </p:nvSpPr>
        <p:spPr>
          <a:xfrm>
            <a:off x="406895" y="5208275"/>
            <a:ext cx="3146958" cy="72751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800" dirty="0">
                <a:solidFill>
                  <a:srgbClr val="FF0000"/>
                </a:solidFill>
                <a:latin typeface="Aharoni" panose="02010803020104030203" pitchFamily="2" charset="-79"/>
                <a:cs typeface="Aharoni" panose="02010803020104030203" pitchFamily="2" charset="-79"/>
              </a:rPr>
              <a:t>$10; Renew every</a:t>
            </a:r>
            <a:r>
              <a:rPr lang="en-US" sz="2800" u="sng" dirty="0">
                <a:solidFill>
                  <a:srgbClr val="FF0000"/>
                </a:solidFill>
                <a:latin typeface="Aharoni" panose="02010803020104030203" pitchFamily="2" charset="-79"/>
                <a:cs typeface="Aharoni" panose="02010803020104030203" pitchFamily="2" charset="-79"/>
              </a:rPr>
              <a:t> FIVE years</a:t>
            </a:r>
          </a:p>
        </p:txBody>
      </p:sp>
      <p:sp>
        <p:nvSpPr>
          <p:cNvPr id="15" name="Content Placeholder 2">
            <a:extLst>
              <a:ext uri="{FF2B5EF4-FFF2-40B4-BE49-F238E27FC236}">
                <a16:creationId xmlns:a16="http://schemas.microsoft.com/office/drawing/2014/main" id="{58398BBD-17F8-4F78-AD8B-192725047907}"/>
              </a:ext>
            </a:extLst>
          </p:cNvPr>
          <p:cNvSpPr txBox="1">
            <a:spLocks/>
          </p:cNvSpPr>
          <p:nvPr/>
        </p:nvSpPr>
        <p:spPr>
          <a:xfrm>
            <a:off x="8648162" y="5452146"/>
            <a:ext cx="2536705" cy="72751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800" dirty="0">
                <a:solidFill>
                  <a:srgbClr val="FF0000"/>
                </a:solidFill>
                <a:latin typeface="Aharoni" panose="02010803020104030203" pitchFamily="2" charset="-79"/>
                <a:cs typeface="Aharoni" panose="02010803020104030203" pitchFamily="2" charset="-79"/>
              </a:rPr>
              <a:t>$10; Renew </a:t>
            </a:r>
            <a:r>
              <a:rPr lang="en-US" sz="2800" u="sng" dirty="0">
                <a:solidFill>
                  <a:srgbClr val="FF0000"/>
                </a:solidFill>
                <a:latin typeface="Aharoni" panose="02010803020104030203" pitchFamily="2" charset="-79"/>
                <a:cs typeface="Aharoni" panose="02010803020104030203" pitchFamily="2" charset="-79"/>
              </a:rPr>
              <a:t>EVERY year</a:t>
            </a:r>
          </a:p>
        </p:txBody>
      </p:sp>
      <p:sp>
        <p:nvSpPr>
          <p:cNvPr id="4" name="Content Placeholder 2">
            <a:extLst>
              <a:ext uri="{FF2B5EF4-FFF2-40B4-BE49-F238E27FC236}">
                <a16:creationId xmlns:a16="http://schemas.microsoft.com/office/drawing/2014/main" id="{19E403CA-E831-A86B-7F89-9520DA52D8EF}"/>
              </a:ext>
            </a:extLst>
          </p:cNvPr>
          <p:cNvSpPr txBox="1">
            <a:spLocks/>
          </p:cNvSpPr>
          <p:nvPr/>
        </p:nvSpPr>
        <p:spPr>
          <a:xfrm>
            <a:off x="4139504" y="6138478"/>
            <a:ext cx="3146958" cy="72751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800" dirty="0">
                <a:solidFill>
                  <a:srgbClr val="FF0000"/>
                </a:solidFill>
                <a:latin typeface="Aharoni" panose="02010803020104030203" pitchFamily="2" charset="-79"/>
                <a:cs typeface="Aharoni" panose="02010803020104030203" pitchFamily="2" charset="-79"/>
              </a:rPr>
              <a:t>FREE. Renew every </a:t>
            </a:r>
            <a:r>
              <a:rPr lang="en-US" sz="2800" u="sng" dirty="0">
                <a:solidFill>
                  <a:srgbClr val="FF0000"/>
                </a:solidFill>
                <a:latin typeface="Aharoni" panose="02010803020104030203" pitchFamily="2" charset="-79"/>
                <a:cs typeface="Aharoni" panose="02010803020104030203" pitchFamily="2" charset="-79"/>
              </a:rPr>
              <a:t>FIVE years.  </a:t>
            </a:r>
          </a:p>
        </p:txBody>
      </p:sp>
    </p:spTree>
    <p:extLst>
      <p:ext uri="{BB962C8B-B14F-4D97-AF65-F5344CB8AC3E}">
        <p14:creationId xmlns:p14="http://schemas.microsoft.com/office/powerpoint/2010/main" val="3274487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707B-B950-427E-983E-424D251A5234}"/>
              </a:ext>
            </a:extLst>
          </p:cNvPr>
          <p:cNvSpPr>
            <a:spLocks noGrp="1"/>
          </p:cNvSpPr>
          <p:nvPr>
            <p:ph type="title"/>
          </p:nvPr>
        </p:nvSpPr>
        <p:spPr>
          <a:xfrm>
            <a:off x="473298" y="160986"/>
            <a:ext cx="10820399" cy="773631"/>
          </a:xfrm>
        </p:spPr>
        <p:txBody>
          <a:bodyPr>
            <a:normAutofit fontScale="90000"/>
          </a:bodyPr>
          <a:lstStyle/>
          <a:p>
            <a:r>
              <a:rPr lang="en-US" sz="5400" b="1" dirty="0"/>
              <a:t>JCPS account Registration </a:t>
            </a:r>
          </a:p>
        </p:txBody>
      </p:sp>
      <p:sp>
        <p:nvSpPr>
          <p:cNvPr id="5" name="Content Placeholder 2">
            <a:extLst>
              <a:ext uri="{FF2B5EF4-FFF2-40B4-BE49-F238E27FC236}">
                <a16:creationId xmlns:a16="http://schemas.microsoft.com/office/drawing/2014/main" id="{BF18D8AF-993F-7C62-3EB1-BA3B07640693}"/>
              </a:ext>
            </a:extLst>
          </p:cNvPr>
          <p:cNvSpPr txBox="1">
            <a:spLocks/>
          </p:cNvSpPr>
          <p:nvPr/>
        </p:nvSpPr>
        <p:spPr>
          <a:xfrm>
            <a:off x="1428353" y="4684060"/>
            <a:ext cx="8910287" cy="72751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None/>
            </a:pPr>
            <a:r>
              <a:rPr lang="en-US" sz="2800" b="1" dirty="0">
                <a:solidFill>
                  <a:srgbClr val="FF0000"/>
                </a:solidFill>
                <a:latin typeface="Aharoni" panose="02010803020104030203" pitchFamily="2" charset="-79"/>
                <a:cs typeface="Aharoni" panose="02010803020104030203" pitchFamily="2" charset="-79"/>
              </a:rPr>
              <a:t>This is a FREE account. JCPS will use this account to track your paperwork in their system as you complete field experiences. </a:t>
            </a:r>
          </a:p>
        </p:txBody>
      </p:sp>
      <p:grpSp>
        <p:nvGrpSpPr>
          <p:cNvPr id="6" name="Group 5">
            <a:extLst>
              <a:ext uri="{FF2B5EF4-FFF2-40B4-BE49-F238E27FC236}">
                <a16:creationId xmlns:a16="http://schemas.microsoft.com/office/drawing/2014/main" id="{3FDD8E7F-DFF0-E73E-83F9-876513CCB07A}"/>
              </a:ext>
            </a:extLst>
          </p:cNvPr>
          <p:cNvGrpSpPr/>
          <p:nvPr/>
        </p:nvGrpSpPr>
        <p:grpSpPr>
          <a:xfrm>
            <a:off x="73823" y="941965"/>
            <a:ext cx="5309546" cy="2362390"/>
            <a:chOff x="1355271" y="2943706"/>
            <a:chExt cx="8316686" cy="3713788"/>
          </a:xfrm>
        </p:grpSpPr>
        <p:pic>
          <p:nvPicPr>
            <p:cNvPr id="7" name="Picture 6" descr="Graphical user interface, text, application&#10;&#10;Description automatically generated">
              <a:extLst>
                <a:ext uri="{FF2B5EF4-FFF2-40B4-BE49-F238E27FC236}">
                  <a16:creationId xmlns:a16="http://schemas.microsoft.com/office/drawing/2014/main" id="{83E53928-56CB-1221-5928-D03E3A882EB6}"/>
                </a:ext>
              </a:extLst>
            </p:cNvPr>
            <p:cNvPicPr>
              <a:picLocks noChangeAspect="1"/>
            </p:cNvPicPr>
            <p:nvPr/>
          </p:nvPicPr>
          <p:blipFill rotWithShape="1">
            <a:blip r:embed="rId2">
              <a:extLst>
                <a:ext uri="{28A0092B-C50C-407E-A947-70E740481C1C}">
                  <a14:useLocalDpi xmlns:a14="http://schemas.microsoft.com/office/drawing/2010/main" val="0"/>
                </a:ext>
              </a:extLst>
            </a:blip>
            <a:srcRect t="21428" b="7124"/>
            <a:stretch/>
          </p:blipFill>
          <p:spPr>
            <a:xfrm>
              <a:off x="1355271" y="2943706"/>
              <a:ext cx="8316686" cy="3713788"/>
            </a:xfrm>
            <a:prstGeom prst="rect">
              <a:avLst/>
            </a:prstGeom>
          </p:spPr>
        </p:pic>
        <p:sp>
          <p:nvSpPr>
            <p:cNvPr id="8" name="Rectangle 7">
              <a:extLst>
                <a:ext uri="{FF2B5EF4-FFF2-40B4-BE49-F238E27FC236}">
                  <a16:creationId xmlns:a16="http://schemas.microsoft.com/office/drawing/2014/main" id="{D0980F77-DE74-B90D-4DBA-CEE905D77E98}"/>
                </a:ext>
              </a:extLst>
            </p:cNvPr>
            <p:cNvSpPr/>
            <p:nvPr/>
          </p:nvSpPr>
          <p:spPr>
            <a:xfrm>
              <a:off x="1664043" y="3847070"/>
              <a:ext cx="7076303" cy="3871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92A7CBA-C83D-9E54-0940-F19F65E553F8}"/>
              </a:ext>
            </a:extLst>
          </p:cNvPr>
          <p:cNvPicPr>
            <a:picLocks noChangeAspect="1"/>
          </p:cNvPicPr>
          <p:nvPr/>
        </p:nvPicPr>
        <p:blipFill rotWithShape="1">
          <a:blip r:embed="rId3"/>
          <a:srcRect t="6381"/>
          <a:stretch/>
        </p:blipFill>
        <p:spPr>
          <a:xfrm>
            <a:off x="4512876" y="2193016"/>
            <a:ext cx="7390878" cy="2259787"/>
          </a:xfrm>
          <a:prstGeom prst="rect">
            <a:avLst/>
          </a:prstGeom>
        </p:spPr>
      </p:pic>
    </p:spTree>
    <p:extLst>
      <p:ext uri="{BB962C8B-B14F-4D97-AF65-F5344CB8AC3E}">
        <p14:creationId xmlns:p14="http://schemas.microsoft.com/office/powerpoint/2010/main" val="145785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707B-B950-427E-983E-424D251A5234}"/>
              </a:ext>
            </a:extLst>
          </p:cNvPr>
          <p:cNvSpPr>
            <a:spLocks noGrp="1"/>
          </p:cNvSpPr>
          <p:nvPr>
            <p:ph type="title"/>
          </p:nvPr>
        </p:nvSpPr>
        <p:spPr/>
        <p:txBody>
          <a:bodyPr>
            <a:normAutofit/>
          </a:bodyPr>
          <a:lstStyle/>
          <a:p>
            <a:r>
              <a:rPr lang="en-US" sz="5400" b="1" dirty="0"/>
              <a:t>Background Checks</a:t>
            </a:r>
          </a:p>
        </p:txBody>
      </p:sp>
      <p:sp>
        <p:nvSpPr>
          <p:cNvPr id="4" name="Content Placeholder 3">
            <a:extLst>
              <a:ext uri="{FF2B5EF4-FFF2-40B4-BE49-F238E27FC236}">
                <a16:creationId xmlns:a16="http://schemas.microsoft.com/office/drawing/2014/main" id="{CFA26A28-D893-4374-ABC7-1D4DF42F47FC}"/>
              </a:ext>
            </a:extLst>
          </p:cNvPr>
          <p:cNvSpPr>
            <a:spLocks noGrp="1"/>
          </p:cNvSpPr>
          <p:nvPr>
            <p:ph sz="half" idx="1"/>
          </p:nvPr>
        </p:nvSpPr>
        <p:spPr>
          <a:xfrm>
            <a:off x="929081" y="2069502"/>
            <a:ext cx="10169554" cy="4024125"/>
          </a:xfrm>
        </p:spPr>
        <p:txBody>
          <a:bodyPr>
            <a:normAutofit fontScale="92500" lnSpcReduction="10000"/>
          </a:bodyPr>
          <a:lstStyle/>
          <a:p>
            <a:r>
              <a:rPr lang="en-US" sz="3200" b="1" dirty="0"/>
              <a:t>Please note: </a:t>
            </a:r>
            <a:r>
              <a:rPr lang="en-US" sz="3200" dirty="0"/>
              <a:t>having done any of these once </a:t>
            </a:r>
            <a:r>
              <a:rPr lang="en-US" sz="3200" b="1" dirty="0">
                <a:solidFill>
                  <a:srgbClr val="FF0000"/>
                </a:solidFill>
              </a:rPr>
              <a:t>does </a:t>
            </a:r>
            <a:r>
              <a:rPr lang="en-US" sz="3200" b="1" i="1" dirty="0">
                <a:solidFill>
                  <a:srgbClr val="FF0000"/>
                </a:solidFill>
              </a:rPr>
              <a:t>not </a:t>
            </a:r>
            <a:r>
              <a:rPr lang="en-US" sz="3200" i="1" dirty="0">
                <a:solidFill>
                  <a:srgbClr val="FF0000"/>
                </a:solidFill>
              </a:rPr>
              <a:t>necessarily mean you have done all of them</a:t>
            </a:r>
            <a:r>
              <a:rPr lang="en-US" sz="3200" i="1" dirty="0"/>
              <a:t>.</a:t>
            </a:r>
            <a:r>
              <a:rPr lang="en-US" sz="3200" dirty="0"/>
              <a:t> </a:t>
            </a:r>
          </a:p>
          <a:p>
            <a:r>
              <a:rPr lang="en-US" sz="3200" b="1" u="sng" dirty="0"/>
              <a:t>You need to be on top of your own paperwork</a:t>
            </a:r>
            <a:r>
              <a:rPr lang="en-US" sz="3200" dirty="0"/>
              <a:t>. There are hundreds of students and we will not repeatedly remind you of the next steps. Set renewal reminders if necessary!</a:t>
            </a:r>
          </a:p>
          <a:p>
            <a:r>
              <a:rPr lang="en-US" sz="3200" dirty="0"/>
              <a:t>Complete how-to for background checks can be found at: </a:t>
            </a:r>
            <a:r>
              <a:rPr lang="en-US" sz="3200" dirty="0">
                <a:hlinkClick r:id="rId2"/>
              </a:rPr>
              <a:t>https://www.youtube.com/watch?v=x8D9hFQI_Ds</a:t>
            </a:r>
            <a:r>
              <a:rPr lang="en-US" sz="3200" dirty="0"/>
              <a:t> </a:t>
            </a:r>
          </a:p>
        </p:txBody>
      </p:sp>
    </p:spTree>
    <p:extLst>
      <p:ext uri="{BB962C8B-B14F-4D97-AF65-F5344CB8AC3E}">
        <p14:creationId xmlns:p14="http://schemas.microsoft.com/office/powerpoint/2010/main" val="3034685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800" b="1" dirty="0"/>
              <a:t>2. Contact your mentor teacher quickly and professionally</a:t>
            </a:r>
          </a:p>
        </p:txBody>
      </p:sp>
    </p:spTree>
    <p:extLst>
      <p:ext uri="{BB962C8B-B14F-4D97-AF65-F5344CB8AC3E}">
        <p14:creationId xmlns:p14="http://schemas.microsoft.com/office/powerpoint/2010/main" val="2004913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3579" y="2987697"/>
            <a:ext cx="10944842" cy="3682372"/>
          </a:xfrm>
        </p:spPr>
        <p:txBody>
          <a:bodyPr>
            <a:normAutofit lnSpcReduction="10000"/>
          </a:bodyPr>
          <a:lstStyle/>
          <a:p>
            <a:pPr lvl="0"/>
            <a:r>
              <a:rPr lang="en-US" sz="2400" dirty="0"/>
              <a:t>You will receive an emailed survey at the beginning of the semester that will help us place you in area schools for your course(s) for the semester. You CANNOT request a placement location. </a:t>
            </a:r>
          </a:p>
          <a:p>
            <a:pPr lvl="0"/>
            <a:r>
              <a:rPr lang="en-US" sz="2400" b="1" dirty="0"/>
              <a:t>EDTP 107:</a:t>
            </a:r>
          </a:p>
          <a:p>
            <a:pPr lvl="1"/>
            <a:r>
              <a:rPr lang="en-US" dirty="0"/>
              <a:t>Total field placement requirement </a:t>
            </a:r>
            <a:r>
              <a:rPr lang="en-US" b="1" dirty="0"/>
              <a:t>15 hours</a:t>
            </a:r>
            <a:r>
              <a:rPr lang="en-US" dirty="0"/>
              <a:t>.</a:t>
            </a:r>
            <a:endParaRPr lang="en-US" b="1" dirty="0"/>
          </a:p>
          <a:p>
            <a:pPr lvl="0"/>
            <a:r>
              <a:rPr lang="en-US" sz="2400" b="1" dirty="0"/>
              <a:t>EDTP 201:</a:t>
            </a:r>
          </a:p>
          <a:p>
            <a:pPr lvl="1"/>
            <a:r>
              <a:rPr lang="en-US" b="1" dirty="0"/>
              <a:t>Total </a:t>
            </a:r>
            <a:r>
              <a:rPr lang="en-US" dirty="0"/>
              <a:t>field placement requirement is </a:t>
            </a:r>
            <a:r>
              <a:rPr lang="en-US" b="1" dirty="0"/>
              <a:t>18 hours</a:t>
            </a:r>
            <a:r>
              <a:rPr lang="en-US" dirty="0"/>
              <a:t>.</a:t>
            </a:r>
          </a:p>
          <a:p>
            <a:endParaRPr lang="en-US" dirty="0"/>
          </a:p>
          <a:p>
            <a:r>
              <a:rPr lang="en-US" dirty="0"/>
              <a:t>You will receive your placement </a:t>
            </a:r>
            <a:r>
              <a:rPr lang="en-US" b="1" dirty="0">
                <a:solidFill>
                  <a:srgbClr val="FF0000"/>
                </a:solidFill>
              </a:rPr>
              <a:t>once all background requirements have been completed</a:t>
            </a:r>
            <a:r>
              <a:rPr lang="en-US" dirty="0"/>
              <a:t>. Then, its up to you to reach out to your mentor teacher!</a:t>
            </a:r>
          </a:p>
        </p:txBody>
      </p:sp>
      <p:pic>
        <p:nvPicPr>
          <p:cNvPr id="4" name="Picture 3">
            <a:extLst>
              <a:ext uri="{FF2B5EF4-FFF2-40B4-BE49-F238E27FC236}">
                <a16:creationId xmlns:a16="http://schemas.microsoft.com/office/drawing/2014/main" id="{72808366-2209-489B-C55C-3F96F7B379CB}"/>
              </a:ext>
            </a:extLst>
          </p:cNvPr>
          <p:cNvPicPr>
            <a:picLocks noChangeAspect="1"/>
          </p:cNvPicPr>
          <p:nvPr/>
        </p:nvPicPr>
        <p:blipFill>
          <a:blip r:embed="rId2"/>
          <a:stretch>
            <a:fillRect/>
          </a:stretch>
        </p:blipFill>
        <p:spPr>
          <a:xfrm>
            <a:off x="623579" y="187931"/>
            <a:ext cx="4579445" cy="2012786"/>
          </a:xfrm>
          <a:prstGeom prst="rect">
            <a:avLst/>
          </a:prstGeom>
        </p:spPr>
      </p:pic>
      <p:pic>
        <p:nvPicPr>
          <p:cNvPr id="1026" name="Picture 2">
            <a:extLst>
              <a:ext uri="{FF2B5EF4-FFF2-40B4-BE49-F238E27FC236}">
                <a16:creationId xmlns:a16="http://schemas.microsoft.com/office/drawing/2014/main" id="{E056F523-21B9-A6E4-F7E4-7D39B14C9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261" y="187931"/>
            <a:ext cx="4456656" cy="250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477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5589" y="2057400"/>
            <a:ext cx="10186737" cy="4648200"/>
          </a:xfrm>
        </p:spPr>
        <p:txBody>
          <a:bodyPr>
            <a:normAutofit fontScale="77500" lnSpcReduction="20000"/>
          </a:bodyPr>
          <a:lstStyle/>
          <a:p>
            <a:pPr lvl="0">
              <a:lnSpc>
                <a:spcPct val="120000"/>
              </a:lnSpc>
            </a:pPr>
            <a:r>
              <a:rPr lang="en-US" dirty="0"/>
              <a:t>It is up to you to make first contact, via email, with your mentor teacher, before or near the start of the observation window. </a:t>
            </a:r>
            <a:r>
              <a:rPr lang="en-US" b="1" dirty="0"/>
              <a:t>If you do not hear back from your mentor teacher within 3 days</a:t>
            </a:r>
            <a:r>
              <a:rPr lang="en-US" dirty="0"/>
              <a:t>, check to ensure that you have typed the correct email address. Then call the school to make sure you have the correct email address. Some teacher email addresses can be found on the schools’ websites.  </a:t>
            </a:r>
            <a:r>
              <a:rPr lang="en-US" b="1" dirty="0"/>
              <a:t>If you are still unable to contact the teacher, via email, email the placement coordinator for further assistance. </a:t>
            </a:r>
            <a:r>
              <a:rPr lang="en-US" i="1" dirty="0"/>
              <a:t>Do not wait more than a week to do this, as that gives you less time to complete your hours. </a:t>
            </a:r>
            <a:r>
              <a:rPr lang="en-US" dirty="0"/>
              <a:t>Also, verify with the teachers that they have the correct contact information for you.</a:t>
            </a:r>
          </a:p>
          <a:p>
            <a:pPr lvl="0">
              <a:lnSpc>
                <a:spcPct val="120000"/>
              </a:lnSpc>
            </a:pPr>
            <a:r>
              <a:rPr lang="en-US" dirty="0"/>
              <a:t>Placement locations and transportation:</a:t>
            </a:r>
          </a:p>
          <a:p>
            <a:pPr lvl="1">
              <a:lnSpc>
                <a:spcPct val="120000"/>
              </a:lnSpc>
            </a:pPr>
            <a:r>
              <a:rPr lang="en-US" dirty="0"/>
              <a:t>Inform the placement coordinator ASAP about any transportation issues</a:t>
            </a:r>
          </a:p>
          <a:p>
            <a:pPr lvl="1">
              <a:lnSpc>
                <a:spcPct val="120000"/>
              </a:lnSpc>
            </a:pPr>
            <a:r>
              <a:rPr lang="en-US" dirty="0"/>
              <a:t>When placing students, the placement coordinator assumes you are starting at U of L’s campus</a:t>
            </a:r>
          </a:p>
          <a:p>
            <a:pPr lvl="0">
              <a:lnSpc>
                <a:spcPct val="120000"/>
              </a:lnSpc>
            </a:pPr>
            <a:r>
              <a:rPr lang="en-US" b="1" dirty="0">
                <a:solidFill>
                  <a:srgbClr val="FF0000"/>
                </a:solidFill>
              </a:rPr>
              <a:t>PLEASE NOTE: </a:t>
            </a:r>
            <a:r>
              <a:rPr lang="en-US" dirty="0"/>
              <a:t>You will </a:t>
            </a:r>
            <a:r>
              <a:rPr lang="en-US" b="1" dirty="0"/>
              <a:t>NOT</a:t>
            </a:r>
            <a:r>
              <a:rPr lang="en-US" dirty="0"/>
              <a:t> be given the name of your mentor teacher your </a:t>
            </a:r>
            <a:r>
              <a:rPr lang="en-US" b="1" dirty="0"/>
              <a:t>background checks have all been completed</a:t>
            </a:r>
            <a:endParaRPr lang="en-US" dirty="0"/>
          </a:p>
        </p:txBody>
      </p:sp>
      <p:sp>
        <p:nvSpPr>
          <p:cNvPr id="2" name="TextBox 1"/>
          <p:cNvSpPr txBox="1"/>
          <p:nvPr/>
        </p:nvSpPr>
        <p:spPr>
          <a:xfrm>
            <a:off x="288758" y="471236"/>
            <a:ext cx="10094495" cy="1446550"/>
          </a:xfrm>
          <a:prstGeom prst="rect">
            <a:avLst/>
          </a:prstGeom>
          <a:noFill/>
        </p:spPr>
        <p:txBody>
          <a:bodyPr wrap="square" rtlCol="0">
            <a:spAutoFit/>
          </a:bodyPr>
          <a:lstStyle/>
          <a:p>
            <a:r>
              <a:rPr lang="en-US" sz="4400" b="1" dirty="0">
                <a:ln w="900" cmpd="sng">
                  <a:solidFill>
                    <a:schemeClr val="bg1">
                      <a:alpha val="55000"/>
                    </a:schemeClr>
                  </a:solidFill>
                  <a:prstDash val="solid"/>
                </a:ln>
                <a:effectLst>
                  <a:outerShdw blurRad="38100" dist="38100" dir="2700000" algn="tl">
                    <a:srgbClr val="000000">
                      <a:alpha val="43137"/>
                    </a:srgbClr>
                  </a:outerShdw>
                </a:effectLst>
                <a:ea typeface="Times New Roman" charset="0"/>
                <a:cs typeface="Times New Roman" charset="0"/>
              </a:rPr>
              <a:t>Once you receive your field placement…</a:t>
            </a:r>
          </a:p>
        </p:txBody>
      </p:sp>
    </p:spTree>
    <p:extLst>
      <p:ext uri="{BB962C8B-B14F-4D97-AF65-F5344CB8AC3E}">
        <p14:creationId xmlns:p14="http://schemas.microsoft.com/office/powerpoint/2010/main" val="106622219"/>
      </p:ext>
    </p:extLst>
  </p:cSld>
  <p:clrMapOvr>
    <a:masterClrMapping/>
  </p:clrMapOvr>
</p:sld>
</file>

<file path=ppt/theme/theme1.xml><?xml version="1.0" encoding="utf-8"?>
<a:theme xmlns:a="http://schemas.openxmlformats.org/drawingml/2006/main" name="Vapor Trail">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835</TotalTime>
  <Words>1674</Words>
  <Application>Microsoft Office PowerPoint</Application>
  <PresentationFormat>Widescreen</PresentationFormat>
  <Paragraphs>159</Paragraphs>
  <Slides>28</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ＭＳ Ｐゴシック</vt:lpstr>
      <vt:lpstr>Aharoni</vt:lpstr>
      <vt:lpstr>Arial</vt:lpstr>
      <vt:lpstr>Calibri</vt:lpstr>
      <vt:lpstr>Century Gothic</vt:lpstr>
      <vt:lpstr>Times New Roman</vt:lpstr>
      <vt:lpstr>Wingdings</vt:lpstr>
      <vt:lpstr>ヒラギノ角ゴ Pro W3</vt:lpstr>
      <vt:lpstr>Vapor Trail</vt:lpstr>
      <vt:lpstr>How do I complete a field experience?</vt:lpstr>
      <vt:lpstr>Preparing for Placement</vt:lpstr>
      <vt:lpstr>1. Complete Background Checks &amp; JCPS Portal Account Registration</vt:lpstr>
      <vt:lpstr>Three Different types of “Background” Checks</vt:lpstr>
      <vt:lpstr>JCPS account Registration </vt:lpstr>
      <vt:lpstr>Background Checks</vt:lpstr>
      <vt:lpstr>2. Contact your mentor teacher quickly and professionally</vt:lpstr>
      <vt:lpstr>PowerPoint Presentation</vt:lpstr>
      <vt:lpstr>PowerPoint Presentation</vt:lpstr>
      <vt:lpstr>In your initial email, be sure to include:</vt:lpstr>
      <vt:lpstr>Sample Email</vt:lpstr>
      <vt:lpstr>3. Maintain a professional appearance and demeanor at your placement</vt:lpstr>
      <vt:lpstr>PowerPoint Presentation</vt:lpstr>
      <vt:lpstr>Upon arriving:</vt:lpstr>
      <vt:lpstr>REMEMBER:</vt:lpstr>
      <vt:lpstr>PowerPoint Presentation</vt:lpstr>
      <vt:lpstr>PowerPoint Presentation</vt:lpstr>
      <vt:lpstr>4. Log every field experience on a field log</vt:lpstr>
      <vt:lpstr>Field Log</vt:lpstr>
      <vt:lpstr>PowerPoint Presentation</vt:lpstr>
      <vt:lpstr>Field Log Example </vt:lpstr>
      <vt:lpstr>IMPORTANT: Scan or make copies of all logs – you will need them for KECS and your student teaching application. </vt:lpstr>
      <vt:lpstr>The Kentucky Educator Credentialing System (KECS)</vt:lpstr>
      <vt:lpstr>KECS</vt:lpstr>
      <vt:lpstr>KECS Field Experience Documentation Process </vt:lpstr>
      <vt:lpstr>PowerPoint Presentation</vt:lpstr>
      <vt:lpstr>Field Experience Faqs/Important Links</vt:lpstr>
      <vt:lpstr>Questions? Concerns? Issues?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Teacher Paperwork Requirements</dc:title>
  <dc:creator>Amanda Lacey</dc:creator>
  <cp:lastModifiedBy>Amanda Lacey</cp:lastModifiedBy>
  <cp:revision>57</cp:revision>
  <dcterms:created xsi:type="dcterms:W3CDTF">2021-10-06T13:43:59Z</dcterms:created>
  <dcterms:modified xsi:type="dcterms:W3CDTF">2024-08-05T19:35:23Z</dcterms:modified>
</cp:coreProperties>
</file>