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19"/>
  </p:notesMasterIdLst>
  <p:handoutMasterIdLst>
    <p:handoutMasterId r:id="rId20"/>
  </p:handoutMasterIdLst>
  <p:sldIdLst>
    <p:sldId id="300" r:id="rId6"/>
    <p:sldId id="335" r:id="rId7"/>
    <p:sldId id="336" r:id="rId8"/>
    <p:sldId id="325" r:id="rId9"/>
    <p:sldId id="323" r:id="rId10"/>
    <p:sldId id="338" r:id="rId11"/>
    <p:sldId id="345" r:id="rId12"/>
    <p:sldId id="344" r:id="rId13"/>
    <p:sldId id="346" r:id="rId14"/>
    <p:sldId id="339" r:id="rId15"/>
    <p:sldId id="342" r:id="rId16"/>
    <p:sldId id="343" r:id="rId17"/>
    <p:sldId id="337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2" autoAdjust="0"/>
    <p:restoredTop sz="94543" autoAdjust="0"/>
  </p:normalViewPr>
  <p:slideViewPr>
    <p:cSldViewPr snapToObjects="1">
      <p:cViewPr varScale="1">
        <p:scale>
          <a:sx n="68" d="100"/>
          <a:sy n="68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9/15/2014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012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9/15/2014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927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2" y="228600"/>
            <a:ext cx="8828314" cy="1143000"/>
          </a:xfrm>
          <a:prstGeom prst="rect">
            <a:avLst/>
          </a:prstGeom>
        </p:spPr>
        <p:txBody>
          <a:bodyPr lIns="42200" tIns="21100" rIns="42200" bIns="2110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8" y="1526721"/>
            <a:ext cx="8503784" cy="5331279"/>
          </a:xfrm>
          <a:prstGeom prst="rect">
            <a:avLst/>
          </a:prstGeom>
        </p:spPr>
        <p:txBody>
          <a:bodyPr lIns="42200" tIns="21100" rIns="42200" bIns="211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02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2264" y="152400"/>
            <a:ext cx="6462536" cy="2814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3996" y="165164"/>
            <a:ext cx="1163720" cy="1283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  <p:sldLayoutId id="214748368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ofl ligature red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oii-news/competency-based-learning-or-personalized-learning" TargetMode="External"/><Relationship Id="rId2" Type="http://schemas.openxmlformats.org/officeDocument/2006/relationships/hyperlink" Target="http://www.cbenetwork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nytimes.com/2013/11/03/education/edlife/degrees-based-on-what-you-can-do-not-how-long-you-went.html?pagewanted=1&amp;ref=education&amp;_r=1" TargetMode="External"/><Relationship Id="rId5" Type="http://schemas.openxmlformats.org/officeDocument/2006/relationships/hyperlink" Target="https://louisville.edu/online/programs/competency-based-degree-programs/healthcare-leadership-cbe" TargetMode="External"/><Relationship Id="rId4" Type="http://schemas.openxmlformats.org/officeDocument/2006/relationships/hyperlink" Target="https://experimentalsites.ed.gov/exp/approved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94433894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762000" y="3057299"/>
            <a:ext cx="7772400" cy="2505301"/>
          </a:xfrm>
        </p:spPr>
        <p:txBody>
          <a:bodyPr/>
          <a:lstStyle/>
          <a:p>
            <a:r>
              <a:rPr lang="en-US" dirty="0"/>
              <a:t>Competency-Based Education (CBE)</a:t>
            </a:r>
          </a:p>
          <a:p>
            <a:r>
              <a:rPr lang="en-US" dirty="0"/>
              <a:t>Panel</a:t>
            </a:r>
          </a:p>
          <a:p>
            <a:r>
              <a:rPr lang="en-US" sz="2400" dirty="0"/>
              <a:t>Jeffrey C. Sun, Ph.D., J.D.</a:t>
            </a:r>
          </a:p>
          <a:p>
            <a:r>
              <a:rPr lang="en-US" sz="2400" dirty="0"/>
              <a:t>Lee W. Bewley, Ph.D., FACHE</a:t>
            </a:r>
          </a:p>
          <a:p>
            <a:r>
              <a:rPr lang="en-US" sz="2400" dirty="0"/>
              <a:t>Saundra Kimberlain, M.S.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79AF1B-6995-47D1-B2F6-24950AA189A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362200" y="6324600"/>
            <a:ext cx="4419600" cy="400110"/>
          </a:xfrm>
        </p:spPr>
        <p:txBody>
          <a:bodyPr/>
          <a:lstStyle/>
          <a:p>
            <a:r>
              <a:rPr lang="en-US" dirty="0"/>
              <a:t>University of Louisville </a:t>
            </a:r>
          </a:p>
          <a:p>
            <a:r>
              <a:rPr lang="en-US" dirty="0"/>
              <a:t>Celebration of Teaching and Learning 2019</a:t>
            </a:r>
          </a:p>
        </p:txBody>
      </p:sp>
    </p:spTree>
    <p:extLst>
      <p:ext uri="{BB962C8B-B14F-4D97-AF65-F5344CB8AC3E}">
        <p14:creationId xmlns:p14="http://schemas.microsoft.com/office/powerpoint/2010/main" val="81382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How do I start a CBE Program?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447800"/>
            <a:ext cx="8503784" cy="4648200"/>
          </a:xfrm>
        </p:spPr>
        <p:txBody>
          <a:bodyPr/>
          <a:lstStyle/>
          <a:p>
            <a:r>
              <a:rPr lang="en-US" sz="2800" dirty="0"/>
              <a:t>New program?</a:t>
            </a:r>
          </a:p>
          <a:p>
            <a:r>
              <a:rPr lang="en-US" sz="2800" dirty="0"/>
              <a:t>Adaptation of an existing program?</a:t>
            </a:r>
          </a:p>
          <a:p>
            <a:r>
              <a:rPr lang="en-US" sz="2800" dirty="0"/>
              <a:t>Accreditation considerations</a:t>
            </a:r>
          </a:p>
          <a:p>
            <a:r>
              <a:rPr lang="en-US" sz="2800" dirty="0"/>
              <a:t>Business Planning</a:t>
            </a:r>
          </a:p>
          <a:p>
            <a:r>
              <a:rPr lang="en-US" sz="2800" dirty="0"/>
              <a:t>Development of curriculum actions</a:t>
            </a:r>
          </a:p>
          <a:p>
            <a:r>
              <a:rPr lang="en-US" sz="2800" dirty="0"/>
              <a:t>Coordination with administrative support</a:t>
            </a:r>
          </a:p>
          <a:p>
            <a:pPr lvl="1"/>
            <a:r>
              <a:rPr lang="en-US" sz="2400" dirty="0"/>
              <a:t>Delphi Center</a:t>
            </a:r>
          </a:p>
          <a:p>
            <a:pPr lvl="1"/>
            <a:r>
              <a:rPr lang="en-US" sz="2400" dirty="0"/>
              <a:t>Registrar, Bursar, Financial Aid, Provost’s Office</a:t>
            </a:r>
          </a:p>
          <a:p>
            <a:r>
              <a:rPr lang="en-US" sz="2800" dirty="0"/>
              <a:t>Implementation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51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59436" cy="1143000"/>
          </a:xfrm>
        </p:spPr>
        <p:txBody>
          <a:bodyPr/>
          <a:lstStyle/>
          <a:p>
            <a:r>
              <a:rPr lang="en-US" dirty="0"/>
              <a:t>Closing, Forward-looking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73836" cy="5026479"/>
          </a:xfrm>
        </p:spPr>
        <p:txBody>
          <a:bodyPr/>
          <a:lstStyle/>
          <a:p>
            <a:r>
              <a:rPr lang="en-US" sz="2800" dirty="0"/>
              <a:t>Clear potential for wider adoption across higher education markets</a:t>
            </a:r>
          </a:p>
          <a:p>
            <a:pPr lvl="1"/>
            <a:r>
              <a:rPr lang="en-US" sz="2400" i="1" dirty="0"/>
              <a:t>Advancing Competency-Based Education Act of 2017 </a:t>
            </a:r>
            <a:r>
              <a:rPr lang="en-US" sz="2400" dirty="0"/>
              <a:t>(introduced June 8</a:t>
            </a:r>
            <a:r>
              <a:rPr lang="en-US" sz="2400" baseline="30000" dirty="0"/>
              <a:t>th</a:t>
            </a:r>
            <a:r>
              <a:rPr lang="en-US" sz="2400" dirty="0"/>
              <a:t>, 2017)</a:t>
            </a:r>
          </a:p>
          <a:p>
            <a:r>
              <a:rPr lang="en-US" sz="2800" dirty="0"/>
              <a:t>Opportunity to expand enrollment opportunities</a:t>
            </a:r>
          </a:p>
          <a:p>
            <a:r>
              <a:rPr lang="en-US" sz="2800" dirty="0"/>
              <a:t>Faculty  and Staff development</a:t>
            </a:r>
          </a:p>
          <a:p>
            <a:r>
              <a:rPr lang="en-US" sz="2800" dirty="0"/>
              <a:t>Academic Unit and Program Leadership</a:t>
            </a:r>
          </a:p>
          <a:p>
            <a:pPr lvl="1"/>
            <a:r>
              <a:rPr lang="en-US" sz="2400" dirty="0"/>
              <a:t>Transformational</a:t>
            </a:r>
          </a:p>
          <a:p>
            <a:pPr lvl="1"/>
            <a:r>
              <a:rPr lang="en-US" sz="2400" dirty="0"/>
              <a:t>Engage market, industry leaders</a:t>
            </a:r>
          </a:p>
          <a:p>
            <a:pPr lvl="1"/>
            <a:r>
              <a:rPr lang="en-US" sz="2400" dirty="0"/>
              <a:t>Plan with the end in mind; backwards planning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12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990600"/>
            <a:ext cx="8503784" cy="5331279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8764" y="1219200"/>
            <a:ext cx="7459436" cy="1143000"/>
          </a:xfrm>
        </p:spPr>
        <p:txBody>
          <a:bodyPr/>
          <a:lstStyle/>
          <a:p>
            <a:r>
              <a:rPr lang="en-US" dirty="0"/>
              <a:t>Thank you for your time!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112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114800"/>
          </a:xfrm>
        </p:spPr>
        <p:txBody>
          <a:bodyPr/>
          <a:lstStyle/>
          <a:p>
            <a:r>
              <a:rPr lang="en-US" sz="2000" dirty="0"/>
              <a:t>Competency-Based Education Network (CBEN)</a:t>
            </a:r>
          </a:p>
          <a:p>
            <a:pPr lvl="1"/>
            <a:r>
              <a:rPr lang="en-US" sz="2000" dirty="0">
                <a:hlinkClick r:id="rId2"/>
              </a:rPr>
              <a:t>www.cbenetwork.org</a:t>
            </a:r>
            <a:endParaRPr lang="en-US" sz="2000" dirty="0"/>
          </a:p>
          <a:p>
            <a:r>
              <a:rPr lang="en-US" sz="2000" dirty="0"/>
              <a:t>Department of Education</a:t>
            </a:r>
          </a:p>
          <a:p>
            <a:pPr lvl="1"/>
            <a:r>
              <a:rPr lang="en-US" sz="2000" dirty="0">
                <a:hlinkClick r:id="rId3"/>
              </a:rPr>
              <a:t>http://www.ed.gov/oii-news/competency-based-learning-or-personalized-learning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https://experimentalsites.ed.gov/exp/approved.html</a:t>
            </a:r>
            <a:endParaRPr lang="en-US" sz="2000" dirty="0"/>
          </a:p>
          <a:p>
            <a:r>
              <a:rPr lang="en-US" sz="2000" dirty="0"/>
              <a:t>University of Louisville CBE program</a:t>
            </a:r>
          </a:p>
          <a:p>
            <a:pPr lvl="1"/>
            <a:r>
              <a:rPr lang="en-US" sz="2000" dirty="0">
                <a:hlinkClick r:id="rId5"/>
              </a:rPr>
              <a:t>https://louisville.edu/online/programs/competency-based-degree-programs/healthcare-leadership-cbe</a:t>
            </a:r>
            <a:endParaRPr lang="en-US" sz="2000" dirty="0"/>
          </a:p>
          <a:p>
            <a:r>
              <a:rPr lang="en-US" sz="2000" dirty="0"/>
              <a:t>New York Times blog article</a:t>
            </a:r>
          </a:p>
          <a:p>
            <a:pPr lvl="1"/>
            <a:r>
              <a:rPr lang="en-US" sz="1600" dirty="0">
                <a:hlinkClick r:id="rId6"/>
              </a:rPr>
              <a:t>http://www.nytimes.com/2013/11/03/education/edlife/degrees-based-on-what-you-can-do-not-how-long-you-went.html?pagewanted=1&amp;ref=education&amp;_r=1</a:t>
            </a:r>
            <a:endParaRPr lang="en-US" sz="16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62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Panel Session 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447800"/>
            <a:ext cx="8503784" cy="3657600"/>
          </a:xfrm>
        </p:spPr>
        <p:txBody>
          <a:bodyPr/>
          <a:lstStyle/>
          <a:p>
            <a:r>
              <a:rPr lang="en-US" dirty="0"/>
              <a:t>What is CBE?</a:t>
            </a:r>
          </a:p>
          <a:p>
            <a:r>
              <a:rPr lang="en-US" dirty="0"/>
              <a:t>CBE at the University of Louisville</a:t>
            </a:r>
          </a:p>
          <a:p>
            <a:r>
              <a:rPr lang="en-US" dirty="0"/>
              <a:t>How can CBE be beneficial to students?</a:t>
            </a:r>
          </a:p>
          <a:p>
            <a:r>
              <a:rPr lang="en-US" dirty="0"/>
              <a:t>How can CBE be challenging to students?</a:t>
            </a:r>
          </a:p>
          <a:p>
            <a:r>
              <a:rPr lang="en-US" dirty="0"/>
              <a:t>How can CBE be beneficial to faculty?</a:t>
            </a:r>
          </a:p>
          <a:p>
            <a:r>
              <a:rPr lang="en-US" dirty="0"/>
              <a:t>How can CBE be challenging to faculty?</a:t>
            </a:r>
          </a:p>
          <a:p>
            <a:r>
              <a:rPr lang="en-US" dirty="0"/>
              <a:t>How can I start a CBE program?</a:t>
            </a:r>
          </a:p>
          <a:p>
            <a:r>
              <a:rPr lang="en-US" dirty="0"/>
              <a:t>Summary and Q&amp;A</a:t>
            </a:r>
          </a:p>
        </p:txBody>
      </p:sp>
    </p:spTree>
    <p:extLst>
      <p:ext uri="{BB962C8B-B14F-4D97-AF65-F5344CB8AC3E}">
        <p14:creationId xmlns:p14="http://schemas.microsoft.com/office/powerpoint/2010/main" val="144462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What is CBE?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8503784" cy="4572000"/>
          </a:xfrm>
        </p:spPr>
        <p:txBody>
          <a:bodyPr/>
          <a:lstStyle/>
          <a:p>
            <a:r>
              <a:rPr lang="en-US" sz="2800" dirty="0"/>
              <a:t>An educational approach</a:t>
            </a:r>
          </a:p>
          <a:p>
            <a:pPr lvl="1"/>
            <a:r>
              <a:rPr lang="is-IS" sz="2400" dirty="0"/>
              <a:t>…that focuses on the development and assesment of competencies</a:t>
            </a:r>
          </a:p>
          <a:p>
            <a:r>
              <a:rPr lang="is-IS" sz="2800" dirty="0"/>
              <a:t>A few examples of contemporary CBE:</a:t>
            </a:r>
          </a:p>
          <a:p>
            <a:pPr lvl="1"/>
            <a:r>
              <a:rPr lang="is-IS" sz="2400" dirty="0"/>
              <a:t>Curriculum Design</a:t>
            </a:r>
          </a:p>
          <a:p>
            <a:pPr lvl="1"/>
            <a:r>
              <a:rPr lang="is-IS" sz="2400" dirty="0"/>
              <a:t>Non-Term</a:t>
            </a:r>
          </a:p>
          <a:p>
            <a:pPr lvl="2"/>
            <a:r>
              <a:rPr lang="is-IS" sz="2000" dirty="0"/>
              <a:t>Clock or Credit hour equivalents; student-focused pace</a:t>
            </a:r>
          </a:p>
          <a:p>
            <a:pPr lvl="1"/>
            <a:r>
              <a:rPr lang="is-IS" sz="2400" dirty="0"/>
              <a:t>Direct Assessment</a:t>
            </a:r>
          </a:p>
          <a:p>
            <a:pPr lvl="2"/>
            <a:r>
              <a:rPr lang="is-IS" sz="2000" dirty="0"/>
              <a:t>Application of assessment instruments </a:t>
            </a:r>
          </a:p>
          <a:p>
            <a:pPr lvl="2"/>
            <a:r>
              <a:rPr lang="is-IS" sz="2000" dirty="0"/>
              <a:t>Often subscription-based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62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59436" cy="1143000"/>
          </a:xfrm>
        </p:spPr>
        <p:txBody>
          <a:bodyPr/>
          <a:lstStyle/>
          <a:p>
            <a:r>
              <a:rPr lang="en-US" dirty="0"/>
              <a:t>CBE at UofL: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600200"/>
            <a:ext cx="8503784" cy="5331279"/>
          </a:xfrm>
        </p:spPr>
        <p:txBody>
          <a:bodyPr/>
          <a:lstStyle/>
          <a:p>
            <a:r>
              <a:rPr lang="en-US" sz="2800" dirty="0"/>
              <a:t>2013: University discussions of developing institutional CBE capabilities</a:t>
            </a:r>
          </a:p>
          <a:p>
            <a:r>
              <a:rPr lang="en-US" sz="2800" dirty="0"/>
              <a:t>2014: Adaptation of existing degree to a CBE approach</a:t>
            </a:r>
          </a:p>
          <a:p>
            <a:pPr lvl="1"/>
            <a:r>
              <a:rPr lang="en-US" sz="2400" dirty="0"/>
              <a:t>Adult Learners returning for degree completion</a:t>
            </a:r>
          </a:p>
          <a:p>
            <a:pPr lvl="1"/>
            <a:r>
              <a:rPr lang="en-US" sz="2400" dirty="0"/>
              <a:t>Healthcare emerged as targeted area</a:t>
            </a:r>
            <a:endParaRPr lang="en-US" sz="2000" dirty="0"/>
          </a:p>
          <a:p>
            <a:pPr lvl="1"/>
            <a:r>
              <a:rPr lang="en-US" sz="2400" dirty="0"/>
              <a:t>Healthcare leaders consortium meeting</a:t>
            </a:r>
          </a:p>
          <a:p>
            <a:pPr lvl="2"/>
            <a:r>
              <a:rPr lang="en-US" sz="2000" dirty="0"/>
              <a:t>Analysis of leaders and exemplar feedback</a:t>
            </a:r>
          </a:p>
          <a:p>
            <a:r>
              <a:rPr lang="en-US" sz="2800" dirty="0"/>
              <a:t>2015: Explorative development of CBE program</a:t>
            </a:r>
          </a:p>
          <a:p>
            <a:r>
              <a:rPr lang="en-US" sz="2800" dirty="0"/>
              <a:t>2016: Program Start v1.0, Fall 2016</a:t>
            </a:r>
          </a:p>
          <a:p>
            <a:r>
              <a:rPr lang="en-US" sz="2800" dirty="0"/>
              <a:t>2016 – 2019: Evolutions</a:t>
            </a:r>
          </a:p>
        </p:txBody>
      </p:sp>
    </p:spTree>
    <p:extLst>
      <p:ext uri="{BB962C8B-B14F-4D97-AF65-F5344CB8AC3E}">
        <p14:creationId xmlns:p14="http://schemas.microsoft.com/office/powerpoint/2010/main" val="214691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CBE at UofL: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524000"/>
            <a:ext cx="8503784" cy="5331279"/>
          </a:xfrm>
        </p:spPr>
        <p:txBody>
          <a:bodyPr/>
          <a:lstStyle/>
          <a:p>
            <a:r>
              <a:rPr lang="en-US" sz="2400" dirty="0"/>
              <a:t>Online, Specialized Learning Management System (LMS)</a:t>
            </a:r>
          </a:p>
          <a:p>
            <a:pPr lvl="1"/>
            <a:r>
              <a:rPr lang="en-US" sz="2000" dirty="0"/>
              <a:t>Sagence Learning (transitioning to STRUT)</a:t>
            </a:r>
          </a:p>
          <a:p>
            <a:r>
              <a:rPr lang="en-US" sz="2400" dirty="0"/>
              <a:t>Courses built to be self-paced (up to 32 weeks)</a:t>
            </a:r>
          </a:p>
          <a:p>
            <a:r>
              <a:rPr lang="en-US" sz="2400" dirty="0"/>
              <a:t>Pre-test\assessment</a:t>
            </a:r>
          </a:p>
          <a:p>
            <a:r>
              <a:rPr lang="en-US" sz="2400" dirty="0"/>
              <a:t>Developmental activities, resources</a:t>
            </a:r>
          </a:p>
          <a:p>
            <a:r>
              <a:rPr lang="en-US" sz="2400" dirty="0"/>
              <a:t>In-course, “checks on learning”, formative assessments</a:t>
            </a:r>
          </a:p>
          <a:p>
            <a:r>
              <a:rPr lang="en-US" sz="2400" dirty="0"/>
              <a:t>Summative Assessment:</a:t>
            </a:r>
          </a:p>
          <a:p>
            <a:pPr lvl="1"/>
            <a:r>
              <a:rPr lang="en-US" sz="2000" dirty="0"/>
              <a:t>Integrative exercise, case study, written assignment, oral examination</a:t>
            </a:r>
          </a:p>
          <a:p>
            <a:pPr lvl="1"/>
            <a:r>
              <a:rPr lang="en-US" sz="2000" dirty="0"/>
              <a:t>Rubric-based assessment</a:t>
            </a:r>
          </a:p>
          <a:p>
            <a:pPr lvl="1"/>
            <a:r>
              <a:rPr lang="en-US" sz="2000" dirty="0"/>
              <a:t>Mastery at B+ (or higher)</a:t>
            </a:r>
          </a:p>
          <a:p>
            <a:r>
              <a:rPr lang="en-US" sz="2400" dirty="0"/>
              <a:t>Faculty serve as both instructors and assessors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11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9006"/>
            <a:ext cx="8001000" cy="1143000"/>
          </a:xfrm>
        </p:spPr>
        <p:txBody>
          <a:bodyPr/>
          <a:lstStyle/>
          <a:p>
            <a:r>
              <a:rPr lang="en-US" dirty="0"/>
              <a:t>How can CBE be beneficial to students?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510937"/>
            <a:ext cx="8503784" cy="5194663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Rachel's Story: CBE @ UofL</a:t>
            </a:r>
            <a:endParaRPr lang="en-US" sz="2800" dirty="0"/>
          </a:p>
          <a:p>
            <a:r>
              <a:rPr lang="en-US" sz="2800" dirty="0"/>
              <a:t>Value Proposition</a:t>
            </a:r>
          </a:p>
          <a:p>
            <a:pPr lvl="1"/>
            <a:r>
              <a:rPr lang="en-US" sz="2000" dirty="0"/>
              <a:t>Strategic and individualized plan based on student previous education and experience</a:t>
            </a:r>
          </a:p>
          <a:p>
            <a:pPr lvl="1"/>
            <a:r>
              <a:rPr lang="en-US" sz="2000" dirty="0"/>
              <a:t>Up to 48 credit hours free from Prior Learning</a:t>
            </a:r>
          </a:p>
          <a:p>
            <a:pPr lvl="1"/>
            <a:r>
              <a:rPr lang="en-US" sz="2000" dirty="0"/>
              <a:t>Innovative course delivery</a:t>
            </a:r>
          </a:p>
          <a:p>
            <a:pPr lvl="1"/>
            <a:r>
              <a:rPr lang="en-US" sz="2000" dirty="0"/>
              <a:t>Ability to accelerate to completion</a:t>
            </a:r>
          </a:p>
          <a:p>
            <a:r>
              <a:rPr lang="en-US" sz="2800" dirty="0"/>
              <a:t>Online delivery allows national/international enrollment</a:t>
            </a:r>
          </a:p>
          <a:p>
            <a:r>
              <a:rPr lang="en-US" sz="2800" dirty="0"/>
              <a:t>Flexibility</a:t>
            </a:r>
          </a:p>
          <a:p>
            <a:r>
              <a:rPr lang="en-US" sz="2800" dirty="0"/>
              <a:t>Student success focused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2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How can CBE be challenging to students?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600200"/>
            <a:ext cx="8503784" cy="4721679"/>
          </a:xfrm>
        </p:spPr>
        <p:txBody>
          <a:bodyPr/>
          <a:lstStyle/>
          <a:p>
            <a:r>
              <a:rPr lang="en-US" sz="3000" dirty="0"/>
              <a:t>Too much flexibility</a:t>
            </a:r>
          </a:p>
          <a:p>
            <a:r>
              <a:rPr lang="en-US" sz="3000" dirty="0"/>
              <a:t>Adapting to a competency-assessment  based learning process</a:t>
            </a:r>
          </a:p>
          <a:p>
            <a:pPr lvl="1"/>
            <a:r>
              <a:rPr lang="en-US" dirty="0"/>
              <a:t>Paradigm shift in thinking (previous education experience does not match CBE expectations)</a:t>
            </a:r>
          </a:p>
          <a:p>
            <a:pPr lvl="1"/>
            <a:r>
              <a:rPr lang="en-US" dirty="0"/>
              <a:t>Student Led/Strategic (responsibility on student)</a:t>
            </a:r>
          </a:p>
          <a:p>
            <a:r>
              <a:rPr lang="en-US" sz="3000" dirty="0"/>
              <a:t>Coordinating and utilizing federal financial aid</a:t>
            </a:r>
          </a:p>
          <a:p>
            <a:r>
              <a:rPr lang="en-US" sz="3000" dirty="0"/>
              <a:t>Accelerated = Tuition due is accelerated</a:t>
            </a:r>
          </a:p>
          <a:p>
            <a:r>
              <a:rPr lang="en-US" sz="3000" dirty="0"/>
              <a:t>Gen </a:t>
            </a:r>
            <a:r>
              <a:rPr lang="en-US" sz="3000" dirty="0" err="1"/>
              <a:t>Eds</a:t>
            </a:r>
            <a:r>
              <a:rPr lang="en-US" sz="3000" dirty="0"/>
              <a:t> are not CBE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How can CBE be beneficial to faculty?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600200"/>
            <a:ext cx="8503784" cy="4721679"/>
          </a:xfrm>
        </p:spPr>
        <p:txBody>
          <a:bodyPr/>
          <a:lstStyle/>
          <a:p>
            <a:r>
              <a:rPr lang="en-US" dirty="0"/>
              <a:t>Opportunity to more effectively develop and assess competencies and student performance</a:t>
            </a:r>
          </a:p>
          <a:p>
            <a:pPr lvl="1"/>
            <a:r>
              <a:rPr lang="en-US" dirty="0"/>
              <a:t>Program and course development</a:t>
            </a:r>
          </a:p>
          <a:p>
            <a:r>
              <a:rPr lang="en-US" dirty="0"/>
              <a:t>“Unbound” from normal terms</a:t>
            </a:r>
          </a:p>
          <a:p>
            <a:r>
              <a:rPr lang="en-US" dirty="0"/>
              <a:t>Flexibility of engagement</a:t>
            </a:r>
          </a:p>
          <a:p>
            <a:r>
              <a:rPr lang="en-US" dirty="0"/>
              <a:t>Engagement tailored to the individual</a:t>
            </a:r>
          </a:p>
          <a:p>
            <a:r>
              <a:rPr lang="en-US" dirty="0"/>
              <a:t>Assessments and grades matched to student developmental progress instead of 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7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59436" cy="1143000"/>
          </a:xfrm>
        </p:spPr>
        <p:txBody>
          <a:bodyPr/>
          <a:lstStyle/>
          <a:p>
            <a:r>
              <a:rPr lang="en-US" dirty="0"/>
              <a:t>How can CBE be challenging to faculty?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398" y="1600200"/>
            <a:ext cx="8503784" cy="4721679"/>
          </a:xfrm>
        </p:spPr>
        <p:txBody>
          <a:bodyPr/>
          <a:lstStyle/>
          <a:p>
            <a:r>
              <a:rPr lang="en-US" dirty="0"/>
              <a:t>Developing the curriculum and courses in a CBE-based format</a:t>
            </a:r>
          </a:p>
          <a:p>
            <a:r>
              <a:rPr lang="en-US" dirty="0"/>
              <a:t>Perpetual development and assessment readiness (year-round course enrollments, completions, and administrative actions)</a:t>
            </a:r>
          </a:p>
          <a:p>
            <a:r>
              <a:rPr lang="en-US" dirty="0"/>
              <a:t>Substantial variation in student progress within the course and program</a:t>
            </a:r>
          </a:p>
          <a:p>
            <a:r>
              <a:rPr lang="en-US" dirty="0"/>
              <a:t>Combination of teaching, advising, coaching, and assessing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549"/>
      </p:ext>
    </p:extLst>
  </p:cSld>
  <p:clrMapOvr>
    <a:masterClrMapping/>
  </p:clrMapOvr>
</p:sld>
</file>

<file path=ppt/theme/theme1.xml><?xml version="1.0" encoding="utf-8"?>
<a:theme xmlns:a="http://schemas.openxmlformats.org/drawingml/2006/main" name="UofL PowerPoint Template 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4x3.potx</Template>
  <TotalTime>5743</TotalTime>
  <Words>697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UofL PowerPoint Template 4x3</vt:lpstr>
      <vt:lpstr>White Theme</vt:lpstr>
      <vt:lpstr>Black Theme</vt:lpstr>
      <vt:lpstr>Photo Title</vt:lpstr>
      <vt:lpstr>Photo Theme</vt:lpstr>
      <vt:lpstr>PowerPoint Presentation</vt:lpstr>
      <vt:lpstr>Panel Session Agenda</vt:lpstr>
      <vt:lpstr>What is CBE?</vt:lpstr>
      <vt:lpstr>CBE at UofL: History</vt:lpstr>
      <vt:lpstr>CBE at UofL: Courses</vt:lpstr>
      <vt:lpstr>How can CBE be beneficial to students?</vt:lpstr>
      <vt:lpstr>How can CBE be challenging to students?</vt:lpstr>
      <vt:lpstr>How can CBE be beneficial to faculty?</vt:lpstr>
      <vt:lpstr>How can CBE be challenging to faculty?</vt:lpstr>
      <vt:lpstr>How do I start a CBE Program?</vt:lpstr>
      <vt:lpstr>Closing, Forward-looking Thoughts</vt:lpstr>
      <vt:lpstr>Thank you for your time!  Q&amp;A</vt:lpstr>
      <vt:lpstr>Resources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C. Sun</dc:creator>
  <cp:lastModifiedBy>Lee Bewley</cp:lastModifiedBy>
  <cp:revision>285</cp:revision>
  <cp:lastPrinted>2016-02-29T16:06:23Z</cp:lastPrinted>
  <dcterms:created xsi:type="dcterms:W3CDTF">2012-02-23T18:28:50Z</dcterms:created>
  <dcterms:modified xsi:type="dcterms:W3CDTF">2019-02-07T19:19:18Z</dcterms:modified>
</cp:coreProperties>
</file>